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4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98"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6" roundtripDataSignature="AMtx7mjHOnEiQm+cE6c5Q2vS6NR42n17w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81"/>
  </p:normalViewPr>
  <p:slideViewPr>
    <p:cSldViewPr snapToGrid="0" snapToObjects="1">
      <p:cViewPr varScale="1">
        <p:scale>
          <a:sx n="88" d="100"/>
          <a:sy n="88" d="100"/>
        </p:scale>
        <p:origin x="184" y="5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customschemas.google.com/relationships/presentationmetadata" Target="metadata"/><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9" name="Google Shape;149;p1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6" name="Google Shape;156;p1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3" name="Google Shape;163;p1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3" name="Google Shape;163;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362426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0" name="Google Shape;170;p1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145c56d199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6" name="Google Shape;176;g145c56d199f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145c56d199f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3" name="Google Shape;183;g145c56d199f_0_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145c56d199f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0" name="Google Shape;190;g145c56d199f_0_1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145c56d199f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9" name="Google Shape;199;g145c56d199f_0_2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145c56d199f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5" name="Google Shape;205;g145c56d199f_0_2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145c56d199f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2" name="Google Shape;212;g145c56d199f_0_3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6" name="Google Shape;226;p1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2" name="Google Shape;232;p1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8" name="Google Shape;238;p1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4" name="Google Shape;244;p1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2" name="Google Shape;252;p1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0" name="Google Shape;260;p1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6" name="Google Shape;266;p2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2" name="Google Shape;272;p2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9" name="Google Shape;279;p2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4" name="Google Shape;94;p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6" name="Google Shape;286;p2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6" name="Google Shape;296;p2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2" name="Google Shape;302;p2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0" name="Google Shape;310;p2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9" name="Google Shape;319;p2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6" name="Google Shape;326;p2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145c56d199f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2" name="Google Shape;332;g145c56d199f_0_12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145c56d199f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8" name="Google Shape;338;g145c56d199f_0_12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145c56d199f_0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5" name="Google Shape;345;g145c56d199f_0_13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145c56d199f_0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2" name="Google Shape;352;g145c56d199f_0_13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145c56d199f_0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0" name="Google Shape;360;g145c56d199f_0_14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145c56d199f_0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7" name="Google Shape;367;g145c56d199f_0_15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145c56d199f_0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4" name="Google Shape;374;g145c56d199f_0_15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 name="Google Shape;108;p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 name="Google Shape;116;p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5" name="Google Shape;125;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1" name="Google Shape;131;p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1" name="Google Shape;141;p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olo el título" type="titleOnly">
  <p:cSld name="TITLE_ONLY">
    <p:spTree>
      <p:nvGrpSpPr>
        <p:cNvPr id="1" name="Shape 11"/>
        <p:cNvGrpSpPr/>
        <p:nvPr/>
      </p:nvGrpSpPr>
      <p:grpSpPr>
        <a:xfrm>
          <a:off x="0" y="0"/>
          <a:ext cx="0" cy="0"/>
          <a:chOff x="0" y="0"/>
          <a:chExt cx="0" cy="0"/>
        </a:xfrm>
      </p:grpSpPr>
      <p:sp>
        <p:nvSpPr>
          <p:cNvPr id="12" name="Google Shape;12;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CL"/>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68"/>
        <p:cNvGrpSpPr/>
        <p:nvPr/>
      </p:nvGrpSpPr>
      <p:grpSpPr>
        <a:xfrm>
          <a:off x="0" y="0"/>
          <a:ext cx="0" cy="0"/>
          <a:chOff x="0" y="0"/>
          <a:chExt cx="0" cy="0"/>
        </a:xfrm>
      </p:grpSpPr>
      <p:sp>
        <p:nvSpPr>
          <p:cNvPr id="69" name="Google Shape;69;p3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3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CL"/>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74"/>
        <p:cNvGrpSpPr/>
        <p:nvPr/>
      </p:nvGrpSpPr>
      <p:grpSpPr>
        <a:xfrm>
          <a:off x="0" y="0"/>
          <a:ext cx="0" cy="0"/>
          <a:chOff x="0" y="0"/>
          <a:chExt cx="0" cy="0"/>
        </a:xfrm>
      </p:grpSpPr>
      <p:sp>
        <p:nvSpPr>
          <p:cNvPr id="75" name="Google Shape;75;p40"/>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4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CL"/>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16"/>
        <p:cNvGrpSpPr/>
        <p:nvPr/>
      </p:nvGrpSpPr>
      <p:grpSpPr>
        <a:xfrm>
          <a:off x="0" y="0"/>
          <a:ext cx="0" cy="0"/>
          <a:chOff x="0" y="0"/>
          <a:chExt cx="0" cy="0"/>
        </a:xfrm>
      </p:grpSpPr>
      <p:sp>
        <p:nvSpPr>
          <p:cNvPr id="17" name="Google Shape;17;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CL"/>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20"/>
        <p:cNvGrpSpPr/>
        <p:nvPr/>
      </p:nvGrpSpPr>
      <p:grpSpPr>
        <a:xfrm>
          <a:off x="0" y="0"/>
          <a:ext cx="0" cy="0"/>
          <a:chOff x="0" y="0"/>
          <a:chExt cx="0" cy="0"/>
        </a:xfrm>
      </p:grpSpPr>
      <p:sp>
        <p:nvSpPr>
          <p:cNvPr id="21" name="Google Shape;21;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3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 name="Google Shape;23;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CL"/>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26"/>
        <p:cNvGrpSpPr/>
        <p:nvPr/>
      </p:nvGrpSpPr>
      <p:grpSpPr>
        <a:xfrm>
          <a:off x="0" y="0"/>
          <a:ext cx="0" cy="0"/>
          <a:chOff x="0" y="0"/>
          <a:chExt cx="0" cy="0"/>
        </a:xfrm>
      </p:grpSpPr>
      <p:sp>
        <p:nvSpPr>
          <p:cNvPr id="27" name="Google Shape;27;p3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3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9" name="Google Shape;29;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CL"/>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32"/>
        <p:cNvGrpSpPr/>
        <p:nvPr/>
      </p:nvGrpSpPr>
      <p:grpSpPr>
        <a:xfrm>
          <a:off x="0" y="0"/>
          <a:ext cx="0" cy="0"/>
          <a:chOff x="0" y="0"/>
          <a:chExt cx="0" cy="0"/>
        </a:xfrm>
      </p:grpSpPr>
      <p:sp>
        <p:nvSpPr>
          <p:cNvPr id="33" name="Google Shape;33;p3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3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5" name="Google Shape;35;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CL"/>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38"/>
        <p:cNvGrpSpPr/>
        <p:nvPr/>
      </p:nvGrpSpPr>
      <p:grpSpPr>
        <a:xfrm>
          <a:off x="0" y="0"/>
          <a:ext cx="0" cy="0"/>
          <a:chOff x="0" y="0"/>
          <a:chExt cx="0" cy="0"/>
        </a:xfrm>
      </p:grpSpPr>
      <p:sp>
        <p:nvSpPr>
          <p:cNvPr id="39" name="Google Shape;39;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3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3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CL"/>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45"/>
        <p:cNvGrpSpPr/>
        <p:nvPr/>
      </p:nvGrpSpPr>
      <p:grpSpPr>
        <a:xfrm>
          <a:off x="0" y="0"/>
          <a:ext cx="0" cy="0"/>
          <a:chOff x="0" y="0"/>
          <a:chExt cx="0" cy="0"/>
        </a:xfrm>
      </p:grpSpPr>
      <p:sp>
        <p:nvSpPr>
          <p:cNvPr id="46" name="Google Shape;46;p3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3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3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3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0" name="Google Shape;50;p3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CL"/>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54"/>
        <p:cNvGrpSpPr/>
        <p:nvPr/>
      </p:nvGrpSpPr>
      <p:grpSpPr>
        <a:xfrm>
          <a:off x="0" y="0"/>
          <a:ext cx="0" cy="0"/>
          <a:chOff x="0" y="0"/>
          <a:chExt cx="0" cy="0"/>
        </a:xfrm>
      </p:grpSpPr>
      <p:sp>
        <p:nvSpPr>
          <p:cNvPr id="55" name="Google Shape;55;p3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3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3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CL"/>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61"/>
        <p:cNvGrpSpPr/>
        <p:nvPr/>
      </p:nvGrpSpPr>
      <p:grpSpPr>
        <a:xfrm>
          <a:off x="0" y="0"/>
          <a:ext cx="0" cy="0"/>
          <a:chOff x="0" y="0"/>
          <a:chExt cx="0" cy="0"/>
        </a:xfrm>
      </p:grpSpPr>
      <p:sp>
        <p:nvSpPr>
          <p:cNvPr id="62" name="Google Shape;62;p3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38"/>
          <p:cNvSpPr>
            <a:spLocks noGrp="1"/>
          </p:cNvSpPr>
          <p:nvPr>
            <p:ph type="pic" idx="2"/>
          </p:nvPr>
        </p:nvSpPr>
        <p:spPr>
          <a:xfrm>
            <a:off x="5183188" y="987425"/>
            <a:ext cx="6172200" cy="4873625"/>
          </a:xfrm>
          <a:prstGeom prst="rect">
            <a:avLst/>
          </a:prstGeom>
          <a:noFill/>
          <a:ln>
            <a:noFill/>
          </a:ln>
        </p:spPr>
      </p:sp>
      <p:sp>
        <p:nvSpPr>
          <p:cNvPr id="64" name="Google Shape;64;p3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CL"/>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2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CL"/>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8.jp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51.jp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image" Target="../media/image60.png"/><Relationship Id="rId4" Type="http://schemas.openxmlformats.org/officeDocument/2006/relationships/image" Target="../media/image59.png"/></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3.xml"/><Relationship Id="rId1" Type="http://schemas.openxmlformats.org/officeDocument/2006/relationships/slideLayout" Target="../slideLayouts/slideLayout3.xml"/><Relationship Id="rId5" Type="http://schemas.openxmlformats.org/officeDocument/2006/relationships/image" Target="../media/image63.png"/><Relationship Id="rId4" Type="http://schemas.openxmlformats.org/officeDocument/2006/relationships/image" Target="../media/image62.png"/></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65.jp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68.png"/></Relationships>
</file>

<file path=ppt/slides/_rels/slide3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70.jpg"/></Relationships>
</file>

<file path=ppt/slides/_rels/slide3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73.png"/><Relationship Id="rId4" Type="http://schemas.openxmlformats.org/officeDocument/2006/relationships/image" Target="../media/image72.png"/></Relationships>
</file>

<file path=ppt/slides/_rels/slide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75.png"/></Relationships>
</file>

<file path=ppt/slides/_rels/slide41.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77.jpg"/></Relationships>
</file>

<file path=ppt/slides/_rels/slide42.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
          <p:cNvSpPr txBox="1">
            <a:spLocks noGrp="1"/>
          </p:cNvSpPr>
          <p:nvPr>
            <p:ph type="title"/>
          </p:nvPr>
        </p:nvSpPr>
        <p:spPr>
          <a:xfrm>
            <a:off x="625642" y="365125"/>
            <a:ext cx="10515600" cy="80718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800"/>
              <a:buFont typeface="Calibri"/>
              <a:buNone/>
            </a:pPr>
            <a:r>
              <a:rPr lang="es-CL" sz="4800">
                <a:latin typeface="Calibri"/>
                <a:ea typeface="Calibri"/>
                <a:cs typeface="Calibri"/>
                <a:sym typeface="Calibri"/>
              </a:rPr>
              <a:t>CASO CLÍNICO 1</a:t>
            </a:r>
            <a:endParaRPr/>
          </a:p>
        </p:txBody>
      </p:sp>
      <p:sp>
        <p:nvSpPr>
          <p:cNvPr id="85" name="Google Shape;85;p1"/>
          <p:cNvSpPr txBox="1">
            <a:spLocks noGrp="1"/>
          </p:cNvSpPr>
          <p:nvPr>
            <p:ph type="body" idx="4294967295"/>
          </p:nvPr>
        </p:nvSpPr>
        <p:spPr>
          <a:xfrm>
            <a:off x="625642" y="1172308"/>
            <a:ext cx="11153274" cy="486849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400"/>
              <a:buNone/>
            </a:pPr>
            <a:r>
              <a:rPr lang="es-CL" sz="2400" b="1" dirty="0"/>
              <a:t>Punción Venosa</a:t>
            </a:r>
            <a:endParaRPr sz="2400" dirty="0"/>
          </a:p>
          <a:p>
            <a:pPr marL="0" lvl="0" indent="0" algn="l" rtl="0">
              <a:lnSpc>
                <a:spcPct val="90000"/>
              </a:lnSpc>
              <a:spcBef>
                <a:spcPts val="1000"/>
              </a:spcBef>
              <a:spcAft>
                <a:spcPts val="0"/>
              </a:spcAft>
              <a:buClr>
                <a:schemeClr val="dk1"/>
              </a:buClr>
              <a:buSzPts val="2400"/>
              <a:buNone/>
            </a:pPr>
            <a:r>
              <a:rPr lang="es-CL" sz="2400" dirty="0"/>
              <a:t>Estudiante de la salud extraerá sangre por primera vez de la vena mediana cubital. Comprime con una banda elástica el brazo y pide al paciente que empuñe la mano. </a:t>
            </a:r>
            <a:endParaRPr sz="2400" dirty="0"/>
          </a:p>
          <a:p>
            <a:pPr marL="0" lvl="0" indent="0" algn="l" rtl="0">
              <a:lnSpc>
                <a:spcPct val="90000"/>
              </a:lnSpc>
              <a:spcBef>
                <a:spcPts val="1000"/>
              </a:spcBef>
              <a:spcAft>
                <a:spcPts val="0"/>
              </a:spcAft>
              <a:buClr>
                <a:schemeClr val="dk1"/>
              </a:buClr>
              <a:buSzPts val="2400"/>
              <a:buNone/>
            </a:pPr>
            <a:r>
              <a:rPr lang="es-CL" sz="2400" b="1" dirty="0"/>
              <a:t>1. </a:t>
            </a:r>
            <a:r>
              <a:rPr lang="es-CL" sz="2400" dirty="0"/>
              <a:t>¿Dónde se ubica la vena mediana cubital en el miembro superior? Indique los límites y contenido de la región involucrada.</a:t>
            </a:r>
            <a:r>
              <a:rPr lang="es-CL" sz="2400" b="1" dirty="0"/>
              <a:t> </a:t>
            </a:r>
            <a:endParaRPr sz="2400" dirty="0"/>
          </a:p>
          <a:p>
            <a:pPr marL="0" lvl="0" indent="0" algn="l" rtl="0">
              <a:lnSpc>
                <a:spcPct val="90000"/>
              </a:lnSpc>
              <a:spcBef>
                <a:spcPts val="1000"/>
              </a:spcBef>
              <a:spcAft>
                <a:spcPts val="0"/>
              </a:spcAft>
              <a:buClr>
                <a:schemeClr val="dk1"/>
              </a:buClr>
              <a:buSzPts val="2400"/>
              <a:buNone/>
            </a:pPr>
            <a:r>
              <a:rPr lang="es-CL" sz="2400" b="1" dirty="0"/>
              <a:t>2. </a:t>
            </a:r>
            <a:r>
              <a:rPr lang="es-CL" sz="2400" dirty="0"/>
              <a:t>¿Qué estructuras atraviesa la aguja? ¿Se corre riesgo de puncionar una arteria o alguna estructura nerviosa? </a:t>
            </a:r>
            <a:endParaRPr sz="2400" dirty="0"/>
          </a:p>
          <a:p>
            <a:pPr marL="0" indent="0">
              <a:buSzPts val="2400"/>
              <a:buNone/>
            </a:pPr>
            <a:r>
              <a:rPr lang="es-CL" sz="2400" b="1" dirty="0"/>
              <a:t>3. </a:t>
            </a:r>
            <a:r>
              <a:rPr lang="es-CL" sz="2400" dirty="0"/>
              <a:t>Explique las diferencias entre venas y arterias. </a:t>
            </a:r>
            <a:r>
              <a:rPr lang="es-ES" sz="2400" dirty="0">
                <a:effectLst/>
                <a:latin typeface="Calibri" panose="020F0502020204030204" pitchFamily="34" charset="0"/>
                <a:ea typeface="Arial" panose="020B0604020202020204" pitchFamily="34" charset="0"/>
                <a:cs typeface="Calibri" panose="020F0502020204030204" pitchFamily="34" charset="0"/>
              </a:rPr>
              <a:t>Explique las características de los sistemas venosos profundo y superficial del MMSS.</a:t>
            </a:r>
            <a:endParaRPr lang="es-CL" sz="2400" dirty="0">
              <a:effectLst/>
              <a:latin typeface="Calibri" panose="020F0502020204030204" pitchFamily="34" charset="0"/>
              <a:ea typeface="Arial" panose="020B0604020202020204" pitchFamily="34" charset="0"/>
              <a:cs typeface="Calibri" panose="020F0502020204030204" pitchFamily="34" charset="0"/>
            </a:endParaRPr>
          </a:p>
          <a:p>
            <a:pPr marL="0" lvl="0" indent="0" algn="l" rtl="0">
              <a:lnSpc>
                <a:spcPct val="90000"/>
              </a:lnSpc>
              <a:spcBef>
                <a:spcPts val="1000"/>
              </a:spcBef>
              <a:spcAft>
                <a:spcPts val="0"/>
              </a:spcAft>
              <a:buClr>
                <a:schemeClr val="dk1"/>
              </a:buClr>
              <a:buSzPts val="2400"/>
              <a:buNone/>
            </a:pPr>
            <a:endParaRPr sz="2400" dirty="0"/>
          </a:p>
          <a:p>
            <a:pPr marL="0" lvl="0" indent="0" algn="l" rtl="0">
              <a:lnSpc>
                <a:spcPct val="90000"/>
              </a:lnSpc>
              <a:spcBef>
                <a:spcPts val="1000"/>
              </a:spcBef>
              <a:spcAft>
                <a:spcPts val="0"/>
              </a:spcAft>
              <a:buClr>
                <a:schemeClr val="dk1"/>
              </a:buClr>
              <a:buSzPts val="2400"/>
              <a:buNone/>
            </a:pPr>
            <a:r>
              <a:rPr lang="es-CL" sz="2400" b="1" dirty="0"/>
              <a:t>4. </a:t>
            </a:r>
            <a:r>
              <a:rPr lang="es-CL" sz="2400" dirty="0"/>
              <a:t>¿Por qué comprime con una banda ubicada proximal al sitio de punción y pide que empuñe? Describa el drenaje venoso superficial del miembro superior.</a:t>
            </a:r>
            <a:endParaRPr sz="24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10"/>
          <p:cNvSpPr txBox="1"/>
          <p:nvPr/>
        </p:nvSpPr>
        <p:spPr>
          <a:xfrm>
            <a:off x="625642" y="365125"/>
            <a:ext cx="10515600" cy="807183"/>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4800"/>
              <a:buFont typeface="Calibri"/>
              <a:buNone/>
            </a:pPr>
            <a:r>
              <a:rPr lang="es-CL" sz="4800" b="0" i="0" u="none" strike="noStrike" cap="none">
                <a:solidFill>
                  <a:schemeClr val="dk1"/>
                </a:solidFill>
                <a:latin typeface="Calibri"/>
                <a:ea typeface="Calibri"/>
                <a:cs typeface="Calibri"/>
                <a:sym typeface="Calibri"/>
              </a:rPr>
              <a:t>DIAPO 3</a:t>
            </a:r>
            <a:endParaRPr/>
          </a:p>
        </p:txBody>
      </p:sp>
      <p:pic>
        <p:nvPicPr>
          <p:cNvPr id="152" name="Google Shape;152;p10" descr="https://lh5.googleusercontent.com/5TNOlpYQ9AfCGYYD7TbcB5uxp3DJOoeNEwydC5bB_TDhnd6D8rgTh9ckcV6VEh2H02aGovd2qKXiBgwhhFS7Xguj8B_U7OK75ZsmPoeEvMw0AIG4_RxQGsXhi4DgneKSoOYsV4U-REZsAFzq7o7Q_g=nw"/>
          <p:cNvPicPr preferRelativeResize="0"/>
          <p:nvPr/>
        </p:nvPicPr>
        <p:blipFill rotWithShape="1">
          <a:blip r:embed="rId3">
            <a:alphaModFix/>
          </a:blip>
          <a:srcRect/>
          <a:stretch/>
        </p:blipFill>
        <p:spPr>
          <a:xfrm>
            <a:off x="6931196" y="110762"/>
            <a:ext cx="4811624" cy="6747238"/>
          </a:xfrm>
          <a:prstGeom prst="rect">
            <a:avLst/>
          </a:prstGeom>
          <a:noFill/>
          <a:ln>
            <a:noFill/>
          </a:ln>
        </p:spPr>
      </p:pic>
      <p:pic>
        <p:nvPicPr>
          <p:cNvPr id="153" name="Google Shape;153;p10" descr="Diagrama&#10;&#10;Descripción generada automáticamente"/>
          <p:cNvPicPr preferRelativeResize="0"/>
          <p:nvPr/>
        </p:nvPicPr>
        <p:blipFill rotWithShape="1">
          <a:blip r:embed="rId4">
            <a:alphaModFix/>
          </a:blip>
          <a:srcRect/>
          <a:stretch/>
        </p:blipFill>
        <p:spPr>
          <a:xfrm>
            <a:off x="834444" y="1035151"/>
            <a:ext cx="5887951" cy="596000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11"/>
          <p:cNvSpPr txBox="1"/>
          <p:nvPr/>
        </p:nvSpPr>
        <p:spPr>
          <a:xfrm>
            <a:off x="625642" y="365125"/>
            <a:ext cx="10515600" cy="807183"/>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4800"/>
              <a:buFont typeface="Calibri"/>
              <a:buNone/>
            </a:pPr>
            <a:r>
              <a:rPr lang="es-CL" sz="4800" b="0" i="0" u="none" strike="noStrike" cap="none">
                <a:solidFill>
                  <a:schemeClr val="dk1"/>
                </a:solidFill>
                <a:latin typeface="Calibri"/>
                <a:ea typeface="Calibri"/>
                <a:cs typeface="Calibri"/>
                <a:sym typeface="Calibri"/>
              </a:rPr>
              <a:t>DIAPO 4</a:t>
            </a:r>
            <a:endParaRPr/>
          </a:p>
        </p:txBody>
      </p:sp>
      <p:pic>
        <p:nvPicPr>
          <p:cNvPr id="159" name="Google Shape;159;p11" descr="https://lh6.googleusercontent.com/egEA5agDvdcEnSrZbg1QKGPYavdC2gWBSq6WgvzdDY8ACgU3EYl6k2UMP-6_jwqbZIp82znwNxB0Mf4sCqsPMMRW_6cER3fnCj1cI7LIefVoLcPPOC9w0j5dmQDKfxe1Kvz0ZxA5qluCsTO7eB5fDA=nw"/>
          <p:cNvPicPr preferRelativeResize="0"/>
          <p:nvPr/>
        </p:nvPicPr>
        <p:blipFill rotWithShape="1">
          <a:blip r:embed="rId3">
            <a:alphaModFix/>
          </a:blip>
          <a:srcRect t="35763"/>
          <a:stretch/>
        </p:blipFill>
        <p:spPr>
          <a:xfrm>
            <a:off x="139728" y="1263316"/>
            <a:ext cx="5904821" cy="5404197"/>
          </a:xfrm>
          <a:prstGeom prst="rect">
            <a:avLst/>
          </a:prstGeom>
          <a:noFill/>
          <a:ln>
            <a:noFill/>
          </a:ln>
        </p:spPr>
      </p:pic>
      <p:pic>
        <p:nvPicPr>
          <p:cNvPr id="160" name="Google Shape;160;p11" descr="https://lh6.googleusercontent.com/egEA5agDvdcEnSrZbg1QKGPYavdC2gWBSq6WgvzdDY8ACgU3EYl6k2UMP-6_jwqbZIp82znwNxB0Mf4sCqsPMMRW_6cER3fnCj1cI7LIefVoLcPPOC9w0j5dmQDKfxe1Kvz0ZxA5qluCsTO7eB5fDA=nw"/>
          <p:cNvPicPr preferRelativeResize="0"/>
          <p:nvPr/>
        </p:nvPicPr>
        <p:blipFill rotWithShape="1">
          <a:blip r:embed="rId3">
            <a:alphaModFix/>
          </a:blip>
          <a:srcRect l="601" t="461" r="30763" b="64580"/>
          <a:stretch/>
        </p:blipFill>
        <p:spPr>
          <a:xfrm>
            <a:off x="6143988" y="2377483"/>
            <a:ext cx="5911653" cy="429003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12"/>
          <p:cNvSpPr txBox="1"/>
          <p:nvPr/>
        </p:nvSpPr>
        <p:spPr>
          <a:xfrm>
            <a:off x="625642" y="365125"/>
            <a:ext cx="10515600" cy="807183"/>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4800"/>
              <a:buFont typeface="Calibri"/>
              <a:buNone/>
            </a:pPr>
            <a:r>
              <a:rPr lang="es-CL" sz="4800" b="0" i="0" u="none" strike="noStrike" cap="none" dirty="0">
                <a:solidFill>
                  <a:schemeClr val="dk1"/>
                </a:solidFill>
                <a:latin typeface="Calibri"/>
                <a:ea typeface="Calibri"/>
                <a:cs typeface="Calibri"/>
                <a:sym typeface="Calibri"/>
              </a:rPr>
              <a:t>DIAPO 5</a:t>
            </a:r>
            <a:endParaRPr dirty="0"/>
          </a:p>
        </p:txBody>
      </p:sp>
      <p:pic>
        <p:nvPicPr>
          <p:cNvPr id="166" name="Google Shape;166;p12" descr="https://lh3.googleusercontent.com/Ruo0jnpxNyN6GlB2LfDuOCgrixRR-yNv4CcDuDzNsw3xhNKrE39TXuTWvKS9N53rW6L0GHL3Ksf7Nl-KtN7aq1kdEWjpqXkEqXmI3v5_W_Xiog9TPiP8FG0hXEY_s19TMZB2kKyM7Sbelgv4QKk8RQ=nw"/>
          <p:cNvPicPr preferRelativeResize="0"/>
          <p:nvPr/>
        </p:nvPicPr>
        <p:blipFill rotWithShape="1">
          <a:blip r:embed="rId3">
            <a:alphaModFix/>
          </a:blip>
          <a:srcRect r="11489" b="4375"/>
          <a:stretch/>
        </p:blipFill>
        <p:spPr>
          <a:xfrm>
            <a:off x="625642" y="1311443"/>
            <a:ext cx="4945814" cy="4896852"/>
          </a:xfrm>
          <a:prstGeom prst="rect">
            <a:avLst/>
          </a:prstGeom>
          <a:noFill/>
          <a:ln>
            <a:noFill/>
          </a:ln>
        </p:spPr>
      </p:pic>
      <p:pic>
        <p:nvPicPr>
          <p:cNvPr id="167" name="Google Shape;167;p12" descr="https://lh3.googleusercontent.com/pKcO87fBevIy77mTR0S7JlkkgaBOracc61w8qjXPu8RSuP9oiGSvZR7nWFNOeAyuJwkf6fOUI8nRkFIXqY4QFK9bsgby3VxPYcvQF8NrNlY_s9YriwUmJ2WmxCBG9nkiCkyg7TOGpzN_9rNISMbtbw=nw"/>
          <p:cNvPicPr preferRelativeResize="0"/>
          <p:nvPr/>
        </p:nvPicPr>
        <p:blipFill rotWithShape="1">
          <a:blip r:embed="rId4">
            <a:alphaModFix/>
          </a:blip>
          <a:srcRect t="7089"/>
          <a:stretch/>
        </p:blipFill>
        <p:spPr>
          <a:xfrm>
            <a:off x="7169986" y="2213810"/>
            <a:ext cx="3228975" cy="333634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12"/>
          <p:cNvSpPr txBox="1"/>
          <p:nvPr/>
        </p:nvSpPr>
        <p:spPr>
          <a:xfrm>
            <a:off x="625642" y="365125"/>
            <a:ext cx="10515600" cy="807183"/>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4800"/>
              <a:buFont typeface="Calibri"/>
              <a:buNone/>
            </a:pPr>
            <a:r>
              <a:rPr lang="es-CL" sz="4800" b="0" i="0" u="none" strike="noStrike" cap="none" dirty="0">
                <a:solidFill>
                  <a:schemeClr val="dk1"/>
                </a:solidFill>
                <a:latin typeface="Calibri"/>
                <a:ea typeface="Calibri"/>
                <a:cs typeface="Calibri"/>
                <a:sym typeface="Calibri"/>
              </a:rPr>
              <a:t>DIAPO 6</a:t>
            </a:r>
            <a:endParaRPr dirty="0"/>
          </a:p>
        </p:txBody>
      </p:sp>
      <p:pic>
        <p:nvPicPr>
          <p:cNvPr id="5" name="Picture 5" descr="meninges%20ok">
            <a:extLst>
              <a:ext uri="{FF2B5EF4-FFF2-40B4-BE49-F238E27FC236}">
                <a16:creationId xmlns:a16="http://schemas.microsoft.com/office/drawing/2014/main" id="{1E4D09DF-ED8F-B348-8712-AA96C6F7501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347857" y="1784124"/>
            <a:ext cx="4495800"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2" descr="Diagrama&#10;&#10;Descripción generada automáticamente">
            <a:extLst>
              <a:ext uri="{FF2B5EF4-FFF2-40B4-BE49-F238E27FC236}">
                <a16:creationId xmlns:a16="http://schemas.microsoft.com/office/drawing/2014/main" id="{541AAD7A-F0B8-5A42-80DC-84F5DA68390D}"/>
              </a:ext>
            </a:extLst>
          </p:cNvPr>
          <p:cNvPicPr>
            <a:picLocks noChangeAspect="1"/>
          </p:cNvPicPr>
          <p:nvPr/>
        </p:nvPicPr>
        <p:blipFill>
          <a:blip r:embed="rId4"/>
          <a:stretch>
            <a:fillRect/>
          </a:stretch>
        </p:blipFill>
        <p:spPr>
          <a:xfrm>
            <a:off x="348343" y="1784124"/>
            <a:ext cx="5980634" cy="3937000"/>
          </a:xfrm>
          <a:prstGeom prst="rect">
            <a:avLst/>
          </a:prstGeom>
        </p:spPr>
      </p:pic>
    </p:spTree>
    <p:extLst>
      <p:ext uri="{BB962C8B-B14F-4D97-AF65-F5344CB8AC3E}">
        <p14:creationId xmlns:p14="http://schemas.microsoft.com/office/powerpoint/2010/main" val="18962067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13"/>
          <p:cNvSpPr txBox="1">
            <a:spLocks noGrp="1"/>
          </p:cNvSpPr>
          <p:nvPr>
            <p:ph type="title"/>
          </p:nvPr>
        </p:nvSpPr>
        <p:spPr>
          <a:xfrm>
            <a:off x="625642" y="365125"/>
            <a:ext cx="10515600" cy="80718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800"/>
              <a:buFont typeface="Calibri"/>
              <a:buNone/>
            </a:pPr>
            <a:r>
              <a:rPr lang="es-CL" sz="4800">
                <a:latin typeface="Calibri"/>
                <a:ea typeface="Calibri"/>
                <a:cs typeface="Calibri"/>
                <a:sym typeface="Calibri"/>
              </a:rPr>
              <a:t>CASO CLÍNICO 3</a:t>
            </a:r>
            <a:endParaRPr/>
          </a:p>
        </p:txBody>
      </p:sp>
      <p:sp>
        <p:nvSpPr>
          <p:cNvPr id="173" name="Google Shape;173;p13"/>
          <p:cNvSpPr txBox="1">
            <a:spLocks noGrp="1"/>
          </p:cNvSpPr>
          <p:nvPr>
            <p:ph type="body" idx="4294967295"/>
          </p:nvPr>
        </p:nvSpPr>
        <p:spPr>
          <a:xfrm>
            <a:off x="625642" y="1172308"/>
            <a:ext cx="11153274" cy="486849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400"/>
              <a:buNone/>
            </a:pPr>
            <a:r>
              <a:rPr lang="es-CL" sz="2400" b="1"/>
              <a:t>Síndrome del Túnel Carpiano</a:t>
            </a:r>
            <a:endParaRPr sz="2400"/>
          </a:p>
          <a:p>
            <a:pPr marL="0" lvl="0" indent="0" algn="l" rtl="0">
              <a:lnSpc>
                <a:spcPct val="90000"/>
              </a:lnSpc>
              <a:spcBef>
                <a:spcPts val="1000"/>
              </a:spcBef>
              <a:spcAft>
                <a:spcPts val="0"/>
              </a:spcAft>
              <a:buClr>
                <a:schemeClr val="dk1"/>
              </a:buClr>
              <a:buSzPts val="2400"/>
              <a:buNone/>
            </a:pPr>
            <a:r>
              <a:rPr lang="es-CL" sz="2400"/>
              <a:t>Una paciente de 51 años, sin antecedentes previos, consultó por un dolor agudo en la mano de 24 horas de evolución, sin antecedente traumático. El dolor era de intensidad creciente, con irradiación hacia los tres primeros dedos de la mano y de carácter permanente. Presenta dolor a la palpación de la muñeca. Se diagnostica síndrome del túnel carpiano. </a:t>
            </a:r>
            <a:endParaRPr sz="2400"/>
          </a:p>
          <a:p>
            <a:pPr marL="0" lvl="0" indent="0" algn="l" rtl="0">
              <a:lnSpc>
                <a:spcPct val="90000"/>
              </a:lnSpc>
              <a:spcBef>
                <a:spcPts val="1000"/>
              </a:spcBef>
              <a:spcAft>
                <a:spcPts val="0"/>
              </a:spcAft>
              <a:buClr>
                <a:schemeClr val="dk1"/>
              </a:buClr>
              <a:buSzPts val="2400"/>
              <a:buNone/>
            </a:pPr>
            <a:r>
              <a:rPr lang="es-CL" sz="2400" b="1"/>
              <a:t>1.</a:t>
            </a:r>
            <a:r>
              <a:rPr lang="es-CL" sz="2400"/>
              <a:t> Describa la conformación anatómica del túnel del carpo e identifique las estructuras que lo cruzan. </a:t>
            </a:r>
            <a:endParaRPr sz="2400"/>
          </a:p>
          <a:p>
            <a:pPr marL="0" lvl="0" indent="0" algn="l" rtl="0">
              <a:lnSpc>
                <a:spcPct val="90000"/>
              </a:lnSpc>
              <a:spcBef>
                <a:spcPts val="1000"/>
              </a:spcBef>
              <a:spcAft>
                <a:spcPts val="0"/>
              </a:spcAft>
              <a:buClr>
                <a:schemeClr val="dk1"/>
              </a:buClr>
              <a:buSzPts val="2400"/>
              <a:buNone/>
            </a:pPr>
            <a:r>
              <a:rPr lang="es-CL" sz="2400" b="1"/>
              <a:t>2.</a:t>
            </a:r>
            <a:r>
              <a:rPr lang="es-CL" sz="2400"/>
              <a:t> ¿Cómo se explica la irradiación del dolor a los tres primeros dedos de la mano? ¿Qué problemas motores podría presentar este paciente y por qué? </a:t>
            </a:r>
            <a:endParaRPr sz="2400"/>
          </a:p>
          <a:p>
            <a:pPr marL="0" lvl="0" indent="0" algn="l" rtl="0">
              <a:lnSpc>
                <a:spcPct val="90000"/>
              </a:lnSpc>
              <a:spcBef>
                <a:spcPts val="1000"/>
              </a:spcBef>
              <a:spcAft>
                <a:spcPts val="0"/>
              </a:spcAft>
              <a:buClr>
                <a:schemeClr val="dk1"/>
              </a:buClr>
              <a:buSzPts val="2400"/>
              <a:buNone/>
            </a:pPr>
            <a:r>
              <a:rPr lang="es-CL" sz="2400" b="1"/>
              <a:t>3.</a:t>
            </a:r>
            <a:r>
              <a:rPr lang="es-CL" sz="2400"/>
              <a:t> Describa el origen y ramos terminales del plexo braquial, haciendo un breve resumen sinóptico del territorio de cada uno de ellos.</a:t>
            </a:r>
            <a:endParaRPr sz="20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g145c56d199f_0_0"/>
          <p:cNvSpPr txBox="1"/>
          <p:nvPr/>
        </p:nvSpPr>
        <p:spPr>
          <a:xfrm>
            <a:off x="625642" y="365125"/>
            <a:ext cx="10515600" cy="8073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4800"/>
              <a:buFont typeface="Calibri"/>
              <a:buNone/>
            </a:pPr>
            <a:r>
              <a:rPr lang="es-CL" sz="4800">
                <a:solidFill>
                  <a:schemeClr val="dk1"/>
                </a:solidFill>
                <a:latin typeface="Calibri"/>
                <a:ea typeface="Calibri"/>
                <a:cs typeface="Calibri"/>
                <a:sym typeface="Calibri"/>
              </a:rPr>
              <a:t>DIAPO 1</a:t>
            </a:r>
            <a:endParaRPr/>
          </a:p>
        </p:txBody>
      </p:sp>
      <p:pic>
        <p:nvPicPr>
          <p:cNvPr id="179" name="Google Shape;179;g145c56d199f_0_0"/>
          <p:cNvPicPr preferRelativeResize="0"/>
          <p:nvPr/>
        </p:nvPicPr>
        <p:blipFill rotWithShape="1">
          <a:blip r:embed="rId3">
            <a:alphaModFix/>
          </a:blip>
          <a:srcRect/>
          <a:stretch/>
        </p:blipFill>
        <p:spPr>
          <a:xfrm>
            <a:off x="4607167" y="768716"/>
            <a:ext cx="7468006" cy="5500702"/>
          </a:xfrm>
          <a:prstGeom prst="rect">
            <a:avLst/>
          </a:prstGeom>
          <a:noFill/>
          <a:ln>
            <a:noFill/>
          </a:ln>
        </p:spPr>
      </p:pic>
      <p:pic>
        <p:nvPicPr>
          <p:cNvPr id="180" name="Google Shape;180;g145c56d199f_0_0"/>
          <p:cNvPicPr preferRelativeResize="0"/>
          <p:nvPr/>
        </p:nvPicPr>
        <p:blipFill rotWithShape="1">
          <a:blip r:embed="rId4">
            <a:alphaModFix/>
          </a:blip>
          <a:srcRect l="11785" r="17597"/>
          <a:stretch/>
        </p:blipFill>
        <p:spPr>
          <a:xfrm rot="10800000">
            <a:off x="347373" y="1357296"/>
            <a:ext cx="4259794" cy="499963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g145c56d199f_0_6"/>
          <p:cNvSpPr txBox="1"/>
          <p:nvPr/>
        </p:nvSpPr>
        <p:spPr>
          <a:xfrm>
            <a:off x="625642" y="365125"/>
            <a:ext cx="10515600" cy="8073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4800"/>
              <a:buFont typeface="Calibri"/>
              <a:buNone/>
            </a:pPr>
            <a:r>
              <a:rPr lang="es-CL" sz="4800">
                <a:solidFill>
                  <a:schemeClr val="dk1"/>
                </a:solidFill>
                <a:latin typeface="Calibri"/>
                <a:ea typeface="Calibri"/>
                <a:cs typeface="Calibri"/>
                <a:sym typeface="Calibri"/>
              </a:rPr>
              <a:t>DIAPO 2</a:t>
            </a:r>
            <a:endParaRPr/>
          </a:p>
        </p:txBody>
      </p:sp>
      <p:pic>
        <p:nvPicPr>
          <p:cNvPr id="186" name="Google Shape;186;g145c56d199f_0_6"/>
          <p:cNvPicPr preferRelativeResize="0"/>
          <p:nvPr/>
        </p:nvPicPr>
        <p:blipFill rotWithShape="1">
          <a:blip r:embed="rId3">
            <a:alphaModFix/>
          </a:blip>
          <a:srcRect l="16778" t="8656" r="48519" b="40150"/>
          <a:stretch/>
        </p:blipFill>
        <p:spPr>
          <a:xfrm>
            <a:off x="5223388" y="260544"/>
            <a:ext cx="5632182" cy="6232332"/>
          </a:xfrm>
          <a:prstGeom prst="rect">
            <a:avLst/>
          </a:prstGeom>
          <a:noFill/>
          <a:ln>
            <a:noFill/>
          </a:ln>
        </p:spPr>
      </p:pic>
      <p:pic>
        <p:nvPicPr>
          <p:cNvPr id="187" name="Google Shape;187;g145c56d199f_0_6"/>
          <p:cNvPicPr preferRelativeResize="0"/>
          <p:nvPr/>
        </p:nvPicPr>
        <p:blipFill rotWithShape="1">
          <a:blip r:embed="rId4">
            <a:alphaModFix/>
          </a:blip>
          <a:srcRect/>
          <a:stretch/>
        </p:blipFill>
        <p:spPr>
          <a:xfrm>
            <a:off x="872671" y="2393584"/>
            <a:ext cx="4103688" cy="3078162"/>
          </a:xfrm>
          <a:prstGeom prst="rect">
            <a:avLst/>
          </a:prstGeom>
          <a:noFill/>
          <a:ln w="57150" cap="flat" cmpd="sng">
            <a:solidFill>
              <a:srgbClr val="000000"/>
            </a:solidFill>
            <a:prstDash val="solid"/>
            <a:miter lim="800000"/>
            <a:headEnd type="none" w="sm" len="sm"/>
            <a:tailEnd type="none" w="sm" len="sm"/>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g145c56d199f_0_12"/>
          <p:cNvSpPr txBox="1"/>
          <p:nvPr/>
        </p:nvSpPr>
        <p:spPr>
          <a:xfrm>
            <a:off x="625642" y="365125"/>
            <a:ext cx="10515600" cy="8073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4800"/>
              <a:buFont typeface="Calibri"/>
              <a:buNone/>
            </a:pPr>
            <a:r>
              <a:rPr lang="es-CL" sz="4800">
                <a:solidFill>
                  <a:schemeClr val="dk1"/>
                </a:solidFill>
                <a:latin typeface="Calibri"/>
                <a:ea typeface="Calibri"/>
                <a:cs typeface="Calibri"/>
                <a:sym typeface="Calibri"/>
              </a:rPr>
              <a:t>DIAPO 3</a:t>
            </a:r>
            <a:endParaRPr/>
          </a:p>
        </p:txBody>
      </p:sp>
      <p:pic>
        <p:nvPicPr>
          <p:cNvPr id="193" name="Google Shape;193;g145c56d199f_0_12" descr="Mano de una persona&#10;&#10;Descripción generada automáticamente"/>
          <p:cNvPicPr preferRelativeResize="0"/>
          <p:nvPr/>
        </p:nvPicPr>
        <p:blipFill rotWithShape="1">
          <a:blip r:embed="rId3">
            <a:alphaModFix/>
          </a:blip>
          <a:srcRect/>
          <a:stretch/>
        </p:blipFill>
        <p:spPr>
          <a:xfrm>
            <a:off x="6485474" y="1957070"/>
            <a:ext cx="4925089" cy="2943860"/>
          </a:xfrm>
          <a:prstGeom prst="rect">
            <a:avLst/>
          </a:prstGeom>
          <a:noFill/>
          <a:ln>
            <a:noFill/>
          </a:ln>
        </p:spPr>
      </p:pic>
      <p:grpSp>
        <p:nvGrpSpPr>
          <p:cNvPr id="194" name="Google Shape;194;g145c56d199f_0_12"/>
          <p:cNvGrpSpPr/>
          <p:nvPr/>
        </p:nvGrpSpPr>
        <p:grpSpPr>
          <a:xfrm>
            <a:off x="1751619" y="1054539"/>
            <a:ext cx="3954909" cy="5309383"/>
            <a:chOff x="1751619" y="1054539"/>
            <a:chExt cx="3954909" cy="5309383"/>
          </a:xfrm>
        </p:grpSpPr>
        <p:pic>
          <p:nvPicPr>
            <p:cNvPr id="195" name="Google Shape;195;g145c56d199f_0_12" descr="Diagrama&#10;&#10;Descripción generada automáticamente"/>
            <p:cNvPicPr preferRelativeResize="0"/>
            <p:nvPr/>
          </p:nvPicPr>
          <p:blipFill rotWithShape="1">
            <a:blip r:embed="rId4">
              <a:alphaModFix/>
            </a:blip>
            <a:srcRect/>
            <a:stretch/>
          </p:blipFill>
          <p:spPr>
            <a:xfrm>
              <a:off x="1751619" y="1054539"/>
              <a:ext cx="3954909" cy="5309383"/>
            </a:xfrm>
            <a:prstGeom prst="rect">
              <a:avLst/>
            </a:prstGeom>
            <a:noFill/>
            <a:ln>
              <a:noFill/>
            </a:ln>
          </p:spPr>
        </p:pic>
        <p:sp>
          <p:nvSpPr>
            <p:cNvPr id="196" name="Google Shape;196;g145c56d199f_0_12"/>
            <p:cNvSpPr/>
            <p:nvPr/>
          </p:nvSpPr>
          <p:spPr>
            <a:xfrm>
              <a:off x="4067908" y="5720862"/>
              <a:ext cx="1078500" cy="210900"/>
            </a:xfrm>
            <a:prstGeom prst="rect">
              <a:avLst/>
            </a:prstGeom>
            <a:solidFill>
              <a:srgbClr val="FBE4D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201" name="Google Shape;201;g145c56d199f_0_20"/>
          <p:cNvPicPr preferRelativeResize="0"/>
          <p:nvPr/>
        </p:nvPicPr>
        <p:blipFill rotWithShape="1">
          <a:blip r:embed="rId3">
            <a:alphaModFix/>
          </a:blip>
          <a:srcRect/>
          <a:stretch/>
        </p:blipFill>
        <p:spPr>
          <a:xfrm>
            <a:off x="3798277" y="191695"/>
            <a:ext cx="5188683" cy="6301180"/>
          </a:xfrm>
          <a:prstGeom prst="rect">
            <a:avLst/>
          </a:prstGeom>
          <a:noFill/>
          <a:ln>
            <a:noFill/>
          </a:ln>
        </p:spPr>
      </p:pic>
      <p:sp>
        <p:nvSpPr>
          <p:cNvPr id="202" name="Google Shape;202;g145c56d199f_0_20"/>
          <p:cNvSpPr txBox="1"/>
          <p:nvPr/>
        </p:nvSpPr>
        <p:spPr>
          <a:xfrm>
            <a:off x="625642" y="365125"/>
            <a:ext cx="10515600" cy="8073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4800"/>
              <a:buFont typeface="Calibri"/>
              <a:buNone/>
            </a:pPr>
            <a:r>
              <a:rPr lang="es-CL" sz="4800">
                <a:solidFill>
                  <a:schemeClr val="dk1"/>
                </a:solidFill>
                <a:latin typeface="Calibri"/>
                <a:ea typeface="Calibri"/>
                <a:cs typeface="Calibri"/>
                <a:sym typeface="Calibri"/>
              </a:rPr>
              <a:t>DIAPO 4</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g145c56d199f_0_25"/>
          <p:cNvSpPr txBox="1"/>
          <p:nvPr/>
        </p:nvSpPr>
        <p:spPr>
          <a:xfrm>
            <a:off x="625642" y="365125"/>
            <a:ext cx="10515600" cy="8073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4800"/>
              <a:buFont typeface="Calibri"/>
              <a:buNone/>
            </a:pPr>
            <a:r>
              <a:rPr lang="es-CL" sz="4800">
                <a:solidFill>
                  <a:schemeClr val="dk1"/>
                </a:solidFill>
                <a:latin typeface="Calibri"/>
                <a:ea typeface="Calibri"/>
                <a:cs typeface="Calibri"/>
                <a:sym typeface="Calibri"/>
              </a:rPr>
              <a:t>DIAPO 5</a:t>
            </a:r>
            <a:endParaRPr/>
          </a:p>
        </p:txBody>
      </p:sp>
      <p:pic>
        <p:nvPicPr>
          <p:cNvPr id="208" name="Google Shape;208;g145c56d199f_0_25"/>
          <p:cNvPicPr preferRelativeResize="0"/>
          <p:nvPr/>
        </p:nvPicPr>
        <p:blipFill rotWithShape="1">
          <a:blip r:embed="rId3">
            <a:alphaModFix/>
          </a:blip>
          <a:srcRect/>
          <a:stretch/>
        </p:blipFill>
        <p:spPr>
          <a:xfrm>
            <a:off x="351692" y="1852246"/>
            <a:ext cx="5014193" cy="4164378"/>
          </a:xfrm>
          <a:prstGeom prst="rect">
            <a:avLst/>
          </a:prstGeom>
          <a:noFill/>
          <a:ln>
            <a:noFill/>
          </a:ln>
        </p:spPr>
      </p:pic>
      <p:pic>
        <p:nvPicPr>
          <p:cNvPr id="209" name="Google Shape;209;g145c56d199f_0_25"/>
          <p:cNvPicPr preferRelativeResize="0"/>
          <p:nvPr/>
        </p:nvPicPr>
        <p:blipFill rotWithShape="1">
          <a:blip r:embed="rId4">
            <a:alphaModFix/>
          </a:blip>
          <a:srcRect/>
          <a:stretch/>
        </p:blipFill>
        <p:spPr>
          <a:xfrm>
            <a:off x="5884985" y="993286"/>
            <a:ext cx="6189470" cy="502333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90" name="Google Shape;90;p2" descr="How to draw blood from a patient’s vein as painlessly as possible"/>
          <p:cNvPicPr preferRelativeResize="0"/>
          <p:nvPr/>
        </p:nvPicPr>
        <p:blipFill rotWithShape="1">
          <a:blip r:embed="rId3">
            <a:alphaModFix/>
          </a:blip>
          <a:srcRect/>
          <a:stretch/>
        </p:blipFill>
        <p:spPr>
          <a:xfrm>
            <a:off x="2971800" y="48128"/>
            <a:ext cx="9007642" cy="6755732"/>
          </a:xfrm>
          <a:prstGeom prst="rect">
            <a:avLst/>
          </a:prstGeom>
          <a:noFill/>
          <a:ln>
            <a:noFill/>
          </a:ln>
        </p:spPr>
      </p:pic>
      <p:sp>
        <p:nvSpPr>
          <p:cNvPr id="91" name="Google Shape;91;p2"/>
          <p:cNvSpPr txBox="1"/>
          <p:nvPr/>
        </p:nvSpPr>
        <p:spPr>
          <a:xfrm>
            <a:off x="625642" y="365125"/>
            <a:ext cx="10515600" cy="807183"/>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4800"/>
              <a:buFont typeface="Calibri"/>
              <a:buNone/>
            </a:pPr>
            <a:r>
              <a:rPr lang="es-CL" sz="4800" b="0" i="0" u="none" strike="noStrike" cap="none">
                <a:solidFill>
                  <a:schemeClr val="dk1"/>
                </a:solidFill>
                <a:latin typeface="Calibri"/>
                <a:ea typeface="Calibri"/>
                <a:cs typeface="Calibri"/>
                <a:sym typeface="Calibri"/>
              </a:rPr>
              <a:t>DIAPO 1</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pic>
        <p:nvPicPr>
          <p:cNvPr id="214" name="Google Shape;214;g145c56d199f_0_31"/>
          <p:cNvPicPr preferRelativeResize="0"/>
          <p:nvPr/>
        </p:nvPicPr>
        <p:blipFill rotWithShape="1">
          <a:blip r:embed="rId3">
            <a:alphaModFix/>
          </a:blip>
          <a:srcRect/>
          <a:stretch/>
        </p:blipFill>
        <p:spPr>
          <a:xfrm>
            <a:off x="625649" y="1357000"/>
            <a:ext cx="3775100" cy="5501000"/>
          </a:xfrm>
          <a:prstGeom prst="rect">
            <a:avLst/>
          </a:prstGeom>
          <a:noFill/>
          <a:ln>
            <a:noFill/>
          </a:ln>
        </p:spPr>
      </p:pic>
      <p:sp>
        <p:nvSpPr>
          <p:cNvPr id="215" name="Google Shape;215;g145c56d199f_0_31"/>
          <p:cNvSpPr txBox="1"/>
          <p:nvPr/>
        </p:nvSpPr>
        <p:spPr>
          <a:xfrm>
            <a:off x="625642" y="365125"/>
            <a:ext cx="10515600" cy="8073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4800"/>
              <a:buFont typeface="Calibri"/>
              <a:buNone/>
            </a:pPr>
            <a:r>
              <a:rPr lang="es-CL" sz="4800">
                <a:solidFill>
                  <a:schemeClr val="dk1"/>
                </a:solidFill>
                <a:latin typeface="Calibri"/>
                <a:ea typeface="Calibri"/>
                <a:cs typeface="Calibri"/>
                <a:sym typeface="Calibri"/>
              </a:rPr>
              <a:t>DIAPO 6</a:t>
            </a:r>
            <a:endParaRPr/>
          </a:p>
        </p:txBody>
      </p:sp>
      <p:pic>
        <p:nvPicPr>
          <p:cNvPr id="216" name="Google Shape;216;g145c56d199f_0_31"/>
          <p:cNvPicPr preferRelativeResize="0"/>
          <p:nvPr/>
        </p:nvPicPr>
        <p:blipFill rotWithShape="1">
          <a:blip r:embed="rId4">
            <a:alphaModFix/>
          </a:blip>
          <a:srcRect l="17969" t="8335" r="52343" b="40623"/>
          <a:stretch/>
        </p:blipFill>
        <p:spPr>
          <a:xfrm>
            <a:off x="8918893" y="141287"/>
            <a:ext cx="3043236" cy="3922714"/>
          </a:xfrm>
          <a:prstGeom prst="rect">
            <a:avLst/>
          </a:prstGeom>
          <a:noFill/>
          <a:ln>
            <a:noFill/>
          </a:ln>
        </p:spPr>
      </p:pic>
      <p:pic>
        <p:nvPicPr>
          <p:cNvPr id="217" name="Google Shape;217;g145c56d199f_0_31"/>
          <p:cNvPicPr preferRelativeResize="0"/>
          <p:nvPr/>
        </p:nvPicPr>
        <p:blipFill rotWithShape="1">
          <a:blip r:embed="rId5">
            <a:alphaModFix/>
          </a:blip>
          <a:srcRect l="21875" t="9436" r="56249" b="39581"/>
          <a:stretch/>
        </p:blipFill>
        <p:spPr>
          <a:xfrm>
            <a:off x="9784080" y="2998787"/>
            <a:ext cx="2154237" cy="3767138"/>
          </a:xfrm>
          <a:prstGeom prst="rect">
            <a:avLst/>
          </a:prstGeom>
          <a:noFill/>
          <a:ln>
            <a:noFill/>
          </a:ln>
        </p:spPr>
      </p:pic>
      <p:pic>
        <p:nvPicPr>
          <p:cNvPr id="218" name="Google Shape;218;g145c56d199f_0_31"/>
          <p:cNvPicPr preferRelativeResize="0"/>
          <p:nvPr/>
        </p:nvPicPr>
        <p:blipFill rotWithShape="1">
          <a:blip r:embed="rId6">
            <a:alphaModFix/>
          </a:blip>
          <a:srcRect/>
          <a:stretch/>
        </p:blipFill>
        <p:spPr>
          <a:xfrm>
            <a:off x="9010968" y="3930650"/>
            <a:ext cx="1381125" cy="2700337"/>
          </a:xfrm>
          <a:prstGeom prst="rect">
            <a:avLst/>
          </a:prstGeom>
          <a:noFill/>
          <a:ln>
            <a:noFill/>
          </a:ln>
        </p:spPr>
      </p:pic>
      <p:pic>
        <p:nvPicPr>
          <p:cNvPr id="219" name="Google Shape;219;g145c56d199f_0_31"/>
          <p:cNvPicPr preferRelativeResize="0"/>
          <p:nvPr/>
        </p:nvPicPr>
        <p:blipFill rotWithShape="1">
          <a:blip r:embed="rId7">
            <a:alphaModFix/>
          </a:blip>
          <a:srcRect l="18750" t="9567" r="49218" b="41645"/>
          <a:stretch/>
        </p:blipFill>
        <p:spPr>
          <a:xfrm>
            <a:off x="5427427" y="3473450"/>
            <a:ext cx="2963863" cy="3384549"/>
          </a:xfrm>
          <a:prstGeom prst="rect">
            <a:avLst/>
          </a:prstGeom>
          <a:noFill/>
          <a:ln>
            <a:noFill/>
          </a:ln>
        </p:spPr>
      </p:pic>
      <p:sp>
        <p:nvSpPr>
          <p:cNvPr id="220" name="Google Shape;220;g145c56d199f_0_31"/>
          <p:cNvSpPr/>
          <p:nvPr/>
        </p:nvSpPr>
        <p:spPr>
          <a:xfrm>
            <a:off x="9175598" y="141287"/>
            <a:ext cx="2562300" cy="6624600"/>
          </a:xfrm>
          <a:prstGeom prst="roundRect">
            <a:avLst>
              <a:gd name="adj" fmla="val 16667"/>
            </a:avLst>
          </a:prstGeom>
          <a:no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1" name="Google Shape;221;g145c56d199f_0_31"/>
          <p:cNvSpPr/>
          <p:nvPr/>
        </p:nvSpPr>
        <p:spPr>
          <a:xfrm>
            <a:off x="5626737" y="6349"/>
            <a:ext cx="2695500" cy="3467100"/>
          </a:xfrm>
          <a:prstGeom prst="roundRect">
            <a:avLst>
              <a:gd name="adj" fmla="val 16667"/>
            </a:avLst>
          </a:prstGeom>
          <a:no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2" name="Google Shape;222;g145c56d199f_0_31"/>
          <p:cNvSpPr txBox="1"/>
          <p:nvPr/>
        </p:nvSpPr>
        <p:spPr>
          <a:xfrm>
            <a:off x="742392" y="365125"/>
            <a:ext cx="10515600" cy="8073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4800"/>
              <a:buFont typeface="Calibri"/>
              <a:buNone/>
            </a:pPr>
            <a:r>
              <a:rPr lang="es-CL" sz="4800">
                <a:solidFill>
                  <a:schemeClr val="dk1"/>
                </a:solidFill>
                <a:latin typeface="Calibri"/>
                <a:ea typeface="Calibri"/>
                <a:cs typeface="Calibri"/>
                <a:sym typeface="Calibri"/>
              </a:rPr>
              <a:t>DIAPO 5</a:t>
            </a:r>
            <a:endParaRPr/>
          </a:p>
        </p:txBody>
      </p:sp>
      <p:sp>
        <p:nvSpPr>
          <p:cNvPr id="223" name="Google Shape;223;g145c56d199f_0_31"/>
          <p:cNvSpPr/>
          <p:nvPr/>
        </p:nvSpPr>
        <p:spPr>
          <a:xfrm>
            <a:off x="5591183" y="3453606"/>
            <a:ext cx="2695500" cy="3467100"/>
          </a:xfrm>
          <a:prstGeom prst="roundRect">
            <a:avLst>
              <a:gd name="adj" fmla="val 16667"/>
            </a:avLst>
          </a:prstGeom>
          <a:no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14"/>
          <p:cNvSpPr txBox="1">
            <a:spLocks noGrp="1"/>
          </p:cNvSpPr>
          <p:nvPr>
            <p:ph type="title"/>
          </p:nvPr>
        </p:nvSpPr>
        <p:spPr>
          <a:xfrm>
            <a:off x="625642" y="365125"/>
            <a:ext cx="10515600" cy="80718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800"/>
              <a:buFont typeface="Calibri"/>
              <a:buNone/>
            </a:pPr>
            <a:r>
              <a:rPr lang="es-CL" sz="4800">
                <a:latin typeface="Calibri"/>
                <a:ea typeface="Calibri"/>
                <a:cs typeface="Calibri"/>
                <a:sym typeface="Calibri"/>
              </a:rPr>
              <a:t>CASO CLÍNICO 4</a:t>
            </a:r>
            <a:endParaRPr/>
          </a:p>
        </p:txBody>
      </p:sp>
      <p:sp>
        <p:nvSpPr>
          <p:cNvPr id="229" name="Google Shape;229;p14"/>
          <p:cNvSpPr txBox="1">
            <a:spLocks noGrp="1"/>
          </p:cNvSpPr>
          <p:nvPr>
            <p:ph type="body" idx="4294967295"/>
          </p:nvPr>
        </p:nvSpPr>
        <p:spPr>
          <a:xfrm>
            <a:off x="625642" y="1172308"/>
            <a:ext cx="11153274" cy="486849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400"/>
              <a:buNone/>
            </a:pPr>
            <a:r>
              <a:rPr lang="es-CL" sz="2400" b="1"/>
              <a:t>Analgesia Neuroaxial</a:t>
            </a:r>
            <a:endParaRPr sz="2400"/>
          </a:p>
          <a:p>
            <a:pPr marL="0" lvl="0" indent="0" algn="l" rtl="0">
              <a:lnSpc>
                <a:spcPct val="90000"/>
              </a:lnSpc>
              <a:spcBef>
                <a:spcPts val="1000"/>
              </a:spcBef>
              <a:spcAft>
                <a:spcPts val="0"/>
              </a:spcAft>
              <a:buClr>
                <a:schemeClr val="dk1"/>
              </a:buClr>
              <a:buSzPts val="2400"/>
              <a:buNone/>
            </a:pPr>
            <a:r>
              <a:rPr lang="es-CL" sz="2400"/>
              <a:t>Paciente de sexo femenino de 33 años en trabajo de parto activo y prolongado, con 6 cms de dilatación, solicita anestesia. El procedimiento se realiza mediante analgesia neuroaxial. </a:t>
            </a:r>
            <a:r>
              <a:rPr lang="es-CL" sz="2400" b="1"/>
              <a:t>1.</a:t>
            </a:r>
            <a:r>
              <a:rPr lang="es-CL" sz="2400"/>
              <a:t> Describa las estructuras que rodean la médula espinal. </a:t>
            </a:r>
            <a:endParaRPr sz="2400"/>
          </a:p>
          <a:p>
            <a:pPr marL="0" lvl="0" indent="0" algn="l" rtl="0">
              <a:lnSpc>
                <a:spcPct val="90000"/>
              </a:lnSpc>
              <a:spcBef>
                <a:spcPts val="1000"/>
              </a:spcBef>
              <a:spcAft>
                <a:spcPts val="0"/>
              </a:spcAft>
              <a:buClr>
                <a:schemeClr val="dk1"/>
              </a:buClr>
              <a:buSzPts val="2400"/>
              <a:buNone/>
            </a:pPr>
            <a:r>
              <a:rPr lang="es-CL" sz="2400" b="1"/>
              <a:t>2. </a:t>
            </a:r>
            <a:r>
              <a:rPr lang="es-CL" sz="2400"/>
              <a:t>¿Qué es la analgesia neuroaxial? ¿Qué diferencias existen entre una técnica Epidural v/s Raquídea? </a:t>
            </a:r>
            <a:endParaRPr sz="2400"/>
          </a:p>
          <a:p>
            <a:pPr marL="0" lvl="0" indent="0" algn="l" rtl="0">
              <a:lnSpc>
                <a:spcPct val="90000"/>
              </a:lnSpc>
              <a:spcBef>
                <a:spcPts val="1000"/>
              </a:spcBef>
              <a:spcAft>
                <a:spcPts val="0"/>
              </a:spcAft>
              <a:buClr>
                <a:schemeClr val="dk1"/>
              </a:buClr>
              <a:buSzPts val="2400"/>
              <a:buNone/>
            </a:pPr>
            <a:r>
              <a:rPr lang="es-CL" sz="2400" b="1"/>
              <a:t>3.</a:t>
            </a:r>
            <a:r>
              <a:rPr lang="es-CL" sz="2400"/>
              <a:t> ¿Cuál es el lugar ideal para realizar este procedimiento? ¿A qué nivel termina la médula espinal en la mayoría de los individuos?¿Qué estructuras se encuentran dentro del canal vertebral a caudal de ese nivel? </a:t>
            </a:r>
            <a:endParaRPr sz="2400"/>
          </a:p>
          <a:p>
            <a:pPr marL="0" lvl="0" indent="0" algn="l" rtl="0">
              <a:lnSpc>
                <a:spcPct val="90000"/>
              </a:lnSpc>
              <a:spcBef>
                <a:spcPts val="1000"/>
              </a:spcBef>
              <a:spcAft>
                <a:spcPts val="0"/>
              </a:spcAft>
              <a:buClr>
                <a:schemeClr val="dk1"/>
              </a:buClr>
              <a:buSzPts val="2400"/>
              <a:buNone/>
            </a:pPr>
            <a:r>
              <a:rPr lang="es-CL" sz="2400" b="1"/>
              <a:t>4.</a:t>
            </a:r>
            <a:r>
              <a:rPr lang="es-CL" sz="2400"/>
              <a:t> ¿Qué capas debe atravesar el trócar para administrar el fármaco en cada caso?</a:t>
            </a:r>
            <a:endParaRPr sz="2400"/>
          </a:p>
          <a:p>
            <a:pPr marL="0" lvl="0" indent="0" algn="just" rtl="0">
              <a:lnSpc>
                <a:spcPct val="150000"/>
              </a:lnSpc>
              <a:spcBef>
                <a:spcPts val="1000"/>
              </a:spcBef>
              <a:spcAft>
                <a:spcPts val="0"/>
              </a:spcAft>
              <a:buClr>
                <a:schemeClr val="dk1"/>
              </a:buClr>
              <a:buSzPts val="2000"/>
              <a:buNone/>
            </a:pPr>
            <a:endParaRPr sz="20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34" name="Google Shape;234;p15"/>
          <p:cNvPicPr preferRelativeResize="0"/>
          <p:nvPr/>
        </p:nvPicPr>
        <p:blipFill rotWithShape="1">
          <a:blip r:embed="rId3">
            <a:alphaModFix/>
          </a:blip>
          <a:srcRect/>
          <a:stretch/>
        </p:blipFill>
        <p:spPr>
          <a:xfrm>
            <a:off x="3650901" y="0"/>
            <a:ext cx="4890198" cy="6858000"/>
          </a:xfrm>
          <a:prstGeom prst="rect">
            <a:avLst/>
          </a:prstGeom>
          <a:noFill/>
          <a:ln>
            <a:noFill/>
          </a:ln>
        </p:spPr>
      </p:pic>
      <p:sp>
        <p:nvSpPr>
          <p:cNvPr id="235" name="Google Shape;235;p15"/>
          <p:cNvSpPr txBox="1"/>
          <p:nvPr/>
        </p:nvSpPr>
        <p:spPr>
          <a:xfrm>
            <a:off x="625642" y="365125"/>
            <a:ext cx="10515600" cy="807183"/>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4800"/>
              <a:buFont typeface="Calibri"/>
              <a:buNone/>
            </a:pPr>
            <a:r>
              <a:rPr lang="es-CL" sz="4800" b="0" i="0" u="none" strike="noStrike" cap="none">
                <a:solidFill>
                  <a:schemeClr val="dk1"/>
                </a:solidFill>
                <a:latin typeface="Calibri"/>
                <a:ea typeface="Calibri"/>
                <a:cs typeface="Calibri"/>
                <a:sym typeface="Calibri"/>
              </a:rPr>
              <a:t>DIAPO 1</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pic>
        <p:nvPicPr>
          <p:cNvPr id="240" name="Google Shape;240;p16"/>
          <p:cNvPicPr preferRelativeResize="0"/>
          <p:nvPr/>
        </p:nvPicPr>
        <p:blipFill rotWithShape="1">
          <a:blip r:embed="rId3">
            <a:alphaModFix/>
          </a:blip>
          <a:srcRect/>
          <a:stretch/>
        </p:blipFill>
        <p:spPr>
          <a:xfrm>
            <a:off x="1835818" y="922421"/>
            <a:ext cx="9867900" cy="5638800"/>
          </a:xfrm>
          <a:prstGeom prst="rect">
            <a:avLst/>
          </a:prstGeom>
          <a:noFill/>
          <a:ln>
            <a:noFill/>
          </a:ln>
        </p:spPr>
      </p:pic>
      <p:sp>
        <p:nvSpPr>
          <p:cNvPr id="241" name="Google Shape;241;p16"/>
          <p:cNvSpPr txBox="1"/>
          <p:nvPr/>
        </p:nvSpPr>
        <p:spPr>
          <a:xfrm>
            <a:off x="625642" y="365125"/>
            <a:ext cx="10515600" cy="807183"/>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4800"/>
              <a:buFont typeface="Calibri"/>
              <a:buNone/>
            </a:pPr>
            <a:r>
              <a:rPr lang="es-CL" sz="4800" b="0" i="0" u="none" strike="noStrike" cap="none">
                <a:solidFill>
                  <a:schemeClr val="dk1"/>
                </a:solidFill>
                <a:latin typeface="Calibri"/>
                <a:ea typeface="Calibri"/>
                <a:cs typeface="Calibri"/>
                <a:sym typeface="Calibri"/>
              </a:rPr>
              <a:t>DIAPO 2</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pic>
        <p:nvPicPr>
          <p:cNvPr id="246" name="Google Shape;246;p17"/>
          <p:cNvPicPr preferRelativeResize="0"/>
          <p:nvPr/>
        </p:nvPicPr>
        <p:blipFill rotWithShape="1">
          <a:blip r:embed="rId3">
            <a:alphaModFix/>
          </a:blip>
          <a:srcRect/>
          <a:stretch/>
        </p:blipFill>
        <p:spPr>
          <a:xfrm>
            <a:off x="3834378" y="0"/>
            <a:ext cx="2451148" cy="6858000"/>
          </a:xfrm>
          <a:prstGeom prst="rect">
            <a:avLst/>
          </a:prstGeom>
          <a:noFill/>
          <a:ln>
            <a:noFill/>
          </a:ln>
        </p:spPr>
      </p:pic>
      <p:pic>
        <p:nvPicPr>
          <p:cNvPr id="247" name="Google Shape;247;p17"/>
          <p:cNvPicPr preferRelativeResize="0"/>
          <p:nvPr/>
        </p:nvPicPr>
        <p:blipFill rotWithShape="1">
          <a:blip r:embed="rId4">
            <a:alphaModFix/>
          </a:blip>
          <a:srcRect/>
          <a:stretch/>
        </p:blipFill>
        <p:spPr>
          <a:xfrm>
            <a:off x="7727000" y="0"/>
            <a:ext cx="3683000" cy="3365500"/>
          </a:xfrm>
          <a:prstGeom prst="rect">
            <a:avLst/>
          </a:prstGeom>
          <a:noFill/>
          <a:ln>
            <a:noFill/>
          </a:ln>
        </p:spPr>
      </p:pic>
      <p:pic>
        <p:nvPicPr>
          <p:cNvPr id="248" name="Google Shape;248;p17"/>
          <p:cNvPicPr preferRelativeResize="0"/>
          <p:nvPr/>
        </p:nvPicPr>
        <p:blipFill rotWithShape="1">
          <a:blip r:embed="rId5">
            <a:alphaModFix/>
          </a:blip>
          <a:srcRect/>
          <a:stretch/>
        </p:blipFill>
        <p:spPr>
          <a:xfrm>
            <a:off x="7295200" y="3263900"/>
            <a:ext cx="4546600" cy="3594100"/>
          </a:xfrm>
          <a:prstGeom prst="rect">
            <a:avLst/>
          </a:prstGeom>
          <a:noFill/>
          <a:ln>
            <a:noFill/>
          </a:ln>
        </p:spPr>
      </p:pic>
      <p:sp>
        <p:nvSpPr>
          <p:cNvPr id="249" name="Google Shape;249;p17"/>
          <p:cNvSpPr txBox="1"/>
          <p:nvPr/>
        </p:nvSpPr>
        <p:spPr>
          <a:xfrm>
            <a:off x="625642" y="365125"/>
            <a:ext cx="10515600" cy="807183"/>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4800"/>
              <a:buFont typeface="Calibri"/>
              <a:buNone/>
            </a:pPr>
            <a:r>
              <a:rPr lang="es-CL" sz="4800" b="0" i="0" u="none" strike="noStrike" cap="none">
                <a:solidFill>
                  <a:schemeClr val="dk1"/>
                </a:solidFill>
                <a:latin typeface="Calibri"/>
                <a:ea typeface="Calibri"/>
                <a:cs typeface="Calibri"/>
                <a:sym typeface="Calibri"/>
              </a:rPr>
              <a:t>DIAPO 3</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pic>
        <p:nvPicPr>
          <p:cNvPr id="254" name="Google Shape;254;p18"/>
          <p:cNvPicPr preferRelativeResize="0"/>
          <p:nvPr/>
        </p:nvPicPr>
        <p:blipFill rotWithShape="1">
          <a:blip r:embed="rId3">
            <a:alphaModFix/>
          </a:blip>
          <a:srcRect/>
          <a:stretch/>
        </p:blipFill>
        <p:spPr>
          <a:xfrm>
            <a:off x="1580148" y="1242506"/>
            <a:ext cx="4435642" cy="3103489"/>
          </a:xfrm>
          <a:prstGeom prst="rect">
            <a:avLst/>
          </a:prstGeom>
          <a:noFill/>
          <a:ln>
            <a:noFill/>
          </a:ln>
        </p:spPr>
      </p:pic>
      <p:pic>
        <p:nvPicPr>
          <p:cNvPr id="255" name="Google Shape;255;p18"/>
          <p:cNvPicPr preferRelativeResize="0"/>
          <p:nvPr/>
        </p:nvPicPr>
        <p:blipFill rotWithShape="1">
          <a:blip r:embed="rId4">
            <a:alphaModFix/>
          </a:blip>
          <a:srcRect t="-455"/>
          <a:stretch/>
        </p:blipFill>
        <p:spPr>
          <a:xfrm>
            <a:off x="6853990" y="1242506"/>
            <a:ext cx="4707882" cy="3103489"/>
          </a:xfrm>
          <a:prstGeom prst="rect">
            <a:avLst/>
          </a:prstGeom>
          <a:noFill/>
          <a:ln>
            <a:noFill/>
          </a:ln>
        </p:spPr>
      </p:pic>
      <p:pic>
        <p:nvPicPr>
          <p:cNvPr id="256" name="Google Shape;256;p18"/>
          <p:cNvPicPr preferRelativeResize="0"/>
          <p:nvPr/>
        </p:nvPicPr>
        <p:blipFill rotWithShape="1">
          <a:blip r:embed="rId5">
            <a:alphaModFix/>
          </a:blip>
          <a:srcRect b="-1663"/>
          <a:stretch/>
        </p:blipFill>
        <p:spPr>
          <a:xfrm>
            <a:off x="3212431" y="4206285"/>
            <a:ext cx="5338011" cy="2651715"/>
          </a:xfrm>
          <a:prstGeom prst="rect">
            <a:avLst/>
          </a:prstGeom>
          <a:noFill/>
          <a:ln>
            <a:noFill/>
          </a:ln>
        </p:spPr>
      </p:pic>
      <p:sp>
        <p:nvSpPr>
          <p:cNvPr id="257" name="Google Shape;257;p18"/>
          <p:cNvSpPr txBox="1"/>
          <p:nvPr/>
        </p:nvSpPr>
        <p:spPr>
          <a:xfrm>
            <a:off x="625642" y="365125"/>
            <a:ext cx="10515600" cy="807183"/>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4800"/>
              <a:buFont typeface="Calibri"/>
              <a:buNone/>
            </a:pPr>
            <a:r>
              <a:rPr lang="es-CL" sz="4800" b="0" i="0" u="none" strike="noStrike" cap="none">
                <a:solidFill>
                  <a:schemeClr val="dk1"/>
                </a:solidFill>
                <a:latin typeface="Calibri"/>
                <a:ea typeface="Calibri"/>
                <a:cs typeface="Calibri"/>
                <a:sym typeface="Calibri"/>
              </a:rPr>
              <a:t>DIAPO 4</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pic>
        <p:nvPicPr>
          <p:cNvPr id="262" name="Google Shape;262;p19"/>
          <p:cNvPicPr preferRelativeResize="0"/>
          <p:nvPr/>
        </p:nvPicPr>
        <p:blipFill rotWithShape="1">
          <a:blip r:embed="rId3">
            <a:alphaModFix/>
          </a:blip>
          <a:srcRect/>
          <a:stretch/>
        </p:blipFill>
        <p:spPr>
          <a:xfrm>
            <a:off x="3450474" y="204704"/>
            <a:ext cx="5629357" cy="6371188"/>
          </a:xfrm>
          <a:prstGeom prst="rect">
            <a:avLst/>
          </a:prstGeom>
          <a:noFill/>
          <a:ln>
            <a:noFill/>
          </a:ln>
        </p:spPr>
      </p:pic>
      <p:sp>
        <p:nvSpPr>
          <p:cNvPr id="263" name="Google Shape;263;p19"/>
          <p:cNvSpPr txBox="1"/>
          <p:nvPr/>
        </p:nvSpPr>
        <p:spPr>
          <a:xfrm>
            <a:off x="625642" y="365125"/>
            <a:ext cx="10515600" cy="807183"/>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4800"/>
              <a:buFont typeface="Calibri"/>
              <a:buNone/>
            </a:pPr>
            <a:r>
              <a:rPr lang="es-CL" sz="4800" b="0" i="0" u="none" strike="noStrike" cap="none">
                <a:solidFill>
                  <a:schemeClr val="dk1"/>
                </a:solidFill>
                <a:latin typeface="Calibri"/>
                <a:ea typeface="Calibri"/>
                <a:cs typeface="Calibri"/>
                <a:sym typeface="Calibri"/>
              </a:rPr>
              <a:t>DIAPO 5</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20"/>
          <p:cNvSpPr txBox="1">
            <a:spLocks noGrp="1"/>
          </p:cNvSpPr>
          <p:nvPr>
            <p:ph type="title"/>
          </p:nvPr>
        </p:nvSpPr>
        <p:spPr>
          <a:xfrm>
            <a:off x="625642" y="365125"/>
            <a:ext cx="10515600" cy="80718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800"/>
              <a:buFont typeface="Calibri"/>
              <a:buNone/>
            </a:pPr>
            <a:r>
              <a:rPr lang="es-CL" sz="4800">
                <a:latin typeface="Calibri"/>
                <a:ea typeface="Calibri"/>
                <a:cs typeface="Calibri"/>
                <a:sym typeface="Calibri"/>
              </a:rPr>
              <a:t>CASO CLÍNICO 5</a:t>
            </a:r>
            <a:endParaRPr sz="4800">
              <a:latin typeface="Calibri"/>
              <a:ea typeface="Calibri"/>
              <a:cs typeface="Calibri"/>
              <a:sym typeface="Calibri"/>
            </a:endParaRPr>
          </a:p>
        </p:txBody>
      </p:sp>
      <p:sp>
        <p:nvSpPr>
          <p:cNvPr id="269" name="Google Shape;269;p20"/>
          <p:cNvSpPr txBox="1">
            <a:spLocks noGrp="1"/>
          </p:cNvSpPr>
          <p:nvPr>
            <p:ph type="body" idx="4294967295"/>
          </p:nvPr>
        </p:nvSpPr>
        <p:spPr>
          <a:xfrm>
            <a:off x="625642" y="1172308"/>
            <a:ext cx="11153274" cy="486849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400"/>
              <a:buNone/>
            </a:pPr>
            <a:r>
              <a:rPr lang="es-CL" sz="2400" b="1"/>
              <a:t>Hernia de Núcleo Pulposo</a:t>
            </a:r>
            <a:endParaRPr sz="2400"/>
          </a:p>
          <a:p>
            <a:pPr marL="0" lvl="0" indent="0" algn="l" rtl="0">
              <a:lnSpc>
                <a:spcPct val="90000"/>
              </a:lnSpc>
              <a:spcBef>
                <a:spcPts val="1000"/>
              </a:spcBef>
              <a:spcAft>
                <a:spcPts val="0"/>
              </a:spcAft>
              <a:buClr>
                <a:schemeClr val="dk1"/>
              </a:buClr>
              <a:buSzPts val="2400"/>
              <a:buNone/>
            </a:pPr>
            <a:r>
              <a:rPr lang="es-CL" sz="2400"/>
              <a:t>Mujer de 57 años, con sobrepeso. Sufre de dolor lumbar crónico con irradiación distal, y hace un mes, al levantar un objeto pesado, sufre episodio de dolor agudo. Presenta síntomas de debilidad muscular en miembro inferior derecho. Se diagnostica hernia de núcleo pulposo L4-L5. </a:t>
            </a:r>
            <a:endParaRPr sz="2400"/>
          </a:p>
          <a:p>
            <a:pPr marL="0" lvl="0" indent="0" algn="l" rtl="0">
              <a:lnSpc>
                <a:spcPct val="90000"/>
              </a:lnSpc>
              <a:spcBef>
                <a:spcPts val="1000"/>
              </a:spcBef>
              <a:spcAft>
                <a:spcPts val="0"/>
              </a:spcAft>
              <a:buClr>
                <a:schemeClr val="dk1"/>
              </a:buClr>
              <a:buSzPts val="2400"/>
              <a:buNone/>
            </a:pPr>
            <a:r>
              <a:rPr lang="es-CL" sz="2400" b="1"/>
              <a:t>1.</a:t>
            </a:r>
            <a:r>
              <a:rPr lang="es-CL" sz="2400"/>
              <a:t> Describa las articulaciones que establece una vértebra lumbar, indicando tipo y subtipo. </a:t>
            </a:r>
            <a:endParaRPr sz="2400"/>
          </a:p>
          <a:p>
            <a:pPr marL="0" lvl="0" indent="0" algn="l" rtl="0">
              <a:lnSpc>
                <a:spcPct val="90000"/>
              </a:lnSpc>
              <a:spcBef>
                <a:spcPts val="1000"/>
              </a:spcBef>
              <a:spcAft>
                <a:spcPts val="0"/>
              </a:spcAft>
              <a:buClr>
                <a:schemeClr val="dk1"/>
              </a:buClr>
              <a:buSzPts val="2400"/>
              <a:buNone/>
            </a:pPr>
            <a:r>
              <a:rPr lang="es-CL" sz="2400" b="1"/>
              <a:t>2. </a:t>
            </a:r>
            <a:r>
              <a:rPr lang="es-CL" sz="2400"/>
              <a:t>Describa los ligamentos que contribuyen a la estabilidad de la articulación entre cuerpos vertebrales. </a:t>
            </a:r>
            <a:endParaRPr sz="2400"/>
          </a:p>
          <a:p>
            <a:pPr marL="0" lvl="0" indent="0" algn="l" rtl="0">
              <a:lnSpc>
                <a:spcPct val="90000"/>
              </a:lnSpc>
              <a:spcBef>
                <a:spcPts val="1000"/>
              </a:spcBef>
              <a:spcAft>
                <a:spcPts val="0"/>
              </a:spcAft>
              <a:buClr>
                <a:schemeClr val="dk1"/>
              </a:buClr>
              <a:buSzPts val="2400"/>
              <a:buNone/>
            </a:pPr>
            <a:r>
              <a:rPr lang="es-CL" sz="2400" b="1"/>
              <a:t>3.</a:t>
            </a:r>
            <a:r>
              <a:rPr lang="es-CL" sz="2400"/>
              <a:t> La paciente presenta una marcada hiperlordosis ¿Cuáles son las curvaturas normales de la columna vertebral? ¿Cuáles se desarrollan en forma postnatal, en qué momento? </a:t>
            </a:r>
            <a:endParaRPr sz="2400"/>
          </a:p>
          <a:p>
            <a:pPr marL="0" lvl="0" indent="0" algn="l" rtl="0">
              <a:lnSpc>
                <a:spcPct val="90000"/>
              </a:lnSpc>
              <a:spcBef>
                <a:spcPts val="1000"/>
              </a:spcBef>
              <a:spcAft>
                <a:spcPts val="0"/>
              </a:spcAft>
              <a:buClr>
                <a:schemeClr val="dk1"/>
              </a:buClr>
              <a:buSzPts val="2400"/>
              <a:buNone/>
            </a:pPr>
            <a:r>
              <a:rPr lang="es-CL" sz="2400" b="1"/>
              <a:t>4.</a:t>
            </a:r>
            <a:r>
              <a:rPr lang="es-CL" sz="2400"/>
              <a:t> Explique anatómicamente la debilidad muscular que presenta la paciente en el miembro inferior derecho ¿Qué porciones y compartimentos están probablemente comprometidos?</a:t>
            </a:r>
            <a:endParaRPr sz="200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pic>
        <p:nvPicPr>
          <p:cNvPr id="274" name="Google Shape;274;p21"/>
          <p:cNvPicPr preferRelativeResize="0"/>
          <p:nvPr/>
        </p:nvPicPr>
        <p:blipFill rotWithShape="1">
          <a:blip r:embed="rId3">
            <a:alphaModFix/>
          </a:blip>
          <a:srcRect/>
          <a:stretch/>
        </p:blipFill>
        <p:spPr>
          <a:xfrm>
            <a:off x="7453865" y="539781"/>
            <a:ext cx="4404852" cy="5993296"/>
          </a:xfrm>
          <a:prstGeom prst="rect">
            <a:avLst/>
          </a:prstGeom>
          <a:noFill/>
          <a:ln>
            <a:noFill/>
          </a:ln>
        </p:spPr>
      </p:pic>
      <p:pic>
        <p:nvPicPr>
          <p:cNvPr id="275" name="Google Shape;275;p21"/>
          <p:cNvPicPr preferRelativeResize="0"/>
          <p:nvPr/>
        </p:nvPicPr>
        <p:blipFill rotWithShape="1">
          <a:blip r:embed="rId4">
            <a:alphaModFix/>
          </a:blip>
          <a:srcRect/>
          <a:stretch/>
        </p:blipFill>
        <p:spPr>
          <a:xfrm>
            <a:off x="859908" y="1376192"/>
            <a:ext cx="6191250" cy="4953000"/>
          </a:xfrm>
          <a:prstGeom prst="rect">
            <a:avLst/>
          </a:prstGeom>
          <a:noFill/>
          <a:ln>
            <a:noFill/>
          </a:ln>
        </p:spPr>
      </p:pic>
      <p:sp>
        <p:nvSpPr>
          <p:cNvPr id="276" name="Google Shape;276;p21"/>
          <p:cNvSpPr txBox="1"/>
          <p:nvPr/>
        </p:nvSpPr>
        <p:spPr>
          <a:xfrm>
            <a:off x="625642" y="365125"/>
            <a:ext cx="10515600" cy="807183"/>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4800"/>
              <a:buFont typeface="Calibri"/>
              <a:buNone/>
            </a:pPr>
            <a:r>
              <a:rPr lang="es-CL" sz="4800" b="0" i="0" u="none" strike="noStrike" cap="none">
                <a:solidFill>
                  <a:schemeClr val="dk1"/>
                </a:solidFill>
                <a:latin typeface="Calibri"/>
                <a:ea typeface="Calibri"/>
                <a:cs typeface="Calibri"/>
                <a:sym typeface="Calibri"/>
              </a:rPr>
              <a:t>DIAPO 1</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pic>
        <p:nvPicPr>
          <p:cNvPr id="281" name="Google Shape;281;p22"/>
          <p:cNvPicPr preferRelativeResize="0"/>
          <p:nvPr/>
        </p:nvPicPr>
        <p:blipFill rotWithShape="1">
          <a:blip r:embed="rId3">
            <a:alphaModFix/>
          </a:blip>
          <a:srcRect/>
          <a:stretch/>
        </p:blipFill>
        <p:spPr>
          <a:xfrm>
            <a:off x="2739191" y="625643"/>
            <a:ext cx="4235116" cy="6232357"/>
          </a:xfrm>
          <a:prstGeom prst="rect">
            <a:avLst/>
          </a:prstGeom>
          <a:noFill/>
          <a:ln>
            <a:noFill/>
          </a:ln>
        </p:spPr>
      </p:pic>
      <p:pic>
        <p:nvPicPr>
          <p:cNvPr id="282" name="Google Shape;282;p22"/>
          <p:cNvPicPr preferRelativeResize="0"/>
          <p:nvPr/>
        </p:nvPicPr>
        <p:blipFill rotWithShape="1">
          <a:blip r:embed="rId4">
            <a:alphaModFix/>
          </a:blip>
          <a:srcRect/>
          <a:stretch/>
        </p:blipFill>
        <p:spPr>
          <a:xfrm>
            <a:off x="6974307" y="1311286"/>
            <a:ext cx="4816642" cy="5263200"/>
          </a:xfrm>
          <a:prstGeom prst="rect">
            <a:avLst/>
          </a:prstGeom>
          <a:noFill/>
          <a:ln>
            <a:noFill/>
          </a:ln>
        </p:spPr>
      </p:pic>
      <p:sp>
        <p:nvSpPr>
          <p:cNvPr id="283" name="Google Shape;283;p22"/>
          <p:cNvSpPr txBox="1"/>
          <p:nvPr/>
        </p:nvSpPr>
        <p:spPr>
          <a:xfrm>
            <a:off x="625642" y="365125"/>
            <a:ext cx="10515600" cy="807183"/>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4800"/>
              <a:buFont typeface="Calibri"/>
              <a:buNone/>
            </a:pPr>
            <a:r>
              <a:rPr lang="es-CL" sz="4800" b="0" i="0" u="none" strike="noStrike" cap="none">
                <a:solidFill>
                  <a:schemeClr val="dk1"/>
                </a:solidFill>
                <a:latin typeface="Calibri"/>
                <a:ea typeface="Calibri"/>
                <a:cs typeface="Calibri"/>
                <a:sym typeface="Calibri"/>
              </a:rPr>
              <a:t>DIAPO 2</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96" name="Google Shape;96;p3" descr="Diagrama&#10;&#10;Descripción generada automáticamente"/>
          <p:cNvPicPr preferRelativeResize="0"/>
          <p:nvPr/>
        </p:nvPicPr>
        <p:blipFill rotWithShape="1">
          <a:blip r:embed="rId3">
            <a:alphaModFix/>
          </a:blip>
          <a:srcRect/>
          <a:stretch/>
        </p:blipFill>
        <p:spPr>
          <a:xfrm>
            <a:off x="2306364" y="505327"/>
            <a:ext cx="9734337" cy="6003758"/>
          </a:xfrm>
          <a:prstGeom prst="rect">
            <a:avLst/>
          </a:prstGeom>
          <a:noFill/>
          <a:ln>
            <a:noFill/>
          </a:ln>
        </p:spPr>
      </p:pic>
      <p:sp>
        <p:nvSpPr>
          <p:cNvPr id="97" name="Google Shape;97;p3"/>
          <p:cNvSpPr txBox="1"/>
          <p:nvPr/>
        </p:nvSpPr>
        <p:spPr>
          <a:xfrm>
            <a:off x="625642" y="365125"/>
            <a:ext cx="10515600" cy="807183"/>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4800"/>
              <a:buFont typeface="Calibri"/>
              <a:buNone/>
            </a:pPr>
            <a:r>
              <a:rPr lang="es-CL" sz="4800" b="0" i="0" u="none" strike="noStrike" cap="none">
                <a:solidFill>
                  <a:schemeClr val="dk1"/>
                </a:solidFill>
                <a:latin typeface="Calibri"/>
                <a:ea typeface="Calibri"/>
                <a:cs typeface="Calibri"/>
                <a:sym typeface="Calibri"/>
              </a:rPr>
              <a:t>DIAPO 2</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pic>
        <p:nvPicPr>
          <p:cNvPr id="288" name="Google Shape;288;p23"/>
          <p:cNvPicPr preferRelativeResize="0"/>
          <p:nvPr/>
        </p:nvPicPr>
        <p:blipFill rotWithShape="1">
          <a:blip r:embed="rId3">
            <a:alphaModFix/>
          </a:blip>
          <a:srcRect/>
          <a:stretch/>
        </p:blipFill>
        <p:spPr>
          <a:xfrm>
            <a:off x="4546307" y="171176"/>
            <a:ext cx="4610100" cy="3467100"/>
          </a:xfrm>
          <a:prstGeom prst="rect">
            <a:avLst/>
          </a:prstGeom>
          <a:noFill/>
          <a:ln>
            <a:noFill/>
          </a:ln>
        </p:spPr>
      </p:pic>
      <p:pic>
        <p:nvPicPr>
          <p:cNvPr id="289" name="Google Shape;289;p23"/>
          <p:cNvPicPr preferRelativeResize="0"/>
          <p:nvPr/>
        </p:nvPicPr>
        <p:blipFill rotWithShape="1">
          <a:blip r:embed="rId4">
            <a:alphaModFix/>
          </a:blip>
          <a:srcRect/>
          <a:stretch/>
        </p:blipFill>
        <p:spPr>
          <a:xfrm>
            <a:off x="36417" y="3858391"/>
            <a:ext cx="3048000" cy="2628900"/>
          </a:xfrm>
          <a:prstGeom prst="rect">
            <a:avLst/>
          </a:prstGeom>
          <a:noFill/>
          <a:ln>
            <a:noFill/>
          </a:ln>
        </p:spPr>
      </p:pic>
      <p:pic>
        <p:nvPicPr>
          <p:cNvPr id="290" name="Google Shape;290;p23"/>
          <p:cNvPicPr preferRelativeResize="0"/>
          <p:nvPr/>
        </p:nvPicPr>
        <p:blipFill rotWithShape="1">
          <a:blip r:embed="rId5">
            <a:alphaModFix/>
          </a:blip>
          <a:srcRect/>
          <a:stretch/>
        </p:blipFill>
        <p:spPr>
          <a:xfrm>
            <a:off x="3290868" y="3471111"/>
            <a:ext cx="2834132" cy="3167559"/>
          </a:xfrm>
          <a:prstGeom prst="rect">
            <a:avLst/>
          </a:prstGeom>
          <a:noFill/>
          <a:ln>
            <a:noFill/>
          </a:ln>
        </p:spPr>
      </p:pic>
      <p:pic>
        <p:nvPicPr>
          <p:cNvPr id="291" name="Google Shape;291;p23"/>
          <p:cNvPicPr preferRelativeResize="0"/>
          <p:nvPr/>
        </p:nvPicPr>
        <p:blipFill rotWithShape="1">
          <a:blip r:embed="rId6">
            <a:alphaModFix/>
          </a:blip>
          <a:srcRect/>
          <a:stretch/>
        </p:blipFill>
        <p:spPr>
          <a:xfrm>
            <a:off x="9362859" y="171176"/>
            <a:ext cx="2829141" cy="3900786"/>
          </a:xfrm>
          <a:prstGeom prst="rect">
            <a:avLst/>
          </a:prstGeom>
          <a:noFill/>
          <a:ln>
            <a:noFill/>
          </a:ln>
        </p:spPr>
      </p:pic>
      <p:pic>
        <p:nvPicPr>
          <p:cNvPr id="292" name="Google Shape;292;p23"/>
          <p:cNvPicPr preferRelativeResize="0"/>
          <p:nvPr/>
        </p:nvPicPr>
        <p:blipFill rotWithShape="1">
          <a:blip r:embed="rId7">
            <a:alphaModFix/>
          </a:blip>
          <a:srcRect/>
          <a:stretch/>
        </p:blipFill>
        <p:spPr>
          <a:xfrm>
            <a:off x="6331452" y="3346530"/>
            <a:ext cx="3124267" cy="3390293"/>
          </a:xfrm>
          <a:prstGeom prst="rect">
            <a:avLst/>
          </a:prstGeom>
          <a:noFill/>
          <a:ln>
            <a:noFill/>
          </a:ln>
        </p:spPr>
      </p:pic>
      <p:sp>
        <p:nvSpPr>
          <p:cNvPr id="293" name="Google Shape;293;p23"/>
          <p:cNvSpPr txBox="1"/>
          <p:nvPr/>
        </p:nvSpPr>
        <p:spPr>
          <a:xfrm>
            <a:off x="625642" y="365125"/>
            <a:ext cx="10515600" cy="807183"/>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4800"/>
              <a:buFont typeface="Calibri"/>
              <a:buNone/>
            </a:pPr>
            <a:r>
              <a:rPr lang="es-CL" sz="4800" b="0" i="0" u="none" strike="noStrike" cap="none">
                <a:solidFill>
                  <a:schemeClr val="dk1"/>
                </a:solidFill>
                <a:latin typeface="Calibri"/>
                <a:ea typeface="Calibri"/>
                <a:cs typeface="Calibri"/>
                <a:sym typeface="Calibri"/>
              </a:rPr>
              <a:t>DIAPO 3</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pic>
        <p:nvPicPr>
          <p:cNvPr id="298" name="Google Shape;298;p24"/>
          <p:cNvPicPr preferRelativeResize="0"/>
          <p:nvPr/>
        </p:nvPicPr>
        <p:blipFill rotWithShape="1">
          <a:blip r:embed="rId3">
            <a:alphaModFix/>
          </a:blip>
          <a:srcRect/>
          <a:stretch/>
        </p:blipFill>
        <p:spPr>
          <a:xfrm>
            <a:off x="0" y="1004187"/>
            <a:ext cx="12192000" cy="4693920"/>
          </a:xfrm>
          <a:prstGeom prst="rect">
            <a:avLst/>
          </a:prstGeom>
          <a:noFill/>
          <a:ln>
            <a:noFill/>
          </a:ln>
        </p:spPr>
      </p:pic>
      <p:sp>
        <p:nvSpPr>
          <p:cNvPr id="299" name="Google Shape;299;p24"/>
          <p:cNvSpPr txBox="1"/>
          <p:nvPr/>
        </p:nvSpPr>
        <p:spPr>
          <a:xfrm>
            <a:off x="625642" y="365125"/>
            <a:ext cx="10515600" cy="807183"/>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4800"/>
              <a:buFont typeface="Calibri"/>
              <a:buNone/>
            </a:pPr>
            <a:r>
              <a:rPr lang="es-CL" sz="4800" b="0" i="0" u="none" strike="noStrike" cap="none">
                <a:solidFill>
                  <a:schemeClr val="dk1"/>
                </a:solidFill>
                <a:latin typeface="Calibri"/>
                <a:ea typeface="Calibri"/>
                <a:cs typeface="Calibri"/>
                <a:sym typeface="Calibri"/>
              </a:rPr>
              <a:t>DIAPO 4</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pic>
        <p:nvPicPr>
          <p:cNvPr id="304" name="Google Shape;304;p25"/>
          <p:cNvPicPr preferRelativeResize="0"/>
          <p:nvPr/>
        </p:nvPicPr>
        <p:blipFill rotWithShape="1">
          <a:blip r:embed="rId3">
            <a:alphaModFix/>
          </a:blip>
          <a:srcRect/>
          <a:stretch/>
        </p:blipFill>
        <p:spPr>
          <a:xfrm>
            <a:off x="570035" y="1496803"/>
            <a:ext cx="5525965" cy="4752330"/>
          </a:xfrm>
          <a:prstGeom prst="rect">
            <a:avLst/>
          </a:prstGeom>
          <a:noFill/>
          <a:ln>
            <a:noFill/>
          </a:ln>
        </p:spPr>
      </p:pic>
      <p:sp>
        <p:nvSpPr>
          <p:cNvPr id="305" name="Google Shape;305;p25"/>
          <p:cNvSpPr txBox="1"/>
          <p:nvPr/>
        </p:nvSpPr>
        <p:spPr>
          <a:xfrm>
            <a:off x="625642" y="365125"/>
            <a:ext cx="10515600" cy="807183"/>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4800"/>
              <a:buFont typeface="Calibri"/>
              <a:buNone/>
            </a:pPr>
            <a:r>
              <a:rPr lang="es-CL" sz="4800" b="0" i="0" u="none" strike="noStrike" cap="none">
                <a:solidFill>
                  <a:schemeClr val="dk1"/>
                </a:solidFill>
                <a:latin typeface="Calibri"/>
                <a:ea typeface="Calibri"/>
                <a:cs typeface="Calibri"/>
                <a:sym typeface="Calibri"/>
              </a:rPr>
              <a:t>DIAPO 5</a:t>
            </a:r>
            <a:endParaRPr/>
          </a:p>
        </p:txBody>
      </p:sp>
      <p:pic>
        <p:nvPicPr>
          <p:cNvPr id="306" name="Google Shape;306;p25"/>
          <p:cNvPicPr preferRelativeResize="0"/>
          <p:nvPr/>
        </p:nvPicPr>
        <p:blipFill rotWithShape="1">
          <a:blip r:embed="rId4">
            <a:alphaModFix/>
          </a:blip>
          <a:srcRect/>
          <a:stretch/>
        </p:blipFill>
        <p:spPr>
          <a:xfrm>
            <a:off x="7719646" y="1680953"/>
            <a:ext cx="2602523" cy="4309539"/>
          </a:xfrm>
          <a:prstGeom prst="rect">
            <a:avLst/>
          </a:prstGeom>
          <a:noFill/>
          <a:ln>
            <a:noFill/>
          </a:ln>
        </p:spPr>
      </p:pic>
      <p:pic>
        <p:nvPicPr>
          <p:cNvPr id="307" name="Google Shape;307;p25"/>
          <p:cNvPicPr preferRelativeResize="0"/>
          <p:nvPr/>
        </p:nvPicPr>
        <p:blipFill rotWithShape="1">
          <a:blip r:embed="rId5">
            <a:alphaModFix/>
          </a:blip>
          <a:srcRect/>
          <a:stretch/>
        </p:blipFill>
        <p:spPr>
          <a:xfrm>
            <a:off x="7397262" y="549275"/>
            <a:ext cx="3247292" cy="947528"/>
          </a:xfrm>
          <a:prstGeom prst="rect">
            <a:avLst/>
          </a:prstGeom>
          <a:noFill/>
          <a:ln w="9525" cap="flat" cmpd="sng">
            <a:solidFill>
              <a:schemeClr val="accent1"/>
            </a:solidFill>
            <a:prstDash val="solid"/>
            <a:round/>
            <a:headEnd type="none" w="sm" len="sm"/>
            <a:tailEnd type="none" w="sm" len="sm"/>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pic>
        <p:nvPicPr>
          <p:cNvPr id="312" name="Google Shape;312;p26"/>
          <p:cNvPicPr preferRelativeResize="0"/>
          <p:nvPr/>
        </p:nvPicPr>
        <p:blipFill rotWithShape="1">
          <a:blip r:embed="rId3">
            <a:alphaModFix/>
          </a:blip>
          <a:srcRect r="2572"/>
          <a:stretch/>
        </p:blipFill>
        <p:spPr>
          <a:xfrm>
            <a:off x="5444953" y="899592"/>
            <a:ext cx="6682879" cy="5487473"/>
          </a:xfrm>
          <a:prstGeom prst="rect">
            <a:avLst/>
          </a:prstGeom>
          <a:noFill/>
          <a:ln>
            <a:noFill/>
          </a:ln>
        </p:spPr>
      </p:pic>
      <p:sp>
        <p:nvSpPr>
          <p:cNvPr id="313" name="Google Shape;313;p26"/>
          <p:cNvSpPr txBox="1"/>
          <p:nvPr/>
        </p:nvSpPr>
        <p:spPr>
          <a:xfrm>
            <a:off x="625642" y="365125"/>
            <a:ext cx="10515600" cy="807183"/>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4800"/>
              <a:buFont typeface="Calibri"/>
              <a:buNone/>
            </a:pPr>
            <a:r>
              <a:rPr lang="es-CL" sz="4800" b="0" i="0" u="none" strike="noStrike" cap="none">
                <a:solidFill>
                  <a:schemeClr val="dk1"/>
                </a:solidFill>
                <a:latin typeface="Calibri"/>
                <a:ea typeface="Calibri"/>
                <a:cs typeface="Calibri"/>
                <a:sym typeface="Calibri"/>
              </a:rPr>
              <a:t>DIAPO 6</a:t>
            </a:r>
            <a:endParaRPr/>
          </a:p>
        </p:txBody>
      </p:sp>
      <p:grpSp>
        <p:nvGrpSpPr>
          <p:cNvPr id="314" name="Google Shape;314;p26"/>
          <p:cNvGrpSpPr/>
          <p:nvPr/>
        </p:nvGrpSpPr>
        <p:grpSpPr>
          <a:xfrm>
            <a:off x="87836" y="1170262"/>
            <a:ext cx="5244823" cy="4946131"/>
            <a:chOff x="827071" y="2657861"/>
            <a:chExt cx="4166364" cy="4223952"/>
          </a:xfrm>
        </p:grpSpPr>
        <p:pic>
          <p:nvPicPr>
            <p:cNvPr id="315" name="Google Shape;315;p26" descr="Imagen que contiene mujer&#10;&#10;Descripción generada automáticamente"/>
            <p:cNvPicPr preferRelativeResize="0"/>
            <p:nvPr/>
          </p:nvPicPr>
          <p:blipFill rotWithShape="1">
            <a:blip r:embed="rId4">
              <a:alphaModFix/>
            </a:blip>
            <a:srcRect/>
            <a:stretch/>
          </p:blipFill>
          <p:spPr>
            <a:xfrm>
              <a:off x="827071" y="2657861"/>
              <a:ext cx="4166364" cy="3329354"/>
            </a:xfrm>
            <a:prstGeom prst="rect">
              <a:avLst/>
            </a:prstGeom>
            <a:noFill/>
            <a:ln>
              <a:noFill/>
            </a:ln>
          </p:spPr>
        </p:pic>
        <p:pic>
          <p:nvPicPr>
            <p:cNvPr id="316" name="Google Shape;316;p26" descr="Imagen que contiene mujer&#10;&#10;Descripción generada automáticamente"/>
            <p:cNvPicPr preferRelativeResize="0"/>
            <p:nvPr/>
          </p:nvPicPr>
          <p:blipFill rotWithShape="1">
            <a:blip r:embed="rId5">
              <a:alphaModFix/>
            </a:blip>
            <a:srcRect/>
            <a:stretch/>
          </p:blipFill>
          <p:spPr>
            <a:xfrm>
              <a:off x="827071" y="6002582"/>
              <a:ext cx="4166364" cy="879231"/>
            </a:xfrm>
            <a:prstGeom prst="rect">
              <a:avLst/>
            </a:prstGeom>
            <a:noFill/>
            <a:ln>
              <a:noFill/>
            </a:ln>
          </p:spPr>
        </p:pic>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pic>
        <p:nvPicPr>
          <p:cNvPr id="321" name="Google Shape;321;p27"/>
          <p:cNvPicPr preferRelativeResize="0"/>
          <p:nvPr/>
        </p:nvPicPr>
        <p:blipFill rotWithShape="1">
          <a:blip r:embed="rId3">
            <a:alphaModFix/>
          </a:blip>
          <a:srcRect/>
          <a:stretch/>
        </p:blipFill>
        <p:spPr>
          <a:xfrm>
            <a:off x="404437" y="1452312"/>
            <a:ext cx="4095750" cy="5229225"/>
          </a:xfrm>
          <a:prstGeom prst="rect">
            <a:avLst/>
          </a:prstGeom>
          <a:noFill/>
          <a:ln>
            <a:noFill/>
          </a:ln>
        </p:spPr>
      </p:pic>
      <p:sp>
        <p:nvSpPr>
          <p:cNvPr id="322" name="Google Shape;322;p27"/>
          <p:cNvSpPr txBox="1"/>
          <p:nvPr/>
        </p:nvSpPr>
        <p:spPr>
          <a:xfrm>
            <a:off x="625642" y="365125"/>
            <a:ext cx="10515600" cy="807183"/>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4800"/>
              <a:buFont typeface="Calibri"/>
              <a:buNone/>
            </a:pPr>
            <a:r>
              <a:rPr lang="es-CL" sz="4800" b="0" i="0" u="none" strike="noStrike" cap="none">
                <a:solidFill>
                  <a:schemeClr val="dk1"/>
                </a:solidFill>
                <a:latin typeface="Calibri"/>
                <a:ea typeface="Calibri"/>
                <a:cs typeface="Calibri"/>
                <a:sym typeface="Calibri"/>
              </a:rPr>
              <a:t>DIAPO 7</a:t>
            </a:r>
            <a:endParaRPr/>
          </a:p>
        </p:txBody>
      </p:sp>
      <p:pic>
        <p:nvPicPr>
          <p:cNvPr id="323" name="Google Shape;323;p27"/>
          <p:cNvPicPr preferRelativeResize="0"/>
          <p:nvPr/>
        </p:nvPicPr>
        <p:blipFill rotWithShape="1">
          <a:blip r:embed="rId4">
            <a:alphaModFix/>
          </a:blip>
          <a:srcRect/>
          <a:stretch/>
        </p:blipFill>
        <p:spPr>
          <a:xfrm>
            <a:off x="4500187" y="1957137"/>
            <a:ext cx="7630732" cy="3367914"/>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28"/>
          <p:cNvSpPr txBox="1">
            <a:spLocks noGrp="1"/>
          </p:cNvSpPr>
          <p:nvPr>
            <p:ph type="title"/>
          </p:nvPr>
        </p:nvSpPr>
        <p:spPr>
          <a:xfrm>
            <a:off x="625642" y="365125"/>
            <a:ext cx="10515600" cy="80718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800"/>
              <a:buFont typeface="Calibri"/>
              <a:buNone/>
            </a:pPr>
            <a:r>
              <a:rPr lang="es-CL" sz="4800">
                <a:latin typeface="Calibri"/>
                <a:ea typeface="Calibri"/>
                <a:cs typeface="Calibri"/>
                <a:sym typeface="Calibri"/>
              </a:rPr>
              <a:t>CASO CLÍNICO 6</a:t>
            </a:r>
            <a:endParaRPr sz="4800">
              <a:latin typeface="Calibri"/>
              <a:ea typeface="Calibri"/>
              <a:cs typeface="Calibri"/>
              <a:sym typeface="Calibri"/>
            </a:endParaRPr>
          </a:p>
        </p:txBody>
      </p:sp>
      <p:sp>
        <p:nvSpPr>
          <p:cNvPr id="329" name="Google Shape;329;p28"/>
          <p:cNvSpPr txBox="1">
            <a:spLocks noGrp="1"/>
          </p:cNvSpPr>
          <p:nvPr>
            <p:ph type="body" idx="4294967295"/>
          </p:nvPr>
        </p:nvSpPr>
        <p:spPr>
          <a:xfrm>
            <a:off x="625642" y="1172308"/>
            <a:ext cx="11153274" cy="4868496"/>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dk1"/>
              </a:buClr>
              <a:buSzPts val="2400"/>
              <a:buNone/>
            </a:pPr>
            <a:r>
              <a:rPr lang="es-CL" sz="2400" b="1"/>
              <a:t>Trombosis Venosa Profunda</a:t>
            </a:r>
            <a:endParaRPr sz="2400"/>
          </a:p>
          <a:p>
            <a:pPr marL="0" lvl="0" indent="0" algn="just" rtl="0">
              <a:lnSpc>
                <a:spcPct val="90000"/>
              </a:lnSpc>
              <a:spcBef>
                <a:spcPts val="1000"/>
              </a:spcBef>
              <a:spcAft>
                <a:spcPts val="0"/>
              </a:spcAft>
              <a:buClr>
                <a:schemeClr val="dk1"/>
              </a:buClr>
              <a:buSzPts val="2400"/>
              <a:buNone/>
            </a:pPr>
            <a:r>
              <a:rPr lang="es-CL" sz="2400"/>
              <a:t>Mujer de 48 años con antecedentes de uso de estrógenos y fumadora, consulta por un cuadro de dolor y sensación de plenitud del miembro inferior derecho. Refiere episodios con un mes de evolución. En el miembro inferior derecho presenta aumento de volumen, duro, edema hasta la rodilla y calor. Se diagnostica trombosis venosa profunda. </a:t>
            </a:r>
            <a:endParaRPr sz="2400"/>
          </a:p>
          <a:p>
            <a:pPr marL="0" lvl="0" indent="0" algn="just" rtl="0">
              <a:lnSpc>
                <a:spcPct val="90000"/>
              </a:lnSpc>
              <a:spcBef>
                <a:spcPts val="1000"/>
              </a:spcBef>
              <a:spcAft>
                <a:spcPts val="0"/>
              </a:spcAft>
              <a:buClr>
                <a:schemeClr val="dk1"/>
              </a:buClr>
              <a:buSzPts val="2400"/>
              <a:buNone/>
            </a:pPr>
            <a:r>
              <a:rPr lang="es-CL" sz="2400" b="1"/>
              <a:t>1.</a:t>
            </a:r>
            <a:r>
              <a:rPr lang="es-CL" sz="2400"/>
              <a:t> Describa la circulación venosa superficial y profunda del miembro inferior, considerando los puntos de conexión entre ambas. </a:t>
            </a:r>
            <a:endParaRPr sz="2400"/>
          </a:p>
          <a:p>
            <a:pPr marL="0" lvl="0" indent="0" algn="just" rtl="0">
              <a:lnSpc>
                <a:spcPct val="90000"/>
              </a:lnSpc>
              <a:spcBef>
                <a:spcPts val="1000"/>
              </a:spcBef>
              <a:spcAft>
                <a:spcPts val="0"/>
              </a:spcAft>
              <a:buClr>
                <a:schemeClr val="dk1"/>
              </a:buClr>
              <a:buSzPts val="2400"/>
              <a:buNone/>
            </a:pPr>
            <a:r>
              <a:rPr lang="es-CL" sz="2400" b="1"/>
              <a:t>2.</a:t>
            </a:r>
            <a:r>
              <a:rPr lang="es-CL" sz="2400"/>
              <a:t> Describa límites y contenido de la fosa poplítea y del triángulo femoral. </a:t>
            </a:r>
            <a:endParaRPr sz="2400"/>
          </a:p>
          <a:p>
            <a:pPr marL="0" lvl="0" indent="0" algn="just" rtl="0">
              <a:lnSpc>
                <a:spcPct val="90000"/>
              </a:lnSpc>
              <a:spcBef>
                <a:spcPts val="1000"/>
              </a:spcBef>
              <a:spcAft>
                <a:spcPts val="0"/>
              </a:spcAft>
              <a:buClr>
                <a:schemeClr val="dk1"/>
              </a:buClr>
              <a:buSzPts val="2400"/>
              <a:buNone/>
            </a:pPr>
            <a:r>
              <a:rPr lang="es-CL" sz="2400" b="1"/>
              <a:t>3.</a:t>
            </a:r>
            <a:r>
              <a:rPr lang="es-CL" sz="2400"/>
              <a:t> Se determina que el trombo está localizado en la vena tibial posterior. En caso que el trombo se desprendiera y se desplazara siguiendo el flujo venoso ¿Qué recorrido seguiría? Investigue y explique qué consecuencia clínica podría tener este hecho.</a:t>
            </a:r>
            <a:endParaRPr sz="2400"/>
          </a:p>
          <a:p>
            <a:pPr marL="0" lvl="0" indent="0" algn="just" rtl="0">
              <a:lnSpc>
                <a:spcPct val="150000"/>
              </a:lnSpc>
              <a:spcBef>
                <a:spcPts val="1000"/>
              </a:spcBef>
              <a:spcAft>
                <a:spcPts val="0"/>
              </a:spcAft>
              <a:buClr>
                <a:schemeClr val="dk1"/>
              </a:buClr>
              <a:buSzPts val="2000"/>
              <a:buNone/>
            </a:pPr>
            <a:endParaRPr sz="200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g145c56d199f_0_120"/>
          <p:cNvSpPr txBox="1"/>
          <p:nvPr/>
        </p:nvSpPr>
        <p:spPr>
          <a:xfrm>
            <a:off x="625642" y="365125"/>
            <a:ext cx="10515600" cy="8073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4800"/>
              <a:buFont typeface="Calibri"/>
              <a:buNone/>
            </a:pPr>
            <a:r>
              <a:rPr lang="es-CL" sz="4800">
                <a:solidFill>
                  <a:schemeClr val="dk1"/>
                </a:solidFill>
                <a:latin typeface="Calibri"/>
                <a:ea typeface="Calibri"/>
                <a:cs typeface="Calibri"/>
                <a:sym typeface="Calibri"/>
              </a:rPr>
              <a:t>DIAPO 1</a:t>
            </a:r>
            <a:endParaRPr/>
          </a:p>
        </p:txBody>
      </p:sp>
      <p:pic>
        <p:nvPicPr>
          <p:cNvPr id="335" name="Google Shape;335;g145c56d199f_0_120" descr="Imagen que contiene música, pipa&#10;&#10;Descripción generada automáticamente"/>
          <p:cNvPicPr preferRelativeResize="0"/>
          <p:nvPr/>
        </p:nvPicPr>
        <p:blipFill rotWithShape="1">
          <a:blip r:embed="rId3">
            <a:alphaModFix/>
          </a:blip>
          <a:srcRect/>
          <a:stretch/>
        </p:blipFill>
        <p:spPr>
          <a:xfrm>
            <a:off x="2311790" y="1702931"/>
            <a:ext cx="7568420" cy="4979224"/>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g145c56d199f_0_125"/>
          <p:cNvSpPr txBox="1"/>
          <p:nvPr/>
        </p:nvSpPr>
        <p:spPr>
          <a:xfrm>
            <a:off x="625642" y="365125"/>
            <a:ext cx="10515600" cy="8073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4800"/>
              <a:buFont typeface="Calibri"/>
              <a:buNone/>
            </a:pPr>
            <a:r>
              <a:rPr lang="es-CL" sz="4800">
                <a:solidFill>
                  <a:schemeClr val="dk1"/>
                </a:solidFill>
                <a:latin typeface="Calibri"/>
                <a:ea typeface="Calibri"/>
                <a:cs typeface="Calibri"/>
                <a:sym typeface="Calibri"/>
              </a:rPr>
              <a:t>DIAPO 2</a:t>
            </a:r>
            <a:endParaRPr/>
          </a:p>
        </p:txBody>
      </p:sp>
      <p:pic>
        <p:nvPicPr>
          <p:cNvPr id="341" name="Google Shape;341;g145c56d199f_0_125"/>
          <p:cNvPicPr preferRelativeResize="0"/>
          <p:nvPr/>
        </p:nvPicPr>
        <p:blipFill rotWithShape="1">
          <a:blip r:embed="rId3">
            <a:alphaModFix/>
          </a:blip>
          <a:srcRect/>
          <a:stretch/>
        </p:blipFill>
        <p:spPr>
          <a:xfrm>
            <a:off x="1808063" y="1568450"/>
            <a:ext cx="3095625" cy="5289551"/>
          </a:xfrm>
          <a:prstGeom prst="rect">
            <a:avLst/>
          </a:prstGeom>
          <a:noFill/>
          <a:ln>
            <a:noFill/>
          </a:ln>
        </p:spPr>
      </p:pic>
      <p:pic>
        <p:nvPicPr>
          <p:cNvPr id="342" name="Google Shape;342;g145c56d199f_0_125"/>
          <p:cNvPicPr preferRelativeResize="0"/>
          <p:nvPr/>
        </p:nvPicPr>
        <p:blipFill rotWithShape="1">
          <a:blip r:embed="rId4">
            <a:alphaModFix/>
          </a:blip>
          <a:srcRect/>
          <a:stretch/>
        </p:blipFill>
        <p:spPr>
          <a:xfrm>
            <a:off x="6269137" y="227012"/>
            <a:ext cx="4114801" cy="6265863"/>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pic>
        <p:nvPicPr>
          <p:cNvPr id="347" name="Google Shape;347;g145c56d199f_0_131"/>
          <p:cNvPicPr preferRelativeResize="0"/>
          <p:nvPr/>
        </p:nvPicPr>
        <p:blipFill rotWithShape="1">
          <a:blip r:embed="rId3">
            <a:alphaModFix/>
          </a:blip>
          <a:srcRect/>
          <a:stretch/>
        </p:blipFill>
        <p:spPr>
          <a:xfrm>
            <a:off x="2088231" y="1078523"/>
            <a:ext cx="3592931" cy="5615352"/>
          </a:xfrm>
          <a:prstGeom prst="rect">
            <a:avLst/>
          </a:prstGeom>
          <a:noFill/>
          <a:ln>
            <a:noFill/>
          </a:ln>
        </p:spPr>
      </p:pic>
      <p:pic>
        <p:nvPicPr>
          <p:cNvPr id="348" name="Google Shape;348;g145c56d199f_0_131"/>
          <p:cNvPicPr preferRelativeResize="0"/>
          <p:nvPr/>
        </p:nvPicPr>
        <p:blipFill rotWithShape="1">
          <a:blip r:embed="rId4">
            <a:alphaModFix/>
          </a:blip>
          <a:srcRect/>
          <a:stretch/>
        </p:blipFill>
        <p:spPr>
          <a:xfrm>
            <a:off x="6745165" y="828675"/>
            <a:ext cx="5048250" cy="5200650"/>
          </a:xfrm>
          <a:prstGeom prst="rect">
            <a:avLst/>
          </a:prstGeom>
          <a:noFill/>
          <a:ln>
            <a:noFill/>
          </a:ln>
        </p:spPr>
      </p:pic>
      <p:sp>
        <p:nvSpPr>
          <p:cNvPr id="349" name="Google Shape;349;g145c56d199f_0_131"/>
          <p:cNvSpPr txBox="1"/>
          <p:nvPr/>
        </p:nvSpPr>
        <p:spPr>
          <a:xfrm>
            <a:off x="625642" y="365125"/>
            <a:ext cx="10515600" cy="8073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4800"/>
              <a:buFont typeface="Calibri"/>
              <a:buNone/>
            </a:pPr>
            <a:r>
              <a:rPr lang="es-CL" sz="4800">
                <a:solidFill>
                  <a:schemeClr val="dk1"/>
                </a:solidFill>
                <a:latin typeface="Calibri"/>
                <a:ea typeface="Calibri"/>
                <a:cs typeface="Calibri"/>
                <a:sym typeface="Calibri"/>
              </a:rPr>
              <a:t>DIAPO 3</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g145c56d199f_0_137"/>
          <p:cNvSpPr txBox="1"/>
          <p:nvPr/>
        </p:nvSpPr>
        <p:spPr>
          <a:xfrm>
            <a:off x="625642" y="365125"/>
            <a:ext cx="10515600" cy="8073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4800"/>
              <a:buFont typeface="Calibri"/>
              <a:buNone/>
            </a:pPr>
            <a:r>
              <a:rPr lang="es-CL" sz="4800">
                <a:solidFill>
                  <a:schemeClr val="dk1"/>
                </a:solidFill>
                <a:latin typeface="Calibri"/>
                <a:ea typeface="Calibri"/>
                <a:cs typeface="Calibri"/>
                <a:sym typeface="Calibri"/>
              </a:rPr>
              <a:t>DIAPO 4</a:t>
            </a:r>
            <a:endParaRPr/>
          </a:p>
        </p:txBody>
      </p:sp>
      <p:pic>
        <p:nvPicPr>
          <p:cNvPr id="355" name="Google Shape;355;g145c56d199f_0_137"/>
          <p:cNvPicPr preferRelativeResize="0"/>
          <p:nvPr/>
        </p:nvPicPr>
        <p:blipFill rotWithShape="1">
          <a:blip r:embed="rId3">
            <a:alphaModFix/>
          </a:blip>
          <a:srcRect/>
          <a:stretch/>
        </p:blipFill>
        <p:spPr>
          <a:xfrm>
            <a:off x="8040346" y="215060"/>
            <a:ext cx="3387725" cy="6705599"/>
          </a:xfrm>
          <a:prstGeom prst="rect">
            <a:avLst/>
          </a:prstGeom>
          <a:noFill/>
          <a:ln>
            <a:noFill/>
          </a:ln>
        </p:spPr>
      </p:pic>
      <p:pic>
        <p:nvPicPr>
          <p:cNvPr id="356" name="Google Shape;356;g145c56d199f_0_137"/>
          <p:cNvPicPr preferRelativeResize="0"/>
          <p:nvPr/>
        </p:nvPicPr>
        <p:blipFill rotWithShape="1">
          <a:blip r:embed="rId4">
            <a:alphaModFix/>
          </a:blip>
          <a:srcRect/>
          <a:stretch/>
        </p:blipFill>
        <p:spPr>
          <a:xfrm>
            <a:off x="763929" y="1014046"/>
            <a:ext cx="4906963" cy="5638800"/>
          </a:xfrm>
          <a:prstGeom prst="rect">
            <a:avLst/>
          </a:prstGeom>
          <a:noFill/>
          <a:ln>
            <a:noFill/>
          </a:ln>
        </p:spPr>
      </p:pic>
      <p:pic>
        <p:nvPicPr>
          <p:cNvPr id="357" name="Google Shape;357;g145c56d199f_0_137"/>
          <p:cNvPicPr preferRelativeResize="0"/>
          <p:nvPr/>
        </p:nvPicPr>
        <p:blipFill rotWithShape="1">
          <a:blip r:embed="rId5">
            <a:alphaModFix/>
          </a:blip>
          <a:srcRect/>
          <a:stretch/>
        </p:blipFill>
        <p:spPr>
          <a:xfrm>
            <a:off x="5324642" y="577850"/>
            <a:ext cx="2428875" cy="59150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102" name="Google Shape;102;p4"/>
          <p:cNvPicPr preferRelativeResize="0"/>
          <p:nvPr/>
        </p:nvPicPr>
        <p:blipFill rotWithShape="1">
          <a:blip r:embed="rId3">
            <a:alphaModFix/>
          </a:blip>
          <a:srcRect t="5614" b="2104"/>
          <a:stretch/>
        </p:blipFill>
        <p:spPr>
          <a:xfrm>
            <a:off x="9131968" y="98296"/>
            <a:ext cx="2755231" cy="6664928"/>
          </a:xfrm>
          <a:prstGeom prst="rect">
            <a:avLst/>
          </a:prstGeom>
          <a:noFill/>
          <a:ln>
            <a:noFill/>
          </a:ln>
        </p:spPr>
      </p:pic>
      <p:pic>
        <p:nvPicPr>
          <p:cNvPr id="103" name="Google Shape;103;p4"/>
          <p:cNvPicPr preferRelativeResize="0"/>
          <p:nvPr/>
        </p:nvPicPr>
        <p:blipFill rotWithShape="1">
          <a:blip r:embed="rId4">
            <a:alphaModFix/>
          </a:blip>
          <a:srcRect/>
          <a:stretch/>
        </p:blipFill>
        <p:spPr>
          <a:xfrm>
            <a:off x="5250967" y="94790"/>
            <a:ext cx="3001818" cy="6671940"/>
          </a:xfrm>
          <a:prstGeom prst="rect">
            <a:avLst/>
          </a:prstGeom>
          <a:noFill/>
          <a:ln>
            <a:noFill/>
          </a:ln>
        </p:spPr>
      </p:pic>
      <p:pic>
        <p:nvPicPr>
          <p:cNvPr id="104" name="Google Shape;104;p4"/>
          <p:cNvPicPr preferRelativeResize="0"/>
          <p:nvPr/>
        </p:nvPicPr>
        <p:blipFill rotWithShape="1">
          <a:blip r:embed="rId5">
            <a:alphaModFix/>
          </a:blip>
          <a:srcRect/>
          <a:stretch/>
        </p:blipFill>
        <p:spPr>
          <a:xfrm>
            <a:off x="497231" y="1474960"/>
            <a:ext cx="4521200" cy="3911600"/>
          </a:xfrm>
          <a:prstGeom prst="rect">
            <a:avLst/>
          </a:prstGeom>
          <a:noFill/>
          <a:ln>
            <a:noFill/>
          </a:ln>
        </p:spPr>
      </p:pic>
      <p:sp>
        <p:nvSpPr>
          <p:cNvPr id="105" name="Google Shape;105;p4"/>
          <p:cNvSpPr txBox="1"/>
          <p:nvPr/>
        </p:nvSpPr>
        <p:spPr>
          <a:xfrm>
            <a:off x="625642" y="365125"/>
            <a:ext cx="10515600" cy="807183"/>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4800"/>
              <a:buFont typeface="Calibri"/>
              <a:buNone/>
            </a:pPr>
            <a:r>
              <a:rPr lang="es-CL" sz="4800" b="0" i="0" u="none" strike="noStrike" cap="none">
                <a:solidFill>
                  <a:schemeClr val="dk1"/>
                </a:solidFill>
                <a:latin typeface="Calibri"/>
                <a:ea typeface="Calibri"/>
                <a:cs typeface="Calibri"/>
                <a:sym typeface="Calibri"/>
              </a:rPr>
              <a:t>DIAPO 3</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g145c56d199f_0_144"/>
          <p:cNvSpPr txBox="1"/>
          <p:nvPr/>
        </p:nvSpPr>
        <p:spPr>
          <a:xfrm>
            <a:off x="625642" y="365125"/>
            <a:ext cx="10515600" cy="8073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4800"/>
              <a:buFont typeface="Calibri"/>
              <a:buNone/>
            </a:pPr>
            <a:r>
              <a:rPr lang="es-CL" sz="4800">
                <a:solidFill>
                  <a:schemeClr val="dk1"/>
                </a:solidFill>
                <a:latin typeface="Calibri"/>
                <a:ea typeface="Calibri"/>
                <a:cs typeface="Calibri"/>
                <a:sym typeface="Calibri"/>
              </a:rPr>
              <a:t>DIAPO 5</a:t>
            </a:r>
            <a:endParaRPr/>
          </a:p>
        </p:txBody>
      </p:sp>
      <p:pic>
        <p:nvPicPr>
          <p:cNvPr id="363" name="Google Shape;363;g145c56d199f_0_144" descr="C:\Users\Casa\Desktop\cristian galaz\anatomia\libros anatomia\gray fotos\F66122-006-f126.jpg"/>
          <p:cNvPicPr preferRelativeResize="0"/>
          <p:nvPr/>
        </p:nvPicPr>
        <p:blipFill rotWithShape="1">
          <a:blip r:embed="rId3">
            <a:alphaModFix/>
          </a:blip>
          <a:srcRect/>
          <a:stretch/>
        </p:blipFill>
        <p:spPr>
          <a:xfrm>
            <a:off x="6017846" y="137867"/>
            <a:ext cx="6174154" cy="3638341"/>
          </a:xfrm>
          <a:prstGeom prst="rect">
            <a:avLst/>
          </a:prstGeom>
          <a:noFill/>
          <a:ln>
            <a:noFill/>
          </a:ln>
        </p:spPr>
      </p:pic>
      <p:pic>
        <p:nvPicPr>
          <p:cNvPr id="364" name="Google Shape;364;g145c56d199f_0_144"/>
          <p:cNvPicPr preferRelativeResize="0"/>
          <p:nvPr/>
        </p:nvPicPr>
        <p:blipFill rotWithShape="1">
          <a:blip r:embed="rId4">
            <a:alphaModFix/>
          </a:blip>
          <a:srcRect/>
          <a:stretch/>
        </p:blipFill>
        <p:spPr>
          <a:xfrm>
            <a:off x="107669" y="1720482"/>
            <a:ext cx="6428151" cy="5137518"/>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g145c56d199f_0_150"/>
          <p:cNvSpPr txBox="1"/>
          <p:nvPr/>
        </p:nvSpPr>
        <p:spPr>
          <a:xfrm>
            <a:off x="625642" y="365125"/>
            <a:ext cx="10515600" cy="8073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4800"/>
              <a:buFont typeface="Calibri"/>
              <a:buNone/>
            </a:pPr>
            <a:r>
              <a:rPr lang="es-CL" sz="4800">
                <a:solidFill>
                  <a:schemeClr val="dk1"/>
                </a:solidFill>
                <a:latin typeface="Calibri"/>
                <a:ea typeface="Calibri"/>
                <a:cs typeface="Calibri"/>
                <a:sym typeface="Calibri"/>
              </a:rPr>
              <a:t>DIAPO 4</a:t>
            </a:r>
            <a:endParaRPr/>
          </a:p>
        </p:txBody>
      </p:sp>
      <p:pic>
        <p:nvPicPr>
          <p:cNvPr id="370" name="Google Shape;370;g145c56d199f_0_150" descr="Diagrama&#10;&#10;Descripción generada automáticamente"/>
          <p:cNvPicPr preferRelativeResize="0"/>
          <p:nvPr/>
        </p:nvPicPr>
        <p:blipFill rotWithShape="1">
          <a:blip r:embed="rId3">
            <a:alphaModFix/>
          </a:blip>
          <a:srcRect/>
          <a:stretch/>
        </p:blipFill>
        <p:spPr>
          <a:xfrm>
            <a:off x="6806984" y="0"/>
            <a:ext cx="4509907" cy="6857999"/>
          </a:xfrm>
          <a:prstGeom prst="rect">
            <a:avLst/>
          </a:prstGeom>
          <a:noFill/>
          <a:ln>
            <a:noFill/>
          </a:ln>
        </p:spPr>
      </p:pic>
      <p:pic>
        <p:nvPicPr>
          <p:cNvPr id="371" name="Google Shape;371;g145c56d199f_0_150" descr="Diagrama&#10;&#10;Descripción generada automáticamente"/>
          <p:cNvPicPr preferRelativeResize="0"/>
          <p:nvPr/>
        </p:nvPicPr>
        <p:blipFill rotWithShape="1">
          <a:blip r:embed="rId4">
            <a:alphaModFix/>
          </a:blip>
          <a:srcRect/>
          <a:stretch/>
        </p:blipFill>
        <p:spPr>
          <a:xfrm>
            <a:off x="522314" y="1354870"/>
            <a:ext cx="5719759" cy="5320568"/>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g145c56d199f_0_156"/>
          <p:cNvSpPr txBox="1"/>
          <p:nvPr/>
        </p:nvSpPr>
        <p:spPr>
          <a:xfrm>
            <a:off x="625642" y="365125"/>
            <a:ext cx="10515600" cy="8073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4800"/>
              <a:buFont typeface="Calibri"/>
              <a:buNone/>
            </a:pPr>
            <a:r>
              <a:rPr lang="es-CL" sz="4800">
                <a:solidFill>
                  <a:schemeClr val="dk1"/>
                </a:solidFill>
                <a:latin typeface="Calibri"/>
                <a:ea typeface="Calibri"/>
                <a:cs typeface="Calibri"/>
                <a:sym typeface="Calibri"/>
              </a:rPr>
              <a:t>DIAPO 5</a:t>
            </a:r>
            <a:endParaRPr/>
          </a:p>
        </p:txBody>
      </p:sp>
      <p:pic>
        <p:nvPicPr>
          <p:cNvPr id="377" name="Google Shape;377;g145c56d199f_0_156" descr="Pulmonary embolism"/>
          <p:cNvPicPr preferRelativeResize="0"/>
          <p:nvPr/>
        </p:nvPicPr>
        <p:blipFill rotWithShape="1">
          <a:blip r:embed="rId3">
            <a:alphaModFix/>
          </a:blip>
          <a:srcRect/>
          <a:stretch/>
        </p:blipFill>
        <p:spPr>
          <a:xfrm>
            <a:off x="3440723" y="365125"/>
            <a:ext cx="5943600" cy="62992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pic>
        <p:nvPicPr>
          <p:cNvPr id="110" name="Google Shape;110;p5"/>
          <p:cNvPicPr preferRelativeResize="0"/>
          <p:nvPr/>
        </p:nvPicPr>
        <p:blipFill rotWithShape="1">
          <a:blip r:embed="rId3">
            <a:alphaModFix/>
          </a:blip>
          <a:srcRect/>
          <a:stretch/>
        </p:blipFill>
        <p:spPr>
          <a:xfrm>
            <a:off x="6807200" y="0"/>
            <a:ext cx="5384800" cy="5054600"/>
          </a:xfrm>
          <a:prstGeom prst="rect">
            <a:avLst/>
          </a:prstGeom>
          <a:noFill/>
          <a:ln>
            <a:noFill/>
          </a:ln>
        </p:spPr>
      </p:pic>
      <p:pic>
        <p:nvPicPr>
          <p:cNvPr id="111" name="Google Shape;111;p5"/>
          <p:cNvPicPr preferRelativeResize="0"/>
          <p:nvPr/>
        </p:nvPicPr>
        <p:blipFill rotWithShape="1">
          <a:blip r:embed="rId4">
            <a:alphaModFix/>
          </a:blip>
          <a:srcRect/>
          <a:stretch/>
        </p:blipFill>
        <p:spPr>
          <a:xfrm>
            <a:off x="2421247" y="-1"/>
            <a:ext cx="4192359" cy="3940187"/>
          </a:xfrm>
          <a:prstGeom prst="rect">
            <a:avLst/>
          </a:prstGeom>
          <a:noFill/>
          <a:ln>
            <a:noFill/>
          </a:ln>
        </p:spPr>
      </p:pic>
      <p:sp>
        <p:nvSpPr>
          <p:cNvPr id="112" name="Google Shape;112;p5"/>
          <p:cNvSpPr txBox="1"/>
          <p:nvPr/>
        </p:nvSpPr>
        <p:spPr>
          <a:xfrm>
            <a:off x="625642" y="365125"/>
            <a:ext cx="10515600" cy="807183"/>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4800"/>
              <a:buFont typeface="Calibri"/>
              <a:buNone/>
            </a:pPr>
            <a:r>
              <a:rPr lang="es-CL" sz="4800" b="0" i="0" u="none" strike="noStrike" cap="none">
                <a:solidFill>
                  <a:schemeClr val="dk1"/>
                </a:solidFill>
                <a:latin typeface="Calibri"/>
                <a:ea typeface="Calibri"/>
                <a:cs typeface="Calibri"/>
                <a:sym typeface="Calibri"/>
              </a:rPr>
              <a:t>DIAPO 4</a:t>
            </a:r>
            <a:endParaRPr/>
          </a:p>
        </p:txBody>
      </p:sp>
      <p:pic>
        <p:nvPicPr>
          <p:cNvPr id="113" name="Google Shape;113;p5"/>
          <p:cNvPicPr preferRelativeResize="0"/>
          <p:nvPr/>
        </p:nvPicPr>
        <p:blipFill rotWithShape="1">
          <a:blip r:embed="rId5">
            <a:alphaModFix/>
          </a:blip>
          <a:srcRect/>
          <a:stretch/>
        </p:blipFill>
        <p:spPr>
          <a:xfrm>
            <a:off x="3458806" y="3940186"/>
            <a:ext cx="4566315" cy="28710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6" descr="https://www.bartleby.com/107/Images/small/image448.jpg"/>
          <p:cNvPicPr preferRelativeResize="0"/>
          <p:nvPr/>
        </p:nvPicPr>
        <p:blipFill rotWithShape="1">
          <a:blip r:embed="rId3">
            <a:alphaModFix/>
          </a:blip>
          <a:srcRect/>
          <a:stretch/>
        </p:blipFill>
        <p:spPr>
          <a:xfrm>
            <a:off x="1360250" y="1172308"/>
            <a:ext cx="2221387" cy="3746740"/>
          </a:xfrm>
          <a:prstGeom prst="rect">
            <a:avLst/>
          </a:prstGeom>
          <a:noFill/>
          <a:ln>
            <a:noFill/>
          </a:ln>
        </p:spPr>
      </p:pic>
      <p:pic>
        <p:nvPicPr>
          <p:cNvPr id="119" name="Google Shape;119;p6"/>
          <p:cNvPicPr preferRelativeResize="0"/>
          <p:nvPr/>
        </p:nvPicPr>
        <p:blipFill rotWithShape="1">
          <a:blip r:embed="rId4">
            <a:alphaModFix/>
          </a:blip>
          <a:srcRect/>
          <a:stretch/>
        </p:blipFill>
        <p:spPr>
          <a:xfrm rot="10800000" flipH="1">
            <a:off x="5488491" y="365125"/>
            <a:ext cx="5339930" cy="3584900"/>
          </a:xfrm>
          <a:prstGeom prst="rect">
            <a:avLst/>
          </a:prstGeom>
          <a:noFill/>
          <a:ln>
            <a:noFill/>
          </a:ln>
        </p:spPr>
      </p:pic>
      <p:sp>
        <p:nvSpPr>
          <p:cNvPr id="120" name="Google Shape;120;p6"/>
          <p:cNvSpPr txBox="1"/>
          <p:nvPr/>
        </p:nvSpPr>
        <p:spPr>
          <a:xfrm>
            <a:off x="625642" y="365125"/>
            <a:ext cx="10515600" cy="807183"/>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4800"/>
              <a:buFont typeface="Calibri"/>
              <a:buNone/>
            </a:pPr>
            <a:r>
              <a:rPr lang="es-CL" sz="4800" b="0" i="0" u="none" strike="noStrike" cap="none">
                <a:solidFill>
                  <a:schemeClr val="dk1"/>
                </a:solidFill>
                <a:latin typeface="Calibri"/>
                <a:ea typeface="Calibri"/>
                <a:cs typeface="Calibri"/>
                <a:sym typeface="Calibri"/>
              </a:rPr>
              <a:t>DIAPO 5</a:t>
            </a:r>
            <a:endParaRPr/>
          </a:p>
        </p:txBody>
      </p:sp>
      <p:pic>
        <p:nvPicPr>
          <p:cNvPr id="121" name="Google Shape;121;p6"/>
          <p:cNvPicPr preferRelativeResize="0"/>
          <p:nvPr/>
        </p:nvPicPr>
        <p:blipFill rotWithShape="1">
          <a:blip r:embed="rId5">
            <a:alphaModFix/>
          </a:blip>
          <a:srcRect/>
          <a:stretch/>
        </p:blipFill>
        <p:spPr>
          <a:xfrm>
            <a:off x="6425443" y="4228549"/>
            <a:ext cx="5140915" cy="2374345"/>
          </a:xfrm>
          <a:prstGeom prst="rect">
            <a:avLst/>
          </a:prstGeom>
          <a:noFill/>
          <a:ln>
            <a:noFill/>
          </a:ln>
        </p:spPr>
      </p:pic>
      <p:pic>
        <p:nvPicPr>
          <p:cNvPr id="122" name="Google Shape;122;p6"/>
          <p:cNvPicPr preferRelativeResize="0"/>
          <p:nvPr/>
        </p:nvPicPr>
        <p:blipFill rotWithShape="1">
          <a:blip r:embed="rId6">
            <a:alphaModFix/>
          </a:blip>
          <a:srcRect/>
          <a:stretch/>
        </p:blipFill>
        <p:spPr>
          <a:xfrm>
            <a:off x="3892947" y="3950025"/>
            <a:ext cx="2221186" cy="257772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8"/>
                                        </p:tgtEl>
                                        <p:attrNameLst>
                                          <p:attrName>style.visibility</p:attrName>
                                        </p:attrNameLst>
                                      </p:cBhvr>
                                      <p:to>
                                        <p:strVal val="visible"/>
                                      </p:to>
                                    </p:set>
                                    <p:animEffect transition="in" filter="fade">
                                      <p:cBhvr>
                                        <p:cTn id="7" dur="500"/>
                                        <p:tgtEl>
                                          <p:spTgt spid="1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9"/>
                                        </p:tgtEl>
                                        <p:attrNameLst>
                                          <p:attrName>style.visibility</p:attrName>
                                        </p:attrNameLst>
                                      </p:cBhvr>
                                      <p:to>
                                        <p:strVal val="visible"/>
                                      </p:to>
                                    </p:set>
                                    <p:animEffect transition="in" filter="fade">
                                      <p:cBhvr>
                                        <p:cTn id="12" dur="500"/>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7"/>
          <p:cNvSpPr txBox="1">
            <a:spLocks noGrp="1"/>
          </p:cNvSpPr>
          <p:nvPr>
            <p:ph type="title"/>
          </p:nvPr>
        </p:nvSpPr>
        <p:spPr>
          <a:xfrm>
            <a:off x="625642" y="365125"/>
            <a:ext cx="10515600" cy="80718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800"/>
              <a:buFont typeface="Calibri"/>
              <a:buNone/>
            </a:pPr>
            <a:r>
              <a:rPr lang="es-CL" sz="4800">
                <a:latin typeface="Calibri"/>
                <a:ea typeface="Calibri"/>
                <a:cs typeface="Calibri"/>
                <a:sym typeface="Calibri"/>
              </a:rPr>
              <a:t>CASO CLÍNICO 2</a:t>
            </a:r>
            <a:endParaRPr/>
          </a:p>
        </p:txBody>
      </p:sp>
      <p:sp>
        <p:nvSpPr>
          <p:cNvPr id="128" name="Google Shape;128;p7"/>
          <p:cNvSpPr txBox="1">
            <a:spLocks noGrp="1"/>
          </p:cNvSpPr>
          <p:nvPr>
            <p:ph type="body" idx="4294967295"/>
          </p:nvPr>
        </p:nvSpPr>
        <p:spPr>
          <a:xfrm>
            <a:off x="625642" y="1172307"/>
            <a:ext cx="11153274" cy="514199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400"/>
              <a:buNone/>
            </a:pPr>
            <a:r>
              <a:rPr lang="es-CL" sz="2400" b="1" dirty="0"/>
              <a:t>Hidrocefalia</a:t>
            </a:r>
            <a:endParaRPr sz="2400" dirty="0"/>
          </a:p>
          <a:p>
            <a:pPr marL="0" lvl="0" indent="0" algn="l" rtl="0">
              <a:lnSpc>
                <a:spcPct val="90000"/>
              </a:lnSpc>
              <a:spcBef>
                <a:spcPts val="1000"/>
              </a:spcBef>
              <a:spcAft>
                <a:spcPts val="0"/>
              </a:spcAft>
              <a:buClr>
                <a:schemeClr val="dk1"/>
              </a:buClr>
              <a:buSzPts val="2400"/>
              <a:buNone/>
            </a:pPr>
            <a:r>
              <a:rPr lang="es-CL" sz="2400" dirty="0"/>
              <a:t>Se presenta paciente con cuadro de lenta progresión, refiere dolores de cabeza, variados síntomas neurológicos y alteraciones en la concentración. Como antecedente indica que recientemente fue tratada por un cuadro de meningitis bacteriana. Se decide realizar procedimientos imagenológicos de encéfalo, evidenciándose un cuadro de hidrocefalia.</a:t>
            </a:r>
            <a:endParaRPr sz="2400" dirty="0"/>
          </a:p>
          <a:p>
            <a:pPr marL="0" lvl="0" indent="0" algn="l" rtl="0">
              <a:lnSpc>
                <a:spcPct val="90000"/>
              </a:lnSpc>
              <a:spcBef>
                <a:spcPts val="1000"/>
              </a:spcBef>
              <a:spcAft>
                <a:spcPts val="0"/>
              </a:spcAft>
              <a:buClr>
                <a:schemeClr val="dk1"/>
              </a:buClr>
              <a:buSzPts val="2400"/>
              <a:buNone/>
            </a:pPr>
            <a:r>
              <a:rPr lang="es-CL" sz="2400" b="1" dirty="0"/>
              <a:t>1. </a:t>
            </a:r>
            <a:r>
              <a:rPr lang="es-CL" sz="2400" dirty="0"/>
              <a:t>Explique los fundamentos anatómicos de la sintomatología de la paciente.</a:t>
            </a:r>
            <a:endParaRPr sz="2400" dirty="0"/>
          </a:p>
          <a:p>
            <a:pPr marL="0" indent="0">
              <a:buSzPts val="2400"/>
              <a:buNone/>
            </a:pPr>
            <a:r>
              <a:rPr lang="es-CL" sz="2400" b="1" dirty="0">
                <a:latin typeface="Calibri" panose="020F0502020204030204" pitchFamily="34" charset="0"/>
                <a:cs typeface="Calibri" panose="020F0502020204030204" pitchFamily="34" charset="0"/>
              </a:rPr>
              <a:t>2. </a:t>
            </a:r>
            <a:r>
              <a:rPr lang="es-ES" sz="2400" dirty="0">
                <a:effectLst/>
                <a:latin typeface="Calibri" panose="020F0502020204030204" pitchFamily="34" charset="0"/>
                <a:ea typeface="Arial" panose="020B0604020202020204" pitchFamily="34" charset="0"/>
                <a:cs typeface="Calibri" panose="020F0502020204030204" pitchFamily="34" charset="0"/>
              </a:rPr>
              <a:t>Describa la ubicación y características anatómicas generales de las meninges. </a:t>
            </a:r>
            <a:endParaRPr lang="es-CL" sz="2400" dirty="0">
              <a:latin typeface="Calibri" panose="020F0502020204030204" pitchFamily="34" charset="0"/>
              <a:ea typeface="Arial" panose="020B0604020202020204" pitchFamily="34" charset="0"/>
              <a:cs typeface="Calibri" panose="020F0502020204030204" pitchFamily="34" charset="0"/>
            </a:endParaRPr>
          </a:p>
          <a:p>
            <a:pPr marL="0" indent="0">
              <a:buSzPts val="2400"/>
              <a:buNone/>
            </a:pPr>
            <a:r>
              <a:rPr lang="es-CL" sz="2400" b="1" dirty="0">
                <a:latin typeface="Calibri" panose="020F0502020204030204" pitchFamily="34" charset="0"/>
                <a:cs typeface="Calibri" panose="020F0502020204030204" pitchFamily="34" charset="0"/>
              </a:rPr>
              <a:t>3.</a:t>
            </a:r>
            <a:r>
              <a:rPr lang="es-CL" sz="2400" dirty="0">
                <a:latin typeface="Calibri" panose="020F0502020204030204" pitchFamily="34" charset="0"/>
                <a:cs typeface="Calibri" panose="020F0502020204030204" pitchFamily="34" charset="0"/>
              </a:rPr>
              <a:t> Describa la producción y drenaje del líquido cerebroespinal.</a:t>
            </a:r>
            <a:endParaRPr sz="2400" dirty="0">
              <a:latin typeface="Calibri" panose="020F0502020204030204" pitchFamily="34" charset="0"/>
              <a:cs typeface="Calibri" panose="020F0502020204030204" pitchFamily="34" charset="0"/>
            </a:endParaRPr>
          </a:p>
          <a:p>
            <a:pPr marL="0" lvl="0" indent="0" algn="l" rtl="0">
              <a:lnSpc>
                <a:spcPct val="90000"/>
              </a:lnSpc>
              <a:spcBef>
                <a:spcPts val="1000"/>
              </a:spcBef>
              <a:spcAft>
                <a:spcPts val="0"/>
              </a:spcAft>
              <a:buClr>
                <a:schemeClr val="dk1"/>
              </a:buClr>
              <a:buSzPts val="2400"/>
              <a:buNone/>
            </a:pPr>
            <a:r>
              <a:rPr lang="es-CL" sz="2400" b="1" dirty="0"/>
              <a:t>4. </a:t>
            </a:r>
            <a:r>
              <a:rPr lang="es-CL" sz="2400" dirty="0"/>
              <a:t>Describa la ubicación y características anatómicas de las cavidades ventriculares.</a:t>
            </a:r>
            <a:endParaRPr sz="2400" dirty="0"/>
          </a:p>
          <a:p>
            <a:pPr marL="0" lvl="0" indent="0" algn="l" rtl="0">
              <a:lnSpc>
                <a:spcPct val="90000"/>
              </a:lnSpc>
              <a:spcBef>
                <a:spcPts val="1000"/>
              </a:spcBef>
              <a:spcAft>
                <a:spcPts val="0"/>
              </a:spcAft>
              <a:buClr>
                <a:schemeClr val="dk1"/>
              </a:buClr>
              <a:buSzPts val="2400"/>
              <a:buNone/>
            </a:pPr>
            <a:r>
              <a:rPr lang="es-CL" sz="2400" b="1" dirty="0"/>
              <a:t>5. </a:t>
            </a:r>
            <a:r>
              <a:rPr lang="es-CL" sz="2400" dirty="0"/>
              <a:t>De acuerdo a los antecedentes, investigue dónde podría estar la interrupción del flujo del cuadro clínico que presenta la paciente ¿Qué sitios en el recorrido del líquido cerebroespinal son estrechos y por lo tanto susceptibles de oclusión?</a:t>
            </a:r>
            <a:endParaRPr sz="2400" dirty="0"/>
          </a:p>
          <a:p>
            <a:pPr marL="0" lvl="0" indent="0" algn="just" rtl="0">
              <a:lnSpc>
                <a:spcPct val="150000"/>
              </a:lnSpc>
              <a:spcBef>
                <a:spcPts val="1000"/>
              </a:spcBef>
              <a:spcAft>
                <a:spcPts val="0"/>
              </a:spcAft>
              <a:buClr>
                <a:schemeClr val="dk1"/>
              </a:buClr>
              <a:buSzPts val="2000"/>
              <a:buNone/>
            </a:pPr>
            <a:endParaRPr sz="20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8"/>
          <p:cNvSpPr txBox="1"/>
          <p:nvPr/>
        </p:nvSpPr>
        <p:spPr>
          <a:xfrm>
            <a:off x="625642" y="365125"/>
            <a:ext cx="10515600" cy="807183"/>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4800"/>
              <a:buFont typeface="Calibri"/>
              <a:buNone/>
            </a:pPr>
            <a:r>
              <a:rPr lang="es-CL" sz="4800" b="0" i="0" u="none" strike="noStrike" cap="none">
                <a:solidFill>
                  <a:schemeClr val="dk1"/>
                </a:solidFill>
                <a:latin typeface="Calibri"/>
                <a:ea typeface="Calibri"/>
                <a:cs typeface="Calibri"/>
                <a:sym typeface="Calibri"/>
              </a:rPr>
              <a:t>DIAPO 1</a:t>
            </a:r>
            <a:endParaRPr/>
          </a:p>
        </p:txBody>
      </p:sp>
      <p:grpSp>
        <p:nvGrpSpPr>
          <p:cNvPr id="134" name="Google Shape;134;p8"/>
          <p:cNvGrpSpPr/>
          <p:nvPr/>
        </p:nvGrpSpPr>
        <p:grpSpPr>
          <a:xfrm>
            <a:off x="1238000" y="1275347"/>
            <a:ext cx="9446043" cy="4464449"/>
            <a:chOff x="1238000" y="1275347"/>
            <a:chExt cx="9446043" cy="4464449"/>
          </a:xfrm>
        </p:grpSpPr>
        <p:pic>
          <p:nvPicPr>
            <p:cNvPr id="135" name="Google Shape;135;p8" descr="https://lh5.googleusercontent.com/hRzv_PcYcqbGABLSQPuOacG66FAOj0XCxCoT5AFYIHpp1xKb4T7dQfesA13yEyLc4FFEpWHmgQwFuW9cCs7tr48gmYgcGpUL7yXie8HIzioEAbCyTgYnH6qr4Xsttf0FpIqJdJjyZxF9pnvRiqgjDg=nw"/>
            <p:cNvPicPr preferRelativeResize="0"/>
            <p:nvPr/>
          </p:nvPicPr>
          <p:blipFill rotWithShape="1">
            <a:blip r:embed="rId3">
              <a:alphaModFix/>
            </a:blip>
            <a:srcRect/>
            <a:stretch/>
          </p:blipFill>
          <p:spPr>
            <a:xfrm>
              <a:off x="1238000" y="1275347"/>
              <a:ext cx="4649507" cy="4110122"/>
            </a:xfrm>
            <a:prstGeom prst="rect">
              <a:avLst/>
            </a:prstGeom>
            <a:noFill/>
            <a:ln>
              <a:noFill/>
            </a:ln>
          </p:spPr>
        </p:pic>
        <p:pic>
          <p:nvPicPr>
            <p:cNvPr id="136" name="Google Shape;136;p8" descr="Un dibujo de una persona&#10;&#10;Descripción generada automáticamente con confianza baja"/>
            <p:cNvPicPr preferRelativeResize="0"/>
            <p:nvPr/>
          </p:nvPicPr>
          <p:blipFill rotWithShape="1">
            <a:blip r:embed="rId4">
              <a:alphaModFix/>
            </a:blip>
            <a:srcRect/>
            <a:stretch/>
          </p:blipFill>
          <p:spPr>
            <a:xfrm>
              <a:off x="6003257" y="1275347"/>
              <a:ext cx="4680786" cy="4125895"/>
            </a:xfrm>
            <a:prstGeom prst="rect">
              <a:avLst/>
            </a:prstGeom>
            <a:noFill/>
            <a:ln>
              <a:noFill/>
            </a:ln>
          </p:spPr>
        </p:pic>
        <p:sp>
          <p:nvSpPr>
            <p:cNvPr id="137" name="Google Shape;137;p8"/>
            <p:cNvSpPr txBox="1"/>
            <p:nvPr/>
          </p:nvSpPr>
          <p:spPr>
            <a:xfrm>
              <a:off x="2570148" y="5401242"/>
              <a:ext cx="1985210"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CL" sz="1600" b="1" i="0" u="none" strike="noStrike" cap="none">
                  <a:solidFill>
                    <a:schemeClr val="dk1"/>
                  </a:solidFill>
                  <a:latin typeface="Calibri"/>
                  <a:ea typeface="Calibri"/>
                  <a:cs typeface="Calibri"/>
                  <a:sym typeface="Calibri"/>
                </a:rPr>
                <a:t>Imagen paciente</a:t>
              </a:r>
              <a:endParaRPr sz="1600" b="1" i="0" u="none" strike="noStrike" cap="none">
                <a:solidFill>
                  <a:schemeClr val="dk1"/>
                </a:solidFill>
                <a:latin typeface="Calibri"/>
                <a:ea typeface="Calibri"/>
                <a:cs typeface="Calibri"/>
                <a:sym typeface="Calibri"/>
              </a:endParaRPr>
            </a:p>
          </p:txBody>
        </p:sp>
        <p:sp>
          <p:nvSpPr>
            <p:cNvPr id="138" name="Google Shape;138;p8"/>
            <p:cNvSpPr txBox="1"/>
            <p:nvPr/>
          </p:nvSpPr>
          <p:spPr>
            <a:xfrm>
              <a:off x="7351045" y="5401242"/>
              <a:ext cx="1985210"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CL" sz="1600" b="1" i="0" u="none" strike="noStrike" cap="none">
                  <a:solidFill>
                    <a:schemeClr val="dk1"/>
                  </a:solidFill>
                  <a:latin typeface="Calibri"/>
                  <a:ea typeface="Calibri"/>
                  <a:cs typeface="Calibri"/>
                  <a:sym typeface="Calibri"/>
                </a:rPr>
                <a:t>Imagen control</a:t>
              </a:r>
              <a:endParaRPr sz="1600" b="1" i="0" u="none" strike="noStrike" cap="none">
                <a:solidFill>
                  <a:schemeClr val="dk1"/>
                </a:solidFill>
                <a:latin typeface="Calibri"/>
                <a:ea typeface="Calibri"/>
                <a:cs typeface="Calibri"/>
                <a:sym typeface="Calibri"/>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9"/>
          <p:cNvSpPr txBox="1"/>
          <p:nvPr/>
        </p:nvSpPr>
        <p:spPr>
          <a:xfrm>
            <a:off x="625642" y="365125"/>
            <a:ext cx="10515600" cy="807183"/>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4800"/>
              <a:buFont typeface="Calibri"/>
              <a:buNone/>
            </a:pPr>
            <a:r>
              <a:rPr lang="es-CL" sz="4800" b="0" i="0" u="none" strike="noStrike" cap="none">
                <a:solidFill>
                  <a:schemeClr val="dk1"/>
                </a:solidFill>
                <a:latin typeface="Calibri"/>
                <a:ea typeface="Calibri"/>
                <a:cs typeface="Calibri"/>
                <a:sym typeface="Calibri"/>
              </a:rPr>
              <a:t>DIAPO 2</a:t>
            </a:r>
            <a:endParaRPr/>
          </a:p>
        </p:txBody>
      </p:sp>
      <p:pic>
        <p:nvPicPr>
          <p:cNvPr id="144" name="Google Shape;144;p9" descr="https://lh6.googleusercontent.com/Gme-vfsu5BrV8ZRremQI4Wewb1W2is35QD42TfLtA8Bptw84fHPV6Z3ozFed0JZGy2ixWs_Cys-ExXfVyo6ufRsC0bA2-Jyb4Xc1NljuNPpHe_FFJhuOmFTHc_LEp4C3U2LJqgsRdm1W58EEkuWzJQ=nw"/>
          <p:cNvPicPr preferRelativeResize="0"/>
          <p:nvPr/>
        </p:nvPicPr>
        <p:blipFill rotWithShape="1">
          <a:blip r:embed="rId3">
            <a:alphaModFix/>
          </a:blip>
          <a:srcRect b="50528"/>
          <a:stretch/>
        </p:blipFill>
        <p:spPr>
          <a:xfrm>
            <a:off x="5025866" y="593435"/>
            <a:ext cx="6822385" cy="5642811"/>
          </a:xfrm>
          <a:prstGeom prst="rect">
            <a:avLst/>
          </a:prstGeom>
          <a:noFill/>
          <a:ln>
            <a:noFill/>
          </a:ln>
        </p:spPr>
      </p:pic>
      <p:pic>
        <p:nvPicPr>
          <p:cNvPr id="145" name="Google Shape;145;p9" descr="https://lh3.googleusercontent.com/NY_vGargZcBedTPIX9vTY7HzyikUtWxyhqmXtG7GvXnKWknIXcSTSWOQmuoSGfv4hBsfHnlY1PQSaWsMrLs9MHQw1ihJeSWw4dp-DBxAgFsGsrVr6ODFkFCJc93XyoCZMZ3k7PLVuSEDCxsIDeBG9Q=nw"/>
          <p:cNvPicPr preferRelativeResize="0"/>
          <p:nvPr/>
        </p:nvPicPr>
        <p:blipFill rotWithShape="1">
          <a:blip r:embed="rId4">
            <a:alphaModFix/>
          </a:blip>
          <a:srcRect/>
          <a:stretch/>
        </p:blipFill>
        <p:spPr>
          <a:xfrm>
            <a:off x="328186" y="1172308"/>
            <a:ext cx="4400224" cy="3940029"/>
          </a:xfrm>
          <a:prstGeom prst="rect">
            <a:avLst/>
          </a:prstGeom>
          <a:noFill/>
          <a:ln>
            <a:noFill/>
          </a:ln>
        </p:spPr>
      </p:pic>
      <p:pic>
        <p:nvPicPr>
          <p:cNvPr id="146" name="Google Shape;146;p9" descr="209"/>
          <p:cNvPicPr preferRelativeResize="0"/>
          <p:nvPr/>
        </p:nvPicPr>
        <p:blipFill rotWithShape="1">
          <a:blip r:embed="rId5">
            <a:alphaModFix/>
          </a:blip>
          <a:srcRect/>
          <a:stretch/>
        </p:blipFill>
        <p:spPr>
          <a:xfrm>
            <a:off x="4126831" y="4140647"/>
            <a:ext cx="2911642" cy="2717353"/>
          </a:xfrm>
          <a:prstGeom prst="rect">
            <a:avLst/>
          </a:prstGeom>
          <a:noFill/>
          <a:ln>
            <a:noFill/>
          </a:ln>
        </p:spPr>
      </p:pic>
    </p:spTree>
  </p:cSld>
  <p:clrMapOvr>
    <a:masterClrMapping/>
  </p:clrMapOvr>
</p:sld>
</file>

<file path=ppt/theme/theme1.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932</Words>
  <Application>Microsoft Macintosh PowerPoint</Application>
  <PresentationFormat>Panorámica</PresentationFormat>
  <Paragraphs>80</Paragraphs>
  <Slides>42</Slides>
  <Notes>42</Notes>
  <HiddenSlides>0</HiddenSlides>
  <MMClips>0</MMClips>
  <ScaleCrop>false</ScaleCrop>
  <HeadingPairs>
    <vt:vector size="6" baseType="variant">
      <vt:variant>
        <vt:lpstr>Fuentes usadas</vt:lpstr>
      </vt:variant>
      <vt:variant>
        <vt:i4>2</vt:i4>
      </vt:variant>
      <vt:variant>
        <vt:lpstr>Tema</vt:lpstr>
      </vt:variant>
      <vt:variant>
        <vt:i4>1</vt:i4>
      </vt:variant>
      <vt:variant>
        <vt:lpstr>Títulos de diapositiva</vt:lpstr>
      </vt:variant>
      <vt:variant>
        <vt:i4>42</vt:i4>
      </vt:variant>
    </vt:vector>
  </HeadingPairs>
  <TitlesOfParts>
    <vt:vector size="45" baseType="lpstr">
      <vt:lpstr>Arial</vt:lpstr>
      <vt:lpstr>Calibri</vt:lpstr>
      <vt:lpstr>Tema de Office</vt:lpstr>
      <vt:lpstr>CASO CLÍNICO 1</vt:lpstr>
      <vt:lpstr>Presentación de PowerPoint</vt:lpstr>
      <vt:lpstr>Presentación de PowerPoint</vt:lpstr>
      <vt:lpstr>Presentación de PowerPoint</vt:lpstr>
      <vt:lpstr>Presentación de PowerPoint</vt:lpstr>
      <vt:lpstr>Presentación de PowerPoint</vt:lpstr>
      <vt:lpstr>CASO CLÍNICO 2</vt:lpstr>
      <vt:lpstr>Presentación de PowerPoint</vt:lpstr>
      <vt:lpstr>Presentación de PowerPoint</vt:lpstr>
      <vt:lpstr>Presentación de PowerPoint</vt:lpstr>
      <vt:lpstr>Presentación de PowerPoint</vt:lpstr>
      <vt:lpstr>Presentación de PowerPoint</vt:lpstr>
      <vt:lpstr>Presentación de PowerPoint</vt:lpstr>
      <vt:lpstr>CASO CLÍNICO 3</vt:lpstr>
      <vt:lpstr>Presentación de PowerPoint</vt:lpstr>
      <vt:lpstr>Presentación de PowerPoint</vt:lpstr>
      <vt:lpstr>Presentación de PowerPoint</vt:lpstr>
      <vt:lpstr>Presentación de PowerPoint</vt:lpstr>
      <vt:lpstr>Presentación de PowerPoint</vt:lpstr>
      <vt:lpstr>Presentación de PowerPoint</vt:lpstr>
      <vt:lpstr>CASO CLÍNICO 4</vt:lpstr>
      <vt:lpstr>Presentación de PowerPoint</vt:lpstr>
      <vt:lpstr>Presentación de PowerPoint</vt:lpstr>
      <vt:lpstr>Presentación de PowerPoint</vt:lpstr>
      <vt:lpstr>Presentación de PowerPoint</vt:lpstr>
      <vt:lpstr>Presentación de PowerPoint</vt:lpstr>
      <vt:lpstr>CASO CLÍNICO 5</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CASO CLÍNICO 6</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CASO CLÍNICO 1</dc:title>
  <dc:creator>Sebastián Chodin</dc:creator>
  <cp:lastModifiedBy>Ximena Rojas</cp:lastModifiedBy>
  <cp:revision>1</cp:revision>
  <dcterms:created xsi:type="dcterms:W3CDTF">2020-09-07T15:51:26Z</dcterms:created>
  <dcterms:modified xsi:type="dcterms:W3CDTF">2022-09-24T21:54:40Z</dcterms:modified>
</cp:coreProperties>
</file>