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83" r:id="rId5"/>
    <p:sldId id="263" r:id="rId6"/>
    <p:sldId id="289" r:id="rId7"/>
    <p:sldId id="264" r:id="rId8"/>
    <p:sldId id="294" r:id="rId9"/>
    <p:sldId id="292" r:id="rId10"/>
    <p:sldId id="293" r:id="rId11"/>
    <p:sldId id="295" r:id="rId12"/>
    <p:sldId id="265" r:id="rId13"/>
    <p:sldId id="266" r:id="rId14"/>
    <p:sldId id="267" r:id="rId15"/>
    <p:sldId id="269" r:id="rId16"/>
    <p:sldId id="278" r:id="rId17"/>
    <p:sldId id="271" r:id="rId18"/>
    <p:sldId id="272" r:id="rId19"/>
    <p:sldId id="279" r:id="rId20"/>
    <p:sldId id="280" r:id="rId21"/>
    <p:sldId id="273" r:id="rId22"/>
    <p:sldId id="281" r:id="rId23"/>
    <p:sldId id="282" r:id="rId24"/>
    <p:sldId id="297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83" autoAdjust="0"/>
  </p:normalViewPr>
  <p:slideViewPr>
    <p:cSldViewPr>
      <p:cViewPr varScale="1">
        <p:scale>
          <a:sx n="79" d="100"/>
          <a:sy n="79" d="100"/>
        </p:scale>
        <p:origin x="-25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E8F0-6C84-4FC3-BB18-BB191594ED50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6BAF1-830A-4CEB-9C4F-B059220BBA3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2752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702689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5200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80016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1008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88251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55494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895917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5530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02312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519292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10863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20334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75224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32374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03761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24007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19374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aseline="0" dirty="0" smtClean="0"/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4452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5673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aseline="0" dirty="0" smtClean="0"/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09211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14608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5774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25849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BAF1-830A-4CEB-9C4F-B059220BBA36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2146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2A79AD-703E-479D-8280-EA0846AFDE49}" type="datetimeFigureOut">
              <a:rPr lang="es-CL" smtClean="0"/>
              <a:pPr/>
              <a:t>04-10-2021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FBA4FB8-D37B-492A-81BE-53DD2E0E45B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wav"/><Relationship Id="rId6" Type="http://schemas.openxmlformats.org/officeDocument/2006/relationships/image" Target="../media/image2.png"/><Relationship Id="rId5" Type="http://schemas.microsoft.com/office/2007/relationships/media" Target="../media/media10.wa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1.wav"/><Relationship Id="rId5" Type="http://schemas.openxmlformats.org/officeDocument/2006/relationships/image" Target="../media/image2.png"/><Relationship Id="rId4" Type="http://schemas.microsoft.com/office/2007/relationships/media" Target="../media/media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2.wav"/><Relationship Id="rId5" Type="http://schemas.openxmlformats.org/officeDocument/2006/relationships/image" Target="../media/image2.png"/><Relationship Id="rId4" Type="http://schemas.microsoft.com/office/2007/relationships/media" Target="../media/media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3.wav"/><Relationship Id="rId5" Type="http://schemas.openxmlformats.org/officeDocument/2006/relationships/image" Target="../media/image2.png"/><Relationship Id="rId4" Type="http://schemas.microsoft.com/office/2007/relationships/media" Target="../media/media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4.wav"/><Relationship Id="rId6" Type="http://schemas.openxmlformats.org/officeDocument/2006/relationships/image" Target="../media/image2.png"/><Relationship Id="rId5" Type="http://schemas.microsoft.com/office/2007/relationships/media" Target="../media/media14.wa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5.wav"/><Relationship Id="rId5" Type="http://schemas.openxmlformats.org/officeDocument/2006/relationships/image" Target="../media/image2.png"/><Relationship Id="rId4" Type="http://schemas.microsoft.com/office/2007/relationships/media" Target="../media/media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6.wav"/><Relationship Id="rId6" Type="http://schemas.openxmlformats.org/officeDocument/2006/relationships/image" Target="../media/image2.png"/><Relationship Id="rId5" Type="http://schemas.microsoft.com/office/2007/relationships/media" Target="../media/media16.wa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7.wav"/><Relationship Id="rId6" Type="http://schemas.openxmlformats.org/officeDocument/2006/relationships/image" Target="../media/image2.png"/><Relationship Id="rId5" Type="http://schemas.microsoft.com/office/2007/relationships/media" Target="../media/media17.wa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8.wav"/><Relationship Id="rId6" Type="http://schemas.openxmlformats.org/officeDocument/2006/relationships/image" Target="../media/image2.png"/><Relationship Id="rId5" Type="http://schemas.microsoft.com/office/2007/relationships/media" Target="../media/media18.wav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9.wav"/><Relationship Id="rId6" Type="http://schemas.openxmlformats.org/officeDocument/2006/relationships/image" Target="../media/image2.png"/><Relationship Id="rId5" Type="http://schemas.microsoft.com/office/2007/relationships/media" Target="../media/media19.wav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5" Type="http://schemas.openxmlformats.org/officeDocument/2006/relationships/image" Target="../media/image2.png"/><Relationship Id="rId4" Type="http://schemas.microsoft.com/office/2007/relationships/media" Target="../media/media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0.wav"/><Relationship Id="rId5" Type="http://schemas.openxmlformats.org/officeDocument/2006/relationships/image" Target="../media/image2.png"/><Relationship Id="rId4" Type="http://schemas.microsoft.com/office/2007/relationships/media" Target="../media/media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1.wav"/><Relationship Id="rId6" Type="http://schemas.openxmlformats.org/officeDocument/2006/relationships/image" Target="../media/image2.png"/><Relationship Id="rId5" Type="http://schemas.microsoft.com/office/2007/relationships/media" Target="../media/media21.wav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2.wav"/><Relationship Id="rId6" Type="http://schemas.openxmlformats.org/officeDocument/2006/relationships/image" Target="../media/image2.png"/><Relationship Id="rId5" Type="http://schemas.microsoft.com/office/2007/relationships/media" Target="../media/media22.wav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3.wav"/><Relationship Id="rId6" Type="http://schemas.openxmlformats.org/officeDocument/2006/relationships/image" Target="../media/image2.png"/><Relationship Id="rId5" Type="http://schemas.microsoft.com/office/2007/relationships/media" Target="../media/media23.wav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4.wav"/><Relationship Id="rId5" Type="http://schemas.openxmlformats.org/officeDocument/2006/relationships/image" Target="../media/image2.png"/><Relationship Id="rId4" Type="http://schemas.microsoft.com/office/2007/relationships/media" Target="../media/media2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5" Type="http://schemas.openxmlformats.org/officeDocument/2006/relationships/image" Target="../media/image2.png"/><Relationship Id="rId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5" Type="http://schemas.openxmlformats.org/officeDocument/2006/relationships/image" Target="../media/image2.png"/><Relationship Id="rId4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wav"/><Relationship Id="rId6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wav"/><Relationship Id="rId6" Type="http://schemas.openxmlformats.org/officeDocument/2006/relationships/image" Target="../media/image2.png"/><Relationship Id="rId5" Type="http://schemas.microsoft.com/office/2007/relationships/media" Target="../media/media6.wav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wav"/><Relationship Id="rId6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wav"/><Relationship Id="rId5" Type="http://schemas.openxmlformats.org/officeDocument/2006/relationships/image" Target="../media/image2.png"/><Relationship Id="rId4" Type="http://schemas.microsoft.com/office/2007/relationships/media" Target="../media/media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wav"/><Relationship Id="rId6" Type="http://schemas.openxmlformats.org/officeDocument/2006/relationships/image" Target="../media/image2.png"/><Relationship Id="rId5" Type="http://schemas.microsoft.com/office/2007/relationships/media" Target="../media/media9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L" dirty="0" smtClean="0"/>
              <a:t>Sensitometría 	   y densitometría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TM Fernanda Gaete Cortés</a:t>
            </a:r>
          </a:p>
          <a:p>
            <a:r>
              <a:rPr lang="es-CL" dirty="0" smtClean="0"/>
              <a:t>Centro de imagenología HCUCH.</a:t>
            </a:r>
            <a:endParaRPr lang="es-CL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553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2323652"/>
            <a:ext cx="4032448" cy="3508977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 smtClean="0"/>
              <a:t>Pasos para construir una curva:</a:t>
            </a:r>
          </a:p>
          <a:p>
            <a:pPr lvl="1" algn="just"/>
            <a:r>
              <a:rPr lang="es-CL" dirty="0" smtClean="0"/>
              <a:t>1. Exponer película radiográfica con un sensitómetro.</a:t>
            </a:r>
          </a:p>
          <a:p>
            <a:pPr lvl="1" algn="just"/>
            <a:r>
              <a:rPr lang="es-CL" dirty="0" smtClean="0"/>
              <a:t>2. Se revela la tira sensitometrica.</a:t>
            </a:r>
          </a:p>
          <a:p>
            <a:pPr lvl="1" algn="just"/>
            <a:r>
              <a:rPr lang="es-CL" dirty="0"/>
              <a:t>3</a:t>
            </a:r>
            <a:r>
              <a:rPr lang="es-CL" dirty="0" smtClean="0"/>
              <a:t>. Se leen los datos de DO con el densitómetro.</a:t>
            </a:r>
          </a:p>
          <a:p>
            <a:pPr lvl="1"/>
            <a:endParaRPr lang="es-C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Curva característica</a:t>
            </a:r>
            <a:endParaRPr lang="es-C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3168352" cy="354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524328" y="5592200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259632" y="598063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curva característica, extraída de: </a:t>
            </a:r>
          </a:p>
          <a:p>
            <a:r>
              <a:rPr lang="es-CL" sz="900" b="1" i="1" dirty="0" smtClean="0"/>
              <a:t>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40645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Exposición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1800" dirty="0" smtClean="0"/>
              <a:t>Corresponde al eje X de la curva.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algn="just"/>
            <a:r>
              <a:rPr lang="es-CL" sz="1800" dirty="0" smtClean="0"/>
              <a:t>Se refiere a la cantidad de radiación o la luz que llega a la película en un tiempo determinado. Cuya combinación se traduce en la manifestación de una determinada DO.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algn="just"/>
            <a:r>
              <a:rPr lang="es-CL" sz="1800" dirty="0" smtClean="0"/>
              <a:t>Hablaremos de exposición en Roentgen. 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algn="just"/>
            <a:r>
              <a:rPr lang="es-CL" sz="1800" dirty="0" smtClean="0"/>
              <a:t>Las películas son sensibles desde 1 R hasta mas de 1000 R.</a:t>
            </a:r>
            <a:endParaRPr lang="es-CL" sz="1800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5232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7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Densidad Óptica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056899" cy="3508977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De puede manifestar en un valor numérico.</a:t>
            </a:r>
          </a:p>
          <a:p>
            <a:pPr lvl="1"/>
            <a:r>
              <a:rPr lang="es-CL" sz="2400" b="1" dirty="0" smtClean="0">
                <a:solidFill>
                  <a:schemeClr val="accent2"/>
                </a:solidFill>
              </a:rPr>
              <a:t>OD: Log </a:t>
            </a:r>
            <a:r>
              <a:rPr lang="es-CL" sz="2400" b="1" dirty="0" err="1" smtClean="0">
                <a:solidFill>
                  <a:schemeClr val="accent2"/>
                </a:solidFill>
              </a:rPr>
              <a:t>I</a:t>
            </a:r>
            <a:r>
              <a:rPr lang="es-CL" sz="2400" b="1" baseline="-25000" dirty="0" err="1" smtClean="0">
                <a:solidFill>
                  <a:schemeClr val="accent2"/>
                </a:solidFill>
              </a:rPr>
              <a:t>o</a:t>
            </a:r>
            <a:r>
              <a:rPr lang="es-CL" sz="2400" b="1" dirty="0" smtClean="0">
                <a:solidFill>
                  <a:schemeClr val="accent2"/>
                </a:solidFill>
              </a:rPr>
              <a:t> / I </a:t>
            </a:r>
            <a:r>
              <a:rPr lang="es-CL" sz="2400" b="1" baseline="-25000" dirty="0" smtClean="0">
                <a:solidFill>
                  <a:schemeClr val="accent2"/>
                </a:solidFill>
              </a:rPr>
              <a:t>t</a:t>
            </a:r>
            <a:r>
              <a:rPr lang="es-CL" sz="2400" b="1" dirty="0" smtClean="0">
                <a:solidFill>
                  <a:schemeClr val="accent2"/>
                </a:solidFill>
              </a:rPr>
              <a:t> </a:t>
            </a:r>
          </a:p>
          <a:p>
            <a:pPr lvl="2"/>
            <a:endParaRPr lang="es-CL" b="1" dirty="0">
              <a:solidFill>
                <a:schemeClr val="accent2"/>
              </a:solidFill>
            </a:endParaRPr>
          </a:p>
          <a:p>
            <a:pPr lvl="2"/>
            <a:r>
              <a:rPr lang="es-CL" b="1" dirty="0" err="1" smtClean="0">
                <a:solidFill>
                  <a:schemeClr val="accent2"/>
                </a:solidFill>
              </a:rPr>
              <a:t>I</a:t>
            </a:r>
            <a:r>
              <a:rPr lang="es-CL" b="1" baseline="-25000" dirty="0" err="1" smtClean="0">
                <a:solidFill>
                  <a:schemeClr val="accent2"/>
                </a:solidFill>
              </a:rPr>
              <a:t>o</a:t>
            </a:r>
            <a:r>
              <a:rPr lang="es-CL" b="1" dirty="0" smtClean="0">
                <a:solidFill>
                  <a:schemeClr val="accent2"/>
                </a:solidFill>
              </a:rPr>
              <a:t> : nivel de luz que llega a la película revelada.</a:t>
            </a:r>
          </a:p>
          <a:p>
            <a:pPr lvl="2"/>
            <a:r>
              <a:rPr lang="es-CL" b="1" dirty="0" err="1" smtClean="0">
                <a:solidFill>
                  <a:schemeClr val="accent2"/>
                </a:solidFill>
              </a:rPr>
              <a:t>I</a:t>
            </a:r>
            <a:r>
              <a:rPr lang="es-CL" b="1" baseline="-25000" dirty="0" err="1" smtClean="0">
                <a:solidFill>
                  <a:schemeClr val="accent2"/>
                </a:solidFill>
              </a:rPr>
              <a:t>t</a:t>
            </a:r>
            <a:r>
              <a:rPr lang="es-CL" b="1" dirty="0" smtClean="0">
                <a:solidFill>
                  <a:schemeClr val="accent2"/>
                </a:solidFill>
              </a:rPr>
              <a:t>: nivel de luz transmitida a través de la película.</a:t>
            </a:r>
          </a:p>
          <a:p>
            <a:pPr lvl="2"/>
            <a:endParaRPr lang="es-CL" b="1" dirty="0" smtClean="0">
              <a:solidFill>
                <a:schemeClr val="accent2"/>
              </a:solidFill>
            </a:endParaRPr>
          </a:p>
          <a:p>
            <a:pPr lvl="2"/>
            <a:r>
              <a:rPr lang="es-CL" sz="2400" dirty="0" smtClean="0"/>
              <a:t>Función logarítmica que permite expresar números pequeños en amplios rangos.</a:t>
            </a:r>
            <a:endParaRPr lang="es-CL" sz="2400" dirty="0"/>
          </a:p>
          <a:p>
            <a:pPr lvl="2"/>
            <a:endParaRPr lang="es-CL" b="1" dirty="0" smtClean="0">
              <a:solidFill>
                <a:schemeClr val="accent2"/>
              </a:solidFill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3629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152271"/>
            <a:ext cx="7344816" cy="3508977"/>
          </a:xfrm>
        </p:spPr>
        <p:txBody>
          <a:bodyPr>
            <a:normAutofit/>
          </a:bodyPr>
          <a:lstStyle/>
          <a:p>
            <a:r>
              <a:rPr lang="es-CL" sz="1600" dirty="0" smtClean="0"/>
              <a:t>La película radiográfica tiene valores de DO que varían entre 0 y 4.</a:t>
            </a:r>
          </a:p>
          <a:p>
            <a:pPr marL="68580" indent="0">
              <a:buNone/>
            </a:pPr>
            <a:endParaRPr lang="es-CL" sz="1600" dirty="0" smtClean="0"/>
          </a:p>
          <a:p>
            <a:r>
              <a:rPr lang="es-CL" sz="1600" dirty="0" smtClean="0"/>
              <a:t>Donde 0 es claro y 4 oscuro.</a:t>
            </a:r>
          </a:p>
          <a:p>
            <a:endParaRPr lang="es-CL" sz="1600" dirty="0" smtClean="0"/>
          </a:p>
          <a:p>
            <a:r>
              <a:rPr lang="es-CL" sz="1600" dirty="0" smtClean="0"/>
              <a:t>Se utiliza para medir el grado de ennegrecimiento de la película expuesta.</a:t>
            </a:r>
          </a:p>
          <a:p>
            <a:endParaRPr lang="es-CL" sz="1600" dirty="0" smtClean="0"/>
          </a:p>
          <a:p>
            <a:r>
              <a:rPr lang="es-CL" sz="1600" dirty="0" smtClean="0"/>
              <a:t>La DO de las películas no expuestas corresponde a la </a:t>
            </a:r>
            <a:r>
              <a:rPr lang="es-CL" sz="1600" b="1" i="1" dirty="0" smtClean="0"/>
              <a:t> densidad velo base y densidad de niebla.</a:t>
            </a:r>
            <a:endParaRPr lang="es-CL" sz="1600" dirty="0" smtClean="0"/>
          </a:p>
          <a:p>
            <a:endParaRPr lang="es-C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43000"/>
          </a:xfrm>
        </p:spPr>
        <p:txBody>
          <a:bodyPr/>
          <a:lstStyle/>
          <a:p>
            <a:r>
              <a:rPr lang="es-CL" dirty="0" smtClean="0"/>
              <a:t>Densidad Óptica</a:t>
            </a:r>
            <a:endParaRPr lang="es-CL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2027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6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1412777"/>
            <a:ext cx="4572508" cy="5256583"/>
          </a:xfrm>
        </p:spPr>
        <p:txBody>
          <a:bodyPr>
            <a:normAutofit/>
          </a:bodyPr>
          <a:lstStyle/>
          <a:p>
            <a:pPr algn="just"/>
            <a:r>
              <a:rPr lang="es-CL" sz="1600" dirty="0" smtClean="0"/>
              <a:t> La </a:t>
            </a:r>
            <a:r>
              <a:rPr lang="es-CL" sz="1600" b="1" i="1" dirty="0" smtClean="0"/>
              <a:t> densidad de base </a:t>
            </a:r>
            <a:r>
              <a:rPr lang="es-CL" sz="1600" dirty="0" smtClean="0"/>
              <a:t>corresponde a la densidad propia de la película, depende se tu tinte ( en la base) para una visualización mas agradable a la viste del observador. Valor aproximado de 0,1. la base nunca transmite el 100% de la luz, por lo tanto también aporta en la DO de la película.</a:t>
            </a:r>
          </a:p>
          <a:p>
            <a:pPr algn="just"/>
            <a:endParaRPr lang="es-CL" sz="1600" dirty="0"/>
          </a:p>
          <a:p>
            <a:pPr algn="just"/>
            <a:r>
              <a:rPr lang="es-CL" sz="1600" dirty="0" smtClean="0"/>
              <a:t>La </a:t>
            </a:r>
            <a:r>
              <a:rPr lang="es-CL" sz="1600" b="1" i="1" dirty="0" smtClean="0"/>
              <a:t> densidad de niebla</a:t>
            </a:r>
            <a:r>
              <a:rPr lang="es-CL" sz="1600" dirty="0" smtClean="0"/>
              <a:t>  se describe como el revelado de granos de plata que no contienen información </a:t>
            </a:r>
            <a:r>
              <a:rPr lang="es-CL" sz="1600" dirty="0" err="1" smtClean="0"/>
              <a:t>util</a:t>
            </a:r>
            <a:r>
              <a:rPr lang="es-CL" sz="1600" dirty="0" smtClean="0"/>
              <a:t>. (exposiciones en almacenamiento, contaminación, </a:t>
            </a:r>
            <a:r>
              <a:rPr lang="es-CL" sz="1600" dirty="0" err="1" smtClean="0"/>
              <a:t>etc</a:t>
            </a:r>
            <a:r>
              <a:rPr lang="es-CL" sz="1600" dirty="0" smtClean="0"/>
              <a:t>) no debe exceder 0,2 </a:t>
            </a:r>
          </a:p>
          <a:p>
            <a:pPr algn="just"/>
            <a:endParaRPr lang="es-CL" sz="1400" dirty="0"/>
          </a:p>
          <a:p>
            <a:pPr algn="just"/>
            <a:r>
              <a:rPr lang="es-CL" sz="1600" dirty="0" smtClean="0"/>
              <a:t>Ambas reducen el contraste y calidad de la imagen, por lo cual deberían mantenerse lo mas bajas posibles.</a:t>
            </a:r>
            <a:endParaRPr lang="es-CL" sz="16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7024744" cy="1143000"/>
          </a:xfrm>
        </p:spPr>
        <p:txBody>
          <a:bodyPr/>
          <a:lstStyle/>
          <a:p>
            <a:r>
              <a:rPr lang="es-CL" dirty="0" smtClean="0"/>
              <a:t>Densidad Óptica</a:t>
            </a:r>
            <a:endParaRPr lang="es-C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096344" cy="30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5576" y="4797152"/>
            <a:ext cx="3168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7432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s-CL" sz="1700" dirty="0">
                <a:solidFill>
                  <a:schemeClr val="tx2"/>
                </a:solidFill>
              </a:rPr>
              <a:t>En </a:t>
            </a:r>
            <a:r>
              <a:rPr lang="es-CL" sz="1700" dirty="0" smtClean="0">
                <a:solidFill>
                  <a:schemeClr val="tx2"/>
                </a:solidFill>
              </a:rPr>
              <a:t>términos prácticos </a:t>
            </a:r>
            <a:r>
              <a:rPr lang="es-CL" sz="1700" dirty="0">
                <a:solidFill>
                  <a:schemeClr val="tx2"/>
                </a:solidFill>
              </a:rPr>
              <a:t>la suma de estas densidades corresponde al primer paso. No </a:t>
            </a:r>
            <a:r>
              <a:rPr lang="es-CL" sz="1700" dirty="0" smtClean="0">
                <a:solidFill>
                  <a:schemeClr val="tx2"/>
                </a:solidFill>
              </a:rPr>
              <a:t>debería </a:t>
            </a:r>
            <a:r>
              <a:rPr lang="es-CL" sz="1700" dirty="0">
                <a:solidFill>
                  <a:schemeClr val="tx2"/>
                </a:solidFill>
              </a:rPr>
              <a:t>exceder 0,2</a:t>
            </a: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740352" y="5935925"/>
            <a:ext cx="609600" cy="6096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1560" y="6222504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curva característica, extraída de: 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6482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508977"/>
          </a:xfrm>
        </p:spPr>
        <p:txBody>
          <a:bodyPr>
            <a:normAutofit fontScale="85000" lnSpcReduction="20000"/>
          </a:bodyPr>
          <a:lstStyle/>
          <a:p>
            <a:endParaRPr lang="es-CL" sz="1800" dirty="0" smtClean="0"/>
          </a:p>
          <a:p>
            <a:r>
              <a:rPr lang="es-CL" sz="1800" dirty="0" smtClean="0"/>
              <a:t>Corresponde al grado de variación en los tonos de grises en dos áreas diferentes de la imagen.</a:t>
            </a:r>
          </a:p>
          <a:p>
            <a:endParaRPr lang="es-CL" sz="1800" dirty="0" smtClean="0"/>
          </a:p>
          <a:p>
            <a:r>
              <a:rPr lang="es-CL" sz="1800" dirty="0" smtClean="0"/>
              <a:t>Contraste o DD(diferencia de densidad), Corresponde al tramo recto de la curva característica.</a:t>
            </a:r>
          </a:p>
          <a:p>
            <a:endParaRPr lang="es-CL" sz="1800" dirty="0" smtClean="0"/>
          </a:p>
          <a:p>
            <a:r>
              <a:rPr lang="es-CL" sz="1800" dirty="0" smtClean="0"/>
              <a:t>Se obtiene como la diferencia entre la DO mínima 0,25 y una DO máxima 2.0 ( rango de densidad útil). A Ambos pasos se le suma el 0,2 que corresponde al velo - base.</a:t>
            </a:r>
          </a:p>
          <a:p>
            <a:endParaRPr lang="es-CL" sz="1800" dirty="0" smtClean="0"/>
          </a:p>
          <a:p>
            <a:r>
              <a:rPr lang="es-CL" sz="1800" dirty="0" smtClean="0"/>
              <a:t>Si el valor de DO da fuera de ese margen, la imagen es de poco contraste, pues cae en el hombro o pie de la curva.</a:t>
            </a:r>
          </a:p>
          <a:p>
            <a:pPr marL="68580" indent="0">
              <a:buNone/>
            </a:pPr>
            <a:endParaRPr lang="es-CL" dirty="0" smtClean="0"/>
          </a:p>
          <a:p>
            <a:pPr marL="68580" indent="0" algn="ctr">
              <a:buNone/>
            </a:pPr>
            <a:r>
              <a:rPr lang="es-CL" sz="2100" b="1" dirty="0" smtClean="0">
                <a:solidFill>
                  <a:schemeClr val="accent2"/>
                </a:solidFill>
              </a:rPr>
              <a:t>DD = valor mas cercano a 2,2 – valor no menor a 0,45</a:t>
            </a:r>
            <a:endParaRPr lang="es-CL" sz="2100" b="1" dirty="0">
              <a:solidFill>
                <a:schemeClr val="accent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/>
          <a:lstStyle/>
          <a:p>
            <a:r>
              <a:rPr lang="es-CL" dirty="0" smtClean="0"/>
              <a:t>Contraste (DD) </a:t>
            </a:r>
            <a:endParaRPr lang="es-CL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2432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4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es-CL" dirty="0" smtClean="0"/>
              <a:t>Contraste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4176579" cy="4248472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El receptor de imagen A tiene mayor pendiente y mayor contraste que el receptor de imagen B de menor pendiente, debido que B tiene mas diferencias de densidad en mas pasos.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algn="just"/>
            <a:r>
              <a:rPr lang="es-CL" sz="1800" dirty="0"/>
              <a:t>Alta diferencia de contraste: Alto </a:t>
            </a:r>
            <a:r>
              <a:rPr lang="es-CL" sz="1800" dirty="0" smtClean="0"/>
              <a:t>contraste</a:t>
            </a:r>
          </a:p>
          <a:p>
            <a:pPr marL="68580" indent="0" algn="just">
              <a:buNone/>
            </a:pPr>
            <a:endParaRPr lang="es-CL" sz="1800" dirty="0"/>
          </a:p>
          <a:p>
            <a:pPr algn="just"/>
            <a:r>
              <a:rPr lang="es-CL" sz="1800" dirty="0"/>
              <a:t>Diferencias de DO pequeñas o imperceptibles: Bajo contraste.</a:t>
            </a:r>
          </a:p>
          <a:p>
            <a:endParaRPr lang="es-C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63531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3165" y="5818862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771800" y="6222504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curva característica, extraída de: 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2010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/>
          <a:lstStyle/>
          <a:p>
            <a:r>
              <a:rPr lang="es-CL" dirty="0" smtClean="0"/>
              <a:t>Gradiente 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6777201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1700" dirty="0" smtClean="0"/>
              <a:t>Es una medición del contraste</a:t>
            </a:r>
          </a:p>
          <a:p>
            <a:pPr lvl="1" algn="just"/>
            <a:r>
              <a:rPr lang="es-CL" sz="1700" dirty="0" smtClean="0"/>
              <a:t>Se calcula como gradiente promedio. Una línea dibujada entre dos puntos de la curva característica situados en los valore de DO de 0,25 y 2.0 por encima del velo base y de niebla</a:t>
            </a:r>
            <a:r>
              <a:rPr lang="es-CL" sz="3000" dirty="0" smtClean="0"/>
              <a:t>.</a:t>
            </a:r>
            <a:endParaRPr lang="es-CL" sz="3000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sz="1700" dirty="0" smtClean="0"/>
          </a:p>
          <a:p>
            <a:pPr algn="just"/>
            <a:r>
              <a:rPr lang="es-CL" sz="1700" dirty="0" smtClean="0"/>
              <a:t>En términos prácticos se calcula buscando en la tira </a:t>
            </a:r>
            <a:r>
              <a:rPr lang="es-CL" sz="1700" dirty="0" err="1" smtClean="0"/>
              <a:t>sensitométrica</a:t>
            </a:r>
            <a:r>
              <a:rPr lang="es-CL" sz="1700" dirty="0" smtClean="0"/>
              <a:t> el paso que tiene una densidad mas cercana al 2.2 y el que tiene la mas cercana a 0,45 DO.</a:t>
            </a:r>
            <a:endParaRPr lang="es-CL" sz="1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057839" cy="20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668344" y="5805264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43608" y="6222504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formula gradiente promedio extraída de: 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30679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43000"/>
          </a:xfrm>
        </p:spPr>
        <p:txBody>
          <a:bodyPr/>
          <a:lstStyle/>
          <a:p>
            <a:r>
              <a:rPr lang="es-CL" dirty="0" smtClean="0"/>
              <a:t>Velocidad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008255"/>
            <a:ext cx="6777317" cy="3508977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La </a:t>
            </a:r>
            <a:r>
              <a:rPr lang="es-CL" sz="1800" dirty="0"/>
              <a:t>c</a:t>
            </a:r>
            <a:r>
              <a:rPr lang="es-CL" sz="1800" dirty="0" smtClean="0"/>
              <a:t>apacidad de un receptor de imagen de responder a exposiciones de rayos X. por lo tanto es una medida de </a:t>
            </a:r>
            <a:r>
              <a:rPr lang="es-CL" sz="1800" b="1" i="1" dirty="0" smtClean="0">
                <a:solidFill>
                  <a:schemeClr val="accent2"/>
                </a:solidFill>
              </a:rPr>
              <a:t>sensibilidad.</a:t>
            </a:r>
          </a:p>
          <a:p>
            <a:pPr algn="just"/>
            <a:r>
              <a:rPr lang="es-CL" sz="1800" dirty="0"/>
              <a:t>La curva característica </a:t>
            </a:r>
            <a:r>
              <a:rPr lang="es-CL" sz="1800" dirty="0" smtClean="0"/>
              <a:t>también </a:t>
            </a:r>
            <a:r>
              <a:rPr lang="es-CL" sz="1800" dirty="0"/>
              <a:t>nos entrega información en cuanto a su sensibilidad</a:t>
            </a:r>
            <a:r>
              <a:rPr lang="es-CL" sz="1800" dirty="0" smtClean="0"/>
              <a:t>.</a:t>
            </a:r>
          </a:p>
          <a:p>
            <a:pPr algn="just"/>
            <a:r>
              <a:rPr lang="es-CL" sz="1800" dirty="0"/>
              <a:t>Es reciproca de la exposición necesaria para producir una DO de 1,0 por encima del velo base mas velo niebla</a:t>
            </a:r>
            <a:r>
              <a:rPr lang="es-CL" sz="1800" dirty="0" smtClean="0"/>
              <a:t>. Por lo tanto buscamos la sensibilidad en el punto mas cercano a 1,2.</a:t>
            </a:r>
          </a:p>
          <a:p>
            <a:pPr algn="just"/>
            <a:r>
              <a:rPr lang="es-CL" sz="1800" dirty="0" smtClean="0"/>
              <a:t>Se mide en </a:t>
            </a:r>
            <a:r>
              <a:rPr lang="es-CL" sz="1800" dirty="0" err="1" smtClean="0"/>
              <a:t>Roentgens</a:t>
            </a:r>
            <a:r>
              <a:rPr lang="es-CL" sz="1800" dirty="0" smtClean="0"/>
              <a:t> recíprocos (1/R) </a:t>
            </a:r>
            <a:endParaRPr lang="es-CL" sz="1800" dirty="0"/>
          </a:p>
          <a:p>
            <a:endParaRPr lang="es-CL" dirty="0"/>
          </a:p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3784" y="5256878"/>
            <a:ext cx="4248473" cy="8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236296" y="5483696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331640" y="6222504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formula velocidad, extraída de: 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3079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43000"/>
          </a:xfrm>
        </p:spPr>
        <p:txBody>
          <a:bodyPr/>
          <a:lstStyle/>
          <a:p>
            <a:r>
              <a:rPr lang="es-CL" dirty="0" smtClean="0"/>
              <a:t>Velocidad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15480"/>
            <a:ext cx="4240267" cy="4344741"/>
          </a:xfrm>
        </p:spPr>
        <p:txBody>
          <a:bodyPr/>
          <a:lstStyle/>
          <a:p>
            <a:pPr algn="just"/>
            <a:r>
              <a:rPr lang="es-CL" sz="1800" dirty="0" smtClean="0"/>
              <a:t>La velocidad de un receptor de imagen, se puede comparar en un mismo punto de DO para diferentes receptores.</a:t>
            </a:r>
          </a:p>
          <a:p>
            <a:pPr algn="just"/>
            <a:endParaRPr lang="es-CL" sz="1800" dirty="0" smtClean="0"/>
          </a:p>
          <a:p>
            <a:pPr algn="just"/>
            <a:r>
              <a:rPr lang="es-CL" sz="1800" dirty="0" smtClean="0"/>
              <a:t>Se busca el paso en que el receptor alcance 1,2 de DO.</a:t>
            </a:r>
          </a:p>
          <a:p>
            <a:pPr algn="just"/>
            <a:endParaRPr lang="es-CL" sz="1800" dirty="0" smtClean="0"/>
          </a:p>
          <a:p>
            <a:pPr algn="just"/>
            <a:r>
              <a:rPr lang="es-CL" sz="1800" dirty="0" smtClean="0"/>
              <a:t>Por lo tanto el receptor de imagen A, es mas rápido que el receptor de imagen B, pues alcanza el valor 1,2 de DO en menos pasos.</a:t>
            </a:r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15480"/>
            <a:ext cx="3552839" cy="39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87624" y="5807968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771800" y="6222504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curva característica, extraída de: 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16363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Sensitometría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1800" b="1" i="1" dirty="0" smtClean="0"/>
              <a:t>Sensitometría </a:t>
            </a:r>
            <a:r>
              <a:rPr lang="es-CL" sz="1800" dirty="0" smtClean="0"/>
              <a:t>se refiere a una medida cuantitativa de la respuesta de la película y la reveladora.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algn="just"/>
            <a:r>
              <a:rPr lang="es-CL" sz="1800" dirty="0" smtClean="0"/>
              <a:t>Específicamente el termino responde al estudio de un receptor de imagen (fotosensible) y su respuesta ante la exposición  a la luz y el revelado.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algn="just"/>
            <a:r>
              <a:rPr lang="es-CL" sz="1800" dirty="0" smtClean="0"/>
              <a:t>Es esencial para poder corroborar el correcto funcionamiento y estabilidad del sistema  película -reveladora y químico - reveladora. Para así mantener un control de calidad </a:t>
            </a:r>
            <a:r>
              <a:rPr lang="es-CL" sz="1800" dirty="0" err="1" smtClean="0"/>
              <a:t>imagenológico</a:t>
            </a:r>
            <a:r>
              <a:rPr lang="es-CL" sz="1800" dirty="0" smtClean="0"/>
              <a:t> adecuado.</a:t>
            </a:r>
            <a:endParaRPr lang="es-CL" sz="1800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24328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8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/>
          <a:lstStyle/>
          <a:p>
            <a:r>
              <a:rPr lang="es-CL" dirty="0" smtClean="0"/>
              <a:t>Velocidad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536504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De la velocidad se puede concluir: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lvl="1" algn="just"/>
            <a:r>
              <a:rPr lang="es-CL" sz="1800" dirty="0" smtClean="0"/>
              <a:t>Si A, es el doble mas rápido que B, se entiende que A necesita la mitad de </a:t>
            </a:r>
            <a:r>
              <a:rPr lang="es-CL" sz="1800" dirty="0" err="1" smtClean="0"/>
              <a:t>Rx</a:t>
            </a:r>
            <a:r>
              <a:rPr lang="es-CL" sz="1800" dirty="0" smtClean="0"/>
              <a:t> (</a:t>
            </a:r>
            <a:r>
              <a:rPr lang="es-CL" sz="1800" dirty="0" err="1" smtClean="0"/>
              <a:t>mAs</a:t>
            </a:r>
            <a:r>
              <a:rPr lang="es-CL" sz="1800" dirty="0" smtClean="0"/>
              <a:t>) que B para producir una imagen con la misma DO.</a:t>
            </a:r>
          </a:p>
          <a:p>
            <a:pPr marL="365760" lvl="1" indent="0" algn="just">
              <a:buNone/>
            </a:pPr>
            <a:endParaRPr lang="es-CL" sz="1800" dirty="0" smtClean="0"/>
          </a:p>
          <a:p>
            <a:pPr lvl="1" algn="just"/>
            <a:r>
              <a:rPr lang="es-CL" sz="1800" dirty="0" smtClean="0"/>
              <a:t>Lo que no implica que sea de mejor calidad, pues al tener menos </a:t>
            </a:r>
            <a:r>
              <a:rPr lang="es-CL" sz="1800" dirty="0" err="1" smtClean="0"/>
              <a:t>Rx</a:t>
            </a:r>
            <a:r>
              <a:rPr lang="es-CL" sz="1800" dirty="0" smtClean="0"/>
              <a:t>, podría ser una imagen ruidosa.</a:t>
            </a:r>
          </a:p>
          <a:p>
            <a:pPr marL="365760" lvl="1" indent="0" algn="just">
              <a:buNone/>
            </a:pPr>
            <a:endParaRPr lang="es-CL" sz="1800" dirty="0" smtClean="0"/>
          </a:p>
          <a:p>
            <a:pPr marL="342900" lvl="1" algn="just"/>
            <a:r>
              <a:rPr lang="es-CL" sz="1800" dirty="0" smtClean="0"/>
              <a:t>Los números utilizados para expresar velocidad son relativos. Sobre 100 es una película rápida y de alto contraste.</a:t>
            </a:r>
            <a:endParaRPr lang="es-CL" sz="1800" dirty="0"/>
          </a:p>
          <a:p>
            <a:pPr marL="365760" lvl="1" indent="0">
              <a:buNone/>
            </a:pPr>
            <a:endParaRPr lang="es-CL" dirty="0" smtClean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2027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0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664" y="476672"/>
            <a:ext cx="7024744" cy="1143000"/>
          </a:xfrm>
        </p:spPr>
        <p:txBody>
          <a:bodyPr/>
          <a:lstStyle/>
          <a:p>
            <a:r>
              <a:rPr lang="es-CL" dirty="0" smtClean="0"/>
              <a:t>Latitud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916832"/>
            <a:ext cx="4176464" cy="4752528"/>
          </a:xfrm>
        </p:spPr>
        <p:txBody>
          <a:bodyPr>
            <a:normAutofit/>
          </a:bodyPr>
          <a:lstStyle/>
          <a:p>
            <a:pPr algn="just"/>
            <a:r>
              <a:rPr lang="es-CL" sz="1600" dirty="0" smtClean="0"/>
              <a:t>La latitud se refiere al rango de exposiciones a lo largo del cual el receptor de imagen responde con DO que están dentro del rango útil del diagnóstico.</a:t>
            </a:r>
          </a:p>
          <a:p>
            <a:pPr algn="just"/>
            <a:endParaRPr lang="es-CL" sz="1600" dirty="0" smtClean="0"/>
          </a:p>
          <a:p>
            <a:pPr algn="just"/>
            <a:r>
              <a:rPr lang="es-CL" sz="1600" dirty="0" smtClean="0"/>
              <a:t>Puede entenderse como el margen de error de los factores técnicos. </a:t>
            </a:r>
          </a:p>
          <a:p>
            <a:pPr marL="68580" indent="0" algn="just">
              <a:buNone/>
            </a:pPr>
            <a:endParaRPr lang="es-CL" sz="1600" dirty="0" smtClean="0"/>
          </a:p>
          <a:p>
            <a:pPr algn="just"/>
            <a:r>
              <a:rPr lang="es-CL" sz="1600" dirty="0" smtClean="0"/>
              <a:t>Por ejemplo si la latitud es mayor, quiere decir que hay un margen mayor de </a:t>
            </a:r>
            <a:r>
              <a:rPr lang="es-CL" sz="1600" dirty="0" err="1" smtClean="0"/>
              <a:t>mAs</a:t>
            </a:r>
            <a:r>
              <a:rPr lang="es-CL" sz="1600" dirty="0" smtClean="0"/>
              <a:t> que pueden variar para obtener de todas formas una imagen diagnóstica</a:t>
            </a: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74" y="1969337"/>
            <a:ext cx="3395570" cy="38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144144" y="5824035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6222504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curva característica, extraída de: 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35889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/>
          <a:lstStyle/>
          <a:p>
            <a:r>
              <a:rPr lang="es-CL" dirty="0" smtClean="0"/>
              <a:t>Latitud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2035620"/>
            <a:ext cx="4320595" cy="5281812"/>
          </a:xfrm>
        </p:spPr>
        <p:txBody>
          <a:bodyPr>
            <a:noAutofit/>
          </a:bodyPr>
          <a:lstStyle/>
          <a:p>
            <a:pPr algn="just"/>
            <a:r>
              <a:rPr lang="es-CL" sz="1800" dirty="0" smtClean="0"/>
              <a:t>El receptor de imagen B responde a un numero de exposiciones mucho mas ancho que A.</a:t>
            </a:r>
          </a:p>
          <a:p>
            <a:pPr marL="68580" indent="0" algn="just">
              <a:buNone/>
            </a:pPr>
            <a:endParaRPr lang="es-CL" sz="1800" dirty="0" smtClean="0"/>
          </a:p>
          <a:p>
            <a:pPr algn="just"/>
            <a:r>
              <a:rPr lang="es-CL" sz="1800" i="1" dirty="0" smtClean="0">
                <a:solidFill>
                  <a:schemeClr val="accent2"/>
                </a:solidFill>
              </a:rPr>
              <a:t>La Latitud es inversamente proporcional al contraste.</a:t>
            </a:r>
          </a:p>
          <a:p>
            <a:pPr marL="68580" indent="0" algn="just">
              <a:buNone/>
            </a:pPr>
            <a:endParaRPr lang="es-CL" sz="1800" i="1" dirty="0" smtClean="0">
              <a:solidFill>
                <a:schemeClr val="accent2"/>
              </a:solidFill>
            </a:endParaRPr>
          </a:p>
          <a:p>
            <a:pPr algn="just"/>
            <a:r>
              <a:rPr lang="es-CL" sz="1800" dirty="0"/>
              <a:t>El receptor de imagen con mayor latitud produce imágenes con mas tonos de grises y los de latitud estrecha tienen una escala de grises mas corta.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74" y="1969337"/>
            <a:ext cx="3395570" cy="38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740352" y="5773235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6222504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curva característica, extraída de: 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22897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76672"/>
            <a:ext cx="316847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Tiempo de revelado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20223"/>
            <a:ext cx="3456499" cy="3508977"/>
          </a:xfrm>
        </p:spPr>
        <p:txBody>
          <a:bodyPr>
            <a:normAutofit/>
          </a:bodyPr>
          <a:lstStyle/>
          <a:p>
            <a:pPr algn="just"/>
            <a:r>
              <a:rPr lang="es-CL" sz="1400" dirty="0" smtClean="0"/>
              <a:t>La velocidad y la niebla aumentan con tiempos de revelado mas largos.</a:t>
            </a:r>
          </a:p>
          <a:p>
            <a:pPr algn="just"/>
            <a:r>
              <a:rPr lang="es-CL" sz="1400" dirty="0" smtClean="0"/>
              <a:t>El tiempo de revelado del fabricante es el indicado para obtener la mejor calidad de imagen en cuanto a contraste y niebla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499991" y="2170664"/>
            <a:ext cx="33208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400" dirty="0" smtClean="0"/>
              <a:t>El nivel de niebla aumenta a la medida que aumenta la </a:t>
            </a:r>
            <a:r>
              <a:rPr lang="es-CL" sz="1400" dirty="0" err="1" smtClean="0"/>
              <a:t>t°</a:t>
            </a:r>
            <a:r>
              <a:rPr lang="es-CL" sz="1400" dirty="0" smtClean="0"/>
              <a:t> de revelado.</a:t>
            </a:r>
          </a:p>
          <a:p>
            <a:pPr algn="just"/>
            <a:endParaRPr lang="es-CL" sz="1400" dirty="0" smtClean="0"/>
          </a:p>
          <a:p>
            <a:pPr algn="just"/>
            <a:r>
              <a:rPr lang="es-CL" sz="1400" dirty="0" smtClean="0"/>
              <a:t>El aumento de la </a:t>
            </a:r>
            <a:r>
              <a:rPr lang="es-CL" sz="1400" dirty="0" err="1" smtClean="0"/>
              <a:t>t°</a:t>
            </a:r>
            <a:r>
              <a:rPr lang="es-CL" sz="1400" dirty="0" smtClean="0"/>
              <a:t> influye de igual forma que el tiempo de revelado. Por lo tanto la modificación de uno de estos parámetros podría compensarse con el otro.</a:t>
            </a:r>
          </a:p>
          <a:p>
            <a:pPr algn="just"/>
            <a:endParaRPr lang="es-CL" sz="1400" dirty="0" smtClean="0"/>
          </a:p>
          <a:p>
            <a:pPr algn="just"/>
            <a:r>
              <a:rPr lang="es-CL" sz="1400" dirty="0" smtClean="0"/>
              <a:t>Se indica seguir las recomendaciones del fabricante.</a:t>
            </a:r>
            <a:endParaRPr lang="es-CL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55862" y="1027664"/>
            <a:ext cx="35123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mtClean="0"/>
              <a:t>Temperatura de revelado.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0" t="7484" r="7136"/>
          <a:stretch/>
        </p:blipFill>
        <p:spPr bwMode="auto">
          <a:xfrm>
            <a:off x="1413164" y="3645024"/>
            <a:ext cx="2706038" cy="26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516008" y="5374841"/>
            <a:ext cx="609600" cy="6096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11560" y="6294512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curva característica, extraída de: 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35706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143000"/>
          </a:xfrm>
        </p:spPr>
        <p:txBody>
          <a:bodyPr/>
          <a:lstStyle/>
          <a:p>
            <a:r>
              <a:rPr lang="es-CL" dirty="0" smtClean="0"/>
              <a:t>Resumen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3508977"/>
          </a:xfrm>
        </p:spPr>
        <p:txBody>
          <a:bodyPr/>
          <a:lstStyle/>
          <a:p>
            <a:r>
              <a:rPr lang="es-CL" sz="2000" dirty="0" smtClean="0"/>
              <a:t>1. película.</a:t>
            </a:r>
          </a:p>
          <a:p>
            <a:r>
              <a:rPr lang="es-CL" sz="2000" dirty="0" smtClean="0"/>
              <a:t>2 Sensitometría.</a:t>
            </a:r>
          </a:p>
          <a:p>
            <a:r>
              <a:rPr lang="es-CL" sz="2000" dirty="0" smtClean="0"/>
              <a:t>3. Revelado ( control de temperatura).</a:t>
            </a:r>
          </a:p>
          <a:p>
            <a:r>
              <a:rPr lang="es-CL" sz="2000" dirty="0" smtClean="0"/>
              <a:t>4. Densitometría.</a:t>
            </a:r>
          </a:p>
          <a:p>
            <a:r>
              <a:rPr lang="es-CL" sz="2000" dirty="0" smtClean="0"/>
              <a:t>5. Curva característica.</a:t>
            </a:r>
          </a:p>
          <a:p>
            <a:r>
              <a:rPr lang="es-CL" sz="2000" dirty="0" smtClean="0"/>
              <a:t>6. dejar registro para control de calidad.</a:t>
            </a:r>
          </a:p>
          <a:p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57604" y="350100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L" sz="6600" b="1" dirty="0" smtClean="0"/>
              <a:t>FIN</a:t>
            </a:r>
            <a:endParaRPr lang="es-CL" sz="6600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43608" y="5148063"/>
            <a:ext cx="7416940" cy="1161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200" dirty="0" smtClean="0"/>
              <a:t>Referencias:</a:t>
            </a:r>
          </a:p>
          <a:p>
            <a:r>
              <a:rPr lang="es-CL" sz="1050" i="1" dirty="0" smtClean="0"/>
              <a:t>Manual de radiología para técnicos. </a:t>
            </a:r>
            <a:r>
              <a:rPr lang="es-CL" sz="1050" i="1" dirty="0" err="1" smtClean="0"/>
              <a:t>Steweart</a:t>
            </a:r>
            <a:r>
              <a:rPr lang="es-CL" sz="1050" i="1" dirty="0" smtClean="0"/>
              <a:t> C. </a:t>
            </a:r>
            <a:r>
              <a:rPr lang="es-CL" sz="1050" i="1" dirty="0" err="1" smtClean="0"/>
              <a:t>Bushong</a:t>
            </a:r>
            <a:r>
              <a:rPr lang="es-CL" sz="1050" i="1" dirty="0" smtClean="0"/>
              <a:t>. 8va y 9na edición</a:t>
            </a:r>
          </a:p>
          <a:p>
            <a:r>
              <a:rPr lang="es-CL" sz="1050" i="1" dirty="0" smtClean="0"/>
              <a:t>Manual de control de calidad en mamografía, IAEA TECDOC revisión 2006</a:t>
            </a:r>
          </a:p>
          <a:p>
            <a:r>
              <a:rPr lang="es-CL" sz="1050" i="1" dirty="0" smtClean="0"/>
              <a:t>Protocolo español de control de calidad en </a:t>
            </a:r>
            <a:r>
              <a:rPr lang="es-CL" sz="1050" i="1" dirty="0" err="1" smtClean="0"/>
              <a:t>radiodiagnostico</a:t>
            </a:r>
            <a:r>
              <a:rPr lang="es-CL" sz="1050" i="1" dirty="0" smtClean="0"/>
              <a:t>. </a:t>
            </a:r>
            <a:r>
              <a:rPr lang="es-CL" sz="1050" i="1" dirty="0" err="1" smtClean="0"/>
              <a:t>Revision</a:t>
            </a:r>
            <a:r>
              <a:rPr lang="es-CL" sz="1050" i="1" dirty="0" smtClean="0"/>
              <a:t> 2011</a:t>
            </a:r>
          </a:p>
          <a:p>
            <a:endParaRPr lang="es-CL" sz="1400" i="1" dirty="0"/>
          </a:p>
          <a:p>
            <a:pPr marL="68580" indent="0">
              <a:buNone/>
            </a:pPr>
            <a:endParaRPr lang="es-CL" sz="1400" i="1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77548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Densitometría 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000" dirty="0" smtClean="0"/>
              <a:t>Para poder cuantificar el grado de ennegrecimiento o densidad óptica (DO), se utiliza la </a:t>
            </a:r>
            <a:r>
              <a:rPr lang="es-CL" sz="2000" b="1" i="1" dirty="0" smtClean="0"/>
              <a:t>densitometría.</a:t>
            </a:r>
          </a:p>
          <a:p>
            <a:pPr algn="just"/>
            <a:endParaRPr lang="es-CL" sz="2000" b="1" i="1" dirty="0"/>
          </a:p>
          <a:p>
            <a:pPr algn="just"/>
            <a:endParaRPr lang="es-CL" sz="2000" b="1" i="1" dirty="0" smtClean="0"/>
          </a:p>
          <a:p>
            <a:pPr algn="just"/>
            <a:r>
              <a:rPr lang="es-CL" sz="2000" dirty="0"/>
              <a:t>Ambos procesos en conjunto forman parte del control de calidad de la exposición de </a:t>
            </a:r>
            <a:r>
              <a:rPr lang="es-CL" sz="2000" dirty="0" err="1"/>
              <a:t>rx</a:t>
            </a:r>
            <a:r>
              <a:rPr lang="es-CL" sz="2000" dirty="0"/>
              <a:t> y la reveladora.</a:t>
            </a:r>
          </a:p>
          <a:p>
            <a:endParaRPr lang="es-CL" i="1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92094" y="5461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7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Materiales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Sensitómetro</a:t>
            </a:r>
          </a:p>
          <a:p>
            <a:pPr algn="just"/>
            <a:r>
              <a:rPr lang="es-CL" dirty="0" smtClean="0"/>
              <a:t>Densitómetro</a:t>
            </a:r>
          </a:p>
          <a:p>
            <a:pPr algn="just"/>
            <a:r>
              <a:rPr lang="es-CL" dirty="0" smtClean="0"/>
              <a:t>Película radiográfica</a:t>
            </a:r>
          </a:p>
          <a:p>
            <a:pPr algn="just"/>
            <a:r>
              <a:rPr lang="es-CL" dirty="0" smtClean="0"/>
              <a:t>Negatoscopio</a:t>
            </a:r>
          </a:p>
          <a:p>
            <a:pPr algn="just"/>
            <a:r>
              <a:rPr lang="es-CL" dirty="0" smtClean="0"/>
              <a:t>Termómetro</a:t>
            </a:r>
          </a:p>
          <a:p>
            <a:pPr algn="just"/>
            <a:r>
              <a:rPr lang="es-CL" dirty="0" smtClean="0"/>
              <a:t>Hoja de registro ( papel milimetrado o planilla </a:t>
            </a:r>
            <a:r>
              <a:rPr lang="es-CL" dirty="0" err="1" smtClean="0"/>
              <a:t>excel</a:t>
            </a:r>
            <a:r>
              <a:rPr lang="es-CL" dirty="0" smtClean="0"/>
              <a:t> para graficar)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8344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8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43000"/>
          </a:xfrm>
        </p:spPr>
        <p:txBody>
          <a:bodyPr/>
          <a:lstStyle/>
          <a:p>
            <a:r>
              <a:rPr lang="es-CL" dirty="0" smtClean="0"/>
              <a:t>Sensitómetro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1700808"/>
            <a:ext cx="3816539" cy="40576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1800" dirty="0" smtClean="0"/>
              <a:t>Aparato electrónico que consta de una luz, que pasa por una cuña ( diferente espesor ) óptica generalmente construida de aluminio.</a:t>
            </a:r>
          </a:p>
          <a:p>
            <a:pPr algn="just"/>
            <a:endParaRPr lang="es-CL" sz="1800" dirty="0" smtClean="0"/>
          </a:p>
          <a:p>
            <a:pPr algn="just"/>
            <a:r>
              <a:rPr lang="es-CL" sz="1800" dirty="0" smtClean="0"/>
              <a:t>Se puede manejar el tipo de luz que expondrá en cuanto a su longitud de onda y la sensibilidad en color que tenga la placa a estudiar. </a:t>
            </a:r>
          </a:p>
          <a:p>
            <a:pPr algn="just"/>
            <a:endParaRPr lang="es-CL" sz="1800" dirty="0" smtClean="0"/>
          </a:p>
          <a:p>
            <a:pPr algn="just"/>
            <a:r>
              <a:rPr lang="es-CL" sz="1800" dirty="0"/>
              <a:t>Una vez expuesta la placa </a:t>
            </a:r>
            <a:r>
              <a:rPr lang="es-CL" sz="1800" dirty="0" smtClean="0"/>
              <a:t>radiográfica </a:t>
            </a:r>
            <a:r>
              <a:rPr lang="es-CL" sz="1800" dirty="0"/>
              <a:t>se obtiene una tira </a:t>
            </a:r>
            <a:r>
              <a:rPr lang="es-CL" sz="1800" dirty="0" err="1" smtClean="0"/>
              <a:t>sensitométrica</a:t>
            </a:r>
            <a:r>
              <a:rPr lang="es-CL" sz="1800" dirty="0" smtClean="0"/>
              <a:t> </a:t>
            </a:r>
            <a:r>
              <a:rPr lang="es-CL" sz="1800" dirty="0"/>
              <a:t>que muestra diferentes DO según la </a:t>
            </a:r>
            <a:r>
              <a:rPr lang="es-CL" sz="1800" dirty="0" smtClean="0"/>
              <a:t>atenuación </a:t>
            </a:r>
            <a:r>
              <a:rPr lang="es-CL" sz="1800" dirty="0"/>
              <a:t>de la luz en los distintos pasos de la cuña.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336" y="980728"/>
            <a:ext cx="33432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824" y="3435927"/>
            <a:ext cx="936104" cy="287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712861" y="5517232"/>
            <a:ext cx="609600" cy="6096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707973" y="3435927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Imágenes corresponden a un sensitómetro y a una tira sensitometrica.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7077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43000"/>
          </a:xfrm>
        </p:spPr>
        <p:txBody>
          <a:bodyPr/>
          <a:lstStyle/>
          <a:p>
            <a:r>
              <a:rPr lang="es-CL" dirty="0" smtClean="0"/>
              <a:t>Reveladora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5976" y="1628800"/>
            <a:ext cx="4263397" cy="3788715"/>
          </a:xfrm>
        </p:spPr>
        <p:txBody>
          <a:bodyPr>
            <a:normAutofit/>
          </a:bodyPr>
          <a:lstStyle/>
          <a:p>
            <a:pPr algn="just"/>
            <a:r>
              <a:rPr lang="es-CL" sz="2000" dirty="0" smtClean="0"/>
              <a:t>Una vez la placa radiográfica expuesta a la luz, debe procesarse respectando las estrictas  recomendaciones del fabricante en cuanto a materiales y tiempos. </a:t>
            </a:r>
            <a:endParaRPr lang="es-CL" sz="2000" dirty="0"/>
          </a:p>
        </p:txBody>
      </p:sp>
      <p:pic>
        <p:nvPicPr>
          <p:cNvPr id="9218" name="Picture 2" descr="Reveladora intraoral VILLA Medical CP 1000 - AGFA - Equipamiento médico y  hospitalario - Reveladora intrao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4873"/>
            <a:ext cx="424847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668344" y="5622348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259632" y="5980638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de reveladora automática 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32763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/>
          <a:lstStyle/>
          <a:p>
            <a:r>
              <a:rPr lang="es-CL" dirty="0" smtClean="0"/>
              <a:t>Densitómetro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340768"/>
            <a:ext cx="3672408" cy="3697636"/>
          </a:xfrm>
        </p:spPr>
        <p:txBody>
          <a:bodyPr>
            <a:normAutofit fontScale="92500"/>
          </a:bodyPr>
          <a:lstStyle/>
          <a:p>
            <a:pPr algn="just"/>
            <a:r>
              <a:rPr lang="es-CL" dirty="0" smtClean="0"/>
              <a:t>Dispositivo con el cual se mide la DO en la tira sensitometrica.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cuantifica la cantidad de luz trasmitida que pasa través de cada uno de los pasos del escalón de la tira </a:t>
            </a:r>
            <a:r>
              <a:rPr lang="es-CL" dirty="0" err="1" smtClean="0"/>
              <a:t>sensitométrica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864" y="2060848"/>
            <a:ext cx="1368152" cy="15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2160240" cy="41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524328" y="5490242"/>
            <a:ext cx="609600" cy="6096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47564" y="5333758"/>
            <a:ext cx="1764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de </a:t>
            </a:r>
            <a:r>
              <a:rPr lang="es-CL" sz="900" b="1" i="1" dirty="0" err="1" smtClean="0"/>
              <a:t>densitometro</a:t>
            </a:r>
            <a:r>
              <a:rPr lang="es-CL" sz="900" b="1" i="1" dirty="0" smtClean="0"/>
              <a:t>.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14983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Curva Característica o H-D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L" sz="2000" dirty="0" smtClean="0"/>
              <a:t>La forma mas común y sencilla para expresar la respuesta de una película expuesta a rayos x o luz. </a:t>
            </a:r>
          </a:p>
          <a:p>
            <a:pPr marL="68580" indent="0" algn="just">
              <a:buNone/>
            </a:pPr>
            <a:endParaRPr lang="es-CL" sz="2000" dirty="0" smtClean="0"/>
          </a:p>
          <a:p>
            <a:pPr algn="just"/>
            <a:r>
              <a:rPr lang="es-CL" sz="2000" dirty="0" smtClean="0"/>
              <a:t>También relaciona la información de densidad óptica y exposición.</a:t>
            </a:r>
          </a:p>
          <a:p>
            <a:pPr marL="68580" indent="0" algn="just">
              <a:buNone/>
            </a:pPr>
            <a:endParaRPr lang="es-CL" sz="2000" dirty="0" smtClean="0"/>
          </a:p>
          <a:p>
            <a:pPr algn="just"/>
            <a:r>
              <a:rPr lang="es-CL" sz="2000" dirty="0" smtClean="0"/>
              <a:t>En su eje X, logaritmo de exposición. (paso que se midió en la tira sensitometrica)</a:t>
            </a:r>
          </a:p>
          <a:p>
            <a:pPr marL="68580" indent="0" algn="just">
              <a:buNone/>
            </a:pPr>
            <a:endParaRPr lang="es-CL" sz="2000" dirty="0" smtClean="0"/>
          </a:p>
          <a:p>
            <a:pPr algn="just"/>
            <a:r>
              <a:rPr lang="es-CL" sz="2000" dirty="0" smtClean="0"/>
              <a:t>En su eje Y, densidad óptica.</a:t>
            </a:r>
            <a:endParaRPr lang="es-CL" sz="2000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9633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2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Curva característica o H - D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43493" y="2323652"/>
            <a:ext cx="3240476" cy="3508977"/>
          </a:xfrm>
        </p:spPr>
        <p:txBody>
          <a:bodyPr/>
          <a:lstStyle/>
          <a:p>
            <a:r>
              <a:rPr lang="es-CL" dirty="0" smtClean="0"/>
              <a:t>Hombro</a:t>
            </a:r>
          </a:p>
          <a:p>
            <a:r>
              <a:rPr lang="es-CL" dirty="0" smtClean="0"/>
              <a:t>Pie </a:t>
            </a:r>
          </a:p>
          <a:p>
            <a:r>
              <a:rPr lang="es-CL" dirty="0" smtClean="0"/>
              <a:t>Porción recta: Rango útil de la película expuesta.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3600400" cy="381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710877"/>
            <a:ext cx="609600" cy="6096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405955" y="602658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i="1" dirty="0" smtClean="0"/>
              <a:t>Imagen de curva sensitometrica. extraída de: </a:t>
            </a:r>
          </a:p>
          <a:p>
            <a:r>
              <a:rPr lang="es-CL" sz="900" b="1" i="1" dirty="0" smtClean="0"/>
              <a:t>Manual de radiología para técnicos, </a:t>
            </a:r>
            <a:r>
              <a:rPr lang="es-CL" sz="900" b="1" i="1" dirty="0" err="1" smtClean="0"/>
              <a:t>bushong</a:t>
            </a:r>
            <a:r>
              <a:rPr lang="es-CL" sz="900" b="1" i="1" dirty="0" smtClean="0"/>
              <a:t> 9na edición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xmlns="" val="20795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5195</TotalTime>
  <Words>1670</Words>
  <Application>Microsoft Office PowerPoint</Application>
  <PresentationFormat>Presentación en pantalla (4:3)</PresentationFormat>
  <Paragraphs>202</Paragraphs>
  <Slides>24</Slides>
  <Notes>24</Notes>
  <HiddenSlides>0</HiddenSlides>
  <MMClips>24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Austin</vt:lpstr>
      <vt:lpstr>Sensitometría     y densitometría</vt:lpstr>
      <vt:lpstr>Sensitometría </vt:lpstr>
      <vt:lpstr>Densitometría  </vt:lpstr>
      <vt:lpstr>Materiales</vt:lpstr>
      <vt:lpstr>Sensitómetro </vt:lpstr>
      <vt:lpstr>Reveladora</vt:lpstr>
      <vt:lpstr>Densitómetro </vt:lpstr>
      <vt:lpstr>Curva Característica o H-D</vt:lpstr>
      <vt:lpstr>Curva característica o H - D</vt:lpstr>
      <vt:lpstr>Curva característica</vt:lpstr>
      <vt:lpstr>Exposición</vt:lpstr>
      <vt:lpstr>Densidad Óptica</vt:lpstr>
      <vt:lpstr>Densidad Óptica</vt:lpstr>
      <vt:lpstr>Densidad Óptica</vt:lpstr>
      <vt:lpstr>Contraste (DD) </vt:lpstr>
      <vt:lpstr>Contraste</vt:lpstr>
      <vt:lpstr>Gradiente  </vt:lpstr>
      <vt:lpstr>Velocidad</vt:lpstr>
      <vt:lpstr>Velocidad</vt:lpstr>
      <vt:lpstr>Velocidad</vt:lpstr>
      <vt:lpstr>Latitud </vt:lpstr>
      <vt:lpstr>Latitud</vt:lpstr>
      <vt:lpstr>Tiempo de revelado</vt:lpstr>
      <vt:lpstr>Resumen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Sensitometría     y densitometría</dc:title>
  <dc:creator>Fernanda</dc:creator>
  <cp:lastModifiedBy>Jose A. Aguilera Valenzuela</cp:lastModifiedBy>
  <cp:revision>58</cp:revision>
  <dcterms:created xsi:type="dcterms:W3CDTF">2021-02-25T01:23:25Z</dcterms:created>
  <dcterms:modified xsi:type="dcterms:W3CDTF">2021-10-04T12:55:00Z</dcterms:modified>
</cp:coreProperties>
</file>