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  <p:sldId id="265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13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0FAB-F439-428B-83D2-E84409B43DC3}" type="datetimeFigureOut">
              <a:rPr lang="es-CL" smtClean="0"/>
              <a:t>14-03-2023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28B7F-379B-4858-9494-C715F5D79C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3455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0FAB-F439-428B-83D2-E84409B43DC3}" type="datetimeFigureOut">
              <a:rPr lang="es-CL" smtClean="0"/>
              <a:t>14-03-2023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28B7F-379B-4858-9494-C715F5D79C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1951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0FAB-F439-428B-83D2-E84409B43DC3}" type="datetimeFigureOut">
              <a:rPr lang="es-CL" smtClean="0"/>
              <a:t>14-03-2023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28B7F-379B-4858-9494-C715F5D79C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1786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0FAB-F439-428B-83D2-E84409B43DC3}" type="datetimeFigureOut">
              <a:rPr lang="es-CL" smtClean="0"/>
              <a:t>14-03-2023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28B7F-379B-4858-9494-C715F5D79C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2656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0FAB-F439-428B-83D2-E84409B43DC3}" type="datetimeFigureOut">
              <a:rPr lang="es-CL" smtClean="0"/>
              <a:t>14-03-2023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28B7F-379B-4858-9494-C715F5D79C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3915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0FAB-F439-428B-83D2-E84409B43DC3}" type="datetimeFigureOut">
              <a:rPr lang="es-CL" smtClean="0"/>
              <a:t>14-03-2023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28B7F-379B-4858-9494-C715F5D79C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643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0FAB-F439-428B-83D2-E84409B43DC3}" type="datetimeFigureOut">
              <a:rPr lang="es-CL" smtClean="0"/>
              <a:t>14-03-2023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28B7F-379B-4858-9494-C715F5D79C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2759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0FAB-F439-428B-83D2-E84409B43DC3}" type="datetimeFigureOut">
              <a:rPr lang="es-CL" smtClean="0"/>
              <a:t>14-03-2023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28B7F-379B-4858-9494-C715F5D79C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307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0FAB-F439-428B-83D2-E84409B43DC3}" type="datetimeFigureOut">
              <a:rPr lang="es-CL" smtClean="0"/>
              <a:t>14-03-2023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28B7F-379B-4858-9494-C715F5D79C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823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0FAB-F439-428B-83D2-E84409B43DC3}" type="datetimeFigureOut">
              <a:rPr lang="es-CL" smtClean="0"/>
              <a:t>14-03-2023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28B7F-379B-4858-9494-C715F5D79C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6825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0FAB-F439-428B-83D2-E84409B43DC3}" type="datetimeFigureOut">
              <a:rPr lang="es-CL" smtClean="0"/>
              <a:t>14-03-2023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28B7F-379B-4858-9494-C715F5D79C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1737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10FAB-F439-428B-83D2-E84409B43DC3}" type="datetimeFigureOut">
              <a:rPr lang="es-CL" smtClean="0"/>
              <a:t>14-03-2023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28B7F-379B-4858-9494-C715F5D79C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977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endocell@gmail.com" TargetMode="External"/><Relationship Id="rId2" Type="http://schemas.openxmlformats.org/officeDocument/2006/relationships/hyperlink" Target="mailto:mhenriqu@uchile.c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alcayag@uchile.cl" TargetMode="External"/><Relationship Id="rId4" Type="http://schemas.openxmlformats.org/officeDocument/2006/relationships/hyperlink" Target="mailto:zpedroso@uchile.c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1470025"/>
          </a:xfrm>
        </p:spPr>
        <p:txBody>
          <a:bodyPr>
            <a:noAutofit/>
          </a:bodyPr>
          <a:lstStyle/>
          <a:p>
            <a:r>
              <a:rPr lang="es-CL" sz="9600" dirty="0" smtClean="0"/>
              <a:t>Bienvenidos</a:t>
            </a:r>
            <a:endParaRPr lang="es-CL" sz="9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3429000"/>
            <a:ext cx="7992888" cy="2880320"/>
          </a:xfrm>
        </p:spPr>
        <p:txBody>
          <a:bodyPr>
            <a:noAutofit/>
          </a:bodyPr>
          <a:lstStyle/>
          <a:p>
            <a:r>
              <a:rPr lang="es-CL" sz="5400" b="1" dirty="0" smtClean="0">
                <a:solidFill>
                  <a:schemeClr val="tx1"/>
                </a:solidFill>
              </a:rPr>
              <a:t>CURSO </a:t>
            </a:r>
          </a:p>
          <a:p>
            <a:r>
              <a:rPr lang="es-CL" sz="5400" b="1" dirty="0" smtClean="0">
                <a:solidFill>
                  <a:schemeClr val="tx1"/>
                </a:solidFill>
              </a:rPr>
              <a:t>FISIOLOGÍA DE SISTEMAS </a:t>
            </a:r>
          </a:p>
          <a:p>
            <a:r>
              <a:rPr lang="es-CL" sz="5400" b="1" dirty="0" smtClean="0">
                <a:solidFill>
                  <a:schemeClr val="tx1"/>
                </a:solidFill>
              </a:rPr>
              <a:t>2023</a:t>
            </a:r>
            <a:endParaRPr lang="es-CL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95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Organización del Curso I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4525963"/>
          </a:xfrm>
        </p:spPr>
        <p:txBody>
          <a:bodyPr>
            <a:normAutofit/>
          </a:bodyPr>
          <a:lstStyle/>
          <a:p>
            <a:r>
              <a:rPr lang="es-CL" dirty="0" smtClean="0"/>
              <a:t>El curso se divide en 4 secciones. </a:t>
            </a:r>
          </a:p>
          <a:p>
            <a:r>
              <a:rPr lang="es-CL" dirty="0" smtClean="0"/>
              <a:t>Cada sección tiene un PEC</a:t>
            </a:r>
          </a:p>
          <a:p>
            <a:pPr marL="0" indent="0">
              <a:buNone/>
            </a:pPr>
            <a:endParaRPr lang="es-CL" sz="1100" dirty="0" smtClean="0"/>
          </a:p>
          <a:p>
            <a:pPr>
              <a:buFontTx/>
              <a:buChar char="-"/>
            </a:pPr>
            <a:r>
              <a:rPr lang="es-CL" sz="2800" dirty="0" smtClean="0"/>
              <a:t>Sección 1.  Dr. Mauricio Henríquez L.  </a:t>
            </a:r>
            <a:r>
              <a:rPr lang="es-CL" sz="2800" dirty="0" smtClean="0">
                <a:hlinkClick r:id="rId2"/>
              </a:rPr>
              <a:t>mhenriqu@uchile.cl</a:t>
            </a:r>
            <a:endParaRPr lang="es-CL" sz="2800" dirty="0" smtClean="0"/>
          </a:p>
          <a:p>
            <a:pPr marL="0" indent="0">
              <a:buNone/>
            </a:pPr>
            <a:endParaRPr lang="es-CL" sz="1400" dirty="0" smtClean="0"/>
          </a:p>
          <a:p>
            <a:pPr>
              <a:buFontTx/>
              <a:buChar char="-"/>
            </a:pPr>
            <a:r>
              <a:rPr lang="es-CL" sz="2800" dirty="0" smtClean="0"/>
              <a:t>Sección 2.  Dr. Manuel Estrada H.         </a:t>
            </a:r>
            <a:r>
              <a:rPr lang="es-CL" sz="2800" dirty="0" smtClean="0">
                <a:hlinkClick r:id="rId3"/>
              </a:rPr>
              <a:t>endocell@gmail.com</a:t>
            </a:r>
            <a:endParaRPr lang="es-CL" sz="2800" dirty="0" smtClean="0"/>
          </a:p>
          <a:p>
            <a:pPr marL="0" indent="0">
              <a:buNone/>
            </a:pPr>
            <a:endParaRPr lang="es-CL" sz="1400" dirty="0" smtClean="0"/>
          </a:p>
          <a:p>
            <a:pPr>
              <a:buFontTx/>
              <a:buChar char="-"/>
            </a:pPr>
            <a:r>
              <a:rPr lang="es-CL" sz="2800" dirty="0" smtClean="0"/>
              <a:t>Sección 3.  Dra. Zully Pedrozo </a:t>
            </a:r>
            <a:r>
              <a:rPr lang="es-CL" sz="2800" dirty="0" smtClean="0"/>
              <a:t>C.           </a:t>
            </a:r>
            <a:r>
              <a:rPr lang="es-CL" sz="2800" dirty="0" smtClean="0">
                <a:hlinkClick r:id="rId4"/>
              </a:rPr>
              <a:t>zpedrozo@uchile.cl</a:t>
            </a:r>
            <a:endParaRPr lang="es-CL" sz="2800" dirty="0" smtClean="0"/>
          </a:p>
          <a:p>
            <a:pPr>
              <a:buFontTx/>
              <a:buChar char="-"/>
            </a:pPr>
            <a:endParaRPr lang="es-CL" sz="1400" dirty="0" smtClean="0"/>
          </a:p>
          <a:p>
            <a:pPr>
              <a:buFontTx/>
              <a:buChar char="-"/>
            </a:pPr>
            <a:r>
              <a:rPr lang="es-CL" sz="2800" dirty="0" smtClean="0"/>
              <a:t>Sección 4.  Prof. Carmen </a:t>
            </a:r>
            <a:r>
              <a:rPr lang="es-CL" sz="2800" dirty="0" err="1" smtClean="0"/>
              <a:t>Alcayaga</a:t>
            </a:r>
            <a:r>
              <a:rPr lang="es-CL" sz="2800" dirty="0" smtClean="0"/>
              <a:t> U.   </a:t>
            </a:r>
            <a:r>
              <a:rPr lang="es-CL" sz="2800" dirty="0" smtClean="0">
                <a:hlinkClick r:id="rId5"/>
              </a:rPr>
              <a:t>calcayag@uchile.cl</a:t>
            </a:r>
            <a:endParaRPr lang="es-CL" sz="2800" dirty="0" smtClean="0"/>
          </a:p>
          <a:p>
            <a:pPr>
              <a:buFontTx/>
              <a:buChar char="-"/>
            </a:pP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84662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Organización del Curso II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28800"/>
            <a:ext cx="8435280" cy="4525963"/>
          </a:xfrm>
        </p:spPr>
        <p:txBody>
          <a:bodyPr>
            <a:normAutofit/>
          </a:bodyPr>
          <a:lstStyle/>
          <a:p>
            <a:r>
              <a:rPr lang="es-CL" dirty="0" smtClean="0"/>
              <a:t>El curso se organiza en 5 unidades temáticas. Cada bloque tiene un(a) Coordinador(a).</a:t>
            </a:r>
          </a:p>
          <a:p>
            <a:pPr marL="0" indent="0">
              <a:buNone/>
            </a:pPr>
            <a:endParaRPr lang="es-CL" sz="1100" dirty="0" smtClean="0"/>
          </a:p>
          <a:p>
            <a:pPr marL="0" indent="0">
              <a:buNone/>
            </a:pPr>
            <a:r>
              <a:rPr lang="es-CL" dirty="0" smtClean="0"/>
              <a:t>    - Digestivo. 		          Dr. Rodolfo Miralles.      </a:t>
            </a:r>
          </a:p>
          <a:p>
            <a:pPr marL="0" indent="0">
              <a:buNone/>
            </a:pPr>
            <a:r>
              <a:rPr lang="es-CL" dirty="0" smtClean="0"/>
              <a:t>    - Cardiovascular		Dr. Luis </a:t>
            </a:r>
            <a:r>
              <a:rPr lang="es-CL" dirty="0" err="1" smtClean="0"/>
              <a:t>Michea</a:t>
            </a:r>
            <a:r>
              <a:rPr lang="es-CL" dirty="0" smtClean="0"/>
              <a:t>.</a:t>
            </a:r>
          </a:p>
          <a:p>
            <a:pPr marL="0" indent="0">
              <a:buNone/>
            </a:pPr>
            <a:r>
              <a:rPr lang="es-CL" dirty="0" smtClean="0"/>
              <a:t>    - Sangre – Respiratorio     Dra. Julia Guerrero. </a:t>
            </a:r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- Renal                                 Dr. Rodrigo Alzamora.</a:t>
            </a:r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- Endocrino			Dr. Manuel Estrada.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14624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s-CL" dirty="0" smtClean="0"/>
              <a:t>Instrumentos Pedagógicos I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1800" b="1" dirty="0" smtClean="0"/>
              <a:t>1.  Lectura personal (autoaprendizaje) de texto recomendado por el profesor/a: </a:t>
            </a:r>
            <a:r>
              <a:rPr lang="es-MX" sz="1800" dirty="0" smtClean="0"/>
              <a:t>este texto es leído por cada estudiante. Este texto de lectura es indicado en el programa semanal de cada unidad de aprendizaje en el que se enumeran las páginas y la referencia/enlace para acceder a ellos. </a:t>
            </a:r>
          </a:p>
          <a:p>
            <a:pPr marL="0" indent="0">
              <a:buNone/>
            </a:pPr>
            <a:endParaRPr lang="es-MX" sz="800" dirty="0" smtClean="0"/>
          </a:p>
          <a:p>
            <a:pPr marL="0" indent="0">
              <a:buNone/>
            </a:pPr>
            <a:r>
              <a:rPr lang="es-MX" sz="1800" b="1" dirty="0" smtClean="0"/>
              <a:t>2.  Cápsulas de autoaprendizaje</a:t>
            </a:r>
            <a:r>
              <a:rPr lang="es-MX" sz="1800" dirty="0" smtClean="0"/>
              <a:t>: son clases virtuales, utilizando plataforma virtual (enlaces estarán disponibles en U-Cursos) para ser estudiados por el/la estudiante en forma no presencial y asincrónica. Además de las video clases, las cápsulas de aprendizaje cuentan con evaluaciones formativas, con preguntas similares a las que habitualmente se realizan en las diferentes evaluaciones </a:t>
            </a:r>
            <a:r>
              <a:rPr lang="es-MX" sz="1800" dirty="0" err="1" smtClean="0"/>
              <a:t>sumativas</a:t>
            </a:r>
            <a:r>
              <a:rPr lang="es-MX" sz="1800" dirty="0" smtClean="0"/>
              <a:t> de cada unidad de aprendizaje. Estas evaluaciones formativas entregan retroalimentación sobre los logros de aprendizaje.</a:t>
            </a:r>
          </a:p>
          <a:p>
            <a:pPr marL="0" indent="0">
              <a:buNone/>
            </a:pPr>
            <a:endParaRPr lang="es-MX" sz="800" dirty="0"/>
          </a:p>
          <a:p>
            <a:pPr marL="0" indent="0">
              <a:buNone/>
            </a:pPr>
            <a:r>
              <a:rPr lang="es-MX" sz="1800" b="1" dirty="0" smtClean="0"/>
              <a:t>3.  Sesión de preguntas y respuestas (Taller P&amp;R): </a:t>
            </a:r>
            <a:r>
              <a:rPr lang="es-MX" sz="1800" dirty="0" smtClean="0"/>
              <a:t>durante el aprendizaje </a:t>
            </a:r>
            <a:r>
              <a:rPr lang="es-MX" sz="1800" dirty="0" err="1" smtClean="0"/>
              <a:t>autoformativo</a:t>
            </a:r>
            <a:r>
              <a:rPr lang="es-MX" sz="1800" dirty="0" smtClean="0"/>
              <a:t>, los alumnos tendrán la oportunidad de enviar las dudas que se le presenten en las cápsulas o las lecturas obligatorias, las que serán respondidas y aclaradas en una sesión presencial. </a:t>
            </a:r>
          </a:p>
          <a:p>
            <a:pPr marL="0" indent="0">
              <a:buNone/>
            </a:pPr>
            <a:endParaRPr lang="es-MX" sz="800" dirty="0" smtClean="0"/>
          </a:p>
          <a:p>
            <a:pPr marL="0" indent="0">
              <a:buNone/>
            </a:pPr>
            <a:r>
              <a:rPr lang="es-MX" sz="1800" b="1" dirty="0" smtClean="0"/>
              <a:t>4.  Clase lectiva presencial: </a:t>
            </a:r>
            <a:r>
              <a:rPr lang="es-MX" sz="1800" dirty="0" smtClean="0"/>
              <a:t>se realizará durante el desarrollo de cada capítulo y abarcan tópicos que no han sido abordados en las cápsulas. Esta actividad tiene por objetivo la mejor interacción entre alumno/a-profesor/a, para guiar el aprendizaje en aspectos relevantes de cada capítulo del curso de fisiología de sistemas. </a:t>
            </a:r>
          </a:p>
          <a:p>
            <a:pPr marL="0" indent="0">
              <a:buNone/>
            </a:pPr>
            <a:endParaRPr lang="es-MX" sz="800" dirty="0" smtClean="0"/>
          </a:p>
        </p:txBody>
      </p:sp>
    </p:spTree>
    <p:extLst>
      <p:ext uri="{BB962C8B-B14F-4D97-AF65-F5344CB8AC3E}">
        <p14:creationId xmlns:p14="http://schemas.microsoft.com/office/powerpoint/2010/main" val="1973337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Instrumentos Pedagógicos II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1900" b="1" dirty="0" smtClean="0"/>
              <a:t>5.  Seminarios: </a:t>
            </a:r>
            <a:r>
              <a:rPr lang="es-MX" sz="1900" dirty="0" smtClean="0"/>
              <a:t>en cada unidad de aprendizaje el estudiante realizará trabajo grupal para discutir y resolver casos previamente subidos a U-cursos. Esta actividad comenzará con una prueba de entrada y contará con al menos una sesión de análisis de casos por unidad de aprendizaje que será desarrollada en grupos de 5-6 estudiantes. En la sesión tendrán tiempo para discutir y responder preguntas relacionadas con el caso y que serán entregadas el mismo día de la actividad. Al final de la discusión grupal cada grupo presentará la resolución de una las preguntas del caso, se discutirán y se aclararán las dudas de los estudiantes. La sesión culminará con una prueba de salida relacionada con el estudio de caso.</a:t>
            </a:r>
          </a:p>
          <a:p>
            <a:pPr marL="0" indent="0">
              <a:buNone/>
            </a:pPr>
            <a:endParaRPr lang="es-MX" sz="1900" dirty="0" smtClean="0"/>
          </a:p>
          <a:p>
            <a:pPr marL="0" indent="0">
              <a:buNone/>
            </a:pPr>
            <a:r>
              <a:rPr lang="es-MX" sz="1800" b="1" dirty="0" smtClean="0"/>
              <a:t>6.  Foro de preguntas y respuestas: </a:t>
            </a:r>
            <a:r>
              <a:rPr lang="es-MX" sz="1800" dirty="0" smtClean="0"/>
              <a:t>A través de la plataforma U-Cursos se crearán espacios por unidad de aprendizaje, destinadas a preguntas por parte de los y las alumnas, las cuales serán respondidas por los y las profesoras.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0643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Evaluaciones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412776"/>
            <a:ext cx="8496944" cy="489654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MX" sz="8000" b="1" dirty="0" smtClean="0"/>
              <a:t>El curso se evaluará mediante:</a:t>
            </a:r>
          </a:p>
          <a:p>
            <a:pPr marL="0" indent="0">
              <a:buNone/>
            </a:pPr>
            <a:endParaRPr lang="es-MX" sz="6200" dirty="0" smtClean="0"/>
          </a:p>
          <a:p>
            <a:pPr marL="0" indent="0">
              <a:buNone/>
            </a:pPr>
            <a:r>
              <a:rPr lang="es-MX" sz="7200" dirty="0" smtClean="0"/>
              <a:t>•   </a:t>
            </a:r>
            <a:r>
              <a:rPr lang="es-MX" sz="8000" dirty="0" smtClean="0"/>
              <a:t>Tres </a:t>
            </a:r>
            <a:r>
              <a:rPr lang="es-MX" sz="8000" dirty="0" smtClean="0"/>
              <a:t>certámenes escritos. Ponderación para nota de presentación: 70%</a:t>
            </a:r>
            <a:endParaRPr lang="es-MX" sz="8000" dirty="0" smtClean="0"/>
          </a:p>
          <a:p>
            <a:pPr marL="0" indent="0">
              <a:buNone/>
            </a:pPr>
            <a:r>
              <a:rPr lang="es-MX" sz="8000" dirty="0"/>
              <a:t> </a:t>
            </a:r>
            <a:r>
              <a:rPr lang="es-MX" sz="8000" dirty="0" smtClean="0"/>
              <a:t>     - Certamen I. Digestivo y Cardiovascular. 	Ponderación 24%</a:t>
            </a:r>
          </a:p>
          <a:p>
            <a:pPr marL="0" indent="0">
              <a:buNone/>
            </a:pPr>
            <a:r>
              <a:rPr lang="es-MX" sz="8000" dirty="0" smtClean="0"/>
              <a:t>      - Certamen II. Sangre – Respiratorio. 	Ponderación 22%</a:t>
            </a:r>
          </a:p>
          <a:p>
            <a:pPr marL="0" indent="0">
              <a:buNone/>
            </a:pPr>
            <a:r>
              <a:rPr lang="es-MX" sz="8000" dirty="0"/>
              <a:t> </a:t>
            </a:r>
            <a:r>
              <a:rPr lang="es-MX" sz="8000" dirty="0" smtClean="0"/>
              <a:t>     - Certamen III. Renal y Endocrino. 	Ponderación 24%</a:t>
            </a:r>
          </a:p>
          <a:p>
            <a:pPr marL="0" indent="0">
              <a:buNone/>
            </a:pPr>
            <a:r>
              <a:rPr lang="es-MX" sz="8000" dirty="0" smtClean="0"/>
              <a:t>	</a:t>
            </a:r>
            <a:endParaRPr lang="es-MX" sz="7200" dirty="0" smtClean="0"/>
          </a:p>
          <a:p>
            <a:pPr marL="0" indent="0">
              <a:buNone/>
            </a:pPr>
            <a:r>
              <a:rPr lang="es-MX" sz="8000" dirty="0" smtClean="0"/>
              <a:t>•   </a:t>
            </a:r>
            <a:r>
              <a:rPr lang="es-MX" sz="8000" dirty="0" smtClean="0"/>
              <a:t>Notas de </a:t>
            </a:r>
            <a:r>
              <a:rPr lang="es-MX" sz="8000" dirty="0" smtClean="0"/>
              <a:t>seminarios</a:t>
            </a:r>
            <a:r>
              <a:rPr lang="es-MX" sz="8000" dirty="0" smtClean="0"/>
              <a:t>. </a:t>
            </a:r>
            <a:r>
              <a:rPr lang="es-MX" sz="8000" dirty="0"/>
              <a:t>Ponderación </a:t>
            </a:r>
            <a:r>
              <a:rPr lang="es-MX" sz="8000" dirty="0" smtClean="0"/>
              <a:t>para </a:t>
            </a:r>
            <a:r>
              <a:rPr lang="es-MX" sz="8000" dirty="0"/>
              <a:t>nota de presentación: </a:t>
            </a:r>
            <a:r>
              <a:rPr lang="es-MX" sz="8000" dirty="0" smtClean="0"/>
              <a:t>30</a:t>
            </a:r>
            <a:r>
              <a:rPr lang="es-MX" sz="8000" dirty="0"/>
              <a:t>%</a:t>
            </a:r>
          </a:p>
          <a:p>
            <a:pPr marL="0" indent="0">
              <a:buNone/>
            </a:pPr>
            <a:r>
              <a:rPr lang="es-MX" sz="8000" dirty="0" smtClean="0"/>
              <a:t>         </a:t>
            </a:r>
            <a:r>
              <a:rPr lang="es-MX" sz="8000" dirty="0" smtClean="0"/>
              <a:t>Cada </a:t>
            </a:r>
            <a:r>
              <a:rPr lang="es-MX" sz="8000" dirty="0" smtClean="0"/>
              <a:t>seminario se evaluará:</a:t>
            </a:r>
          </a:p>
          <a:p>
            <a:pPr marL="0" indent="0">
              <a:buNone/>
            </a:pPr>
            <a:r>
              <a:rPr lang="es-MX" sz="8000" dirty="0" smtClean="0"/>
              <a:t>       - Control de entrada. 20% 		</a:t>
            </a:r>
          </a:p>
          <a:p>
            <a:pPr marL="0" indent="0">
              <a:buNone/>
            </a:pPr>
            <a:r>
              <a:rPr lang="es-MX" sz="8000" dirty="0" smtClean="0"/>
              <a:t>       - Control de salida.     80</a:t>
            </a:r>
            <a:r>
              <a:rPr lang="es-MX" sz="8000" dirty="0" smtClean="0"/>
              <a:t>%</a:t>
            </a:r>
          </a:p>
          <a:p>
            <a:pPr marL="0" indent="0">
              <a:buNone/>
            </a:pPr>
            <a:r>
              <a:rPr lang="es-MX" sz="8000" dirty="0" smtClean="0"/>
              <a:t>         (</a:t>
            </a:r>
            <a:r>
              <a:rPr lang="es-MX" sz="8000" dirty="0" smtClean="0"/>
              <a:t>6 seminarios)</a:t>
            </a:r>
          </a:p>
          <a:p>
            <a:pPr marL="0" indent="0">
              <a:buNone/>
            </a:pPr>
            <a:endParaRPr lang="es-MX" sz="8000" dirty="0" smtClean="0"/>
          </a:p>
          <a:p>
            <a:pPr marL="0" indent="0">
              <a:buNone/>
            </a:pPr>
            <a:r>
              <a:rPr lang="es-MX" sz="8000" dirty="0" smtClean="0"/>
              <a:t>•    Nota de </a:t>
            </a:r>
            <a:r>
              <a:rPr lang="es-MX" sz="8000" dirty="0" smtClean="0"/>
              <a:t>presentación </a:t>
            </a:r>
            <a:r>
              <a:rPr lang="es-MX" sz="8000" dirty="0" smtClean="0"/>
              <a:t>a </a:t>
            </a:r>
            <a:r>
              <a:rPr lang="es-MX" sz="8000" dirty="0" smtClean="0"/>
              <a:t>examen </a:t>
            </a:r>
            <a:r>
              <a:rPr lang="es-MX" sz="8000" dirty="0" smtClean="0"/>
              <a:t>	Ponderación 70%</a:t>
            </a:r>
          </a:p>
          <a:p>
            <a:pPr marL="0" indent="0">
              <a:buNone/>
            </a:pPr>
            <a:r>
              <a:rPr lang="es-MX" sz="8000" dirty="0" smtClean="0"/>
              <a:t>•    Examen </a:t>
            </a:r>
            <a:r>
              <a:rPr lang="es-MX" sz="8000" dirty="0" smtClean="0"/>
              <a:t>obligatorio </a:t>
            </a:r>
            <a:r>
              <a:rPr lang="es-MX" sz="8000" dirty="0" smtClean="0"/>
              <a:t>No </a:t>
            </a:r>
            <a:r>
              <a:rPr lang="es-MX" sz="8000" dirty="0" smtClean="0"/>
              <a:t>Reprobatorio</a:t>
            </a:r>
            <a:r>
              <a:rPr lang="es-MX" sz="8000" dirty="0" smtClean="0"/>
              <a:t>	Ponderación 30%</a:t>
            </a:r>
          </a:p>
          <a:p>
            <a:pPr marL="0" indent="0">
              <a:buNone/>
            </a:pPr>
            <a:r>
              <a:rPr lang="es-MX" sz="8000" dirty="0" smtClean="0"/>
              <a:t> </a:t>
            </a:r>
          </a:p>
          <a:p>
            <a:pPr marL="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169175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Reglamento de Asistencia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s-MX" dirty="0" smtClean="0"/>
              <a:t>• En este curso los certámenes y seminarios son obligatorios por lo tanto cualquier ausencia requiere de justificación. Las actividades de seminarios requieren de un 100% de asistencia y solo se aceptará un máximo de 2 inasistencias debidamente </a:t>
            </a:r>
            <a:r>
              <a:rPr lang="es-MX" dirty="0" smtClean="0"/>
              <a:t>JUSTIFICADAS (DPI).</a:t>
            </a:r>
            <a:endParaRPr lang="es-MX" dirty="0" smtClean="0"/>
          </a:p>
          <a:p>
            <a:pPr marL="0" indent="0" algn="just">
              <a:buNone/>
            </a:pPr>
            <a:r>
              <a:rPr lang="es-MX" sz="1700" dirty="0" smtClean="0"/>
              <a:t> </a:t>
            </a:r>
          </a:p>
          <a:p>
            <a:pPr marL="0" indent="0" algn="just">
              <a:buNone/>
            </a:pPr>
            <a:r>
              <a:rPr lang="es-MX" dirty="0" smtClean="0"/>
              <a:t>• El(la) alumno(a) que por cualquier motivo de fuerza mayor tenga tres o más inasistencias REPITE AUTOMÁTICAMENTE el curso, aunque haya presentado justificación; Art.18 del Reglamento General de Estudios de las Carreras de la Facultad de Medicina. </a:t>
            </a:r>
          </a:p>
          <a:p>
            <a:pPr marL="0" indent="0" algn="just">
              <a:buNone/>
            </a:pPr>
            <a:endParaRPr lang="es-MX" sz="1500" dirty="0" smtClean="0"/>
          </a:p>
          <a:p>
            <a:pPr marL="0" indent="0" algn="just">
              <a:buNone/>
            </a:pPr>
            <a:r>
              <a:rPr lang="es-MX" dirty="0" smtClean="0"/>
              <a:t>• El(la) alumno(a) que no rinda la evaluación y/o se retire del seminario sin autorización del profesor/a se considerará ausente de la actividad. </a:t>
            </a:r>
          </a:p>
          <a:p>
            <a:pPr marL="0" indent="0" algn="just">
              <a:buNone/>
            </a:pPr>
            <a:endParaRPr lang="es-MX" sz="1500" dirty="0" smtClean="0"/>
          </a:p>
          <a:p>
            <a:pPr marL="0" indent="0" algn="just">
              <a:buNone/>
            </a:pPr>
            <a:r>
              <a:rPr lang="es-MX" dirty="0" smtClean="0"/>
              <a:t>• En el caso que la inasistencia se produjese a una actividad de evaluación, la presentación de justificación de inasistencia debe realizarse en un plazo máximo de cinco días hábiles a contar de la fecha de la inasistencia.</a:t>
            </a:r>
          </a:p>
          <a:p>
            <a:pPr marL="0" indent="0" algn="just">
              <a:buNone/>
            </a:pPr>
            <a:endParaRPr lang="es-MX" sz="1500" dirty="0" smtClean="0"/>
          </a:p>
          <a:p>
            <a:pPr marL="0" indent="0" algn="just">
              <a:buNone/>
            </a:pPr>
            <a:r>
              <a:rPr lang="es-MX" dirty="0" smtClean="0"/>
              <a:t>• El(la) estudiante deberá avisar por la vía más expedita posible (telefónica - electrónica) dentro de las 24 horas siguientes. Si no se realiza esta justificación en los plazos estipulados, el estudiante será calificado con la nota mínima (1,00) en esa actividad de evaluación.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89233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Recuperaciones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91703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MX" sz="2600" dirty="0" smtClean="0"/>
              <a:t>• </a:t>
            </a:r>
            <a:r>
              <a:rPr lang="es-MX" sz="3100" dirty="0" smtClean="0"/>
              <a:t>Las evaluaciones recuperativas de seminarios incluye sólo la materia correspondiente. Podrán ser orales o escritas en la modalidad de desarrollo. </a:t>
            </a:r>
          </a:p>
          <a:p>
            <a:pPr marL="0" indent="0" algn="just">
              <a:buNone/>
            </a:pPr>
            <a:endParaRPr lang="es-MX" sz="1300" dirty="0" smtClean="0"/>
          </a:p>
          <a:p>
            <a:pPr marL="0" indent="0" algn="just">
              <a:buNone/>
            </a:pPr>
            <a:r>
              <a:rPr lang="es-MX" sz="3100" dirty="0" smtClean="0"/>
              <a:t>• Las evaluaciones recuperativas de Unidades de aprendizajes incluyen la materia comprendida en la evaluación original respectiva y podrán ser orales o escritas. Todas las calificaciones serán con dos cifras significativas. Sólo la nota que va al acta final del curso considera la nota aproximada. </a:t>
            </a:r>
          </a:p>
          <a:p>
            <a:pPr marL="0" indent="0" algn="just">
              <a:buNone/>
            </a:pPr>
            <a:endParaRPr lang="es-MX" sz="1300" dirty="0" smtClean="0"/>
          </a:p>
          <a:p>
            <a:pPr marL="0" indent="0" algn="just">
              <a:buNone/>
            </a:pPr>
            <a:r>
              <a:rPr lang="es-MX" dirty="0" smtClean="0"/>
              <a:t>• </a:t>
            </a:r>
            <a:r>
              <a:rPr lang="es-MX" sz="3100" dirty="0" smtClean="0"/>
              <a:t>No existen “recuperaciones de recuperaciones”; todo/a estudiante que deba recuperar un control o certamen y no se presente en la fecha respectiva, será calificado con nota mínima.</a:t>
            </a:r>
            <a:endParaRPr lang="es-CL" sz="3100" dirty="0"/>
          </a:p>
        </p:txBody>
      </p:sp>
    </p:spTree>
    <p:extLst>
      <p:ext uri="{BB962C8B-B14F-4D97-AF65-F5344CB8AC3E}">
        <p14:creationId xmlns:p14="http://schemas.microsoft.com/office/powerpoint/2010/main" val="46264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54847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835</Words>
  <Application>Microsoft Office PowerPoint</Application>
  <PresentationFormat>Presentación en pantalla (4:3)</PresentationFormat>
  <Paragraphs>68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Bienvenidos</vt:lpstr>
      <vt:lpstr>Organización del Curso I</vt:lpstr>
      <vt:lpstr>Organización del Curso II</vt:lpstr>
      <vt:lpstr>Instrumentos Pedagógicos I</vt:lpstr>
      <vt:lpstr>Instrumentos Pedagógicos II</vt:lpstr>
      <vt:lpstr>Evaluaciones</vt:lpstr>
      <vt:lpstr>Reglamento de Asistencia</vt:lpstr>
      <vt:lpstr>Recuperaciones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Bienvenidos</dc:title>
  <dc:creator>HP</dc:creator>
  <cp:lastModifiedBy>Usuario</cp:lastModifiedBy>
  <cp:revision>13</cp:revision>
  <dcterms:created xsi:type="dcterms:W3CDTF">2023-03-10T18:10:49Z</dcterms:created>
  <dcterms:modified xsi:type="dcterms:W3CDTF">2023-03-14T14:13:33Z</dcterms:modified>
</cp:coreProperties>
</file>