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30" roundtripDataSignature="AMtx7migqczxS8A/tSI15WXtTkN3ya29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3AB9A80-C41B-423D-A50E-2C76A5630384}">
  <a:tblStyle styleId="{E3AB9A80-C41B-423D-A50E-2C76A5630384}" styleName="Table_0">
    <a:wholeTbl>
      <a:tcTxStyle b="off" i="off">
        <a:font>
          <a:latin typeface="Verdana"/>
          <a:ea typeface="Verdana"/>
          <a:cs typeface="Verdana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CECE6"/>
          </a:solidFill>
        </a:fill>
      </a:tcStyle>
    </a:wholeTbl>
    <a:band1H>
      <a:tcTxStyle b="off" i="off"/>
      <a:tcStyle>
        <a:fill>
          <a:solidFill>
            <a:srgbClr val="F9D7C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F9D7CA"/>
          </a:solidFill>
        </a:fill>
      </a:tcStyle>
    </a:band1V>
    <a:band2V>
      <a:tcTxStyle b="off" i="off"/>
    </a:band2V>
    <a:lastCol>
      <a:tcTxStyle b="on" i="off">
        <a:font>
          <a:latin typeface="Verdana"/>
          <a:ea typeface="Verdana"/>
          <a:cs typeface="Verdana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Verdana"/>
          <a:ea typeface="Verdana"/>
          <a:cs typeface="Verdana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Verdana"/>
          <a:ea typeface="Verdana"/>
          <a:cs typeface="Verdana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  <a:tblStyle styleId="{EB48BD14-44D1-43AD-BAB2-6119AFA7512D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CECE6"/>
          </a:solidFill>
        </a:fill>
      </a:tcStyle>
    </a:wholeTbl>
    <a:band1H>
      <a:tcTxStyle b="off" i="off"/>
      <a:tcStyle>
        <a:fill>
          <a:solidFill>
            <a:srgbClr val="F9D7C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F9D7CA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0" Type="http://customschemas.google.com/relationships/presentationmetadata" Target="meta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C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6" name="Google Shape;146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2" name="Google Shape;152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8" name="Google Shape;158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4" name="Google Shape;164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0" name="Google Shape;170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5" name="Google Shape;175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1" name="Google Shape;181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7" name="Google Shape;187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3" name="Google Shape;193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8" name="Google Shape;198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4" name="Google Shape;204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9" name="Google Shape;209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4" name="Google Shape;214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9" name="Google Shape;219;p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8" name="Google Shape;11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4" name="Google Shape;124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0" name="Google Shape;130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5" name="Google Shape;135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0" name="Google Shape;140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showMasterSp="0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392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" name="Google Shape;19;p7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fmla="val 4578" name="adj"/>
            </a:avLst>
          </a:prstGeom>
          <a:gradFill>
            <a:gsLst>
              <a:gs pos="0">
                <a:schemeClr val="lt1"/>
              </a:gs>
              <a:gs pos="55000">
                <a:srgbClr val="DFDFDF"/>
              </a:gs>
              <a:gs pos="100000">
                <a:srgbClr val="9E9E9E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" name="Google Shape;20;p7"/>
          <p:cNvSpPr txBox="1"/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4500"/>
              <a:buFont typeface="Verdana"/>
              <a:buNone/>
              <a:defRPr b="1" sz="4500">
                <a:solidFill>
                  <a:srgbClr val="FF8C3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" type="subTitle"/>
          </p:nvPr>
        </p:nvSpPr>
        <p:spPr>
          <a:xfrm>
            <a:off x="722376" y="3685032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8766F"/>
                </a:solidFill>
              </a:defRPr>
            </a:lvl1pPr>
            <a:lvl2pPr lvl="1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2016"/>
              <a:buNone/>
              <a:defRPr/>
            </a:lvl4pPr>
            <a:lvl5pPr lvl="4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 rot="5400000">
            <a:off x="2500884" y="-1467612"/>
            <a:ext cx="4187952" cy="8183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56616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2016"/>
              <a:buChar char="◦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6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 rot="5400000">
            <a:off x="4991100" y="2171704"/>
            <a:ext cx="5257799" cy="198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7"/>
          <p:cNvSpPr txBox="1"/>
          <p:nvPr>
            <p:ph idx="1" type="body"/>
          </p:nvPr>
        </p:nvSpPr>
        <p:spPr>
          <a:xfrm rot="5400000">
            <a:off x="876300" y="190503"/>
            <a:ext cx="5257801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56616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2016"/>
              <a:buChar char="◦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0" name="Google Shape;90;p17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7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" type="body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56616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2016"/>
              <a:buChar char="◦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showMasterSp="0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392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3" name="Google Shape;33;p9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fmla="val 2127" name="adj"/>
            </a:avLst>
          </a:prstGeom>
          <a:gradFill>
            <a:gsLst>
              <a:gs pos="0">
                <a:schemeClr val="lt1"/>
              </a:gs>
              <a:gs pos="55000">
                <a:srgbClr val="DFDFDF"/>
              </a:gs>
              <a:gs pos="100000">
                <a:srgbClr val="9E9E9E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4" name="Google Shape;34;p9"/>
          <p:cNvSpPr txBox="1"/>
          <p:nvPr>
            <p:ph type="title"/>
          </p:nvPr>
        </p:nvSpPr>
        <p:spPr>
          <a:xfrm>
            <a:off x="468344" y="4928616"/>
            <a:ext cx="8183880" cy="6766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766F"/>
              </a:buClr>
              <a:buSzPts val="3600"/>
              <a:buFont typeface="Verdana"/>
              <a:buNone/>
              <a:defRPr b="0" sz="3600" cap="none">
                <a:solidFill>
                  <a:srgbClr val="78766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" type="body"/>
          </p:nvPr>
        </p:nvSpPr>
        <p:spPr>
          <a:xfrm>
            <a:off x="468344" y="5624484"/>
            <a:ext cx="8183880" cy="42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18850" spcFirstLastPara="1" rIns="91425" wrap="square" tIns="0">
            <a:normAutofit/>
          </a:bodyPr>
          <a:lstStyle>
            <a:lvl1pPr indent="-228600" lvl="0" marL="457200" marR="3657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 b="0" sz="1800">
                <a:solidFill>
                  <a:srgbClr val="B75C00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1568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 txBox="1"/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1" type="body"/>
          </p:nvPr>
        </p:nvSpPr>
        <p:spPr>
          <a:xfrm>
            <a:off x="514352" y="530352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6068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indent="-3683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indent="-355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56616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2016"/>
              <a:buChar char="◦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2" type="body"/>
          </p:nvPr>
        </p:nvSpPr>
        <p:spPr>
          <a:xfrm>
            <a:off x="4755360" y="530352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6068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indent="-3683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indent="-355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56616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2016"/>
              <a:buChar char="◦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3600"/>
              <a:buFont typeface="Verdana"/>
              <a:buNone/>
              <a:defRPr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607224" y="579438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46300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None/>
              <a:defRPr b="1"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1792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2" type="body"/>
          </p:nvPr>
        </p:nvSpPr>
        <p:spPr>
          <a:xfrm>
            <a:off x="4652169" y="579438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None/>
              <a:defRPr b="1"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1792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3" type="body"/>
          </p:nvPr>
        </p:nvSpPr>
        <p:spPr>
          <a:xfrm>
            <a:off x="607224" y="1447800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5052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392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1792"/>
              <a:buChar char="◦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4" type="body"/>
          </p:nvPr>
        </p:nvSpPr>
        <p:spPr>
          <a:xfrm>
            <a:off x="4652169" y="1447800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5052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392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1792"/>
              <a:buChar char="◦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/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2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showMasterSp="0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392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2" name="Google Shape;62;p13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5538784" y="533400"/>
            <a:ext cx="2971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Verdana"/>
              <a:buNone/>
              <a:defRPr b="1" sz="22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5538847" y="1447802"/>
            <a:ext cx="2971800" cy="420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normAutofit/>
          </a:bodyPr>
          <a:lstStyle>
            <a:lvl1pPr indent="-228600" lvl="0" marL="457200" marR="1828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>
                <a:solidFill>
                  <a:schemeClr val="dk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1008"/>
              <a:buNone/>
              <a:defRPr sz="900">
                <a:solidFill>
                  <a:schemeClr val="dk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2" type="body"/>
          </p:nvPr>
        </p:nvSpPr>
        <p:spPr>
          <a:xfrm>
            <a:off x="761372" y="930144"/>
            <a:ext cx="4626159" cy="47244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7084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Char char="⚫"/>
              <a:defRPr sz="2800">
                <a:solidFill>
                  <a:schemeClr val="dk1"/>
                </a:solidFill>
              </a:defRPr>
            </a:lvl1pPr>
            <a:lvl2pPr indent="-3937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600"/>
              <a:buChar char="◦"/>
              <a:defRPr sz="2600">
                <a:solidFill>
                  <a:schemeClr val="dk1"/>
                </a:solidFill>
              </a:defRPr>
            </a:lvl2pPr>
            <a:lvl3pPr indent="-3810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400"/>
              <a:buChar char="●"/>
              <a:defRPr sz="2400">
                <a:solidFill>
                  <a:schemeClr val="dk1"/>
                </a:solidFill>
              </a:defRPr>
            </a:lvl3pPr>
            <a:lvl4pPr indent="-370839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2240"/>
              <a:buChar char="◦"/>
              <a:defRPr sz="2000">
                <a:solidFill>
                  <a:schemeClr val="dk1"/>
                </a:solidFill>
              </a:defRPr>
            </a:lvl4pPr>
            <a:lvl5pPr indent="-355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>
                <a:solidFill>
                  <a:schemeClr val="dk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700"/>
              <a:buNone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9" name="Google Shape;69;p14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showMasterSp="0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392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4" name="Google Shape;74;p15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fmla="val 2748" name="adj"/>
            </a:avLst>
          </a:prstGeom>
          <a:solidFill>
            <a:srgbClr val="1C1C1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5" name="Google Shape;75;p15"/>
          <p:cNvSpPr txBox="1"/>
          <p:nvPr>
            <p:ph type="title"/>
          </p:nvPr>
        </p:nvSpPr>
        <p:spPr>
          <a:xfrm>
            <a:off x="457200" y="5012056"/>
            <a:ext cx="822960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766F"/>
              </a:buClr>
              <a:buSzPts val="3600"/>
              <a:buFont typeface="Verdana"/>
              <a:buNone/>
              <a:defRPr b="0" sz="3600">
                <a:solidFill>
                  <a:srgbClr val="78766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6462712" y="533400"/>
            <a:ext cx="2240280" cy="4211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FFFFFF"/>
                </a:solidFill>
              </a:defRPr>
            </a:lvl1pPr>
            <a:lvl2pPr indent="-3048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Char char="◦"/>
              <a:defRPr sz="1200">
                <a:solidFill>
                  <a:srgbClr val="FFFFFF"/>
                </a:solidFill>
              </a:defRPr>
            </a:lvl2pPr>
            <a:lvl3pPr indent="-2921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Char char="●"/>
              <a:defRPr sz="1000">
                <a:solidFill>
                  <a:srgbClr val="FFFFFF"/>
                </a:solidFill>
              </a:defRPr>
            </a:lvl3pPr>
            <a:lvl4pPr indent="-292608" lvl="3" marL="182880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SzPts val="1008"/>
              <a:buChar char="◦"/>
              <a:defRPr sz="900">
                <a:solidFill>
                  <a:srgbClr val="FFFFFF"/>
                </a:solidFill>
              </a:defRPr>
            </a:lvl4pPr>
            <a:lvl5pPr indent="-28575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Char char="●"/>
              <a:defRPr sz="900">
                <a:solidFill>
                  <a:srgbClr val="FFFFFF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  <p:sp>
        <p:nvSpPr>
          <p:cNvPr id="80" name="Google Shape;80;p15"/>
          <p:cNvSpPr/>
          <p:nvPr>
            <p:ph idx="2" type="pic"/>
          </p:nvPr>
        </p:nvSpPr>
        <p:spPr>
          <a:xfrm>
            <a:off x="421480" y="435768"/>
            <a:ext cx="5925312" cy="4343400"/>
          </a:xfrm>
          <a:prstGeom prst="snipRoundRect">
            <a:avLst>
              <a:gd fmla="val 1040" name="adj1"/>
              <a:gd fmla="val 0" name="adj2"/>
            </a:avLst>
          </a:prstGeom>
          <a:solidFill>
            <a:srgbClr val="4F4D49"/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392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" name="Google Shape;11;p6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fmla="val 2127" name="adj"/>
            </a:avLst>
          </a:prstGeom>
          <a:gradFill>
            <a:gsLst>
              <a:gs pos="0">
                <a:schemeClr val="lt1"/>
              </a:gs>
              <a:gs pos="55000">
                <a:srgbClr val="DFDFDF"/>
              </a:gs>
              <a:gs pos="100000">
                <a:srgbClr val="9E9E9E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" name="Google Shape;12;p6"/>
          <p:cNvSpPr txBox="1"/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3600"/>
              <a:buFont typeface="Verdana"/>
              <a:buNone/>
              <a:defRPr b="1" i="0" sz="3600" u="none" cap="none" strike="noStrike">
                <a:solidFill>
                  <a:srgbClr val="FF8C3C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" type="body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>
            <a:lvl1pPr indent="-370840" lvl="0" marL="4572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⚫"/>
              <a:defRPr b="0" i="0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68300" lvl="2" marL="13716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rgbClr val="EF323E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63728" lvl="3" marL="1828800" marR="0" rtl="0" algn="l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Clr>
                <a:srgbClr val="EF323E"/>
              </a:buClr>
              <a:buSzPts val="2128"/>
              <a:buFont typeface="Verdana"/>
              <a:buChar char="◦"/>
              <a:defRPr b="0" i="0" sz="1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36550" lvl="5" marL="27432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b="0" i="0" sz="17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323850" lvl="6" marL="3200400" marR="0" rtl="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323850" lvl="7" marL="3657600" marR="0" rtl="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b="0" i="0" sz="1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323850" lvl="8" marL="4114800" marR="0" rtl="0" algn="l">
              <a:lnSpc>
                <a:spcPct val="100000"/>
              </a:lnSpc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0" type="dt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5" name="Google Shape;15;p6"/>
          <p:cNvSpPr txBox="1"/>
          <p:nvPr>
            <p:ph idx="11" type="ftr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A5A29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www.youtube.com/watch?v=VPM2WYQetEo&amp;t=102s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www.youtube.com/watch?v=t87VGQ-NlwQ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5000"/>
              <a:buFont typeface="Verdana"/>
              <a:buNone/>
            </a:pPr>
            <a:r>
              <a:rPr lang="es-CL"/>
              <a:t>Functions of the Body</a:t>
            </a:r>
            <a:endParaRPr/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722376" y="3685032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0">
            <a:normAutofit/>
          </a:bodyPr>
          <a:lstStyle/>
          <a:p>
            <a:pPr indent="0" lvl="0" marL="3657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/>
          <p:nvPr>
            <p:ph type="title"/>
          </p:nvPr>
        </p:nvSpPr>
        <p:spPr>
          <a:xfrm>
            <a:off x="467544" y="476672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800"/>
              <a:buNone/>
            </a:pPr>
            <a:r>
              <a:t/>
            </a:r>
            <a:endParaRPr/>
          </a:p>
        </p:txBody>
      </p:sp>
      <p:graphicFrame>
        <p:nvGraphicFramePr>
          <p:cNvPr id="149" name="Google Shape;149;p23"/>
          <p:cNvGraphicFramePr/>
          <p:nvPr/>
        </p:nvGraphicFramePr>
        <p:xfrm>
          <a:off x="468313" y="170021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{EB48BD14-44D1-43AD-BAB2-6119AFA7512D}</a:tableStyleId>
              </a:tblPr>
              <a:tblGrid>
                <a:gridCol w="4091775"/>
                <a:gridCol w="40917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English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Spanish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illness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enfermedad  (concepto genérico, malestar sin diagnóstico)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disease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enfermedad (propiamente identificada, como  la influenza o el cáncer)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ashtma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asma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heart attack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Ataque al corazón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heart disease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CL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Cardiopatía</a:t>
                      </a:r>
                      <a:endParaRPr sz="1400" u="none" cap="none" strike="noStrike"/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hepatitis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hepatitis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ulcer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ulcera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flu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influenza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wound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herida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injury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lesión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/>
          <p:nvPr>
            <p:ph type="title"/>
          </p:nvPr>
        </p:nvSpPr>
        <p:spPr>
          <a:xfrm>
            <a:off x="467544" y="476672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800"/>
              <a:buNone/>
            </a:pPr>
            <a:r>
              <a:t/>
            </a:r>
            <a:endParaRPr/>
          </a:p>
        </p:txBody>
      </p:sp>
      <p:graphicFrame>
        <p:nvGraphicFramePr>
          <p:cNvPr id="155" name="Google Shape;155;p24"/>
          <p:cNvGraphicFramePr/>
          <p:nvPr/>
        </p:nvGraphicFramePr>
        <p:xfrm>
          <a:off x="468313" y="170021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{EB48BD14-44D1-43AD-BAB2-6119AFA7512D}</a:tableStyleId>
              </a:tblPr>
              <a:tblGrid>
                <a:gridCol w="4091775"/>
                <a:gridCol w="40917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nurse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enfermera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Injection/ shot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inyección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prescription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Receta médica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painful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doloroso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painless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Indoloro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bandage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Venda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Band aid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Vendita, parche curita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wheelchair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Silla de ruedas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feel good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CL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Sentirse bien</a:t>
                      </a:r>
                      <a:endParaRPr sz="1400" u="none" cap="none" strike="noStrike"/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catch a cold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resfriarse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/>
          <p:nvPr>
            <p:ph type="title"/>
          </p:nvPr>
        </p:nvSpPr>
        <p:spPr>
          <a:xfrm>
            <a:off x="467544" y="476672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800"/>
              <a:buNone/>
            </a:pPr>
            <a:r>
              <a:t/>
            </a:r>
            <a:endParaRPr/>
          </a:p>
        </p:txBody>
      </p:sp>
      <p:graphicFrame>
        <p:nvGraphicFramePr>
          <p:cNvPr id="161" name="Google Shape;161;p25"/>
          <p:cNvGraphicFramePr/>
          <p:nvPr/>
        </p:nvGraphicFramePr>
        <p:xfrm>
          <a:off x="468313" y="170021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{EB48BD14-44D1-43AD-BAB2-6119AFA7512D}</a:tableStyleId>
              </a:tblPr>
              <a:tblGrid>
                <a:gridCol w="4091775"/>
                <a:gridCol w="40917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sneeze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estornudar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cough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toser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feel sick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sentirse enfermo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feel dizzy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sentirse mareado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faint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desmayarse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have backache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tener dolor de espalda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have earache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tener dolor de oído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have a sore throat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tener dolor de garganta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have a stomachache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Tener dolor de estómago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throw up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vomitar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6"/>
          <p:cNvSpPr txBox="1"/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ct val="50000"/>
              <a:buNone/>
            </a:pPr>
            <a:r>
              <a:rPr lang="es-CL"/>
              <a:t>Now let’s put this vocabulary into practice</a:t>
            </a:r>
            <a:endParaRPr/>
          </a:p>
        </p:txBody>
      </p:sp>
      <p:sp>
        <p:nvSpPr>
          <p:cNvPr id="167" name="Google Shape;167;p26"/>
          <p:cNvSpPr txBox="1"/>
          <p:nvPr>
            <p:ph idx="1" type="body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 txBox="1"/>
          <p:nvPr>
            <p:ph idx="1" type="body"/>
          </p:nvPr>
        </p:nvSpPr>
        <p:spPr>
          <a:xfrm>
            <a:off x="467544" y="530352"/>
            <a:ext cx="8219256" cy="54189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55000" lnSpcReduction="20000"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62337"/>
              <a:buChar char="⚫"/>
            </a:pPr>
            <a:r>
              <a:rPr b="1" lang="es-CL" sz="4200"/>
              <a:t>Watch the video and answer these questions.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62337"/>
              <a:buNone/>
            </a:pPr>
            <a:r>
              <a:t/>
            </a:r>
            <a:endParaRPr b="1" sz="4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62337"/>
              <a:buNone/>
            </a:pPr>
            <a:r>
              <a:rPr lang="es-CL" sz="4200" u="sng">
                <a:solidFill>
                  <a:schemeClr val="hlink"/>
                </a:solidFill>
                <a:hlinkClick r:id="rId3"/>
              </a:rPr>
              <a:t>https://www.youtube.com/watch?v=VPM2WYQetEo&amp;t=102s</a:t>
            </a:r>
            <a:endParaRPr sz="4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62337"/>
              <a:buNone/>
            </a:pPr>
            <a:r>
              <a:t/>
            </a:r>
            <a:endParaRPr sz="4200"/>
          </a:p>
          <a:p>
            <a:pPr indent="-32004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62337"/>
              <a:buChar char="⚫"/>
            </a:pPr>
            <a:r>
              <a:rPr lang="es-CL" sz="4200"/>
              <a:t>How does Emily feel?</a:t>
            </a:r>
            <a:endParaRPr/>
          </a:p>
          <a:p>
            <a:pPr indent="0" lvl="0" marL="13716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62337"/>
              <a:buNone/>
            </a:pPr>
            <a:r>
              <a:rPr lang="es-CL" sz="4200"/>
              <a:t>_______________________________________</a:t>
            </a:r>
            <a:endParaRPr/>
          </a:p>
          <a:p>
            <a:pPr indent="-32004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62337"/>
              <a:buChar char="⚫"/>
            </a:pPr>
            <a:r>
              <a:rPr lang="es-CL" sz="4200"/>
              <a:t>What is the matter with Emily?	</a:t>
            </a:r>
            <a:endParaRPr sz="4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62337"/>
              <a:buNone/>
            </a:pPr>
            <a:r>
              <a:rPr lang="es-CL" sz="4200" u="sng"/>
              <a:t>____________________________________________________________________________________</a:t>
            </a:r>
            <a:endParaRPr/>
          </a:p>
          <a:p>
            <a:pPr indent="-32004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62337"/>
              <a:buChar char="⚫"/>
            </a:pPr>
            <a:r>
              <a:rPr lang="es-CL" sz="4200"/>
              <a:t>Does she have a sore throat?</a:t>
            </a:r>
            <a:endParaRPr sz="4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62337"/>
              <a:buNone/>
            </a:pPr>
            <a:r>
              <a:rPr lang="es-CL" sz="4200" u="sng"/>
              <a:t>										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62337"/>
              <a:buNone/>
            </a:pPr>
            <a:r>
              <a:t/>
            </a:r>
            <a:endParaRPr b="1" sz="42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62337"/>
              <a:buNone/>
            </a:pPr>
            <a:r>
              <a:rPr b="1" lang="es-CL" sz="4200"/>
              <a:t>Choose 3 sentences or important expressions from the video and write them down.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8"/>
          <p:cNvSpPr txBox="1"/>
          <p:nvPr>
            <p:ph type="title"/>
          </p:nvPr>
        </p:nvSpPr>
        <p:spPr>
          <a:xfrm>
            <a:off x="467544" y="476672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800"/>
              <a:buNone/>
            </a:pPr>
            <a:r>
              <a:t/>
            </a:r>
            <a:endParaRPr/>
          </a:p>
        </p:txBody>
      </p:sp>
      <p:graphicFrame>
        <p:nvGraphicFramePr>
          <p:cNvPr id="178" name="Google Shape;178;p28"/>
          <p:cNvGraphicFramePr/>
          <p:nvPr/>
        </p:nvGraphicFramePr>
        <p:xfrm>
          <a:off x="468313" y="170021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{EB48BD14-44D1-43AD-BAB2-6119AFA7512D}</a:tableStyleId>
              </a:tblPr>
              <a:tblGrid>
                <a:gridCol w="4091775"/>
                <a:gridCol w="40917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English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Spanish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illness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disease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ashtma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heart attack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heart disease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hepatitis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ulcer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flu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wound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injury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9"/>
          <p:cNvSpPr txBox="1"/>
          <p:nvPr>
            <p:ph type="title"/>
          </p:nvPr>
        </p:nvSpPr>
        <p:spPr>
          <a:xfrm>
            <a:off x="467544" y="476672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800"/>
              <a:buNone/>
            </a:pPr>
            <a:r>
              <a:t/>
            </a:r>
            <a:endParaRPr/>
          </a:p>
        </p:txBody>
      </p:sp>
      <p:graphicFrame>
        <p:nvGraphicFramePr>
          <p:cNvPr id="184" name="Google Shape;184;p29"/>
          <p:cNvGraphicFramePr/>
          <p:nvPr/>
        </p:nvGraphicFramePr>
        <p:xfrm>
          <a:off x="468313" y="170021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{EB48BD14-44D1-43AD-BAB2-6119AFA7512D}</a:tableStyleId>
              </a:tblPr>
              <a:tblGrid>
                <a:gridCol w="4091775"/>
                <a:gridCol w="40917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nurse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Injection/ shot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prescription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painful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painless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bandage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Band aid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wheelchair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feel good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catch a cold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0"/>
          <p:cNvSpPr txBox="1"/>
          <p:nvPr>
            <p:ph type="title"/>
          </p:nvPr>
        </p:nvSpPr>
        <p:spPr>
          <a:xfrm>
            <a:off x="467544" y="476672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1800"/>
              <a:buNone/>
            </a:pPr>
            <a:r>
              <a:t/>
            </a:r>
            <a:endParaRPr/>
          </a:p>
        </p:txBody>
      </p:sp>
      <p:graphicFrame>
        <p:nvGraphicFramePr>
          <p:cNvPr id="190" name="Google Shape;190;p30"/>
          <p:cNvGraphicFramePr/>
          <p:nvPr/>
        </p:nvGraphicFramePr>
        <p:xfrm>
          <a:off x="468313" y="170021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{EB48BD14-44D1-43AD-BAB2-6119AFA7512D}</a:tableStyleId>
              </a:tblPr>
              <a:tblGrid>
                <a:gridCol w="4091775"/>
                <a:gridCol w="40917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sneeze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cough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feel sick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feel dizzy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faint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have backache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have earache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have a sore throat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have a stomachache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 throw up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CL" sz="1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1"/>
          <p:cNvSpPr txBox="1"/>
          <p:nvPr>
            <p:ph idx="1" type="body"/>
          </p:nvPr>
        </p:nvSpPr>
        <p:spPr>
          <a:xfrm>
            <a:off x="502920" y="530352"/>
            <a:ext cx="8183880" cy="5346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70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73469"/>
              <a:buNone/>
            </a:pPr>
            <a:r>
              <a:rPr b="1" lang="es-CL"/>
              <a:t> Watch this video </a:t>
            </a:r>
            <a:r>
              <a:rPr b="1" lang="es-CL" u="sng">
                <a:solidFill>
                  <a:schemeClr val="hlink"/>
                </a:solidFill>
                <a:hlinkClick r:id="rId3"/>
              </a:rPr>
              <a:t>https://www.youtube.com/watch?v=t87VGQ-NlwQ</a:t>
            </a:r>
            <a:r>
              <a:rPr b="1" lang="es-CL"/>
              <a:t> and answer the following questions: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73469"/>
              <a:buNone/>
            </a:pPr>
            <a:r>
              <a:rPr lang="es-CL"/>
              <a:t> </a:t>
            </a:r>
            <a:endParaRPr/>
          </a:p>
          <a:p>
            <a:pPr indent="-32004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73469"/>
              <a:buChar char="⚫"/>
            </a:pPr>
            <a:r>
              <a:rPr lang="es-CL"/>
              <a:t>Name Mrs Jones’ symptoms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73469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73469"/>
              <a:buNone/>
            </a:pPr>
            <a:r>
              <a:rPr lang="es-CL" u="sng"/>
              <a:t>																								</a:t>
            </a:r>
            <a:endParaRPr/>
          </a:p>
          <a:p>
            <a:pPr indent="-32004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73469"/>
              <a:buChar char="⚫"/>
            </a:pPr>
            <a:r>
              <a:rPr lang="es-CL"/>
              <a:t>What does the doctor prescribe her?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73469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73469"/>
              <a:buNone/>
            </a:pPr>
            <a:r>
              <a:rPr lang="es-CL" u="sng"/>
              <a:t>								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73469"/>
              <a:buNone/>
            </a:pPr>
            <a:r>
              <a:t/>
            </a:r>
            <a:endParaRPr u="sng"/>
          </a:p>
          <a:p>
            <a:pPr indent="-32004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73469"/>
              <a:buChar char="⚫"/>
            </a:pPr>
            <a:r>
              <a:rPr lang="es-CL"/>
              <a:t>Complete the following questions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73469"/>
              <a:buNone/>
            </a:pPr>
            <a:r>
              <a:rPr lang="es-CL"/>
              <a:t> 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73469"/>
              <a:buNone/>
            </a:pPr>
            <a:r>
              <a:rPr lang="es-CL"/>
              <a:t>What seems to _________________________________?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73469"/>
              <a:buNone/>
            </a:pPr>
            <a:r>
              <a:rPr lang="es-CL"/>
              <a:t>How long have you ______________________________?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7346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2"/>
          <p:cNvSpPr txBox="1"/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5000"/>
              <a:buFont typeface="Verdana"/>
              <a:buNone/>
            </a:pPr>
            <a:r>
              <a:rPr lang="es-CL"/>
              <a:t>Most Common Illnesses</a:t>
            </a:r>
            <a:endParaRPr/>
          </a:p>
        </p:txBody>
      </p:sp>
      <p:sp>
        <p:nvSpPr>
          <p:cNvPr id="201" name="Google Shape;201;p32"/>
          <p:cNvSpPr txBox="1"/>
          <p:nvPr>
            <p:ph idx="1" type="subTitle"/>
          </p:nvPr>
        </p:nvSpPr>
        <p:spPr>
          <a:xfrm>
            <a:off x="722376" y="3685032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0">
            <a:normAutofit/>
          </a:bodyPr>
          <a:lstStyle/>
          <a:p>
            <a:pPr indent="-370840" lvl="0" marL="45720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 txBox="1"/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3600"/>
              <a:buFont typeface="Verdana"/>
              <a:buNone/>
            </a:pPr>
            <a:r>
              <a:t/>
            </a:r>
            <a:endParaRPr/>
          </a:p>
        </p:txBody>
      </p:sp>
      <p:pic>
        <p:nvPicPr>
          <p:cNvPr id="104" name="Google Shape;104;p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32304" y="666477"/>
            <a:ext cx="6125430" cy="39153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3"/>
          <p:cNvSpPr txBox="1"/>
          <p:nvPr>
            <p:ph idx="1" type="body"/>
          </p:nvPr>
        </p:nvSpPr>
        <p:spPr>
          <a:xfrm>
            <a:off x="502920" y="530352"/>
            <a:ext cx="8183880" cy="5346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92500"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5598"/>
              <a:buNone/>
            </a:pPr>
            <a:r>
              <a:rPr b="1" lang="es-CL"/>
              <a:t>Tick the illnesses that are more common in your field. Then, compare with a partner. Part 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5598"/>
              <a:buNone/>
            </a:pPr>
            <a:r>
              <a:rPr lang="es-CL"/>
              <a:t>1. Hypertension ("high blood pressure")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5598"/>
              <a:buNone/>
            </a:pPr>
            <a:r>
              <a:rPr lang="es-CL"/>
              <a:t>2. Upper Respiratory Tract Infection (coughs, colds, "flu", etc.)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5598"/>
              <a:buNone/>
            </a:pPr>
            <a:r>
              <a:rPr lang="es-CL"/>
              <a:t>3. Allergies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5598"/>
              <a:buNone/>
            </a:pPr>
            <a:r>
              <a:rPr lang="es-CL"/>
              <a:t>4. Headaches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5598"/>
              <a:buNone/>
            </a:pPr>
            <a:r>
              <a:rPr lang="es-CL"/>
              <a:t>5. Diarrhea &amp; gastrointestinal pathologies (gastroesophageal reflux disease, irritable colon, etc)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5598"/>
              <a:buNone/>
            </a:pPr>
            <a:r>
              <a:rPr lang="es-CL"/>
              <a:t>6. Bronchitis - tonsilitis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5598"/>
              <a:buNone/>
            </a:pPr>
            <a:r>
              <a:rPr lang="es-CL"/>
              <a:t>7. Degenerative Joint Disease ("arthritis", etc.) 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4"/>
          <p:cNvSpPr txBox="1"/>
          <p:nvPr>
            <p:ph idx="1" type="body"/>
          </p:nvPr>
        </p:nvSpPr>
        <p:spPr>
          <a:xfrm>
            <a:off x="502920" y="530352"/>
            <a:ext cx="8183880" cy="5346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None/>
            </a:pPr>
            <a:r>
              <a:rPr b="1" lang="es-CL"/>
              <a:t>Tick the illnesses that are more common in your field. Then, compare with a partner. Part b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None/>
            </a:pPr>
            <a:r>
              <a:rPr lang="es-CL"/>
              <a:t>8. Attention deficit hyperactivity disorder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None/>
            </a:pPr>
            <a:r>
              <a:rPr lang="es-CL"/>
              <a:t>9. Otitis ("ear infection")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None/>
            </a:pPr>
            <a:r>
              <a:rPr lang="es-CL"/>
              <a:t>10. Depression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None/>
            </a:pPr>
            <a:r>
              <a:rPr lang="es-CL"/>
              <a:t>11. Alzheimer’s disease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None/>
            </a:pPr>
            <a:r>
              <a:rPr lang="es-CL"/>
              <a:t>12. Anorexia nervosa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None/>
            </a:pPr>
            <a:r>
              <a:rPr lang="es-CL"/>
              <a:t>13. Back pain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None/>
            </a:pPr>
            <a:r>
              <a:rPr lang="es-CL"/>
              <a:t>14. Bipolar disorder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None/>
            </a:pPr>
            <a:r>
              <a:rPr lang="es-CL"/>
              <a:t>15. Breast cancer 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5"/>
          <p:cNvSpPr txBox="1"/>
          <p:nvPr>
            <p:ph idx="1" type="body"/>
          </p:nvPr>
        </p:nvSpPr>
        <p:spPr>
          <a:xfrm>
            <a:off x="502920" y="530352"/>
            <a:ext cx="8183880" cy="5346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77500" lnSpcReduction="20000"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66359"/>
              <a:buChar char="⚫"/>
            </a:pPr>
            <a:r>
              <a:rPr b="1" lang="es-CL"/>
              <a:t>How often are these people affected by one of these illnesses? Discuss in groups.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47773"/>
              <a:buNone/>
            </a:pPr>
            <a:r>
              <a:rPr lang="es-CL"/>
              <a:t> </a:t>
            </a:r>
            <a:endParaRPr sz="33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6304"/>
              <a:buNone/>
            </a:pPr>
            <a:r>
              <a:rPr lang="es-CL" sz="3300"/>
              <a:t>Example: Many senior citizens are usually affected by arthritis, especially in winter.</a:t>
            </a:r>
            <a:endParaRPr sz="33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6304"/>
              <a:buNone/>
            </a:pPr>
            <a:r>
              <a:rPr lang="es-CL" sz="3300"/>
              <a:t>    Or: Many senior citizens usually suffer from arthritis…</a:t>
            </a:r>
            <a:endParaRPr sz="3300"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6304"/>
              <a:buNone/>
            </a:pPr>
            <a:r>
              <a:t/>
            </a:r>
            <a:endParaRPr sz="3300"/>
          </a:p>
          <a:p>
            <a:pPr indent="-320057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6304"/>
              <a:buChar char="⚫"/>
            </a:pPr>
            <a:r>
              <a:rPr lang="es-CL" sz="3300"/>
              <a:t>Infants (0-2 years of age):</a:t>
            </a:r>
            <a:endParaRPr sz="3300"/>
          </a:p>
          <a:p>
            <a:pPr indent="-320057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6304"/>
              <a:buChar char="⚫"/>
            </a:pPr>
            <a:r>
              <a:rPr lang="es-CL" sz="3300"/>
              <a:t>Children 2-10 y.o.a :</a:t>
            </a:r>
            <a:endParaRPr sz="3300"/>
          </a:p>
          <a:p>
            <a:pPr indent="-320057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6304"/>
              <a:buChar char="⚫"/>
            </a:pPr>
            <a:r>
              <a:rPr lang="es-CL" sz="3300"/>
              <a:t>Children 11-13:</a:t>
            </a:r>
            <a:endParaRPr sz="3300"/>
          </a:p>
          <a:p>
            <a:pPr indent="-320057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6304"/>
              <a:buChar char="⚫"/>
            </a:pPr>
            <a:r>
              <a:rPr lang="es-CL" sz="3300"/>
              <a:t>Teens 14-20:</a:t>
            </a:r>
            <a:endParaRPr sz="3300"/>
          </a:p>
          <a:p>
            <a:pPr indent="-320057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6304"/>
              <a:buChar char="⚫"/>
            </a:pPr>
            <a:r>
              <a:rPr lang="es-CL" sz="3300"/>
              <a:t>Adults 20-40:</a:t>
            </a:r>
            <a:endParaRPr sz="3300"/>
          </a:p>
          <a:p>
            <a:pPr indent="-320057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6304"/>
              <a:buChar char="⚫"/>
            </a:pPr>
            <a:r>
              <a:rPr lang="es-CL" sz="3300"/>
              <a:t>Adults 41-60:</a:t>
            </a:r>
            <a:endParaRPr sz="3300"/>
          </a:p>
          <a:p>
            <a:pPr indent="-320057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6304"/>
              <a:buChar char="⚫"/>
            </a:pPr>
            <a:r>
              <a:rPr lang="es-CL" sz="3300"/>
              <a:t>Seniors 61 + :</a:t>
            </a:r>
            <a:endParaRPr sz="3300"/>
          </a:p>
          <a:p>
            <a:pPr indent="-22860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6635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6"/>
          <p:cNvSpPr txBox="1"/>
          <p:nvPr>
            <p:ph idx="1" type="body"/>
          </p:nvPr>
        </p:nvSpPr>
        <p:spPr>
          <a:xfrm>
            <a:off x="502920" y="530352"/>
            <a:ext cx="8183880" cy="5346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92500"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5598"/>
              <a:buChar char="⚫"/>
            </a:pPr>
            <a:r>
              <a:rPr b="1" lang="es-CL"/>
              <a:t>And what about you? How often do you suffer from a common illness? Which one(s) affects you more often? Compare your answers with a partner.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559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5598"/>
              <a:buNone/>
            </a:pPr>
            <a:r>
              <a:rPr lang="es-CL"/>
              <a:t>For example: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559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5598"/>
              <a:buNone/>
            </a:pPr>
            <a:r>
              <a:rPr lang="es-CL"/>
              <a:t>A:	I always get allergies in spring. What about you?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5598"/>
              <a:buNone/>
            </a:pPr>
            <a:r>
              <a:rPr lang="es-CL"/>
              <a:t>B:	No, I don’t, but I usually get asthma in winter.	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5598"/>
              <a:buNone/>
            </a:pPr>
            <a:r>
              <a:rPr lang="es-CL"/>
              <a:t> 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ct val="55598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" name="Google Shape;109;p3"/>
          <p:cNvGraphicFramePr/>
          <p:nvPr/>
        </p:nvGraphicFramePr>
        <p:xfrm>
          <a:off x="467544" y="54868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{E3AB9A80-C41B-423D-A50E-2C76A5630384}</a:tableStyleId>
              </a:tblPr>
              <a:tblGrid>
                <a:gridCol w="1839250"/>
                <a:gridCol w="6369650"/>
              </a:tblGrid>
              <a:tr h="648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/>
                        <a:t>Body part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/>
                        <a:t>Definition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</a:tr>
              <a:tr h="648075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Verdana"/>
                        <a:buAutoNum type="arabicPeriod"/>
                      </a:pPr>
                      <a:r>
                        <a:rPr lang="es-CL" sz="1600" u="none" cap="none" strike="noStrike"/>
                        <a:t>Bladder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It is a round, bag-like organ that stores urine.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  <a:tr h="648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/>
                        <a:t>2. Kidneys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i="0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They are 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the organs that filter waste products from the blood.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  <a:tr h="648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/>
                        <a:t>3. Nose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It is the part projecting above the mouth on the face of a person or animal, containing the nostrils and used for breathing and smelling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  <a:tr h="648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/>
                        <a:t>4. Eye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It is an organ which reacts to light and pressure. It allows vision.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  <a:tr h="648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/>
                        <a:t>5. Stomach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It helps digest food by mixing it with digestive juices and churning it into a thin liquid</a:t>
                      </a:r>
                      <a:r>
                        <a:rPr lang="es-CL" sz="1600" u="none" cap="none" strike="noStrike">
                          <a:solidFill>
                            <a:srgbClr val="54545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 </a:t>
                      </a:r>
                      <a:endParaRPr sz="1400" u="none" cap="none" strike="noStrike"/>
                    </a:p>
                  </a:txBody>
                  <a:tcPr marT="0" marB="0" marR="68575" marL="68575"/>
                </a:tc>
              </a:tr>
              <a:tr h="648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/>
                        <a:t>6. Lungs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They are a pair of spongy, air-filled organs located on either side of the chest (thorax). 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  <a:tr h="598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/>
                        <a:t>7. brain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It is the central organ of the human nervous system, and with the spinal cord makes up the central nervous system.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3600"/>
              <a:buFont typeface="Verdana"/>
              <a:buNone/>
            </a:pPr>
            <a:r>
              <a:t/>
            </a:r>
            <a:endParaRPr/>
          </a:p>
        </p:txBody>
      </p:sp>
      <p:sp>
        <p:nvSpPr>
          <p:cNvPr id="115" name="Google Shape;115;p4"/>
          <p:cNvSpPr txBox="1"/>
          <p:nvPr>
            <p:ph idx="1" type="body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-265176" lvl="0" marL="26517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b="1" lang="es-CL"/>
              <a:t>The Five Senses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rPr lang="es-CL"/>
              <a:t>In addition to </a:t>
            </a:r>
            <a:r>
              <a:rPr b="1" lang="es-CL"/>
              <a:t>smell</a:t>
            </a:r>
            <a:r>
              <a:rPr lang="es-CL"/>
              <a:t> and </a:t>
            </a:r>
            <a:r>
              <a:rPr b="1" lang="es-CL"/>
              <a:t>taste</a:t>
            </a:r>
            <a:r>
              <a:rPr lang="es-CL"/>
              <a:t>, the senses include </a:t>
            </a:r>
            <a:r>
              <a:rPr b="1" lang="es-CL"/>
              <a:t>sight </a:t>
            </a:r>
            <a:r>
              <a:rPr lang="es-CL"/>
              <a:t>(or vision), hearing, and touch (also called sensation or feeling). To ask about the senses, doctors use the following questions: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528" y="548680"/>
            <a:ext cx="8109853" cy="2880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1560" y="3140968"/>
            <a:ext cx="8064896" cy="2780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/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ct val="50000"/>
              <a:buNone/>
            </a:pPr>
            <a:r>
              <a:rPr lang="es-CL"/>
              <a:t>Do you remember the definitions?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ct val="50000"/>
              <a:buNone/>
            </a:pPr>
            <a:r>
              <a:rPr lang="es-CL"/>
              <a:t>let’s see</a:t>
            </a:r>
            <a:endParaRPr/>
          </a:p>
        </p:txBody>
      </p:sp>
      <p:sp>
        <p:nvSpPr>
          <p:cNvPr id="127" name="Google Shape;127;p18"/>
          <p:cNvSpPr txBox="1"/>
          <p:nvPr>
            <p:ph idx="1" type="body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2" name="Google Shape;132;p19"/>
          <p:cNvGraphicFramePr/>
          <p:nvPr/>
        </p:nvGraphicFramePr>
        <p:xfrm>
          <a:off x="467544" y="54868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{EB48BD14-44D1-43AD-BAB2-6119AFA7512D}</a:tableStyleId>
              </a:tblPr>
              <a:tblGrid>
                <a:gridCol w="1839250"/>
                <a:gridCol w="6369650"/>
              </a:tblGrid>
              <a:tr h="648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/>
                        <a:t>Body part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/>
                        <a:t>Definition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</a:tr>
              <a:tr h="648075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AutoNum type="arabicPeriod"/>
                      </a:pPr>
                      <a:r>
                        <a:rPr lang="es-CL" sz="1600" u="none" cap="none" strike="noStrike"/>
                        <a:t>Bladder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sng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___ __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It is the central organ of the human nervous system, and with the spinal cord makes up the central nervous system.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  <a:tr h="648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/>
                        <a:t>2. Kidneys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sng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___ __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It is the part projecting above the mouth on the face of a person or animal, containing the nostrils and used for breathing and smelling.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  <a:tr h="648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/>
                        <a:t>3. Nose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 ______They are a pair of spongy, air-filled organs located on either side of the chest (thorax). 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  <a:tr h="648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/>
                        <a:t>4. Eye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______It is a round, bag-like organ that stores urine.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  <a:tr h="648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/>
                        <a:t>5. Stomach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______It is an organ which reacts to light and pressure. It allows vision.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  <a:tr h="648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/>
                        <a:t>6. Lungs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______</a:t>
                      </a:r>
                      <a:r>
                        <a:rPr i="0"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They are </a:t>
                      </a: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the organs that filter waste products from the blood. 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  <a:tr h="598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/>
                        <a:t>7. brain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CL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______ It helps digest food by mixing it with digestive juices and churning it into a thin liquid</a:t>
                      </a:r>
                      <a:r>
                        <a:rPr lang="es-CL" sz="1600" u="none" cap="none" strike="noStrike">
                          <a:solidFill>
                            <a:srgbClr val="54545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 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>
            <p:ph idx="1" type="body"/>
          </p:nvPr>
        </p:nvSpPr>
        <p:spPr>
          <a:xfrm>
            <a:off x="502920" y="530352"/>
            <a:ext cx="8183880" cy="54189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Char char="⚫"/>
            </a:pPr>
            <a:r>
              <a:rPr lang="es-CL"/>
              <a:t>Act out the following sequence of events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</a:pPr>
            <a:r>
              <a:rPr lang="es-CL"/>
              <a:t>You are </a:t>
            </a:r>
            <a:r>
              <a:rPr b="1" lang="es-CL"/>
              <a:t>hungry</a:t>
            </a:r>
            <a:r>
              <a:rPr lang="es-CL"/>
              <a:t>, you are in a restaurant and the waiter brings your food.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</a:pPr>
            <a:r>
              <a:rPr lang="es-CL"/>
              <a:t>You smell it. It stimulates your </a:t>
            </a:r>
            <a:r>
              <a:rPr b="1" lang="es-CL"/>
              <a:t>appetite</a:t>
            </a:r>
            <a:r>
              <a:rPr lang="es-CL"/>
              <a:t>, you want to eat. Your mouth </a:t>
            </a:r>
            <a:r>
              <a:rPr b="1" lang="es-CL"/>
              <a:t>waters</a:t>
            </a:r>
            <a:r>
              <a:rPr lang="es-CL"/>
              <a:t>, filling with saliva.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</a:pPr>
            <a:r>
              <a:rPr lang="es-CL"/>
              <a:t>You take a bite of the food. It tastes good and you</a:t>
            </a:r>
            <a:r>
              <a:rPr b="1" lang="es-CL"/>
              <a:t> chew</a:t>
            </a:r>
            <a:r>
              <a:rPr lang="es-CL"/>
              <a:t> it and </a:t>
            </a:r>
            <a:r>
              <a:rPr b="1" lang="es-CL"/>
              <a:t>swallow </a:t>
            </a:r>
            <a:r>
              <a:rPr lang="es-CL"/>
              <a:t>it.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</a:pPr>
            <a:r>
              <a:rPr lang="es-CL"/>
              <a:t>You eat more, but then suddenly you </a:t>
            </a:r>
            <a:r>
              <a:rPr b="1" lang="es-CL"/>
              <a:t>taste</a:t>
            </a:r>
            <a:r>
              <a:rPr lang="es-CL"/>
              <a:t> something unpleasant. </a:t>
            </a:r>
            <a:r>
              <a:rPr b="1" lang="es-CL"/>
              <a:t>You feel nauseous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</a:pPr>
            <a:r>
              <a:rPr lang="es-CL"/>
              <a:t>You rush to the toilet, and get there just in time before </a:t>
            </a:r>
            <a:r>
              <a:rPr b="1" lang="es-CL"/>
              <a:t>vomiting</a:t>
            </a:r>
            <a:r>
              <a:rPr lang="es-CL"/>
              <a:t> all the food you have eaten. Something has </a:t>
            </a:r>
            <a:r>
              <a:rPr b="1" lang="es-CL"/>
              <a:t>disagreed</a:t>
            </a:r>
            <a:r>
              <a:rPr lang="es-CL"/>
              <a:t> with you</a:t>
            </a:r>
            <a:endParaRPr/>
          </a:p>
          <a:p>
            <a:pPr indent="-228600" lvl="1" marL="9144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1" marL="9144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1" marL="91440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/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5000"/>
              <a:buFont typeface="Verdana"/>
              <a:buNone/>
            </a:pPr>
            <a:r>
              <a:rPr lang="es-CL"/>
              <a:t>Health and Illnesses</a:t>
            </a:r>
            <a:endParaRPr/>
          </a:p>
        </p:txBody>
      </p:sp>
      <p:sp>
        <p:nvSpPr>
          <p:cNvPr id="143" name="Google Shape;143;p22"/>
          <p:cNvSpPr txBox="1"/>
          <p:nvPr>
            <p:ph idx="1" type="subTitle"/>
          </p:nvPr>
        </p:nvSpPr>
        <p:spPr>
          <a:xfrm>
            <a:off x="722376" y="3685032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0">
            <a:normAutofit/>
          </a:bodyPr>
          <a:lstStyle/>
          <a:p>
            <a:pPr indent="-370840" lvl="0" marL="45720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specto">
  <a:themeElements>
    <a:clrScheme name="Aspecto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2020-03-24T23:11:59Z</dcterms:created>
  <dc:creator>Usuario</dc:creator>
</cp:coreProperties>
</file>