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Arial Narrow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iC1fQMjgSHk2wzWHrFUAySui2/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A3215A1-160C-4B0B-9ABB-51BA50DB80DA}">
  <a:tblStyle styleId="{DA3215A1-160C-4B0B-9ABB-51BA50DB80D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4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ArialNarrow-regular.fntdata"/><Relationship Id="rId14" Type="http://schemas.openxmlformats.org/officeDocument/2006/relationships/font" Target="fonts/ProximaNova-boldItalic.fntdata"/><Relationship Id="rId17" Type="http://schemas.openxmlformats.org/officeDocument/2006/relationships/font" Target="fonts/ArialNarrow-italic.fntdata"/><Relationship Id="rId16" Type="http://schemas.openxmlformats.org/officeDocument/2006/relationships/font" Target="fonts/ArialNarrow-bold.fntdata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ArialNarrow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405b469c7c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1405b469c7c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405b469c7c_1_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1405b469c7c_1_4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05b469c7c_1_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1405b469c7c_1_5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g1405b469c7c_1_1080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g1405b469c7c_1_1080"/>
          <p:cNvSpPr txBox="1"/>
          <p:nvPr>
            <p:ph type="ctrTitle"/>
          </p:nvPr>
        </p:nvSpPr>
        <p:spPr>
          <a:xfrm>
            <a:off x="510450" y="1676400"/>
            <a:ext cx="8123100" cy="211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g1405b469c7c_1_1080"/>
          <p:cNvSpPr txBox="1"/>
          <p:nvPr>
            <p:ph idx="1" type="subTitle"/>
          </p:nvPr>
        </p:nvSpPr>
        <p:spPr>
          <a:xfrm>
            <a:off x="510450" y="4243083"/>
            <a:ext cx="8123100" cy="8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g1405b469c7c_1_108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405b469c7c_1_1119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1405b469c7c_1_1119"/>
          <p:cNvSpPr txBox="1"/>
          <p:nvPr>
            <p:ph hasCustomPrompt="1" type="title"/>
          </p:nvPr>
        </p:nvSpPr>
        <p:spPr>
          <a:xfrm>
            <a:off x="311700" y="1321967"/>
            <a:ext cx="8520600" cy="255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5" name="Google Shape;55;g1405b469c7c_1_1119"/>
          <p:cNvSpPr txBox="1"/>
          <p:nvPr>
            <p:ph idx="1" type="body"/>
          </p:nvPr>
        </p:nvSpPr>
        <p:spPr>
          <a:xfrm>
            <a:off x="311700" y="4095067"/>
            <a:ext cx="8520600" cy="12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g1405b469c7c_1_11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405b469c7c_1_11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405b469c7c_1_112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g1405b469c7c_1_1126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 algn="l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 algn="l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2" name="Google Shape;62;g1405b469c7c_1_1126"/>
          <p:cNvSpPr txBox="1"/>
          <p:nvPr>
            <p:ph idx="10" type="dt"/>
          </p:nvPr>
        </p:nvSpPr>
        <p:spPr>
          <a:xfrm>
            <a:off x="6586537" y="612775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g1405b469c7c_1_1126"/>
          <p:cNvSpPr txBox="1"/>
          <p:nvPr>
            <p:ph idx="11" type="ftr"/>
          </p:nvPr>
        </p:nvSpPr>
        <p:spPr>
          <a:xfrm>
            <a:off x="5257800" y="612775"/>
            <a:ext cx="1325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g1405b469c7c_1_1126"/>
          <p:cNvSpPr txBox="1"/>
          <p:nvPr>
            <p:ph idx="12" type="sldNum"/>
          </p:nvPr>
        </p:nvSpPr>
        <p:spPr>
          <a:xfrm>
            <a:off x="8174037" y="1587"/>
            <a:ext cx="7620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g1405b469c7c_1_1085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g1405b469c7c_1_1085"/>
          <p:cNvSpPr txBox="1"/>
          <p:nvPr>
            <p:ph type="title"/>
          </p:nvPr>
        </p:nvSpPr>
        <p:spPr>
          <a:xfrm>
            <a:off x="510450" y="2743200"/>
            <a:ext cx="8123100" cy="103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1" name="Google Shape;21;g1405b469c7c_1_108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405b469c7c_1_1089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g1405b469c7c_1_108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g1405b469c7c_1_108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g1405b469c7c_1_108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1405b469c7c_1_109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g1405b469c7c_1_1094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g1405b469c7c_1_1094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g1405b469c7c_1_109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405b469c7c_1_109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g1405b469c7c_1_109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405b469c7c_1_1102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g1405b469c7c_1_1102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g1405b469c7c_1_110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405b469c7c_1_1106"/>
          <p:cNvSpPr txBox="1"/>
          <p:nvPr>
            <p:ph type="title"/>
          </p:nvPr>
        </p:nvSpPr>
        <p:spPr>
          <a:xfrm>
            <a:off x="490250" y="701800"/>
            <a:ext cx="57975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g1405b469c7c_1_110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405b469c7c_1_1109"/>
          <p:cNvSpPr/>
          <p:nvPr/>
        </p:nvSpPr>
        <p:spPr>
          <a:xfrm>
            <a:off x="4572000" y="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g1405b469c7c_1_110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g1405b469c7c_1_1109"/>
          <p:cNvSpPr txBox="1"/>
          <p:nvPr>
            <p:ph type="title"/>
          </p:nvPr>
        </p:nvSpPr>
        <p:spPr>
          <a:xfrm>
            <a:off x="265500" y="1607767"/>
            <a:ext cx="4045200" cy="201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g1405b469c7c_1_1109"/>
          <p:cNvSpPr txBox="1"/>
          <p:nvPr>
            <p:ph idx="1" type="subTitle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g1405b469c7c_1_110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g1405b469c7c_1_110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405b469c7c_1_1116"/>
          <p:cNvSpPr txBox="1"/>
          <p:nvPr>
            <p:ph idx="1" type="body"/>
          </p:nvPr>
        </p:nvSpPr>
        <p:spPr>
          <a:xfrm>
            <a:off x="311700" y="5649100"/>
            <a:ext cx="5998800" cy="79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51" name="Google Shape;51;g1405b469c7c_1_11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405b469c7c_1_107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" name="Google Shape;11;g1405b469c7c_1_107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" name="Google Shape;12;g1405b469c7c_1_107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05b469c7c_1_6"/>
          <p:cNvSpPr txBox="1"/>
          <p:nvPr>
            <p:ph type="ctrTitle"/>
          </p:nvPr>
        </p:nvSpPr>
        <p:spPr>
          <a:xfrm>
            <a:off x="827087" y="404812"/>
            <a:ext cx="7273800" cy="2808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es-CL" sz="59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59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s-CL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Unit 1 </a:t>
            </a:r>
            <a:br>
              <a:rPr b="0" i="0" lang="es-CL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s-CL" sz="40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Classroom Language And Tips</a:t>
            </a:r>
            <a:br>
              <a:rPr b="0" i="0" lang="es-CL" sz="40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s-CL" sz="40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/>
          </a:p>
        </p:txBody>
      </p:sp>
      <p:sp>
        <p:nvSpPr>
          <p:cNvPr id="70" name="Google Shape;70;g1405b469c7c_1_6"/>
          <p:cNvSpPr txBox="1"/>
          <p:nvPr>
            <p:ph idx="1" type="subTitle"/>
          </p:nvPr>
        </p:nvSpPr>
        <p:spPr>
          <a:xfrm>
            <a:off x="533400" y="3786187"/>
            <a:ext cx="78549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0" i="0" sz="1000" u="none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64008" rtl="0" algn="l">
              <a:spcBef>
                <a:spcPts val="3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0" i="0" sz="1000" u="none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" name="Google Shape;71;g1405b469c7c_1_6"/>
          <p:cNvSpPr txBox="1"/>
          <p:nvPr/>
        </p:nvSpPr>
        <p:spPr>
          <a:xfrm>
            <a:off x="2838587" y="4343587"/>
            <a:ext cx="45006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b="0" i="0" lang="es-CL" sz="32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				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s-CL" sz="24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Miruska Osorio Hevia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rPr b="0" i="0" lang="es-CL" sz="1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English Programme Coordinator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rPr b="0" i="0" lang="es-CL" sz="1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Faculty of Medicine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rPr b="0" i="0" lang="es-CL" sz="180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Universidad de Chile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05b469c7c_1_428"/>
          <p:cNvSpPr txBox="1"/>
          <p:nvPr>
            <p:ph idx="1" type="body"/>
          </p:nvPr>
        </p:nvSpPr>
        <p:spPr>
          <a:xfrm>
            <a:off x="822325" y="620712"/>
            <a:ext cx="7350000" cy="56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A.  </a:t>
            </a:r>
            <a:r>
              <a:rPr b="0" i="0" lang="es-CL" sz="1400" u="sng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Expressions used by the student</a:t>
            </a: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¿Cómo se dice ______(en inglés)?		=   How do you say ______ (in English)?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¿Cómo se escribe/deletrea </a:t>
            </a:r>
            <a:r>
              <a:rPr b="0" i="0" lang="es-CL" sz="1400" u="sng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(sonido)?</a:t>
            </a: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=   How do you spell _________?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¿Cómo se pronuncia esta/esa palabra?	=   How do you pronounce this/that word?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¿Qué significa xxx ?			=   What’s the meaning of xxx? [Míning]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Perdón, ¿Me puede repetir?			=   Pardon. Could you repeat, please?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Lo siento, no entiendo.			=   Sorry, I don't understand. 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¿Me podría explicar _________?		=   Could you explain __________? 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[kudllu    ikspléin]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¿Puede hablar más lento, por favor?		=   Could you speak more slowly, please?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						     [kudllu    spíik     mor  slouli, plíis]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No sé.					=   I don't know.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Disculpe, .... (para atraer la atención)	=   Excuse me, ...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	Señor / Señora (para dirigirse al profesor/a)	 = Sir [ser] / Madam [mádam]</a:t>
            </a:r>
            <a:endParaRPr>
              <a:solidFill>
                <a:srgbClr val="1C1C1C"/>
              </a:solidFill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Georgia"/>
              <a:buChar char="•"/>
            </a:pPr>
            <a:r>
              <a:rPr b="0" i="0" lang="es-CL" sz="1400" u="none" cap="none" strike="noStrike">
                <a:solidFill>
                  <a:srgbClr val="1C1C1C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>
              <a:solidFill>
                <a:srgbClr val="1C1C1C"/>
              </a:solidFill>
            </a:endParaRPr>
          </a:p>
          <a:p>
            <a:pPr indent="-167131" lvl="0" marL="365760" marR="0" rtl="0" algn="l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ts val="1400"/>
              <a:buFont typeface="Georgia"/>
              <a:buNone/>
            </a:pPr>
            <a:r>
              <a:t/>
            </a:r>
            <a:endParaRPr b="0" i="0" sz="1400" u="none">
              <a:solidFill>
                <a:srgbClr val="1C1C1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05b469c7c_1_506"/>
          <p:cNvSpPr txBox="1"/>
          <p:nvPr>
            <p:ph type="title"/>
          </p:nvPr>
        </p:nvSpPr>
        <p:spPr>
          <a:xfrm>
            <a:off x="457200" y="692150"/>
            <a:ext cx="8229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s-CL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GRAMMAR TIPS:  Parts of a Sentence:</a:t>
            </a:r>
            <a:endParaRPr/>
          </a:p>
        </p:txBody>
      </p:sp>
      <p:sp>
        <p:nvSpPr>
          <p:cNvPr id="82" name="Google Shape;82;g1405b469c7c_1_506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41287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1800"/>
              <a:buFont typeface="Georgia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160337" lvl="0" marL="365125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1500"/>
              <a:buFont typeface="Georgia"/>
              <a:buNone/>
            </a:pPr>
            <a:r>
              <a:t/>
            </a:r>
            <a:endParaRPr b="0" i="0" sz="15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60782" lvl="0" marL="365760" marR="0" rtl="0" algn="l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ts val="1500"/>
              <a:buFont typeface="Georgia"/>
              <a:buNone/>
            </a:pPr>
            <a:r>
              <a:t/>
            </a:r>
            <a:endParaRPr b="0" i="0" sz="15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83" name="Google Shape;83;g1405b469c7c_1_506"/>
          <p:cNvGraphicFramePr/>
          <p:nvPr/>
        </p:nvGraphicFramePr>
        <p:xfrm>
          <a:off x="611187" y="13414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{DA3215A1-160C-4B0B-9ABB-51BA50DB80DA}</a:tableStyleId>
              </a:tblPr>
              <a:tblGrid>
                <a:gridCol w="3671875"/>
                <a:gridCol w="4465625"/>
              </a:tblGrid>
              <a:tr h="2159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TENSES( auxiliaries and verbs)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-SIMPLE PRESENT: Eg.  I play tennis.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-PRESENT PROGRESSIVE: Eg.I am writing.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-SIMPLE PAST: Eg. I went to school.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-PAST PROGRESSIVE: Eg. I was eating.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-FUTURE: Eg. I will travel/I am going to travel.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-PRESENT PERFECT: I have lived in Santiago for 10 years.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ARTICLE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Georgia"/>
                        <a:buNone/>
                      </a:pPr>
                      <a:r>
                        <a:rPr b="0" i="0" lang="es-CL" sz="1400" u="none" cap="none" strike="noStrik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DEFINITE ARTICLE ( Eg. The)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Georgia"/>
                        <a:buNone/>
                      </a:pPr>
                      <a:r>
                        <a:rPr b="0" i="0" lang="es-CL" sz="1400" u="none" cap="none" strike="noStrik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INDEFINITE ARTICLE ( Eg. A/An)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DA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NOUNS(Sustantivo)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Georgia"/>
                        <a:buNone/>
                      </a:pPr>
                      <a:r>
                        <a:rPr b="0" i="0" lang="es-CL" sz="1400" u="none" cap="none" strike="noStrik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SINGULAR (Eg. Boy)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Georgia"/>
                        <a:buNone/>
                      </a:pPr>
                      <a:r>
                        <a:rPr b="0" i="0" lang="es-CL" sz="1400" u="none" cap="none" strike="noStrik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PLURAL( Eg. Boys)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9ED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PRONOUNS(Pronombres)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Georgia"/>
                        <a:buNone/>
                      </a:pPr>
                      <a:r>
                        <a:rPr b="0" i="0" lang="es-CL" sz="1400" u="none" cap="none" strike="noStrik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PERSONAL PRONOUNS (Eg. He, she,etc)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Georgia"/>
                        <a:buNone/>
                      </a:pPr>
                      <a:r>
                        <a:rPr b="0" i="0" lang="es-CL" sz="1400" u="none" cap="none" strike="noStrik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POSSESSIVE ADJECTIVES (Eg. My, his, her, our, their,your)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DA"/>
                    </a:solidFill>
                  </a:tcPr>
                </a:tc>
              </a:tr>
              <a:tr h="455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PREPOSITIONS( Location)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Georgia"/>
                        <a:buNone/>
                      </a:pPr>
                      <a:r>
                        <a:rPr b="0" i="0" lang="es-CL" sz="1400" u="none" cap="none" strike="noStrik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PREPOSITIONS ( Eg. On, in, to, between, under,etc)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9ED"/>
                    </a:solidFill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Georgia"/>
                        <a:buNone/>
                      </a:pPr>
                      <a:r>
                        <a:rPr b="1" i="0" lang="es-CL" sz="1400" u="none" cap="none" strike="noStrik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ADJECTIVES( An attribute to modify a noun)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Georgia"/>
                        <a:buNone/>
                      </a:pPr>
                      <a:r>
                        <a:rPr b="0" i="0" lang="es-CL" sz="1400" u="none" cap="none" strike="noStrik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ADJECTIVES (Eg. Beautiful, bad, sick, expensive, healthy, etc)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311700" y="227105"/>
            <a:ext cx="8520600" cy="9311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400"/>
              <a:t>               </a:t>
            </a:r>
            <a:br>
              <a:rPr lang="es-CL" sz="2400"/>
            </a:br>
            <a:r>
              <a:rPr lang="es-CL" sz="2400"/>
              <a:t> Activity 1: </a:t>
            </a:r>
            <a:r>
              <a:rPr lang="es-CL" sz="2400">
                <a:solidFill>
                  <a:srgbClr val="252525"/>
                </a:solidFill>
              </a:rPr>
              <a:t>Introducing yourself</a:t>
            </a:r>
            <a:br>
              <a:rPr lang="es-CL" sz="2400">
                <a:solidFill>
                  <a:srgbClr val="252525"/>
                </a:solidFill>
              </a:rPr>
            </a:br>
            <a:br>
              <a:rPr lang="es-CL" sz="2400">
                <a:solidFill>
                  <a:srgbClr val="252525"/>
                </a:solidFill>
              </a:rPr>
            </a:br>
            <a:r>
              <a:rPr lang="es-CL" sz="2400">
                <a:solidFill>
                  <a:srgbClr val="252525"/>
                </a:solidFill>
              </a:rPr>
              <a:t>Answer the following questions: </a:t>
            </a:r>
            <a:br>
              <a:rPr lang="es-CL" sz="2400">
                <a:solidFill>
                  <a:srgbClr val="252525"/>
                </a:solidFill>
              </a:rPr>
            </a:br>
            <a:br>
              <a:rPr lang="es-CL" sz="2400"/>
            </a:br>
            <a:endParaRPr>
              <a:solidFill>
                <a:srgbClr val="252525"/>
              </a:solidFill>
            </a:endParaRPr>
          </a:p>
        </p:txBody>
      </p:sp>
      <p:sp>
        <p:nvSpPr>
          <p:cNvPr id="89" name="Google Shape;89;p1"/>
          <p:cNvSpPr txBox="1"/>
          <p:nvPr>
            <p:ph idx="1" type="body"/>
          </p:nvPr>
        </p:nvSpPr>
        <p:spPr>
          <a:xfrm>
            <a:off x="291314" y="1229991"/>
            <a:ext cx="8492434" cy="47015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572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AutoNum type="arabicPeriod"/>
            </a:pPr>
            <a:r>
              <a:rPr lang="es-CL"/>
              <a:t>What is your name?</a:t>
            </a:r>
            <a:endParaRPr/>
          </a:p>
          <a:p>
            <a:pPr indent="-4572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AutoNum type="arabicPeriod"/>
            </a:pPr>
            <a:r>
              <a:rPr lang="es-CL"/>
              <a:t>How old are you?</a:t>
            </a:r>
            <a:endParaRPr/>
          </a:p>
          <a:p>
            <a:pPr indent="-4572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AutoNum type="arabicPeriod"/>
            </a:pPr>
            <a:r>
              <a:rPr lang="es-CL"/>
              <a:t>Where are you from?</a:t>
            </a:r>
            <a:endParaRPr/>
          </a:p>
          <a:p>
            <a:pPr indent="-4572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AutoNum type="arabicPeriod"/>
            </a:pPr>
            <a:r>
              <a:rPr lang="es-CL"/>
              <a:t>Where do you live?</a:t>
            </a:r>
            <a:endParaRPr/>
          </a:p>
          <a:p>
            <a:pPr indent="-4572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AutoNum type="arabicPeriod"/>
            </a:pPr>
            <a:r>
              <a:rPr lang="es-CL"/>
              <a:t>Do you have brothers or sisters?</a:t>
            </a:r>
            <a:endParaRPr/>
          </a:p>
          <a:p>
            <a:pPr indent="-4572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AutoNum type="arabicPeriod"/>
            </a:pPr>
            <a:r>
              <a:rPr lang="es-CL"/>
              <a:t>Who do you live with?</a:t>
            </a:r>
            <a:endParaRPr/>
          </a:p>
          <a:p>
            <a:pPr indent="-4572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AutoNum type="arabicPeriod"/>
            </a:pPr>
            <a:r>
              <a:rPr lang="es-CL"/>
              <a:t>Name something you like and something you don’t like</a:t>
            </a:r>
            <a:endParaRPr/>
          </a:p>
          <a:p>
            <a:pPr indent="-342900" lvl="0" marL="571500" rtl="0" algn="l"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2020-04-13T15:53:05Z</dcterms:created>
  <dc:creator>Usuario</dc:creator>
</cp:coreProperties>
</file>