
<file path=[Content_Types].xml><?xml version="1.0" encoding="utf-8"?>
<Types xmlns="http://schemas.openxmlformats.org/package/2006/content-types">
  <Default ContentType="application/vnd.openxmlformats-officedocument.vmlDrawing" Extension="vml"/>
  <Default ContentType="application/xml" Extension="xml"/>
  <Default ContentType="image/png" Extension="png"/>
  <Default ContentType="application/vnd.openxmlformats-officedocument.wordprocessingml.document" Extension="docx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wordprocessingml.document" PartName="/ppt/embeddings/Microsoft_Office_Word_Document2.docx"/>
  <Override ContentType="application/vnd.openxmlformats-officedocument.wordprocessingml.document" PartName="/ppt/embeddings/Microsoft_Office_Word_Document1.docx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41" roundtripDataSignature="AMtx7mi3Rk/POxiX42bWAiQ4yGTkrvrx4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4FD8E750-D858-4CB7-AA81-433690D79AC2}">
  <a:tblStyle styleId="{4FD8E750-D858-4CB7-AA81-433690D79AC2}" styleName="Table_0">
    <a:wholeTbl>
      <a:tcTxStyle b="off" i="off">
        <a:font>
          <a:latin typeface="Verdana"/>
          <a:ea typeface="Verdana"/>
          <a:cs typeface="Verdana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CECE6"/>
          </a:solidFill>
        </a:fill>
      </a:tcStyle>
    </a:wholeTbl>
    <a:band1H>
      <a:tcTxStyle b="off" i="off"/>
      <a:tcStyle>
        <a:fill>
          <a:solidFill>
            <a:srgbClr val="F9D7CA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F9D7CA"/>
          </a:solidFill>
        </a:fill>
      </a:tcStyle>
    </a:band1V>
    <a:band2V>
      <a:tcTxStyle b="off" i="off"/>
    </a:band2V>
    <a:lastCol>
      <a:tcTxStyle b="on" i="off">
        <a:font>
          <a:latin typeface="Verdana"/>
          <a:ea typeface="Verdana"/>
          <a:cs typeface="Verdana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Verdana"/>
          <a:ea typeface="Verdana"/>
          <a:cs typeface="Verdana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Verdana"/>
          <a:ea typeface="Verdana"/>
          <a:cs typeface="Verdana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  <a:tblStyle styleId="{C3932B5B-4AAE-4886-A52D-ACA97732ABE2}" styleName="Table_1">
    <a:wholeTbl>
      <a:tcTxStyle b="off" i="off">
        <a:font>
          <a:latin typeface="Arial"/>
          <a:ea typeface="Arial"/>
          <a:cs typeface="Arial"/>
        </a:font>
        <a:srgbClr val="000000"/>
      </a:tcTx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4.xml"/><Relationship Id="rId20" Type="http://schemas.openxmlformats.org/officeDocument/2006/relationships/slide" Target="slides/slide14.xml"/><Relationship Id="rId41" Type="http://customschemas.google.com/relationships/presentationmetadata" Target="metadata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schemas.openxmlformats.org/officeDocument/2006/relationships/slide" Target="slides/slide29.xml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37" Type="http://schemas.openxmlformats.org/officeDocument/2006/relationships/slide" Target="slides/slide31.xml"/><Relationship Id="rId14" Type="http://schemas.openxmlformats.org/officeDocument/2006/relationships/slide" Target="slides/slide8.xml"/><Relationship Id="rId36" Type="http://schemas.openxmlformats.org/officeDocument/2006/relationships/slide" Target="slides/slide30.xml"/><Relationship Id="rId17" Type="http://schemas.openxmlformats.org/officeDocument/2006/relationships/slide" Target="slides/slide11.xml"/><Relationship Id="rId39" Type="http://schemas.openxmlformats.org/officeDocument/2006/relationships/slide" Target="slides/slide33.xml"/><Relationship Id="rId16" Type="http://schemas.openxmlformats.org/officeDocument/2006/relationships/slide" Target="slides/slide10.xml"/><Relationship Id="rId38" Type="http://schemas.openxmlformats.org/officeDocument/2006/relationships/slide" Target="slides/slide32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drawings/_rels/vmlDrawing1.vml.rels><?xml version="1.0" encoding="UTF-8" standalone="yes"?>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s-C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5" name="Google Shape;95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7" name="Google Shape;147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52" name="Google Shape;152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58" name="Google Shape;158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63" name="Google Shape;163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68" name="Google Shape;168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74" name="Google Shape;174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81" name="Google Shape;181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88" name="Google Shape;188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95" name="Google Shape;195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01" name="Google Shape;201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1" name="Google Shape;101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11" name="Google Shape;211;p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21" name="Google Shape;221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7" name="Google Shape;227;p2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33" name="Google Shape;233;p2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39" name="Google Shape;239;p2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44" name="Google Shape;244;p2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49" name="Google Shape;249;p2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54" name="Google Shape;254;p2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59" name="Google Shape;259;p2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64" name="Google Shape;264;p2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7" name="Google Shape;107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70" name="Google Shape;270;p3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76" name="Google Shape;276;p3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82" name="Google Shape;282;p3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87" name="Google Shape;287;p3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92" name="Google Shape;292;p3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4" name="Google Shape;114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9" name="Google Shape;119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5" name="Google Shape;125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1" name="Google Shape;131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7" name="Google Shape;137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2" name="Google Shape;142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showMasterSp="0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fmla="val 2081" name="adj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cap="rnd" cmpd="sng" w="9525">
            <a:solidFill>
              <a:srgbClr val="A2A0A0"/>
            </a:solidFill>
            <a:prstDash val="solid"/>
            <a:round/>
            <a:headEnd len="sm" w="sm" type="none"/>
            <a:tailEnd len="sm" w="sm" type="none"/>
          </a:ln>
          <a:effectLst>
            <a:outerShdw blurRad="76200" rotWithShape="0" algn="tl" dir="5400000" dist="50800">
              <a:srgbClr val="000000">
                <a:alpha val="23529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9" name="Google Shape;19;p36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fmla="val 4578" name="adj"/>
            </a:avLst>
          </a:prstGeom>
          <a:gradFill>
            <a:gsLst>
              <a:gs pos="0">
                <a:schemeClr val="lt1"/>
              </a:gs>
              <a:gs pos="55000">
                <a:srgbClr val="DFDFDF"/>
              </a:gs>
              <a:gs pos="100000">
                <a:srgbClr val="9E9E9E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0" name="Google Shape;20;p36"/>
          <p:cNvSpPr txBox="1"/>
          <p:nvPr>
            <p:ph type="ctrTitle"/>
          </p:nvPr>
        </p:nvSpPr>
        <p:spPr>
          <a:xfrm>
            <a:off x="722376" y="1820206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ts val="4500"/>
              <a:buFont typeface="Verdana"/>
              <a:buNone/>
              <a:defRPr b="1" sz="4500">
                <a:solidFill>
                  <a:srgbClr val="FF8C3C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6"/>
          <p:cNvSpPr txBox="1"/>
          <p:nvPr>
            <p:ph idx="1" type="subTitle"/>
          </p:nvPr>
        </p:nvSpPr>
        <p:spPr>
          <a:xfrm>
            <a:off x="722376" y="3685032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0">
            <a:norm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8766F"/>
                </a:solidFill>
              </a:defRPr>
            </a:lvl1pPr>
            <a:lvl2pPr lvl="1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230"/>
              </a:spcBef>
              <a:spcAft>
                <a:spcPts val="0"/>
              </a:spcAft>
              <a:buSzPts val="2016"/>
              <a:buNone/>
              <a:defRPr/>
            </a:lvl4pPr>
            <a:lvl5pPr lvl="4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257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22" name="Google Shape;22;p36"/>
          <p:cNvSpPr txBox="1"/>
          <p:nvPr>
            <p:ph idx="10" type="dt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6"/>
          <p:cNvSpPr txBox="1"/>
          <p:nvPr>
            <p:ph idx="11" type="ftr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6"/>
          <p:cNvSpPr txBox="1"/>
          <p:nvPr>
            <p:ph idx="12" type="sldNum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5"/>
          <p:cNvSpPr txBox="1"/>
          <p:nvPr>
            <p:ph type="title"/>
          </p:nvPr>
        </p:nvSpPr>
        <p:spPr>
          <a:xfrm>
            <a:off x="502920" y="4983480"/>
            <a:ext cx="8183880" cy="10515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45"/>
          <p:cNvSpPr txBox="1"/>
          <p:nvPr>
            <p:ph idx="1" type="body"/>
          </p:nvPr>
        </p:nvSpPr>
        <p:spPr>
          <a:xfrm rot="5400000">
            <a:off x="2500884" y="-1467612"/>
            <a:ext cx="4187952" cy="81838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440"/>
              <a:buChar char="⚫"/>
              <a:defRPr/>
            </a:lvl1pPr>
            <a:lvl2pPr indent="-3429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56616" lvl="3" marL="1828800" algn="l">
              <a:lnSpc>
                <a:spcPct val="100000"/>
              </a:lnSpc>
              <a:spcBef>
                <a:spcPts val="230"/>
              </a:spcBef>
              <a:spcAft>
                <a:spcPts val="0"/>
              </a:spcAft>
              <a:buSzPts val="2016"/>
              <a:buChar char="◦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84" name="Google Shape;84;p45"/>
          <p:cNvSpPr txBox="1"/>
          <p:nvPr>
            <p:ph idx="10" type="dt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45"/>
          <p:cNvSpPr txBox="1"/>
          <p:nvPr>
            <p:ph idx="11" type="ftr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45"/>
          <p:cNvSpPr txBox="1"/>
          <p:nvPr>
            <p:ph idx="12" type="sldNum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46"/>
          <p:cNvSpPr txBox="1"/>
          <p:nvPr>
            <p:ph type="title"/>
          </p:nvPr>
        </p:nvSpPr>
        <p:spPr>
          <a:xfrm rot="5400000">
            <a:off x="4991100" y="2171704"/>
            <a:ext cx="5257799" cy="1981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46"/>
          <p:cNvSpPr txBox="1"/>
          <p:nvPr>
            <p:ph idx="1" type="body"/>
          </p:nvPr>
        </p:nvSpPr>
        <p:spPr>
          <a:xfrm rot="5400000">
            <a:off x="876300" y="190503"/>
            <a:ext cx="5257801" cy="594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440"/>
              <a:buChar char="⚫"/>
              <a:defRPr/>
            </a:lvl1pPr>
            <a:lvl2pPr indent="-3429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56616" lvl="3" marL="1828800" algn="l">
              <a:lnSpc>
                <a:spcPct val="100000"/>
              </a:lnSpc>
              <a:spcBef>
                <a:spcPts val="230"/>
              </a:spcBef>
              <a:spcAft>
                <a:spcPts val="0"/>
              </a:spcAft>
              <a:buSzPts val="2016"/>
              <a:buChar char="◦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90" name="Google Shape;90;p46"/>
          <p:cNvSpPr txBox="1"/>
          <p:nvPr>
            <p:ph idx="10" type="dt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46"/>
          <p:cNvSpPr txBox="1"/>
          <p:nvPr>
            <p:ph idx="11" type="ftr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46"/>
          <p:cNvSpPr txBox="1"/>
          <p:nvPr>
            <p:ph idx="12" type="sldNum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7"/>
          <p:cNvSpPr txBox="1"/>
          <p:nvPr>
            <p:ph type="title"/>
          </p:nvPr>
        </p:nvSpPr>
        <p:spPr>
          <a:xfrm>
            <a:off x="502920" y="4983480"/>
            <a:ext cx="8183880" cy="10515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7"/>
          <p:cNvSpPr txBox="1"/>
          <p:nvPr>
            <p:ph idx="1" type="body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440"/>
              <a:buChar char="⚫"/>
              <a:defRPr/>
            </a:lvl1pPr>
            <a:lvl2pPr indent="-3429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56616" lvl="3" marL="1828800" algn="l">
              <a:lnSpc>
                <a:spcPct val="100000"/>
              </a:lnSpc>
              <a:spcBef>
                <a:spcPts val="230"/>
              </a:spcBef>
              <a:spcAft>
                <a:spcPts val="0"/>
              </a:spcAft>
              <a:buSzPts val="2016"/>
              <a:buChar char="◦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28" name="Google Shape;28;p37"/>
          <p:cNvSpPr txBox="1"/>
          <p:nvPr>
            <p:ph idx="10" type="dt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37"/>
          <p:cNvSpPr txBox="1"/>
          <p:nvPr>
            <p:ph idx="11" type="ftr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37"/>
          <p:cNvSpPr txBox="1"/>
          <p:nvPr>
            <p:ph idx="12" type="sldNum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showMasterSp="0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38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fmla="val 2081" name="adj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cap="rnd" cmpd="sng" w="9525">
            <a:solidFill>
              <a:srgbClr val="A2A0A0"/>
            </a:solidFill>
            <a:prstDash val="solid"/>
            <a:round/>
            <a:headEnd len="sm" w="sm" type="none"/>
            <a:tailEnd len="sm" w="sm" type="none"/>
          </a:ln>
          <a:effectLst>
            <a:outerShdw blurRad="76200" rotWithShape="0" algn="tl" dir="5400000" dist="50800">
              <a:srgbClr val="000000">
                <a:alpha val="23529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3" name="Google Shape;33;p38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fmla="val 2127" name="adj"/>
            </a:avLst>
          </a:prstGeom>
          <a:gradFill>
            <a:gsLst>
              <a:gs pos="0">
                <a:schemeClr val="lt1"/>
              </a:gs>
              <a:gs pos="55000">
                <a:srgbClr val="DFDFDF"/>
              </a:gs>
              <a:gs pos="100000">
                <a:srgbClr val="9E9E9E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4" name="Google Shape;34;p38"/>
          <p:cNvSpPr txBox="1"/>
          <p:nvPr>
            <p:ph type="title"/>
          </p:nvPr>
        </p:nvSpPr>
        <p:spPr>
          <a:xfrm>
            <a:off x="468344" y="4928616"/>
            <a:ext cx="8183880" cy="676656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8766F"/>
              </a:buClr>
              <a:buSzPts val="3600"/>
              <a:buFont typeface="Verdana"/>
              <a:buNone/>
              <a:defRPr b="0" sz="3600" cap="none">
                <a:solidFill>
                  <a:srgbClr val="78766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8"/>
          <p:cNvSpPr txBox="1"/>
          <p:nvPr>
            <p:ph idx="1" type="body"/>
          </p:nvPr>
        </p:nvSpPr>
        <p:spPr>
          <a:xfrm>
            <a:off x="468344" y="5624484"/>
            <a:ext cx="8183880" cy="420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18850" spcFirstLastPara="1" rIns="91425" wrap="square" tIns="0">
            <a:normAutofit/>
          </a:bodyPr>
          <a:lstStyle>
            <a:lvl1pPr indent="-228600" lvl="0" marL="457200" marR="3657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 b="0" sz="1800">
                <a:solidFill>
                  <a:srgbClr val="B75C00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30"/>
              </a:spcBef>
              <a:spcAft>
                <a:spcPts val="0"/>
              </a:spcAft>
              <a:buSzPts val="1568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342900" lvl="5" marL="27432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36" name="Google Shape;36;p38"/>
          <p:cNvSpPr txBox="1"/>
          <p:nvPr>
            <p:ph idx="10" type="dt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38"/>
          <p:cNvSpPr txBox="1"/>
          <p:nvPr>
            <p:ph idx="11" type="ftr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8"/>
          <p:cNvSpPr txBox="1"/>
          <p:nvPr>
            <p:ph idx="12" type="sldNum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39"/>
          <p:cNvSpPr txBox="1"/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39"/>
          <p:cNvSpPr txBox="1"/>
          <p:nvPr>
            <p:ph idx="1" type="body"/>
          </p:nvPr>
        </p:nvSpPr>
        <p:spPr>
          <a:xfrm>
            <a:off x="514352" y="530352"/>
            <a:ext cx="393192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/>
          </a:bodyPr>
          <a:lstStyle>
            <a:lvl1pPr indent="-360680" lvl="0" marL="4572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80"/>
              <a:buChar char="⚫"/>
              <a:defRPr sz="2600"/>
            </a:lvl1pPr>
            <a:lvl2pPr indent="-3683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00"/>
              <a:buChar char="◦"/>
              <a:defRPr sz="2200"/>
            </a:lvl2pPr>
            <a:lvl3pPr indent="-355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3pPr>
            <a:lvl4pPr indent="-356616" lvl="3" marL="1828800" algn="l">
              <a:lnSpc>
                <a:spcPct val="100000"/>
              </a:lnSpc>
              <a:spcBef>
                <a:spcPts val="230"/>
              </a:spcBef>
              <a:spcAft>
                <a:spcPts val="0"/>
              </a:spcAft>
              <a:buSzPts val="2016"/>
              <a:buChar char="◦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42" name="Google Shape;42;p39"/>
          <p:cNvSpPr txBox="1"/>
          <p:nvPr>
            <p:ph idx="2" type="body"/>
          </p:nvPr>
        </p:nvSpPr>
        <p:spPr>
          <a:xfrm>
            <a:off x="4755360" y="530352"/>
            <a:ext cx="393192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/>
          </a:bodyPr>
          <a:lstStyle>
            <a:lvl1pPr indent="-360680" lvl="0" marL="4572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80"/>
              <a:buChar char="⚫"/>
              <a:defRPr sz="2600"/>
            </a:lvl1pPr>
            <a:lvl2pPr indent="-3683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00"/>
              <a:buChar char="◦"/>
              <a:defRPr sz="2200"/>
            </a:lvl2pPr>
            <a:lvl3pPr indent="-355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3pPr>
            <a:lvl4pPr indent="-356616" lvl="3" marL="1828800" algn="l">
              <a:lnSpc>
                <a:spcPct val="100000"/>
              </a:lnSpc>
              <a:spcBef>
                <a:spcPts val="230"/>
              </a:spcBef>
              <a:spcAft>
                <a:spcPts val="0"/>
              </a:spcAft>
              <a:buSzPts val="2016"/>
              <a:buChar char="◦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43" name="Google Shape;43;p39"/>
          <p:cNvSpPr txBox="1"/>
          <p:nvPr>
            <p:ph idx="10" type="dt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39"/>
          <p:cNvSpPr txBox="1"/>
          <p:nvPr>
            <p:ph idx="11" type="ftr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39"/>
          <p:cNvSpPr txBox="1"/>
          <p:nvPr>
            <p:ph idx="12" type="sldNum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40"/>
          <p:cNvSpPr txBox="1"/>
          <p:nvPr>
            <p:ph type="title"/>
          </p:nvPr>
        </p:nvSpPr>
        <p:spPr>
          <a:xfrm>
            <a:off x="502920" y="4983480"/>
            <a:ext cx="8183880" cy="10515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ts val="3600"/>
              <a:buFont typeface="Verdana"/>
              <a:buNone/>
              <a:defRPr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40"/>
          <p:cNvSpPr txBox="1"/>
          <p:nvPr>
            <p:ph idx="1" type="body"/>
          </p:nvPr>
        </p:nvSpPr>
        <p:spPr>
          <a:xfrm>
            <a:off x="607224" y="579438"/>
            <a:ext cx="3931920" cy="792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146300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920"/>
              <a:buNone/>
              <a:defRPr b="1"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230"/>
              </a:spcBef>
              <a:spcAft>
                <a:spcPts val="0"/>
              </a:spcAft>
              <a:buSzPts val="1792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342900" lvl="5" marL="27432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49" name="Google Shape;49;p40"/>
          <p:cNvSpPr txBox="1"/>
          <p:nvPr>
            <p:ph idx="2" type="body"/>
          </p:nvPr>
        </p:nvSpPr>
        <p:spPr>
          <a:xfrm>
            <a:off x="4652169" y="579438"/>
            <a:ext cx="3931920" cy="792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137150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920"/>
              <a:buNone/>
              <a:defRPr b="1"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230"/>
              </a:spcBef>
              <a:spcAft>
                <a:spcPts val="0"/>
              </a:spcAft>
              <a:buSzPts val="1792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342900" lvl="5" marL="27432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50" name="Google Shape;50;p40"/>
          <p:cNvSpPr txBox="1"/>
          <p:nvPr>
            <p:ph idx="3" type="body"/>
          </p:nvPr>
        </p:nvSpPr>
        <p:spPr>
          <a:xfrm>
            <a:off x="607224" y="1447800"/>
            <a:ext cx="3931920" cy="34899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/>
          </a:bodyPr>
          <a:lstStyle>
            <a:lvl1pPr indent="-350520" lvl="0" marL="4572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920"/>
              <a:buChar char="⚫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◦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392" lvl="3" marL="1828800" algn="l">
              <a:lnSpc>
                <a:spcPct val="100000"/>
              </a:lnSpc>
              <a:spcBef>
                <a:spcPts val="230"/>
              </a:spcBef>
              <a:spcAft>
                <a:spcPts val="0"/>
              </a:spcAft>
              <a:buSzPts val="1792"/>
              <a:buChar char="◦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Char char="●"/>
              <a:defRPr sz="1600"/>
            </a:lvl5pPr>
            <a:lvl6pPr indent="-342900" lvl="5" marL="27432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51" name="Google Shape;51;p40"/>
          <p:cNvSpPr txBox="1"/>
          <p:nvPr>
            <p:ph idx="4" type="body"/>
          </p:nvPr>
        </p:nvSpPr>
        <p:spPr>
          <a:xfrm>
            <a:off x="4652169" y="1447800"/>
            <a:ext cx="3931920" cy="34899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/>
          </a:bodyPr>
          <a:lstStyle>
            <a:lvl1pPr indent="-350520" lvl="0" marL="4572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920"/>
              <a:buChar char="⚫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◦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392" lvl="3" marL="1828800" algn="l">
              <a:lnSpc>
                <a:spcPct val="100000"/>
              </a:lnSpc>
              <a:spcBef>
                <a:spcPts val="230"/>
              </a:spcBef>
              <a:spcAft>
                <a:spcPts val="0"/>
              </a:spcAft>
              <a:buSzPts val="1792"/>
              <a:buChar char="◦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Char char="●"/>
              <a:defRPr sz="1600"/>
            </a:lvl5pPr>
            <a:lvl6pPr indent="-342900" lvl="5" marL="27432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52" name="Google Shape;52;p40"/>
          <p:cNvSpPr txBox="1"/>
          <p:nvPr>
            <p:ph idx="10" type="dt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40"/>
          <p:cNvSpPr txBox="1"/>
          <p:nvPr>
            <p:ph idx="11" type="ftr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40"/>
          <p:cNvSpPr txBox="1"/>
          <p:nvPr>
            <p:ph idx="12" type="sldNum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ólo el título" type="titleOnly">
  <p:cSld name="TITLE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41"/>
          <p:cNvSpPr txBox="1"/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41"/>
          <p:cNvSpPr txBox="1"/>
          <p:nvPr>
            <p:ph idx="10" type="dt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41"/>
          <p:cNvSpPr txBox="1"/>
          <p:nvPr>
            <p:ph idx="11" type="ftr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41"/>
          <p:cNvSpPr txBox="1"/>
          <p:nvPr>
            <p:ph idx="12" type="sldNum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showMasterSp="0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42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fmla="val 2081" name="adj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cap="rnd" cmpd="sng" w="9525">
            <a:solidFill>
              <a:srgbClr val="A2A0A0"/>
            </a:solidFill>
            <a:prstDash val="solid"/>
            <a:round/>
            <a:headEnd len="sm" w="sm" type="none"/>
            <a:tailEnd len="sm" w="sm" type="none"/>
          </a:ln>
          <a:effectLst>
            <a:outerShdw blurRad="76200" rotWithShape="0" algn="tl" dir="5400000" dist="50800">
              <a:srgbClr val="000000">
                <a:alpha val="23529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2" name="Google Shape;62;p42"/>
          <p:cNvSpPr txBox="1"/>
          <p:nvPr>
            <p:ph idx="10" type="dt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42"/>
          <p:cNvSpPr txBox="1"/>
          <p:nvPr>
            <p:ph idx="11" type="ftr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42"/>
          <p:cNvSpPr txBox="1"/>
          <p:nvPr>
            <p:ph idx="12" type="sldNum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43"/>
          <p:cNvSpPr txBox="1"/>
          <p:nvPr>
            <p:ph type="title"/>
          </p:nvPr>
        </p:nvSpPr>
        <p:spPr>
          <a:xfrm>
            <a:off x="5538784" y="533400"/>
            <a:ext cx="29718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Verdana"/>
              <a:buNone/>
              <a:defRPr b="1" sz="22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43"/>
          <p:cNvSpPr txBox="1"/>
          <p:nvPr>
            <p:ph idx="1" type="body"/>
          </p:nvPr>
        </p:nvSpPr>
        <p:spPr>
          <a:xfrm>
            <a:off x="5538847" y="1447802"/>
            <a:ext cx="2971800" cy="4206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91425">
            <a:normAutofit/>
          </a:bodyPr>
          <a:lstStyle>
            <a:lvl1pPr indent="-228600" lvl="0" marL="457200" marR="1828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000"/>
              <a:buNone/>
              <a:defRPr sz="1000">
                <a:solidFill>
                  <a:schemeClr val="dk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30"/>
              </a:spcBef>
              <a:spcAft>
                <a:spcPts val="0"/>
              </a:spcAft>
              <a:buSzPts val="1008"/>
              <a:buNone/>
              <a:defRPr sz="900">
                <a:solidFill>
                  <a:schemeClr val="dk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68" name="Google Shape;68;p43"/>
          <p:cNvSpPr txBox="1"/>
          <p:nvPr>
            <p:ph idx="2" type="body"/>
          </p:nvPr>
        </p:nvSpPr>
        <p:spPr>
          <a:xfrm>
            <a:off x="761372" y="930144"/>
            <a:ext cx="4626159" cy="47244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/>
          </a:bodyPr>
          <a:lstStyle>
            <a:lvl1pPr indent="-370840" lvl="0" marL="4572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Char char="⚫"/>
              <a:defRPr sz="2800">
                <a:solidFill>
                  <a:schemeClr val="dk1"/>
                </a:solidFill>
              </a:defRPr>
            </a:lvl1pPr>
            <a:lvl2pPr indent="-3937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600"/>
              <a:buChar char="◦"/>
              <a:defRPr sz="2600">
                <a:solidFill>
                  <a:schemeClr val="dk1"/>
                </a:solidFill>
              </a:defRPr>
            </a:lvl2pPr>
            <a:lvl3pPr indent="-3810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400"/>
              <a:buChar char="●"/>
              <a:defRPr sz="2400">
                <a:solidFill>
                  <a:schemeClr val="dk1"/>
                </a:solidFill>
              </a:defRPr>
            </a:lvl3pPr>
            <a:lvl4pPr indent="-370839" lvl="3" marL="1828800" algn="l">
              <a:lnSpc>
                <a:spcPct val="100000"/>
              </a:lnSpc>
              <a:spcBef>
                <a:spcPts val="230"/>
              </a:spcBef>
              <a:spcAft>
                <a:spcPts val="0"/>
              </a:spcAft>
              <a:buSzPts val="2240"/>
              <a:buChar char="◦"/>
              <a:defRPr sz="2000">
                <a:solidFill>
                  <a:schemeClr val="dk1"/>
                </a:solidFill>
              </a:defRPr>
            </a:lvl4pPr>
            <a:lvl5pPr indent="-355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>
                <a:solidFill>
                  <a:schemeClr val="dk1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700"/>
              <a:buNone/>
              <a:defRPr/>
            </a:lvl6pPr>
            <a:lvl7pPr indent="-342900" lvl="6" marL="3200400" algn="l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69" name="Google Shape;69;p43"/>
          <p:cNvSpPr txBox="1"/>
          <p:nvPr>
            <p:ph idx="10" type="dt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43"/>
          <p:cNvSpPr txBox="1"/>
          <p:nvPr>
            <p:ph idx="11" type="ftr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43"/>
          <p:cNvSpPr txBox="1"/>
          <p:nvPr>
            <p:ph idx="12" type="sldNum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showMasterSp="0" type="picTx">
  <p:cSld name="PICTURE_WITH_CAPTION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fmla="val 2081" name="adj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cap="rnd" cmpd="sng" w="9525">
            <a:solidFill>
              <a:srgbClr val="A2A0A0"/>
            </a:solidFill>
            <a:prstDash val="solid"/>
            <a:round/>
            <a:headEnd len="sm" w="sm" type="none"/>
            <a:tailEnd len="sm" w="sm" type="none"/>
          </a:ln>
          <a:effectLst>
            <a:outerShdw blurRad="76200" rotWithShape="0" algn="tl" dir="5400000" dist="50800">
              <a:srgbClr val="000000">
                <a:alpha val="23529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74" name="Google Shape;74;p44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fmla="val 2748" name="adj"/>
            </a:avLst>
          </a:prstGeom>
          <a:solidFill>
            <a:srgbClr val="1C1C1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75" name="Google Shape;75;p44"/>
          <p:cNvSpPr txBox="1"/>
          <p:nvPr>
            <p:ph type="title"/>
          </p:nvPr>
        </p:nvSpPr>
        <p:spPr>
          <a:xfrm>
            <a:off x="457200" y="5012056"/>
            <a:ext cx="8229600" cy="1051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8766F"/>
              </a:buClr>
              <a:buSzPts val="3600"/>
              <a:buFont typeface="Verdana"/>
              <a:buNone/>
              <a:defRPr b="0" sz="3600">
                <a:solidFill>
                  <a:srgbClr val="78766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44"/>
          <p:cNvSpPr txBox="1"/>
          <p:nvPr>
            <p:ph idx="1" type="body"/>
          </p:nvPr>
        </p:nvSpPr>
        <p:spPr>
          <a:xfrm>
            <a:off x="6462712" y="533400"/>
            <a:ext cx="2240280" cy="4211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FFFFFF"/>
                </a:solidFill>
              </a:defRPr>
            </a:lvl1pPr>
            <a:lvl2pPr indent="-3048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Char char="◦"/>
              <a:defRPr sz="1200">
                <a:solidFill>
                  <a:srgbClr val="FFFFFF"/>
                </a:solidFill>
              </a:defRPr>
            </a:lvl2pPr>
            <a:lvl3pPr indent="-2921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000"/>
              <a:buChar char="●"/>
              <a:defRPr sz="1000">
                <a:solidFill>
                  <a:srgbClr val="FFFFFF"/>
                </a:solidFill>
              </a:defRPr>
            </a:lvl3pPr>
            <a:lvl4pPr indent="-292608" lvl="3" marL="1828800" algn="l">
              <a:lnSpc>
                <a:spcPct val="100000"/>
              </a:lnSpc>
              <a:spcBef>
                <a:spcPts val="230"/>
              </a:spcBef>
              <a:spcAft>
                <a:spcPts val="0"/>
              </a:spcAft>
              <a:buSzPts val="1008"/>
              <a:buChar char="◦"/>
              <a:defRPr sz="900">
                <a:solidFill>
                  <a:srgbClr val="FFFFFF"/>
                </a:solidFill>
              </a:defRPr>
            </a:lvl4pPr>
            <a:lvl5pPr indent="-28575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Char char="●"/>
              <a:defRPr sz="900">
                <a:solidFill>
                  <a:srgbClr val="FFFFFF"/>
                </a:solidFill>
              </a:defRPr>
            </a:lvl5pPr>
            <a:lvl6pPr indent="-342900" lvl="5" marL="27432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77" name="Google Shape;77;p44"/>
          <p:cNvSpPr txBox="1"/>
          <p:nvPr>
            <p:ph idx="10" type="dt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44"/>
          <p:cNvSpPr txBox="1"/>
          <p:nvPr>
            <p:ph idx="11" type="ftr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44"/>
          <p:cNvSpPr txBox="1"/>
          <p:nvPr>
            <p:ph idx="12" type="sldNum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  <p:sp>
        <p:nvSpPr>
          <p:cNvPr id="80" name="Google Shape;80;p44"/>
          <p:cNvSpPr/>
          <p:nvPr>
            <p:ph idx="2" type="pic"/>
          </p:nvPr>
        </p:nvSpPr>
        <p:spPr>
          <a:xfrm>
            <a:off x="421480" y="435768"/>
            <a:ext cx="5925312" cy="4343400"/>
          </a:xfrm>
          <a:prstGeom prst="snipRoundRect">
            <a:avLst>
              <a:gd fmla="val 1040" name="adj1"/>
              <a:gd fmla="val 0" name="adj2"/>
            </a:avLst>
          </a:prstGeom>
          <a:solidFill>
            <a:srgbClr val="4F4D49"/>
          </a:solidFill>
          <a:ln>
            <a:noFill/>
          </a:ln>
        </p:spPr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5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fmla="val 2081" name="adj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cap="rnd" cmpd="sng" w="9525">
            <a:solidFill>
              <a:srgbClr val="A2A0A0"/>
            </a:solidFill>
            <a:prstDash val="solid"/>
            <a:round/>
            <a:headEnd len="sm" w="sm" type="none"/>
            <a:tailEnd len="sm" w="sm" type="none"/>
          </a:ln>
          <a:effectLst>
            <a:outerShdw blurRad="76200" rotWithShape="0" algn="tl" dir="5400000" dist="50800">
              <a:srgbClr val="000000">
                <a:alpha val="23529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1" name="Google Shape;11;p35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fmla="val 2127" name="adj"/>
            </a:avLst>
          </a:prstGeom>
          <a:gradFill>
            <a:gsLst>
              <a:gs pos="0">
                <a:schemeClr val="lt1"/>
              </a:gs>
              <a:gs pos="55000">
                <a:srgbClr val="DFDFDF"/>
              </a:gs>
              <a:gs pos="100000">
                <a:srgbClr val="9E9E9E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2" name="Google Shape;12;p35"/>
          <p:cNvSpPr txBox="1"/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ts val="3600"/>
              <a:buFont typeface="Verdana"/>
              <a:buNone/>
              <a:defRPr b="1" i="0" sz="3600" u="none" cap="none" strike="noStrike">
                <a:solidFill>
                  <a:srgbClr val="FF8C3C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35"/>
          <p:cNvSpPr txBox="1"/>
          <p:nvPr>
            <p:ph idx="1" type="body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/>
          </a:bodyPr>
          <a:lstStyle>
            <a:lvl1pPr indent="-370840" lvl="0" marL="457200" marR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Noto Sans Symbols"/>
              <a:buChar char="⚫"/>
              <a:defRPr b="0" i="0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erdana"/>
              <a:buChar char="◦"/>
              <a:defRPr b="0" i="0" sz="2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368300" lvl="2" marL="1371600" marR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rgbClr val="EF323E"/>
              </a:buClr>
              <a:buSzPts val="2200"/>
              <a:buFont typeface="Noto Sans Symbols"/>
              <a:buChar char="●"/>
              <a:defRPr b="0" i="0" sz="2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363728" lvl="3" marL="1828800" marR="0" rtl="0" algn="l">
              <a:lnSpc>
                <a:spcPct val="100000"/>
              </a:lnSpc>
              <a:spcBef>
                <a:spcPts val="230"/>
              </a:spcBef>
              <a:spcAft>
                <a:spcPts val="0"/>
              </a:spcAft>
              <a:buClr>
                <a:srgbClr val="EF323E"/>
              </a:buClr>
              <a:buSzPts val="2128"/>
              <a:buFont typeface="Verdana"/>
              <a:buChar char="◦"/>
              <a:defRPr b="0" i="0" sz="19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rgbClr val="4882BE"/>
              </a:buClr>
              <a:buSzPts val="180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336550" lvl="5" marL="2743200" marR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rgbClr val="4882BE"/>
              </a:buClr>
              <a:buSzPts val="1700"/>
              <a:buFont typeface="Verdana"/>
              <a:buChar char="◦"/>
              <a:defRPr b="0" i="0" sz="17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323850" lvl="6" marL="3200400" marR="0" rtl="0" algn="l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Noto Sans Symbols"/>
              <a:buChar char="●"/>
              <a:defRPr b="0" i="0" sz="15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323850" lvl="7" marL="3657600" marR="0" rtl="0" algn="l">
              <a:lnSpc>
                <a:spcPct val="100000"/>
              </a:lnSpc>
              <a:spcBef>
                <a:spcPts val="257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Verdana"/>
              <a:buChar char="◦"/>
              <a:defRPr b="0" i="0" sz="15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323850" lvl="8" marL="4114800" marR="0" rtl="0" algn="l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Noto Sans Symbols"/>
              <a:buChar char="●"/>
              <a:defRPr b="0" i="0" sz="15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14" name="Google Shape;14;p35"/>
          <p:cNvSpPr txBox="1"/>
          <p:nvPr>
            <p:ph idx="10" type="dt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15" name="Google Shape;15;p35"/>
          <p:cNvSpPr txBox="1"/>
          <p:nvPr>
            <p:ph idx="11" type="ftr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16" name="Google Shape;16;p35"/>
          <p:cNvSpPr txBox="1"/>
          <p:nvPr>
            <p:ph idx="12" type="sldNum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Relationship Id="rId3" Type="http://schemas.openxmlformats.org/officeDocument/2006/relationships/vmlDrawing" Target="../drawings/vmlDrawing1.vml"/><Relationship Id="rId4" Type="http://schemas.openxmlformats.org/officeDocument/2006/relationships/package" Target="../embeddings/Microsoft_Office_Word_Document1.docx"/><Relationship Id="rId5" Type="http://schemas.openxmlformats.org/officeDocument/2006/relationships/package" Target="../embeddings/Microsoft_Office_Word_Document1.docx"/><Relationship Id="rId6" Type="http://schemas.openxmlformats.org/officeDocument/2006/relationships/image" Target="../media/image2.pn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Relationship Id="rId3" Type="http://schemas.openxmlformats.org/officeDocument/2006/relationships/vmlDrawing" Target="../drawings/vmlDrawing2.vml"/><Relationship Id="rId4" Type="http://schemas.openxmlformats.org/officeDocument/2006/relationships/package" Target="../embeddings/Microsoft_Office_Word_Document2.docx"/><Relationship Id="rId5" Type="http://schemas.openxmlformats.org/officeDocument/2006/relationships/package" Target="../embeddings/Microsoft_Office_Word_Document2.docx"/><Relationship Id="rId6" Type="http://schemas.openxmlformats.org/officeDocument/2006/relationships/image" Target="../media/image1.png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"/>
          <p:cNvSpPr txBox="1"/>
          <p:nvPr>
            <p:ph type="ctrTitle"/>
          </p:nvPr>
        </p:nvSpPr>
        <p:spPr>
          <a:xfrm>
            <a:off x="722376" y="1820206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ts val="4500"/>
              <a:buFont typeface="Verdana"/>
              <a:buNone/>
            </a:pPr>
            <a:r>
              <a:rPr lang="es-CL"/>
              <a:t>Adverbs of Frequency</a:t>
            </a:r>
            <a:endParaRPr/>
          </a:p>
        </p:txBody>
      </p:sp>
      <p:sp>
        <p:nvSpPr>
          <p:cNvPr id="98" name="Google Shape;98;p1"/>
          <p:cNvSpPr txBox="1"/>
          <p:nvPr>
            <p:ph idx="1" type="subTitle"/>
          </p:nvPr>
        </p:nvSpPr>
        <p:spPr>
          <a:xfrm>
            <a:off x="722376" y="3685032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0">
            <a:normAutofit/>
          </a:bodyPr>
          <a:lstStyle/>
          <a:p>
            <a:pPr indent="0" lvl="0" marL="36576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0"/>
          <p:cNvSpPr txBox="1"/>
          <p:nvPr>
            <p:ph idx="1" type="body"/>
          </p:nvPr>
        </p:nvSpPr>
        <p:spPr>
          <a:xfrm>
            <a:off x="502920" y="530352"/>
            <a:ext cx="8183880" cy="53469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 lnSpcReduction="1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b="1" lang="es-CL"/>
              <a:t>Work in pairs and answer the following questions.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rPr b="1" lang="es-CL"/>
              <a:t> </a:t>
            </a:r>
            <a:endParaRPr/>
          </a:p>
          <a:p>
            <a:pPr indent="-514350" lvl="0" marL="51435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AutoNum type="arabicPeriod"/>
            </a:pPr>
            <a:r>
              <a:rPr lang="es-CL"/>
              <a:t>How often do you take a shower? </a:t>
            </a:r>
            <a:endParaRPr/>
          </a:p>
          <a:p>
            <a:pPr indent="-514350" lvl="0" marL="51435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AutoNum type="arabicPeriod"/>
            </a:pPr>
            <a:r>
              <a:rPr lang="es-CL"/>
              <a:t>What do you usually do on Mondays? </a:t>
            </a:r>
            <a:endParaRPr/>
          </a:p>
          <a:p>
            <a:pPr indent="-514350" lvl="0" marL="51435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AutoNum type="arabicPeriod"/>
            </a:pPr>
            <a:r>
              <a:rPr lang="es-CL"/>
              <a:t>What do you never do on Fridays? </a:t>
            </a:r>
            <a:endParaRPr/>
          </a:p>
          <a:p>
            <a:pPr indent="-514350" lvl="0" marL="51435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AutoNum type="arabicPeriod"/>
            </a:pPr>
            <a:r>
              <a:rPr lang="es-CL"/>
              <a:t>How often do you go to the doctor? </a:t>
            </a:r>
            <a:endParaRPr/>
          </a:p>
          <a:p>
            <a:pPr indent="-514350" lvl="0" marL="51435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AutoNum type="arabicPeriod"/>
            </a:pPr>
            <a:r>
              <a:rPr lang="es-CL"/>
              <a:t>How often are you sick? </a:t>
            </a:r>
            <a:endParaRPr/>
          </a:p>
          <a:p>
            <a:pPr indent="-514350" lvl="0" marL="51435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AutoNum type="arabicPeriod"/>
            </a:pPr>
            <a:r>
              <a:rPr lang="es-CL"/>
              <a:t>Can you tell me something you always do at home?</a:t>
            </a:r>
            <a:endParaRPr/>
          </a:p>
          <a:p>
            <a:pPr indent="-514350" lvl="0" marL="51435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AutoNum type="arabicPeriod"/>
            </a:pPr>
            <a:r>
              <a:rPr lang="es-CL"/>
              <a:t>What is something that you never do, but you would like to do?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1"/>
          <p:cNvSpPr txBox="1"/>
          <p:nvPr>
            <p:ph type="ctrTitle"/>
          </p:nvPr>
        </p:nvSpPr>
        <p:spPr>
          <a:xfrm>
            <a:off x="722376" y="1820206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ts val="4500"/>
              <a:buFont typeface="Verdana"/>
              <a:buNone/>
            </a:pPr>
            <a:r>
              <a:rPr lang="es-CL"/>
              <a:t>Present Simple</a:t>
            </a:r>
            <a:endParaRPr/>
          </a:p>
        </p:txBody>
      </p:sp>
      <p:sp>
        <p:nvSpPr>
          <p:cNvPr id="155" name="Google Shape;155;p11"/>
          <p:cNvSpPr txBox="1"/>
          <p:nvPr>
            <p:ph idx="1" type="subTitle"/>
          </p:nvPr>
        </p:nvSpPr>
        <p:spPr>
          <a:xfrm>
            <a:off x="722376" y="3685032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0">
            <a:normAutofit/>
          </a:bodyPr>
          <a:lstStyle/>
          <a:p>
            <a:pPr indent="0" lvl="0" marL="36576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2"/>
          <p:cNvSpPr txBox="1"/>
          <p:nvPr>
            <p:ph idx="1" type="body"/>
          </p:nvPr>
        </p:nvSpPr>
        <p:spPr>
          <a:xfrm>
            <a:off x="502920" y="530352"/>
            <a:ext cx="8183880" cy="53469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 lnSpcReduction="1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lang="es-CL"/>
              <a:t>We use the present tense: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rPr b="1" lang="es-CL"/>
              <a:t>1. For repeated or regular actions in the present time period.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rPr lang="es-CL"/>
              <a:t>I </a:t>
            </a:r>
            <a:r>
              <a:rPr b="1" lang="es-CL"/>
              <a:t>take</a:t>
            </a:r>
            <a:r>
              <a:rPr lang="es-CL"/>
              <a:t> the train to the office.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rPr lang="es-CL"/>
              <a:t>The train to Berlin </a:t>
            </a:r>
            <a:r>
              <a:rPr b="1" lang="es-CL"/>
              <a:t>leaves</a:t>
            </a:r>
            <a:r>
              <a:rPr lang="es-CL"/>
              <a:t> every hour.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rPr lang="es-CL"/>
              <a:t>John </a:t>
            </a:r>
            <a:r>
              <a:rPr b="1" lang="es-CL"/>
              <a:t>sleeps</a:t>
            </a:r>
            <a:r>
              <a:rPr lang="es-CL"/>
              <a:t> eight hours every night during the week.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rPr b="1" lang="es-CL"/>
              <a:t>2. For habits.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rPr lang="es-CL"/>
              <a:t>I </a:t>
            </a:r>
            <a:r>
              <a:rPr b="1" lang="es-CL"/>
              <a:t>get up</a:t>
            </a:r>
            <a:r>
              <a:rPr lang="es-CL"/>
              <a:t> early every day.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rPr lang="es-CL"/>
              <a:t>Carol </a:t>
            </a:r>
            <a:r>
              <a:rPr b="1" lang="es-CL"/>
              <a:t>brushes</a:t>
            </a:r>
            <a:r>
              <a:rPr lang="es-CL"/>
              <a:t> her teeth twice a day.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rPr lang="es-CL"/>
              <a:t>They </a:t>
            </a:r>
            <a:r>
              <a:rPr b="1" lang="es-CL"/>
              <a:t>travel</a:t>
            </a:r>
            <a:r>
              <a:rPr lang="es-CL"/>
              <a:t> to their country house every weekend. </a:t>
            </a:r>
            <a:endParaRPr/>
          </a:p>
          <a:p>
            <a:pPr indent="-122931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3"/>
          <p:cNvSpPr txBox="1"/>
          <p:nvPr>
            <p:ph idx="1" type="body"/>
          </p:nvPr>
        </p:nvSpPr>
        <p:spPr>
          <a:xfrm>
            <a:off x="502920" y="530352"/>
            <a:ext cx="8183880" cy="52749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b="1" lang="es-CL"/>
              <a:t>3. For facts.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rPr lang="es-CL"/>
              <a:t>The President of The USA </a:t>
            </a:r>
            <a:r>
              <a:rPr b="1" lang="es-CL"/>
              <a:t>lives</a:t>
            </a:r>
            <a:r>
              <a:rPr lang="es-CL"/>
              <a:t> in The White House.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rPr lang="es-CL"/>
              <a:t>A dog </a:t>
            </a:r>
            <a:r>
              <a:rPr b="1" lang="es-CL"/>
              <a:t>has</a:t>
            </a:r>
            <a:r>
              <a:rPr lang="es-CL"/>
              <a:t> four legs.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rPr lang="es-CL"/>
              <a:t>We </a:t>
            </a:r>
            <a:r>
              <a:rPr b="1" lang="es-CL"/>
              <a:t>come</a:t>
            </a:r>
            <a:r>
              <a:rPr lang="es-CL"/>
              <a:t> from Switzerland.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rPr b="1" lang="es-CL"/>
              <a:t>4. For things that are always / generally true.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rPr lang="es-CL"/>
              <a:t>It </a:t>
            </a:r>
            <a:r>
              <a:rPr b="1" lang="es-CL"/>
              <a:t>rains</a:t>
            </a:r>
            <a:r>
              <a:rPr lang="es-CL"/>
              <a:t> a lot in winter.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rPr lang="es-CL"/>
              <a:t>The Queen of England </a:t>
            </a:r>
            <a:r>
              <a:rPr b="1" lang="es-CL"/>
              <a:t>lives</a:t>
            </a:r>
            <a:r>
              <a:rPr lang="es-CL"/>
              <a:t> in Buckingham Palace.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rPr lang="es-CL"/>
              <a:t>They </a:t>
            </a:r>
            <a:r>
              <a:rPr b="1" lang="es-CL"/>
              <a:t>speak</a:t>
            </a:r>
            <a:r>
              <a:rPr lang="es-CL"/>
              <a:t> English at work.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4"/>
          <p:cNvSpPr txBox="1"/>
          <p:nvPr>
            <p:ph type="title"/>
          </p:nvPr>
        </p:nvSpPr>
        <p:spPr>
          <a:xfrm>
            <a:off x="467544" y="476672"/>
            <a:ext cx="8183880" cy="10515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ts val="2800"/>
              <a:buFont typeface="Verdana"/>
              <a:buNone/>
            </a:pPr>
            <a:r>
              <a:rPr lang="es-CL" sz="2800"/>
              <a:t>The present simple has 2 main characteristics:</a:t>
            </a:r>
            <a:endParaRPr sz="2800"/>
          </a:p>
        </p:txBody>
      </p:sp>
      <p:sp>
        <p:nvSpPr>
          <p:cNvPr id="171" name="Google Shape;171;p14"/>
          <p:cNvSpPr txBox="1"/>
          <p:nvPr>
            <p:ph idx="1" type="body"/>
          </p:nvPr>
        </p:nvSpPr>
        <p:spPr>
          <a:xfrm>
            <a:off x="467544" y="1700808"/>
            <a:ext cx="8183880" cy="41879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 fontScale="85000"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</a:pPr>
            <a:r>
              <a:rPr lang="es-CL"/>
              <a:t>1. The verb adds </a:t>
            </a:r>
            <a:r>
              <a:rPr b="1" lang="es-CL"/>
              <a:t>~s </a:t>
            </a:r>
            <a:r>
              <a:rPr lang="es-CL"/>
              <a:t>for 3rd person singular (he/she/it)</a:t>
            </a:r>
            <a:endParaRPr/>
          </a:p>
          <a:p>
            <a:pPr indent="-393446" lvl="0" marL="51435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t/>
            </a:r>
            <a:endParaRPr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Char char="⚫"/>
            </a:pPr>
            <a:r>
              <a:rPr lang="es-CL"/>
              <a:t>I play the piano</a:t>
            </a:r>
            <a:endParaRPr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Char char="⚫"/>
            </a:pPr>
            <a:r>
              <a:rPr lang="es-CL"/>
              <a:t>You arrive late every class</a:t>
            </a:r>
            <a:endParaRPr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Font typeface="Noto Sans Symbols"/>
              <a:buChar char="❖"/>
            </a:pPr>
            <a:r>
              <a:rPr lang="es-CL"/>
              <a:t>He work</a:t>
            </a:r>
            <a:r>
              <a:rPr b="1" lang="es-CL"/>
              <a:t>s </a:t>
            </a:r>
            <a:r>
              <a:rPr lang="es-CL"/>
              <a:t>in a hospital</a:t>
            </a:r>
            <a:endParaRPr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Font typeface="Noto Sans Symbols"/>
              <a:buChar char="❖"/>
            </a:pPr>
            <a:r>
              <a:rPr lang="es-CL"/>
              <a:t>She live</a:t>
            </a:r>
            <a:r>
              <a:rPr b="1" lang="es-CL"/>
              <a:t>s</a:t>
            </a:r>
            <a:r>
              <a:rPr lang="es-CL"/>
              <a:t> near here</a:t>
            </a:r>
            <a:endParaRPr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Font typeface="Noto Sans Symbols"/>
              <a:buChar char="❖"/>
            </a:pPr>
            <a:r>
              <a:rPr lang="es-CL"/>
              <a:t>It is an excellent idea</a:t>
            </a:r>
            <a:endParaRPr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Char char="⚫"/>
            </a:pPr>
            <a:r>
              <a:rPr lang="es-CL"/>
              <a:t>We love English</a:t>
            </a:r>
            <a:endParaRPr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Char char="⚫"/>
            </a:pPr>
            <a:r>
              <a:rPr lang="es-CL"/>
              <a:t>They like pop music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/>
              <a:t>There is one exception: MODAL VERBS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5"/>
          <p:cNvSpPr txBox="1"/>
          <p:nvPr>
            <p:ph type="title"/>
          </p:nvPr>
        </p:nvSpPr>
        <p:spPr>
          <a:xfrm>
            <a:off x="468313" y="476250"/>
            <a:ext cx="8183562" cy="10525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ts val="2800"/>
              <a:buFont typeface="Verdana"/>
              <a:buNone/>
            </a:pPr>
            <a:r>
              <a:rPr lang="es-CL" sz="2800"/>
              <a:t>The present simple has 2 main characteristics:</a:t>
            </a:r>
            <a:endParaRPr sz="2800"/>
          </a:p>
        </p:txBody>
      </p:sp>
      <p:sp>
        <p:nvSpPr>
          <p:cNvPr id="177" name="Google Shape;177;p15"/>
          <p:cNvSpPr txBox="1"/>
          <p:nvPr>
            <p:ph idx="1" type="body"/>
          </p:nvPr>
        </p:nvSpPr>
        <p:spPr>
          <a:xfrm>
            <a:off x="467544" y="1700808"/>
            <a:ext cx="8183880" cy="41879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20"/>
              <a:buNone/>
            </a:pPr>
            <a:r>
              <a:rPr lang="es-CL" sz="2400"/>
              <a:t>1. The verb adds </a:t>
            </a:r>
            <a:r>
              <a:rPr b="1" lang="es-CL" sz="2400"/>
              <a:t>~s </a:t>
            </a:r>
            <a:r>
              <a:rPr lang="es-CL" sz="2400"/>
              <a:t>for 3rd person singular (he/she/it)</a:t>
            </a:r>
            <a:endParaRPr/>
          </a:p>
          <a:p>
            <a:pPr indent="-122931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</p:txBody>
      </p:sp>
      <p:graphicFrame>
        <p:nvGraphicFramePr>
          <p:cNvPr id="178" name="Google Shape;178;p15"/>
          <p:cNvGraphicFramePr/>
          <p:nvPr/>
        </p:nvGraphicFramePr>
        <p:xfrm>
          <a:off x="395536" y="25319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{C3932B5B-4AAE-4886-A52D-ACA97732ABE2}</a:tableStyleId>
              </a:tblPr>
              <a:tblGrid>
                <a:gridCol w="8280925"/>
              </a:tblGrid>
              <a:tr h="4467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Verdana"/>
                        <a:buNone/>
                      </a:pPr>
                      <a:r>
                        <a:rPr lang="es-CL" sz="2400" u="none" cap="none" strike="noStrike"/>
                        <a:t>Be careful when you add the ~s to the verb</a:t>
                      </a:r>
                      <a:endParaRPr sz="2400" u="none" cap="none" strike="noStrike"/>
                    </a:p>
                  </a:txBody>
                  <a:tcPr marT="45725" marB="45725" marR="91450" marL="91450"/>
                </a:tc>
              </a:tr>
              <a:tr h="2779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Verdana"/>
                        <a:buNone/>
                      </a:pPr>
                      <a:r>
                        <a:rPr lang="es-CL" sz="2400" u="none" cap="none" strike="noStrike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For verbs that end in </a:t>
                      </a:r>
                      <a:r>
                        <a:rPr b="1" lang="es-CL" sz="2400" u="none" cap="none" strike="noStrike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~O, ~CH, ~SH, ~SS, ~X,</a:t>
                      </a:r>
                      <a:r>
                        <a:rPr lang="es-CL" sz="2400" u="none" cap="none" strike="noStrike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or </a:t>
                      </a:r>
                      <a:r>
                        <a:rPr b="1" lang="es-CL" sz="2400" u="none" cap="none" strike="noStrike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~Z</a:t>
                      </a:r>
                      <a:r>
                        <a:rPr lang="es-CL" sz="2400" u="none" cap="none" strike="noStrike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we add </a:t>
                      </a:r>
                      <a:r>
                        <a:rPr b="1" lang="es-CL" sz="2400" u="none" cap="none" strike="noStrike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~ES</a:t>
                      </a:r>
                      <a:r>
                        <a:rPr lang="es-CL" sz="2400" u="none" cap="none" strike="noStrike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in the third person.</a:t>
                      </a:r>
                      <a:endParaRPr sz="2400" u="none" cap="none" strike="noStrike">
                        <a:solidFill>
                          <a:schemeClr val="dk1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Verdana"/>
                        <a:buNone/>
                      </a:pPr>
                      <a:r>
                        <a:rPr lang="es-CL" sz="2400" u="none" cap="none" strike="noStrike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go – go</a:t>
                      </a:r>
                      <a:r>
                        <a:rPr b="1" lang="es-CL" sz="2400" u="none" cap="none" strike="noStrike">
                          <a:solidFill>
                            <a:schemeClr val="dk1"/>
                          </a:solidFill>
                        </a:rPr>
                        <a:t>es</a:t>
                      </a:r>
                      <a:endParaRPr b="1" sz="2400" u="none" cap="none" strike="noStrike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Verdana"/>
                        <a:buNone/>
                      </a:pPr>
                      <a:r>
                        <a:rPr lang="es-CL" sz="2400" u="none" cap="none" strike="noStrike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catch – catch</a:t>
                      </a:r>
                      <a:r>
                        <a:rPr b="1" lang="es-CL" sz="2400" u="none" cap="none" strike="noStrike">
                          <a:solidFill>
                            <a:schemeClr val="dk1"/>
                          </a:solidFill>
                        </a:rPr>
                        <a:t>es</a:t>
                      </a:r>
                      <a:endParaRPr b="1" sz="2400" u="none" cap="none" strike="noStrike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Verdana"/>
                        <a:buNone/>
                      </a:pPr>
                      <a:r>
                        <a:rPr lang="es-CL" sz="2400" u="none" cap="none" strike="noStrike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wash – wash</a:t>
                      </a:r>
                      <a:r>
                        <a:rPr b="1" lang="es-CL" sz="2400" u="none" cap="none" strike="noStrike">
                          <a:solidFill>
                            <a:schemeClr val="dk1"/>
                          </a:solidFill>
                        </a:rPr>
                        <a:t>es</a:t>
                      </a:r>
                      <a:endParaRPr b="1" sz="2400" u="none" cap="none" strike="noStrike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Verdana"/>
                        <a:buNone/>
                      </a:pPr>
                      <a:r>
                        <a:rPr lang="es-CL" sz="2400" u="none" cap="none" strike="noStrike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kiss – kiss</a:t>
                      </a:r>
                      <a:r>
                        <a:rPr b="1" lang="es-CL" sz="2400" u="none" cap="none" strike="noStrike">
                          <a:solidFill>
                            <a:schemeClr val="dk1"/>
                          </a:solidFill>
                        </a:rPr>
                        <a:t>es</a:t>
                      </a:r>
                      <a:endParaRPr b="1" sz="2400" u="none" cap="none" strike="noStrike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Verdana"/>
                        <a:buNone/>
                      </a:pPr>
                      <a:r>
                        <a:rPr lang="es-CL" sz="2400" u="none" cap="none" strike="noStrike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fix – fix</a:t>
                      </a:r>
                      <a:r>
                        <a:rPr b="1" lang="es-CL" sz="2400" u="none" cap="none" strike="noStrike">
                          <a:solidFill>
                            <a:schemeClr val="dk1"/>
                          </a:solidFill>
                        </a:rPr>
                        <a:t>es</a:t>
                      </a:r>
                      <a:endParaRPr b="1" sz="2400" u="none" cap="none" strike="noStrike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Verdana"/>
                        <a:buNone/>
                      </a:pPr>
                      <a:r>
                        <a:rPr lang="es-CL" sz="2400" u="none" cap="none" strike="noStrike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buzz – buzz</a:t>
                      </a:r>
                      <a:r>
                        <a:rPr b="1" lang="es-CL" sz="2400" u="none" cap="none" strike="noStrike">
                          <a:solidFill>
                            <a:schemeClr val="dk1"/>
                          </a:solidFill>
                        </a:rPr>
                        <a:t>es</a:t>
                      </a:r>
                      <a:r>
                        <a:rPr lang="es-CL" sz="2400" u="none" cap="none" strike="noStrike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</a:t>
                      </a:r>
                      <a:endParaRPr sz="2400" u="none" cap="none" strike="noStrike">
                        <a:solidFill>
                          <a:schemeClr val="dk1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6"/>
          <p:cNvSpPr txBox="1"/>
          <p:nvPr>
            <p:ph type="title"/>
          </p:nvPr>
        </p:nvSpPr>
        <p:spPr>
          <a:xfrm>
            <a:off x="468313" y="476250"/>
            <a:ext cx="8183562" cy="1052513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ts val="2800"/>
              <a:buFont typeface="Verdana"/>
              <a:buNone/>
            </a:pPr>
            <a:r>
              <a:rPr lang="es-CL" sz="2800"/>
              <a:t>The present simple has 2 main characteristics:</a:t>
            </a:r>
            <a:endParaRPr sz="2800"/>
          </a:p>
        </p:txBody>
      </p:sp>
      <p:sp>
        <p:nvSpPr>
          <p:cNvPr id="184" name="Google Shape;184;p16"/>
          <p:cNvSpPr txBox="1"/>
          <p:nvPr>
            <p:ph idx="1" type="body"/>
          </p:nvPr>
        </p:nvSpPr>
        <p:spPr>
          <a:xfrm>
            <a:off x="467544" y="1700808"/>
            <a:ext cx="8183880" cy="41879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20"/>
              <a:buNone/>
            </a:pPr>
            <a:r>
              <a:rPr lang="es-CL" sz="2400"/>
              <a:t>1. The verb adds </a:t>
            </a:r>
            <a:r>
              <a:rPr b="1" lang="es-CL" sz="2400"/>
              <a:t>~s </a:t>
            </a:r>
            <a:r>
              <a:rPr lang="es-CL" sz="2400"/>
              <a:t>for 3rd person singular (he/she/it)</a:t>
            </a:r>
            <a:endParaRPr/>
          </a:p>
          <a:p>
            <a:pPr indent="-122931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</p:txBody>
      </p:sp>
      <p:graphicFrame>
        <p:nvGraphicFramePr>
          <p:cNvPr id="185" name="Google Shape;185;p16"/>
          <p:cNvGraphicFramePr/>
          <p:nvPr/>
        </p:nvGraphicFramePr>
        <p:xfrm>
          <a:off x="395536" y="25319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{C3932B5B-4AAE-4886-A52D-ACA97732ABE2}</a:tableStyleId>
              </a:tblPr>
              <a:tblGrid>
                <a:gridCol w="8280925"/>
              </a:tblGrid>
              <a:tr h="4467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Verdana"/>
                        <a:buNone/>
                      </a:pPr>
                      <a:r>
                        <a:rPr lang="es-CL" sz="2400" u="none" cap="none" strike="noStrike"/>
                        <a:t>Be careful when you add the ~s to the verb</a:t>
                      </a:r>
                      <a:endParaRPr sz="2400" u="none" cap="none" strike="noStrike"/>
                    </a:p>
                  </a:txBody>
                  <a:tcPr marT="45725" marB="45725" marR="91450" marL="91450"/>
                </a:tc>
              </a:tr>
              <a:tr h="2779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Verdana"/>
                        <a:buNone/>
                      </a:pPr>
                      <a:r>
                        <a:rPr lang="es-CL" sz="2800" u="none" cap="none" strike="noStrike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For verbs that end in a </a:t>
                      </a:r>
                      <a:r>
                        <a:rPr b="1" lang="es-CL" sz="2800" u="none" cap="none" strike="noStrike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consonant + Y</a:t>
                      </a:r>
                      <a:r>
                        <a:rPr lang="es-CL" sz="2800" u="none" cap="none" strike="noStrike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, we remove the </a:t>
                      </a:r>
                      <a:r>
                        <a:rPr b="1" lang="es-CL" sz="2800" u="none" cap="none" strike="noStrike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Y</a:t>
                      </a:r>
                      <a:r>
                        <a:rPr lang="es-CL" sz="2800" u="none" cap="none" strike="noStrike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and add </a:t>
                      </a:r>
                      <a:r>
                        <a:rPr b="1" lang="es-CL" sz="2800" u="none" cap="none" strike="noStrike"/>
                        <a:t>~</a:t>
                      </a:r>
                      <a:r>
                        <a:rPr b="1" lang="es-CL" sz="2800" u="none" cap="none" strike="noStrike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IES</a:t>
                      </a:r>
                      <a:r>
                        <a:rPr lang="es-CL" sz="2800" u="none" cap="none" strike="noStrike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.</a:t>
                      </a:r>
                      <a:endParaRPr sz="2800" u="none" cap="none" strike="noStrike">
                        <a:solidFill>
                          <a:schemeClr val="dk1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Verdana"/>
                        <a:buNone/>
                      </a:pPr>
                      <a:r>
                        <a:rPr lang="es-CL" sz="2800" u="none" cap="none" strike="noStrike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marry – marr</a:t>
                      </a:r>
                      <a:r>
                        <a:rPr b="1" lang="es-CL" sz="2800" u="none" cap="none" strike="noStrike">
                          <a:solidFill>
                            <a:schemeClr val="dk1"/>
                          </a:solidFill>
                        </a:rPr>
                        <a:t>ies</a:t>
                      </a:r>
                      <a:endParaRPr b="1" sz="2800" u="none" cap="none" strike="noStrike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Verdana"/>
                        <a:buNone/>
                      </a:pPr>
                      <a:r>
                        <a:rPr lang="es-CL" sz="2800" u="none" cap="none" strike="noStrike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study – stud</a:t>
                      </a:r>
                      <a:r>
                        <a:rPr b="1" lang="es-CL" sz="2800" u="none" cap="none" strike="noStrike">
                          <a:solidFill>
                            <a:schemeClr val="dk1"/>
                          </a:solidFill>
                        </a:rPr>
                        <a:t>ies</a:t>
                      </a:r>
                      <a:endParaRPr b="1" sz="2800" u="none" cap="none" strike="noStrike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Verdana"/>
                        <a:buNone/>
                      </a:pPr>
                      <a:r>
                        <a:rPr lang="es-CL" sz="2800" u="none" cap="none" strike="noStrike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carry – carr</a:t>
                      </a:r>
                      <a:r>
                        <a:rPr b="1" lang="es-CL" sz="2800" u="none" cap="none" strike="noStrike">
                          <a:solidFill>
                            <a:schemeClr val="dk1"/>
                          </a:solidFill>
                        </a:rPr>
                        <a:t>ies</a:t>
                      </a:r>
                      <a:endParaRPr b="1" sz="2800" u="none" cap="none" strike="noStrike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Verdana"/>
                        <a:buNone/>
                      </a:pPr>
                      <a:r>
                        <a:rPr lang="es-CL" sz="2800" u="none" cap="none" strike="noStrike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worry – worr</a:t>
                      </a:r>
                      <a:r>
                        <a:rPr b="1" lang="es-CL" sz="2800" u="none" cap="none" strike="noStrike">
                          <a:solidFill>
                            <a:schemeClr val="dk1"/>
                          </a:solidFill>
                        </a:rPr>
                        <a:t>ies</a:t>
                      </a:r>
                      <a:endParaRPr b="1" sz="28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7"/>
          <p:cNvSpPr txBox="1"/>
          <p:nvPr>
            <p:ph type="title"/>
          </p:nvPr>
        </p:nvSpPr>
        <p:spPr>
          <a:xfrm>
            <a:off x="468313" y="476250"/>
            <a:ext cx="8183562" cy="10525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ts val="2800"/>
              <a:buFont typeface="Verdana"/>
              <a:buNone/>
            </a:pPr>
            <a:r>
              <a:rPr lang="es-CL" sz="2800"/>
              <a:t>The present simple has 2 main characteristics:</a:t>
            </a:r>
            <a:endParaRPr sz="2800"/>
          </a:p>
        </p:txBody>
      </p:sp>
      <p:sp>
        <p:nvSpPr>
          <p:cNvPr id="191" name="Google Shape;191;p17"/>
          <p:cNvSpPr txBox="1"/>
          <p:nvPr>
            <p:ph idx="1" type="body"/>
          </p:nvPr>
        </p:nvSpPr>
        <p:spPr>
          <a:xfrm>
            <a:off x="467544" y="1700808"/>
            <a:ext cx="8183880" cy="41879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20"/>
              <a:buNone/>
            </a:pPr>
            <a:r>
              <a:rPr lang="es-CL" sz="2400"/>
              <a:t>1. The verb adds </a:t>
            </a:r>
            <a:r>
              <a:rPr b="1" lang="es-CL" sz="2400"/>
              <a:t>~s </a:t>
            </a:r>
            <a:r>
              <a:rPr lang="es-CL" sz="2400"/>
              <a:t>for 3rd person singular (he/she/it)</a:t>
            </a:r>
            <a:endParaRPr/>
          </a:p>
          <a:p>
            <a:pPr indent="-122931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</p:txBody>
      </p:sp>
      <p:graphicFrame>
        <p:nvGraphicFramePr>
          <p:cNvPr id="192" name="Google Shape;192;p17"/>
          <p:cNvGraphicFramePr/>
          <p:nvPr/>
        </p:nvGraphicFramePr>
        <p:xfrm>
          <a:off x="395536" y="25319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{C3932B5B-4AAE-4886-A52D-ACA97732ABE2}</a:tableStyleId>
              </a:tblPr>
              <a:tblGrid>
                <a:gridCol w="8280925"/>
              </a:tblGrid>
              <a:tr h="4467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Verdana"/>
                        <a:buNone/>
                      </a:pPr>
                      <a:r>
                        <a:rPr lang="es-CL" sz="2400" u="none" cap="none" strike="noStrike"/>
                        <a:t>Be careful when you add the ~s to the verb</a:t>
                      </a:r>
                      <a:endParaRPr sz="2400" u="none" cap="none" strike="noStrike"/>
                    </a:p>
                  </a:txBody>
                  <a:tcPr marT="45725" marB="45725" marR="91450" marL="91450"/>
                </a:tc>
              </a:tr>
              <a:tr h="2779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Verdana"/>
                        <a:buNone/>
                      </a:pPr>
                      <a:r>
                        <a:rPr lang="es-CL" sz="2800" u="none" cap="none" strike="noStrike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For verbs that end in a </a:t>
                      </a:r>
                      <a:r>
                        <a:rPr b="1" lang="es-CL" sz="2800" u="none" cap="none" strike="noStrike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vowel + Y</a:t>
                      </a:r>
                      <a:r>
                        <a:rPr lang="es-CL" sz="2800" u="none" cap="none" strike="noStrike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, we just add </a:t>
                      </a:r>
                      <a:r>
                        <a:rPr b="1" lang="es-CL" sz="2800" u="none" cap="none" strike="noStrike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~S</a:t>
                      </a:r>
                      <a:r>
                        <a:rPr lang="es-CL" sz="2800" u="none" cap="none" strike="noStrike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.</a:t>
                      </a:r>
                      <a:endParaRPr sz="2800" u="none" cap="none" strike="noStrike">
                        <a:solidFill>
                          <a:schemeClr val="dk1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Verdana"/>
                        <a:buNone/>
                      </a:pPr>
                      <a:r>
                        <a:rPr lang="es-CL" sz="2800" u="none" cap="none" strike="noStrike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play – plays</a:t>
                      </a:r>
                      <a:endParaRPr sz="2800" u="none" cap="none" strike="noStrike">
                        <a:solidFill>
                          <a:schemeClr val="dk1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Verdana"/>
                        <a:buNone/>
                      </a:pPr>
                      <a:r>
                        <a:rPr lang="es-CL" sz="2800" u="none" cap="none" strike="noStrike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enjoy – enjoys</a:t>
                      </a:r>
                      <a:endParaRPr sz="2800" u="none" cap="none" strike="noStrike">
                        <a:solidFill>
                          <a:schemeClr val="dk1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Verdana"/>
                        <a:buNone/>
                      </a:pPr>
                      <a:r>
                        <a:rPr lang="es-CL" sz="2800" u="none" cap="none" strike="noStrike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say – says </a:t>
                      </a:r>
                      <a:endParaRPr sz="2800" u="none" cap="none" strike="noStrike">
                        <a:solidFill>
                          <a:schemeClr val="dk1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8"/>
          <p:cNvSpPr txBox="1"/>
          <p:nvPr>
            <p:ph type="title"/>
          </p:nvPr>
        </p:nvSpPr>
        <p:spPr>
          <a:xfrm>
            <a:off x="468313" y="476250"/>
            <a:ext cx="8183562" cy="10525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ts val="2800"/>
              <a:buFont typeface="Verdana"/>
              <a:buNone/>
            </a:pPr>
            <a:r>
              <a:rPr lang="es-CL" sz="2800"/>
              <a:t>The present simple has 2 main characteristics:</a:t>
            </a:r>
            <a:endParaRPr sz="2800"/>
          </a:p>
        </p:txBody>
      </p:sp>
      <p:sp>
        <p:nvSpPr>
          <p:cNvPr id="198" name="Google Shape;198;p18"/>
          <p:cNvSpPr txBox="1"/>
          <p:nvPr>
            <p:ph idx="1" type="body"/>
          </p:nvPr>
        </p:nvSpPr>
        <p:spPr>
          <a:xfrm>
            <a:off x="467544" y="1700808"/>
            <a:ext cx="8183880" cy="41879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20"/>
              <a:buNone/>
            </a:pPr>
            <a:r>
              <a:rPr lang="es-CL" sz="2400"/>
              <a:t>2. The verb adds the auxiliary </a:t>
            </a:r>
            <a:r>
              <a:rPr b="1" lang="es-CL" sz="2400"/>
              <a:t>do</a:t>
            </a:r>
            <a:r>
              <a:rPr lang="es-CL" sz="2400"/>
              <a:t> for questions and negatives.</a:t>
            </a:r>
            <a:endParaRPr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920"/>
              <a:buChar char="⚫"/>
            </a:pPr>
            <a:r>
              <a:rPr lang="es-CL" sz="2400"/>
              <a:t>I need a dictionary</a:t>
            </a:r>
            <a:endParaRPr sz="2400"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920"/>
              <a:buFont typeface="Noto Sans Symbols"/>
              <a:buChar char="❖"/>
            </a:pPr>
            <a:r>
              <a:rPr b="1" lang="es-CL" sz="2400"/>
              <a:t>Do</a:t>
            </a:r>
            <a:r>
              <a:rPr lang="es-CL" sz="2400"/>
              <a:t> you need a dictionary?</a:t>
            </a:r>
            <a:endParaRPr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920"/>
              <a:buFont typeface="Noto Sans Symbols"/>
              <a:buChar char="❖"/>
            </a:pPr>
            <a:r>
              <a:rPr lang="es-CL" sz="2400"/>
              <a:t>I </a:t>
            </a:r>
            <a:r>
              <a:rPr b="1" lang="es-CL" sz="2400"/>
              <a:t>don’t</a:t>
            </a:r>
            <a:r>
              <a:rPr lang="es-CL" sz="2400"/>
              <a:t> need a dictionary (</a:t>
            </a:r>
            <a:r>
              <a:rPr b="1" lang="es-CL" sz="2400"/>
              <a:t>don’t</a:t>
            </a:r>
            <a:r>
              <a:rPr lang="es-CL" sz="2400"/>
              <a:t> = </a:t>
            </a:r>
            <a:r>
              <a:rPr b="1" lang="es-CL" sz="2400"/>
              <a:t>do not</a:t>
            </a:r>
            <a:r>
              <a:rPr lang="es-CL" sz="2400"/>
              <a:t>)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920"/>
              <a:buNone/>
            </a:pPr>
            <a:r>
              <a:t/>
            </a:r>
            <a:endParaRPr sz="2400"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920"/>
              <a:buChar char="⚫"/>
            </a:pPr>
            <a:r>
              <a:rPr lang="es-CL" sz="2400"/>
              <a:t>They play tennis professionally</a:t>
            </a:r>
            <a:endParaRPr sz="2400"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920"/>
              <a:buFont typeface="Noto Sans Symbols"/>
              <a:buChar char="❖"/>
            </a:pPr>
            <a:r>
              <a:rPr b="1" lang="es-CL" sz="2400"/>
              <a:t>Do</a:t>
            </a:r>
            <a:r>
              <a:rPr lang="es-CL" sz="2400"/>
              <a:t> they play tennis professionally?</a:t>
            </a:r>
            <a:endParaRPr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920"/>
              <a:buFont typeface="Noto Sans Symbols"/>
              <a:buChar char="❖"/>
            </a:pPr>
            <a:r>
              <a:rPr lang="es-CL" sz="2400"/>
              <a:t>They </a:t>
            </a:r>
            <a:r>
              <a:rPr b="1" lang="es-CL" sz="2400"/>
              <a:t>don’t</a:t>
            </a:r>
            <a:r>
              <a:rPr lang="es-CL" sz="2400"/>
              <a:t> play tennis professionally</a:t>
            </a:r>
            <a:endParaRPr sz="2400"/>
          </a:p>
          <a:p>
            <a:pPr indent="-122931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t/>
            </a:r>
            <a:endParaRPr/>
          </a:p>
          <a:p>
            <a:pPr indent="-122931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9"/>
          <p:cNvSpPr txBox="1"/>
          <p:nvPr>
            <p:ph type="title"/>
          </p:nvPr>
        </p:nvSpPr>
        <p:spPr>
          <a:xfrm>
            <a:off x="468313" y="476250"/>
            <a:ext cx="8183562" cy="10525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ts val="2800"/>
              <a:buFont typeface="Verdana"/>
              <a:buNone/>
            </a:pPr>
            <a:r>
              <a:rPr lang="es-CL" sz="2800"/>
              <a:t>The present simple has 2 main characteristics:</a:t>
            </a:r>
            <a:endParaRPr sz="2800"/>
          </a:p>
        </p:txBody>
      </p:sp>
      <p:sp>
        <p:nvSpPr>
          <p:cNvPr id="204" name="Google Shape;204;p19"/>
          <p:cNvSpPr txBox="1"/>
          <p:nvPr>
            <p:ph idx="1" type="body"/>
          </p:nvPr>
        </p:nvSpPr>
        <p:spPr>
          <a:xfrm>
            <a:off x="467544" y="1700808"/>
            <a:ext cx="8183880" cy="41879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20"/>
              <a:buNone/>
            </a:pPr>
            <a:r>
              <a:rPr lang="es-CL" sz="2400"/>
              <a:t>2. The verb adds the auxiliary do for questions and negatives.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  <a:p>
            <a:pPr indent="-122931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</p:txBody>
      </p:sp>
      <p:graphicFrame>
        <p:nvGraphicFramePr>
          <p:cNvPr id="205" name="Google Shape;205;p19"/>
          <p:cNvGraphicFramePr/>
          <p:nvPr/>
        </p:nvGraphicFramePr>
        <p:xfrm>
          <a:off x="467544" y="2852936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{C3932B5B-4AAE-4886-A52D-ACA97732ABE2}</a:tableStyleId>
              </a:tblPr>
              <a:tblGrid>
                <a:gridCol w="8208900"/>
              </a:tblGrid>
              <a:tr h="6955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Verdana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  <a:tr h="6182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Verdana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  <a:tr h="1854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Verdana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206" name="Google Shape;206;p19"/>
          <p:cNvSpPr txBox="1"/>
          <p:nvPr/>
        </p:nvSpPr>
        <p:spPr>
          <a:xfrm>
            <a:off x="539552" y="2852936"/>
            <a:ext cx="7848872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Verdana"/>
              <a:buNone/>
            </a:pPr>
            <a:r>
              <a:rPr b="0" i="0" lang="es-CL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Exceptions to this rule</a:t>
            </a:r>
            <a:endParaRPr b="0" i="0" sz="2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07" name="Google Shape;207;p19"/>
          <p:cNvSpPr txBox="1"/>
          <p:nvPr/>
        </p:nvSpPr>
        <p:spPr>
          <a:xfrm>
            <a:off x="539552" y="3533838"/>
            <a:ext cx="813690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Verdana"/>
              <a:buNone/>
            </a:pPr>
            <a:r>
              <a:rPr b="0" i="0" lang="es-CL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a. The verb to be:</a:t>
            </a:r>
            <a:endParaRPr b="0" i="0" sz="1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08" name="Google Shape;208;p19"/>
          <p:cNvSpPr txBox="1"/>
          <p:nvPr/>
        </p:nvSpPr>
        <p:spPr>
          <a:xfrm>
            <a:off x="510352" y="4149080"/>
            <a:ext cx="8136904" cy="2031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None/>
            </a:pPr>
            <a:r>
              <a:rPr b="0" i="0" lang="es-CL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 am tired this morning</a:t>
            </a:r>
            <a:endParaRPr b="0" i="0" sz="1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None/>
            </a:pPr>
            <a:r>
              <a:rPr b="0" i="0" lang="es-CL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Are you tired this morning?</a:t>
            </a:r>
            <a:endParaRPr b="0" i="0" sz="1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None/>
            </a:pPr>
            <a:r>
              <a:rPr b="0" i="0" lang="es-CL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 am not tired this morning</a:t>
            </a:r>
            <a:endParaRPr b="0" i="0" sz="1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None/>
            </a:pPr>
            <a:r>
              <a:rPr b="0" i="0" lang="es-CL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They are sick in bed today.</a:t>
            </a:r>
            <a:endParaRPr b="0" i="0" sz="1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None/>
            </a:pPr>
            <a:r>
              <a:rPr b="0" i="0" lang="es-CL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Are they sick in bed today?</a:t>
            </a:r>
            <a:endParaRPr b="0" i="0" sz="1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None/>
            </a:pPr>
            <a:r>
              <a:rPr b="0" i="0" lang="es-CL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No, they aren’t sick in bed today (aren’t = are not)</a:t>
            </a:r>
            <a:endParaRPr b="0" i="0" sz="1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"/>
          <p:cNvSpPr txBox="1"/>
          <p:nvPr>
            <p:ph type="title"/>
          </p:nvPr>
        </p:nvSpPr>
        <p:spPr>
          <a:xfrm>
            <a:off x="483751" y="473257"/>
            <a:ext cx="8183880" cy="10515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ts val="2000"/>
              <a:buFont typeface="Verdana"/>
              <a:buNone/>
            </a:pPr>
            <a:r>
              <a:rPr lang="es-CL" sz="2000"/>
              <a:t>The adverbs of frequency tell us how often we do something and often include the following</a:t>
            </a:r>
            <a:endParaRPr sz="2000"/>
          </a:p>
        </p:txBody>
      </p:sp>
      <p:graphicFrame>
        <p:nvGraphicFramePr>
          <p:cNvPr id="104" name="Google Shape;104;p2"/>
          <p:cNvGraphicFramePr/>
          <p:nvPr/>
        </p:nvGraphicFramePr>
        <p:xfrm>
          <a:off x="468313" y="170021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{4FD8E750-D858-4CB7-AA81-433690D79AC2}</a:tableStyleId>
              </a:tblPr>
              <a:tblGrid>
                <a:gridCol w="1655425"/>
                <a:gridCol w="2880325"/>
                <a:gridCol w="36478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Frequency 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7625" marB="47625" marR="95250" marL="4762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Adverb of Frequency 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7625" marB="47625" marR="95250" marL="4762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Example Sentence 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7625" marB="47625" marR="95250" marL="47625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100% 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47625" marL="476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always 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47625" marL="476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I </a:t>
                      </a:r>
                      <a:r>
                        <a:rPr b="1"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always</a:t>
                      </a: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go to bed before 11pm. 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47625" marL="47625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90% 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47625" marL="476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usually 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47625" marL="476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I </a:t>
                      </a:r>
                      <a:r>
                        <a:rPr b="1"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usually</a:t>
                      </a: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have cereal for breakfast. 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47625" marL="47625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80% 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47625" marL="476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normally / generally 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47625" marL="476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I </a:t>
                      </a:r>
                      <a:r>
                        <a:rPr b="1"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normally</a:t>
                      </a: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go to the gym. 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47625" marL="47625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70% 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47625" marL="476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often* / frequently 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47625" marL="476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I </a:t>
                      </a:r>
                      <a:r>
                        <a:rPr b="1"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often</a:t>
                      </a: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surf the internet. 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47625" marL="47625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50% 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47625" marL="476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sometimes 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47625" marL="476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I </a:t>
                      </a:r>
                      <a:r>
                        <a:rPr b="1"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sometimes</a:t>
                      </a: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forget my wife's birthday. 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47625" marL="47625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30% 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47625" marL="476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occasionally 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47625" marL="476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I </a:t>
                      </a:r>
                      <a:r>
                        <a:rPr b="1"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occasionally</a:t>
                      </a: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eat junk food. 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47625" marL="47625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10% 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47625" marL="476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seldom 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47625" marL="476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I </a:t>
                      </a:r>
                      <a:r>
                        <a:rPr b="1"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seldom</a:t>
                      </a: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read the newspaper. 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47625" marL="47625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5% 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47625" marL="476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hardly ever / rarely 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47625" marL="476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I </a:t>
                      </a:r>
                      <a:r>
                        <a:rPr b="1"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hardly ever</a:t>
                      </a: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drink alcohol. 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47625" marL="47625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0% 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47625" marL="476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never 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47625" marL="476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I </a:t>
                      </a:r>
                      <a:r>
                        <a:rPr b="1"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never</a:t>
                      </a: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swim in the sea. 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47625" marL="47625" anchor="ctr"/>
                </a:tc>
              </a:tr>
              <a:tr h="370850">
                <a:tc gridSpan="3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* Some people pronounce the “T” in </a:t>
                      </a:r>
                      <a:r>
                        <a:rPr b="1"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often</a:t>
                      </a: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but many others do not.</a:t>
                      </a:r>
                      <a:endParaRPr sz="16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9050" marB="19050" marR="47625" marL="47625" anchor="ctr"/>
                </a:tc>
                <a:tc hMerge="1"/>
                <a:tc hMerge="1"/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0"/>
          <p:cNvSpPr txBox="1"/>
          <p:nvPr>
            <p:ph type="title"/>
          </p:nvPr>
        </p:nvSpPr>
        <p:spPr>
          <a:xfrm>
            <a:off x="468313" y="476250"/>
            <a:ext cx="8183562" cy="10525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ts val="2800"/>
              <a:buFont typeface="Verdana"/>
              <a:buNone/>
            </a:pPr>
            <a:r>
              <a:rPr lang="es-CL" sz="2800"/>
              <a:t>The present simple has 2 main characteristics:</a:t>
            </a:r>
            <a:endParaRPr sz="2800"/>
          </a:p>
        </p:txBody>
      </p:sp>
      <p:sp>
        <p:nvSpPr>
          <p:cNvPr id="214" name="Google Shape;214;p20"/>
          <p:cNvSpPr txBox="1"/>
          <p:nvPr>
            <p:ph idx="1" type="body"/>
          </p:nvPr>
        </p:nvSpPr>
        <p:spPr>
          <a:xfrm>
            <a:off x="467544" y="1700808"/>
            <a:ext cx="8183880" cy="41879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20"/>
              <a:buNone/>
            </a:pPr>
            <a:r>
              <a:rPr lang="es-CL" sz="2400"/>
              <a:t>2. The verb adds the auxiliary do for questions and negatives.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  <a:p>
            <a:pPr indent="-122931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</p:txBody>
      </p:sp>
      <p:graphicFrame>
        <p:nvGraphicFramePr>
          <p:cNvPr id="215" name="Google Shape;215;p20"/>
          <p:cNvGraphicFramePr/>
          <p:nvPr/>
        </p:nvGraphicFramePr>
        <p:xfrm>
          <a:off x="467544" y="2852936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{C3932B5B-4AAE-4886-A52D-ACA97732ABE2}</a:tableStyleId>
              </a:tblPr>
              <a:tblGrid>
                <a:gridCol w="8208900"/>
              </a:tblGrid>
              <a:tr h="6955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Verdana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  <a:tr h="6182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Verdana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  <a:tr h="1854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Verdana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216" name="Google Shape;216;p20"/>
          <p:cNvSpPr txBox="1"/>
          <p:nvPr/>
        </p:nvSpPr>
        <p:spPr>
          <a:xfrm>
            <a:off x="539552" y="2852936"/>
            <a:ext cx="7848872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Verdana"/>
              <a:buNone/>
            </a:pPr>
            <a:r>
              <a:rPr b="0" i="0" lang="es-CL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Exceptions to this rule</a:t>
            </a:r>
            <a:endParaRPr b="0" i="0" sz="2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17" name="Google Shape;217;p20"/>
          <p:cNvSpPr txBox="1"/>
          <p:nvPr/>
        </p:nvSpPr>
        <p:spPr>
          <a:xfrm>
            <a:off x="539552" y="3533838"/>
            <a:ext cx="813690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Verdana"/>
              <a:buNone/>
            </a:pPr>
            <a:r>
              <a:rPr b="0" i="0" lang="es-CL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b. Modal verbs (can; must; should; etc)</a:t>
            </a:r>
            <a:endParaRPr b="0" i="0" sz="1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18" name="Google Shape;218;p20"/>
          <p:cNvSpPr txBox="1"/>
          <p:nvPr/>
        </p:nvSpPr>
        <p:spPr>
          <a:xfrm>
            <a:off x="395536" y="4149080"/>
            <a:ext cx="8136904" cy="2031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None/>
            </a:pPr>
            <a:r>
              <a:rPr b="0" i="0" lang="es-CL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They can play football really well</a:t>
            </a:r>
            <a:endParaRPr b="0" i="0" sz="1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None/>
            </a:pPr>
            <a:r>
              <a:rPr b="0" i="0" lang="es-CL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Can they play football really well?</a:t>
            </a:r>
            <a:endParaRPr b="0" i="0" sz="1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None/>
            </a:pPr>
            <a:r>
              <a:rPr b="0" i="0" lang="es-CL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They can’t play football really well (can’t = can not)</a:t>
            </a:r>
            <a:endParaRPr b="0" i="0" sz="1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None/>
            </a:pPr>
            <a:r>
              <a:rPr b="0" i="0" lang="es-CL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You should study harder</a:t>
            </a:r>
            <a:endParaRPr b="0" i="0" sz="1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None/>
            </a:pPr>
            <a:r>
              <a:rPr b="0" i="0" lang="es-CL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Should you study harder?</a:t>
            </a:r>
            <a:endParaRPr b="0" i="0" sz="1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None/>
            </a:pPr>
            <a:r>
              <a:rPr b="0" i="0" lang="es-CL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You shouldn’t study harder</a:t>
            </a:r>
            <a:endParaRPr b="0" i="0" sz="1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1"/>
          <p:cNvSpPr txBox="1"/>
          <p:nvPr>
            <p:ph type="title"/>
          </p:nvPr>
        </p:nvSpPr>
        <p:spPr>
          <a:xfrm>
            <a:off x="468313" y="476250"/>
            <a:ext cx="8183562" cy="10525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ts val="2800"/>
              <a:buFont typeface="Verdana"/>
              <a:buNone/>
            </a:pPr>
            <a:r>
              <a:rPr lang="es-CL" sz="2800"/>
              <a:t>The present simple has 2 main characteristics:</a:t>
            </a:r>
            <a:endParaRPr sz="2800"/>
          </a:p>
        </p:txBody>
      </p:sp>
      <p:sp>
        <p:nvSpPr>
          <p:cNvPr id="224" name="Google Shape;224;p21"/>
          <p:cNvSpPr txBox="1"/>
          <p:nvPr>
            <p:ph idx="1" type="body"/>
          </p:nvPr>
        </p:nvSpPr>
        <p:spPr>
          <a:xfrm>
            <a:off x="467544" y="1700808"/>
            <a:ext cx="8183880" cy="41879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20"/>
              <a:buNone/>
            </a:pPr>
            <a:r>
              <a:rPr lang="es-CL" sz="2400"/>
              <a:t>3</a:t>
            </a:r>
            <a:r>
              <a:rPr lang="es-CL"/>
              <a:t>. When a sentence has a subject in 3rd person singular (Rule 1) and is interrogative or negative (Rule 2), you must use the auxiliary </a:t>
            </a:r>
            <a:r>
              <a:rPr b="1" lang="es-CL"/>
              <a:t>does </a:t>
            </a:r>
            <a:r>
              <a:rPr lang="es-CL"/>
              <a:t>(</a:t>
            </a:r>
            <a:r>
              <a:rPr b="1" lang="es-CL"/>
              <a:t>do</a:t>
            </a:r>
            <a:r>
              <a:rPr lang="es-CL"/>
              <a:t> + </a:t>
            </a:r>
            <a:r>
              <a:rPr b="1" lang="es-CL"/>
              <a:t>~s</a:t>
            </a:r>
            <a:r>
              <a:rPr lang="es-CL"/>
              <a:t>)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Char char="⚫"/>
            </a:pPr>
            <a:r>
              <a:rPr lang="es-CL"/>
              <a:t>Mary lives in Temuco</a:t>
            </a:r>
            <a:endParaRPr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Font typeface="Noto Sans Symbols"/>
              <a:buChar char="❖"/>
            </a:pPr>
            <a:r>
              <a:rPr b="1" lang="es-CL"/>
              <a:t>Does</a:t>
            </a:r>
            <a:r>
              <a:rPr lang="es-CL"/>
              <a:t> Mary live in Temuco?</a:t>
            </a:r>
            <a:endParaRPr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Font typeface="Noto Sans Symbols"/>
              <a:buChar char="❖"/>
            </a:pPr>
            <a:r>
              <a:rPr lang="es-CL"/>
              <a:t>Mary </a:t>
            </a:r>
            <a:r>
              <a:rPr b="1" lang="es-CL"/>
              <a:t>doesn’t</a:t>
            </a:r>
            <a:r>
              <a:rPr lang="es-CL"/>
              <a:t> live in Temuco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rPr lang="es-CL"/>
              <a:t>(</a:t>
            </a:r>
            <a:r>
              <a:rPr b="1" lang="es-CL"/>
              <a:t>doesn’t</a:t>
            </a:r>
            <a:r>
              <a:rPr lang="es-CL"/>
              <a:t> = </a:t>
            </a:r>
            <a:r>
              <a:rPr b="1" lang="es-CL"/>
              <a:t>do</a:t>
            </a:r>
            <a:r>
              <a:rPr lang="es-CL"/>
              <a:t> + </a:t>
            </a:r>
            <a:r>
              <a:rPr b="1" lang="es-CL"/>
              <a:t>~s </a:t>
            </a:r>
            <a:r>
              <a:rPr lang="es-CL"/>
              <a:t>+ </a:t>
            </a:r>
            <a:r>
              <a:rPr b="1" lang="es-CL"/>
              <a:t>not</a:t>
            </a:r>
            <a:r>
              <a:rPr lang="es-CL"/>
              <a:t>)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  <a:p>
            <a:pPr indent="-122931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22"/>
          <p:cNvSpPr txBox="1"/>
          <p:nvPr>
            <p:ph type="title"/>
          </p:nvPr>
        </p:nvSpPr>
        <p:spPr>
          <a:xfrm>
            <a:off x="502920" y="4983480"/>
            <a:ext cx="8183880" cy="10515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ts val="3600"/>
              <a:buFont typeface="Verdana"/>
              <a:buNone/>
            </a:pPr>
            <a:r>
              <a:rPr lang="es-CL"/>
              <a:t>Now let’s do these exercises!</a:t>
            </a:r>
            <a:endParaRPr/>
          </a:p>
        </p:txBody>
      </p:sp>
      <p:sp>
        <p:nvSpPr>
          <p:cNvPr id="230" name="Google Shape;230;p22"/>
          <p:cNvSpPr txBox="1"/>
          <p:nvPr>
            <p:ph idx="1" type="body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/>
          </a:bodyPr>
          <a:lstStyle/>
          <a:p>
            <a:pPr indent="-122932" lvl="0" marL="26517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3"/>
          <p:cNvSpPr txBox="1"/>
          <p:nvPr>
            <p:ph idx="1" type="body"/>
          </p:nvPr>
        </p:nvSpPr>
        <p:spPr>
          <a:xfrm>
            <a:off x="467544" y="476672"/>
            <a:ext cx="8183880" cy="54120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-265176" lvl="0" marL="26517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Char char="⚫"/>
            </a:pPr>
            <a:r>
              <a:rPr b="1" lang="es-CL" sz="1800"/>
              <a:t>Complete the sentences. Use:</a:t>
            </a:r>
            <a:endParaRPr/>
          </a:p>
          <a:p>
            <a:pPr indent="-173734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1" sz="1800"/>
          </a:p>
          <a:p>
            <a:pPr indent="-173734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sz="1800"/>
          </a:p>
          <a:p>
            <a:pPr indent="-173734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sz="1800"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920"/>
              <a:buChar char="⚫"/>
            </a:pPr>
            <a:r>
              <a:rPr lang="es-CL" sz="2400"/>
              <a:t>1 Maria </a:t>
            </a:r>
            <a:r>
              <a:rPr lang="es-CL" sz="2400" u="sng"/>
              <a:t>speaks</a:t>
            </a:r>
            <a:r>
              <a:rPr lang="es-CL" sz="2400"/>
              <a:t> four languages.</a:t>
            </a:r>
            <a:endParaRPr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920"/>
              <a:buChar char="⚫"/>
            </a:pPr>
            <a:r>
              <a:rPr lang="es-CL" sz="2400"/>
              <a:t>2 The shops in the city centre usually </a:t>
            </a:r>
            <a:r>
              <a:rPr lang="es-CL" sz="2400" u="sng"/>
              <a:t>		</a:t>
            </a:r>
            <a:r>
              <a:rPr lang="es-CL" sz="2400"/>
              <a:t>at 9 o'clock in the morning.</a:t>
            </a:r>
            <a:endParaRPr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920"/>
              <a:buChar char="⚫"/>
            </a:pPr>
            <a:r>
              <a:rPr lang="es-CL" sz="2400"/>
              <a:t>3 The City Museum </a:t>
            </a:r>
            <a:r>
              <a:rPr lang="es-CL" sz="2400" u="sng"/>
              <a:t>			</a:t>
            </a:r>
            <a:r>
              <a:rPr lang="es-CL" sz="2400"/>
              <a:t> at 5 o'clock in the evening.</a:t>
            </a:r>
            <a:endParaRPr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920"/>
              <a:buChar char="⚫"/>
            </a:pPr>
            <a:r>
              <a:rPr lang="es-CL" sz="2400"/>
              <a:t>4 Tina is a teacher. She </a:t>
            </a:r>
            <a:r>
              <a:rPr lang="es-CL" sz="2400" u="sng"/>
              <a:t>		</a:t>
            </a:r>
            <a:r>
              <a:rPr lang="es-CL" sz="2400"/>
              <a:t> mathematics to young children.</a:t>
            </a:r>
            <a:endParaRPr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920"/>
              <a:buChar char="⚫"/>
            </a:pPr>
            <a:r>
              <a:rPr lang="es-CL" sz="2400"/>
              <a:t>5 My job is very interesting. I </a:t>
            </a:r>
            <a:r>
              <a:rPr lang="es-CL" sz="2400" u="sng"/>
              <a:t>		</a:t>
            </a:r>
            <a:r>
              <a:rPr lang="es-CL" sz="2400"/>
              <a:t> a lot of people.</a:t>
            </a:r>
            <a:endParaRPr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920"/>
              <a:buChar char="⚫"/>
            </a:pPr>
            <a:r>
              <a:rPr lang="es-CL" sz="2400"/>
              <a:t>6 Peter's car is always dirty. He never </a:t>
            </a:r>
            <a:r>
              <a:rPr lang="es-CL" sz="2400" u="sng"/>
              <a:t>		</a:t>
            </a:r>
            <a:r>
              <a:rPr lang="es-CL" sz="2400"/>
              <a:t> it.</a:t>
            </a:r>
            <a:endParaRPr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920"/>
              <a:buChar char="⚫"/>
            </a:pPr>
            <a:r>
              <a:rPr lang="es-CL" sz="2400"/>
              <a:t>7 Food is expensive. It </a:t>
            </a:r>
            <a:r>
              <a:rPr lang="es-CL" sz="2400" u="sng"/>
              <a:t>	 	</a:t>
            </a:r>
            <a:r>
              <a:rPr lang="es-CL" sz="2400"/>
              <a:t> a lot of money.</a:t>
            </a:r>
            <a:endParaRPr sz="2400"/>
          </a:p>
        </p:txBody>
      </p:sp>
      <p:graphicFrame>
        <p:nvGraphicFramePr>
          <p:cNvPr id="236" name="Google Shape;236;p23"/>
          <p:cNvGraphicFramePr/>
          <p:nvPr/>
        </p:nvGraphicFramePr>
        <p:xfrm>
          <a:off x="1187624" y="83671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{4FD8E750-D858-4CB7-AA81-433690D79AC2}</a:tableStyleId>
              </a:tblPr>
              <a:tblGrid>
                <a:gridCol w="6432375"/>
              </a:tblGrid>
              <a:tr h="7200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s-CL" sz="1800" u="none" cap="none" strike="noStrike"/>
                        <a:t>close cost like meet open </a:t>
                      </a:r>
                      <a:r>
                        <a:rPr b="1" lang="es-CL" sz="1800" u="none" cap="none" strike="sngStrike"/>
                        <a:t>speak</a:t>
                      </a:r>
                      <a:r>
                        <a:rPr b="1" lang="es-CL" sz="1800" u="none" cap="none" strike="noStrike"/>
                        <a:t> teach wash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24"/>
          <p:cNvSpPr txBox="1"/>
          <p:nvPr>
            <p:ph idx="1" type="body"/>
          </p:nvPr>
        </p:nvSpPr>
        <p:spPr>
          <a:xfrm>
            <a:off x="502920" y="530352"/>
            <a:ext cx="8183880" cy="53469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 fontScale="92500"/>
          </a:bodyPr>
          <a:lstStyle/>
          <a:p>
            <a:pPr indent="-265176" lvl="0" marL="26517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Char char="⚫"/>
            </a:pPr>
            <a:r>
              <a:rPr b="1" lang="es-CL"/>
              <a:t>Write sentences about yourself. Use always/never/often/usually/sometimes</a:t>
            </a:r>
            <a:endParaRPr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Char char="⚫"/>
            </a:pPr>
            <a:r>
              <a:rPr lang="es-CL"/>
              <a:t>1 (watch TV in the evening) </a:t>
            </a:r>
            <a:r>
              <a:rPr lang="es-CL" u="sng"/>
              <a:t>I usually watch TV in the evening.</a:t>
            </a:r>
            <a:endParaRPr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Char char="⚫"/>
            </a:pPr>
            <a:r>
              <a:rPr lang="es-CL"/>
              <a:t>2 (read in bed) </a:t>
            </a:r>
            <a:r>
              <a:rPr lang="es-CL" u="sng"/>
              <a:t>													</a:t>
            </a:r>
            <a:endParaRPr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Char char="⚫"/>
            </a:pPr>
            <a:r>
              <a:rPr lang="es-CL"/>
              <a:t>3 (get up before 7 o'clock) </a:t>
            </a:r>
            <a:r>
              <a:rPr lang="es-CL" u="sng"/>
              <a:t>											</a:t>
            </a:r>
            <a:endParaRPr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Char char="⚫"/>
            </a:pPr>
            <a:r>
              <a:rPr lang="es-CL"/>
              <a:t>4 (go to work/school by bus) </a:t>
            </a:r>
            <a:r>
              <a:rPr lang="es-CL" u="sng"/>
              <a:t>											</a:t>
            </a:r>
            <a:endParaRPr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Char char="⚫"/>
            </a:pPr>
            <a:r>
              <a:rPr lang="es-CL"/>
              <a:t>5 (drink coffee in the morning) </a:t>
            </a:r>
            <a:r>
              <a:rPr lang="es-CL" u="sng"/>
              <a:t>										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25"/>
          <p:cNvSpPr txBox="1"/>
          <p:nvPr>
            <p:ph idx="1" type="body"/>
          </p:nvPr>
        </p:nvSpPr>
        <p:spPr>
          <a:xfrm>
            <a:off x="502920" y="530352"/>
            <a:ext cx="8183880" cy="53469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/>
          </a:bodyPr>
          <a:lstStyle/>
          <a:p>
            <a:pPr indent="-265176" lvl="0" marL="26517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40"/>
              <a:buChar char="⚫"/>
            </a:pPr>
            <a:r>
              <a:rPr lang="es-CL"/>
              <a:t>Write sentences describing a brother / sister / best friend. Use the following verbs:</a:t>
            </a:r>
            <a:endParaRPr/>
          </a:p>
          <a:p>
            <a:pPr indent="-122932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Char char="⚫"/>
            </a:pPr>
            <a:r>
              <a:rPr lang="es-CL"/>
              <a:t>Live – like – play – study - </a:t>
            </a:r>
            <a:r>
              <a:rPr lang="es-CL" strike="sngStrike"/>
              <a:t>be</a:t>
            </a:r>
            <a:endParaRPr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Char char="⚫"/>
            </a:pPr>
            <a:r>
              <a:rPr lang="es-CL"/>
              <a:t>1. </a:t>
            </a:r>
            <a:r>
              <a:rPr lang="es-CL" u="sng"/>
              <a:t>My best friend is a musician</a:t>
            </a:r>
            <a:r>
              <a:rPr lang="es-CL"/>
              <a:t>.</a:t>
            </a:r>
            <a:endParaRPr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Char char="⚫"/>
            </a:pPr>
            <a:r>
              <a:rPr lang="es-CL"/>
              <a:t>2. </a:t>
            </a:r>
            <a:r>
              <a:rPr lang="es-CL" u="sng"/>
              <a:t>								</a:t>
            </a:r>
            <a:endParaRPr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Char char="⚫"/>
            </a:pPr>
            <a:r>
              <a:rPr lang="es-CL"/>
              <a:t>3. </a:t>
            </a:r>
            <a:r>
              <a:rPr lang="es-CL" u="sng"/>
              <a:t>								</a:t>
            </a:r>
            <a:endParaRPr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Char char="⚫"/>
            </a:pPr>
            <a:r>
              <a:rPr lang="es-CL"/>
              <a:t>4. </a:t>
            </a:r>
            <a:r>
              <a:rPr lang="es-CL" u="sng"/>
              <a:t>								</a:t>
            </a:r>
            <a:endParaRPr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Char char="⚫"/>
            </a:pPr>
            <a:r>
              <a:rPr lang="es-CL"/>
              <a:t>5. </a:t>
            </a:r>
            <a:r>
              <a:rPr lang="es-CL" u="sng"/>
              <a:t>								</a:t>
            </a:r>
            <a:endParaRPr/>
          </a:p>
          <a:p>
            <a:pPr indent="-122932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  <a:p>
            <a:pPr indent="-122932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  <a:p>
            <a:pPr indent="-122932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  <a:p>
            <a:pPr indent="-122932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  <a:p>
            <a:pPr indent="-122932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26"/>
          <p:cNvSpPr txBox="1"/>
          <p:nvPr>
            <p:ph idx="1" type="body"/>
          </p:nvPr>
        </p:nvSpPr>
        <p:spPr>
          <a:xfrm>
            <a:off x="502920" y="530352"/>
            <a:ext cx="8183880" cy="53469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 fontScale="77500" lnSpcReduction="20000"/>
          </a:bodyPr>
          <a:lstStyle/>
          <a:p>
            <a:pPr indent="-265176" lvl="0" marL="26517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Char char="⚫"/>
            </a:pPr>
            <a:r>
              <a:rPr b="1" lang="es-CL"/>
              <a:t>Complete the sentences. All of them are negative. Use don't/doesn't + these verbs: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t/>
            </a:r>
            <a:endParaRPr b="1"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Char char="⚫"/>
            </a:pPr>
            <a:r>
              <a:rPr b="1" lang="es-CL"/>
              <a:t>cost go know </a:t>
            </a:r>
            <a:r>
              <a:rPr b="1" lang="es-CL" strike="sngStrike"/>
              <a:t>rain</a:t>
            </a:r>
            <a:r>
              <a:rPr b="1" lang="es-CL"/>
              <a:t> see use wear</a:t>
            </a:r>
            <a:endParaRPr/>
          </a:p>
          <a:p>
            <a:pPr indent="-154939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t/>
            </a:r>
            <a:endParaRPr b="1"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Char char="⚫"/>
            </a:pPr>
            <a:r>
              <a:rPr lang="es-CL"/>
              <a:t>1 The weather here is usually nice. It </a:t>
            </a:r>
            <a:r>
              <a:rPr lang="es-CL" u="sng"/>
              <a:t>doesn’t rain </a:t>
            </a:r>
            <a:r>
              <a:rPr lang="es-CL"/>
              <a:t>much.</a:t>
            </a:r>
            <a:endParaRPr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Char char="⚫"/>
            </a:pPr>
            <a:r>
              <a:rPr lang="es-CL"/>
              <a:t>2 Paul has a car, but he </a:t>
            </a:r>
            <a:r>
              <a:rPr lang="es-CL" u="sng"/>
              <a:t>				</a:t>
            </a:r>
            <a:r>
              <a:rPr lang="es-CL"/>
              <a:t> it very often.</a:t>
            </a:r>
            <a:endParaRPr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Char char="⚫"/>
            </a:pPr>
            <a:r>
              <a:rPr lang="es-CL"/>
              <a:t>3 Paul and his friends like films, but they </a:t>
            </a:r>
            <a:r>
              <a:rPr lang="es-CL" u="sng"/>
              <a:t>			</a:t>
            </a:r>
            <a:r>
              <a:rPr lang="es-CL"/>
              <a:t> to the cinema very often.</a:t>
            </a:r>
            <a:endParaRPr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Char char="⚫"/>
            </a:pPr>
            <a:r>
              <a:rPr lang="es-CL"/>
              <a:t>4 Amanda is married but she </a:t>
            </a:r>
            <a:r>
              <a:rPr lang="es-CL" u="sng"/>
              <a:t>			</a:t>
            </a:r>
            <a:r>
              <a:rPr lang="es-CL"/>
              <a:t>a ring.</a:t>
            </a:r>
            <a:endParaRPr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Char char="⚫"/>
            </a:pPr>
            <a:r>
              <a:rPr lang="es-CL"/>
              <a:t>5 I </a:t>
            </a:r>
            <a:r>
              <a:rPr lang="es-CL" u="sng"/>
              <a:t>				</a:t>
            </a:r>
            <a:r>
              <a:rPr lang="es-CL"/>
              <a:t>much about politics. I'm not interested in it.</a:t>
            </a:r>
            <a:endParaRPr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Char char="⚫"/>
            </a:pPr>
            <a:r>
              <a:rPr lang="es-CL"/>
              <a:t>6 The Regent Hotel isn't expensive. It </a:t>
            </a:r>
            <a:r>
              <a:rPr lang="es-CL" u="sng"/>
              <a:t>				</a:t>
            </a:r>
            <a:r>
              <a:rPr lang="es-CL"/>
              <a:t>much to stay there.</a:t>
            </a:r>
            <a:endParaRPr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Char char="⚫"/>
            </a:pPr>
            <a:r>
              <a:rPr lang="es-CL"/>
              <a:t>7 Ed lives very near us, but we </a:t>
            </a:r>
            <a:r>
              <a:rPr lang="es-CL" u="sng"/>
              <a:t>			 </a:t>
            </a:r>
            <a:r>
              <a:rPr lang="es-CL"/>
              <a:t>him very often.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27"/>
          <p:cNvSpPr txBox="1"/>
          <p:nvPr>
            <p:ph idx="1" type="body"/>
          </p:nvPr>
        </p:nvSpPr>
        <p:spPr>
          <a:xfrm>
            <a:off x="502920" y="530352"/>
            <a:ext cx="8183880" cy="53469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 fontScale="77500" lnSpcReduction="20000"/>
          </a:bodyPr>
          <a:lstStyle/>
          <a:p>
            <a:pPr indent="-265176" lvl="0" marL="26517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Char char="⚫"/>
            </a:pPr>
            <a:r>
              <a:rPr b="1" lang="es-CL"/>
              <a:t>Make questions from these words + do/does. Put the words in the right order.</a:t>
            </a:r>
            <a:endParaRPr/>
          </a:p>
          <a:p>
            <a:pPr indent="-154939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t/>
            </a:r>
            <a:endParaRPr b="1"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Char char="⚫"/>
            </a:pPr>
            <a:r>
              <a:rPr lang="es-CL"/>
              <a:t>1 (where / live / your parents) </a:t>
            </a:r>
            <a:r>
              <a:rPr lang="es-CL" u="sng"/>
              <a:t>Where do your parents live?</a:t>
            </a:r>
            <a:endParaRPr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Char char="⚫"/>
            </a:pPr>
            <a:r>
              <a:rPr lang="es-CL"/>
              <a:t>2 (you / early / always / get up) </a:t>
            </a:r>
            <a:r>
              <a:rPr lang="es-CL" u="sng"/>
              <a:t>Do you always get up early?</a:t>
            </a:r>
            <a:endParaRPr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Char char="⚫"/>
            </a:pPr>
            <a:r>
              <a:rPr lang="es-CL"/>
              <a:t>3 (how often / TV / you / watch)</a:t>
            </a:r>
            <a:r>
              <a:rPr lang="es-CL" u="sng"/>
              <a:t>											</a:t>
            </a:r>
            <a:endParaRPr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Char char="⚫"/>
            </a:pPr>
            <a:r>
              <a:rPr lang="es-CL"/>
              <a:t>4 (you / want / what / for dinner)</a:t>
            </a:r>
            <a:r>
              <a:rPr lang="es-CL" u="sng"/>
              <a:t>											</a:t>
            </a:r>
            <a:endParaRPr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Char char="⚫"/>
            </a:pPr>
            <a:r>
              <a:rPr lang="es-CL"/>
              <a:t>5 (like / you / football)</a:t>
            </a:r>
            <a:r>
              <a:rPr lang="es-CL" u="sng"/>
              <a:t>												</a:t>
            </a:r>
            <a:endParaRPr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Char char="⚫"/>
            </a:pPr>
            <a:r>
              <a:rPr lang="es-CL"/>
              <a:t>6 (your brother / like / football)</a:t>
            </a:r>
            <a:r>
              <a:rPr lang="es-CL" u="sng"/>
              <a:t>											</a:t>
            </a:r>
            <a:endParaRPr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Char char="⚫"/>
            </a:pPr>
            <a:r>
              <a:rPr lang="es-CL"/>
              <a:t>7 (what / you / do / in your free time)</a:t>
            </a:r>
            <a:r>
              <a:rPr lang="es-CL" u="sng"/>
              <a:t>										</a:t>
            </a:r>
            <a:endParaRPr/>
          </a:p>
          <a:p>
            <a:pPr indent="-154939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28"/>
          <p:cNvSpPr txBox="1"/>
          <p:nvPr>
            <p:ph idx="1" type="body"/>
          </p:nvPr>
        </p:nvSpPr>
        <p:spPr>
          <a:xfrm>
            <a:off x="502920" y="530352"/>
            <a:ext cx="8183880" cy="53469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 fontScale="77500" lnSpcReduction="20000"/>
          </a:bodyPr>
          <a:lstStyle/>
          <a:p>
            <a:pPr indent="-265176" lvl="0" marL="26517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Char char="⚫"/>
            </a:pPr>
            <a:r>
              <a:rPr b="1" lang="es-CL"/>
              <a:t>Make questions from these words + do/does. Put the words in the right order.</a:t>
            </a:r>
            <a:endParaRPr/>
          </a:p>
          <a:p>
            <a:pPr indent="-154939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t/>
            </a:r>
            <a:endParaRPr b="1"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Char char="⚫"/>
            </a:pPr>
            <a:r>
              <a:rPr lang="es-CL"/>
              <a:t>8 (your sister / work / where)</a:t>
            </a:r>
            <a:r>
              <a:rPr lang="es-CL" u="sng"/>
              <a:t>											</a:t>
            </a:r>
            <a:endParaRPr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Char char="⚫"/>
            </a:pPr>
            <a:r>
              <a:rPr lang="es-CL"/>
              <a:t>9 (breakfast / always / you / have)</a:t>
            </a:r>
            <a:r>
              <a:rPr lang="es-CL" u="sng"/>
              <a:t>										</a:t>
            </a:r>
            <a:endParaRPr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Char char="⚫"/>
            </a:pPr>
            <a:r>
              <a:rPr lang="es-CL"/>
              <a:t>10 (what / mean / this word)</a:t>
            </a:r>
            <a:r>
              <a:rPr lang="es-CL" u="sng"/>
              <a:t>											</a:t>
            </a:r>
            <a:endParaRPr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Char char="⚫"/>
            </a:pPr>
            <a:r>
              <a:rPr lang="es-CL"/>
              <a:t>11 (in winter / snow / it / here)</a:t>
            </a:r>
            <a:r>
              <a:rPr lang="es-CL" u="sng"/>
              <a:t>											</a:t>
            </a:r>
            <a:endParaRPr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Char char="⚫"/>
            </a:pPr>
            <a:r>
              <a:rPr lang="es-CL"/>
              <a:t>12 (go / usually / to bed / what time / you)</a:t>
            </a:r>
            <a:r>
              <a:rPr lang="es-CL" u="sng"/>
              <a:t>									</a:t>
            </a:r>
            <a:endParaRPr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Char char="⚫"/>
            </a:pPr>
            <a:r>
              <a:rPr lang="es-CL"/>
              <a:t>13 (how much / to phone New York / it / cost)</a:t>
            </a:r>
            <a:r>
              <a:rPr lang="es-CL" u="sng"/>
              <a:t>								</a:t>
            </a:r>
            <a:endParaRPr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Char char="⚫"/>
            </a:pPr>
            <a:r>
              <a:rPr lang="es-CL"/>
              <a:t>14 (you / for breakfast / have / usually / what)</a:t>
            </a:r>
            <a:r>
              <a:rPr lang="es-CL" u="sng"/>
              <a:t>								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29"/>
          <p:cNvSpPr txBox="1"/>
          <p:nvPr>
            <p:ph type="title"/>
          </p:nvPr>
        </p:nvSpPr>
        <p:spPr>
          <a:xfrm>
            <a:off x="502920" y="4983480"/>
            <a:ext cx="8183880" cy="10515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ts val="3600"/>
              <a:buFont typeface="Verdana"/>
              <a:buNone/>
            </a:pPr>
            <a:r>
              <a:rPr lang="es-CL"/>
              <a:t>Present simple, QUESTIONS!!!</a:t>
            </a:r>
            <a:endParaRPr/>
          </a:p>
        </p:txBody>
      </p:sp>
      <p:sp>
        <p:nvSpPr>
          <p:cNvPr id="267" name="Google Shape;267;p29"/>
          <p:cNvSpPr txBox="1"/>
          <p:nvPr>
            <p:ph idx="1" type="body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/>
          </a:bodyPr>
          <a:lstStyle/>
          <a:p>
            <a:pPr indent="-122932" lvl="0" marL="26517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9" name="Google Shape;109;p3"/>
          <p:cNvGraphicFramePr/>
          <p:nvPr/>
        </p:nvGraphicFramePr>
        <p:xfrm>
          <a:off x="395536" y="47667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{4FD8E750-D858-4CB7-AA81-433690D79AC2}</a:tableStyleId>
              </a:tblPr>
              <a:tblGrid>
                <a:gridCol w="818355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Verdana"/>
                        <a:buNone/>
                      </a:pPr>
                      <a:r>
                        <a:rPr b="1" lang="es-CL" sz="1400" u="none" cap="none" strike="noStrike">
                          <a:solidFill>
                            <a:schemeClr val="lt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An adverb of frequency goes before a main verb (except with To Be).</a:t>
                      </a:r>
                      <a:endParaRPr b="1" sz="1400" u="none" cap="none" strike="noStrike">
                        <a:solidFill>
                          <a:schemeClr val="lt1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Subject + adverb + </a:t>
                      </a:r>
                      <a:r>
                        <a:rPr b="1" i="1"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main verb</a:t>
                      </a:r>
                      <a:r>
                        <a:rPr b="1"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7625" marB="47625" marR="95250" marL="47625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I </a:t>
                      </a:r>
                      <a:r>
                        <a:rPr b="1"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always</a:t>
                      </a: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i="1"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remember</a:t>
                      </a: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to do my homework. 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47625" marL="47625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He </a:t>
                      </a:r>
                      <a:r>
                        <a:rPr b="1"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normally</a:t>
                      </a: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i="1"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gets</a:t>
                      </a: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good marks in exams. 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47625" marL="47625" anchor="ctr"/>
                </a:tc>
              </a:tr>
            </a:tbl>
          </a:graphicData>
        </a:graphic>
      </p:graphicFrame>
      <p:graphicFrame>
        <p:nvGraphicFramePr>
          <p:cNvPr id="110" name="Google Shape;110;p3"/>
          <p:cNvGraphicFramePr/>
          <p:nvPr/>
        </p:nvGraphicFramePr>
        <p:xfrm>
          <a:off x="467544" y="227687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{4FD8E750-D858-4CB7-AA81-433690D79AC2}</a:tableStyleId>
              </a:tblPr>
              <a:tblGrid>
                <a:gridCol w="8208900"/>
              </a:tblGrid>
              <a:tr h="424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Verdana"/>
                        <a:buNone/>
                      </a:pPr>
                      <a:r>
                        <a:rPr b="1" lang="es-CL" sz="1600" u="none" cap="none" strike="noStrike">
                          <a:solidFill>
                            <a:schemeClr val="lt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An adverb of frequency goes after the verb To be. </a:t>
                      </a:r>
                      <a:endParaRPr b="1" sz="1600" u="none" cap="none" strike="noStrike">
                        <a:solidFill>
                          <a:schemeClr val="lt1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45725" marB="45725" marR="91450" marL="91450"/>
                </a:tc>
              </a:tr>
              <a:tr h="424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Subject + </a:t>
                      </a:r>
                      <a:r>
                        <a:rPr b="1" i="1"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to be</a:t>
                      </a:r>
                      <a:r>
                        <a:rPr b="1"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+ adverb 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7625" marB="47625" marR="95250" marL="47625" anchor="ctr"/>
                </a:tc>
              </a:tr>
              <a:tr h="424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They </a:t>
                      </a:r>
                      <a:r>
                        <a:rPr i="1"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are</a:t>
                      </a: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b="1"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never</a:t>
                      </a: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pleased to see me. 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47625" marL="47625" anchor="ctr"/>
                </a:tc>
              </a:tr>
              <a:tr h="424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She </a:t>
                      </a:r>
                      <a:r>
                        <a:rPr i="1"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isn't</a:t>
                      </a: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b="1"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usually</a:t>
                      </a: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bad tempered. 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47625" marL="47625" anchor="ctr"/>
                </a:tc>
              </a:tr>
            </a:tbl>
          </a:graphicData>
        </a:graphic>
      </p:graphicFrame>
      <p:graphicFrame>
        <p:nvGraphicFramePr>
          <p:cNvPr id="111" name="Google Shape;111;p3"/>
          <p:cNvGraphicFramePr/>
          <p:nvPr/>
        </p:nvGraphicFramePr>
        <p:xfrm>
          <a:off x="467544" y="407707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{4FD8E750-D858-4CB7-AA81-433690D79AC2}</a:tableStyleId>
              </a:tblPr>
              <a:tblGrid>
                <a:gridCol w="82809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Subject + </a:t>
                      </a:r>
                      <a:r>
                        <a:rPr b="1" i="1"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auxiliary</a:t>
                      </a:r>
                      <a:r>
                        <a:rPr b="1"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+ adverb + </a:t>
                      </a:r>
                      <a:r>
                        <a:rPr b="1" i="1"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main verb</a:t>
                      </a:r>
                      <a:r>
                        <a:rPr b="1"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7625" marB="47625" marR="95250" marL="47625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She </a:t>
                      </a:r>
                      <a:r>
                        <a:rPr i="1"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can</a:t>
                      </a: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b="1"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sometimes</a:t>
                      </a: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i="1"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beat</a:t>
                      </a: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me in a race. 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47625" marL="47625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I </a:t>
                      </a:r>
                      <a:r>
                        <a:rPr i="1"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would</a:t>
                      </a: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b="1"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hardly ever</a:t>
                      </a: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i="1"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be</a:t>
                      </a: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unkind to someone. 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47625" marL="47625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They </a:t>
                      </a:r>
                      <a:r>
                        <a:rPr i="1"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might</a:t>
                      </a: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b="1"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never</a:t>
                      </a: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i="1"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see</a:t>
                      </a: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each other again. 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47625" marL="47625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They </a:t>
                      </a:r>
                      <a:r>
                        <a:rPr i="1"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could</a:t>
                      </a: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b="1"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occasionally</a:t>
                      </a: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i="1"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be</a:t>
                      </a: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heard laughing. 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47625" marL="47625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30"/>
          <p:cNvSpPr txBox="1"/>
          <p:nvPr>
            <p:ph idx="1" type="body"/>
          </p:nvPr>
        </p:nvSpPr>
        <p:spPr>
          <a:xfrm>
            <a:off x="502920" y="530352"/>
            <a:ext cx="8183880" cy="49868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/>
          </a:bodyPr>
          <a:lstStyle/>
          <a:p>
            <a:pPr indent="-265176" lvl="0" marL="26517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40"/>
              <a:buChar char="⚫"/>
            </a:pPr>
            <a:r>
              <a:rPr lang="es-CL"/>
              <a:t>Ask these questions in small groups </a:t>
            </a:r>
            <a:endParaRPr/>
          </a:p>
        </p:txBody>
      </p:sp>
      <p:graphicFrame>
        <p:nvGraphicFramePr>
          <p:cNvPr id="273" name="Google Shape;273;p30"/>
          <p:cNvGraphicFramePr/>
          <p:nvPr/>
        </p:nvGraphicFramePr>
        <p:xfrm>
          <a:off x="1658938" y="1528763"/>
          <a:ext cx="5826125" cy="3800475"/>
        </p:xfrm>
        <a:graphic>
          <a:graphicData uri="http://schemas.openxmlformats.org/presentationml/2006/ole">
            <mc:AlternateContent>
              <mc:Choice Requires="v">
                <p:oleObj r:id="rId4" imgH="3800475" imgW="5826125" progId="Word.Document.12" spid="_x0000_s1">
                  <p:embed/>
                </p:oleObj>
              </mc:Choice>
              <mc:Fallback>
                <p:oleObj r:id="rId5" imgH="3800475" imgW="5826125" progId="Word.Document.12">
                  <p:embed/>
                  <p:pic>
                    <p:nvPicPr>
                      <p:cNvPr id="273" name="Google Shape;273;p30"/>
                      <p:cNvPicPr preferRelativeResize="0"/>
                      <p:nvPr/>
                    </p:nvPicPr>
                    <p:blipFill rotWithShape="1">
                      <a:blip r:embed="rId6">
                        <a:alphaModFix/>
                      </a:blip>
                      <a:srcRect b="0" l="0" r="0" t="0"/>
                      <a:stretch/>
                    </p:blipFill>
                    <p:spPr>
                      <a:xfrm>
                        <a:off x="1658938" y="1528763"/>
                        <a:ext cx="5826125" cy="3800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31"/>
          <p:cNvSpPr txBox="1"/>
          <p:nvPr>
            <p:ph idx="1" type="body"/>
          </p:nvPr>
        </p:nvSpPr>
        <p:spPr>
          <a:xfrm>
            <a:off x="502920" y="530352"/>
            <a:ext cx="8183880" cy="49868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/>
          </a:bodyPr>
          <a:lstStyle/>
          <a:p>
            <a:pPr indent="-265176" lvl="0" marL="26517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40"/>
              <a:buChar char="⚫"/>
            </a:pPr>
            <a:r>
              <a:rPr lang="es-CL"/>
              <a:t>Ask these questions in small groups </a:t>
            </a:r>
            <a:endParaRPr/>
          </a:p>
        </p:txBody>
      </p:sp>
      <p:graphicFrame>
        <p:nvGraphicFramePr>
          <p:cNvPr id="279" name="Google Shape;279;p31"/>
          <p:cNvGraphicFramePr/>
          <p:nvPr/>
        </p:nvGraphicFramePr>
        <p:xfrm>
          <a:off x="1658938" y="1601788"/>
          <a:ext cx="5826125" cy="3654425"/>
        </p:xfrm>
        <a:graphic>
          <a:graphicData uri="http://schemas.openxmlformats.org/presentationml/2006/ole">
            <mc:AlternateContent>
              <mc:Choice Requires="v">
                <p:oleObj r:id="rId4" imgH="3654425" imgW="5826125" progId="Word.Document.12" spid="_x0000_s1">
                  <p:embed/>
                </p:oleObj>
              </mc:Choice>
              <mc:Fallback>
                <p:oleObj r:id="rId5" imgH="3654425" imgW="5826125" progId="Word.Document.12">
                  <p:embed/>
                  <p:pic>
                    <p:nvPicPr>
                      <p:cNvPr id="279" name="Google Shape;279;p31"/>
                      <p:cNvPicPr preferRelativeResize="0"/>
                      <p:nvPr/>
                    </p:nvPicPr>
                    <p:blipFill rotWithShape="1">
                      <a:blip r:embed="rId6">
                        <a:alphaModFix/>
                      </a:blip>
                      <a:srcRect b="0" l="0" r="0" t="0"/>
                      <a:stretch/>
                    </p:blipFill>
                    <p:spPr>
                      <a:xfrm>
                        <a:off x="1658938" y="1601788"/>
                        <a:ext cx="5826125" cy="365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32"/>
          <p:cNvSpPr txBox="1"/>
          <p:nvPr>
            <p:ph idx="1" type="body"/>
          </p:nvPr>
        </p:nvSpPr>
        <p:spPr>
          <a:xfrm>
            <a:off x="502920" y="530352"/>
            <a:ext cx="8183880" cy="53469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 fontScale="92500" lnSpcReduction="20000"/>
          </a:bodyPr>
          <a:lstStyle/>
          <a:p>
            <a:pPr indent="-265176" lvl="0" marL="26517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Char char="⚫"/>
            </a:pPr>
            <a:r>
              <a:rPr b="1" lang="es-CL"/>
              <a:t>Write questions for the following sentences.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 u="sng"/>
              <a:t>1. 								</a:t>
            </a:r>
            <a:r>
              <a:rPr lang="es-CL"/>
              <a:t>?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/>
              <a:t>I have a sore throat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 u="sng"/>
              <a:t>2. 								</a:t>
            </a:r>
            <a:r>
              <a:rPr lang="es-CL"/>
              <a:t>?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/>
              <a:t>The nurse wears a white apron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 u="sng"/>
              <a:t>3. 								</a:t>
            </a:r>
            <a:r>
              <a:rPr lang="es-CL"/>
              <a:t>?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/>
              <a:t>The cardiologist works from Monday to Thursday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 u="sng"/>
              <a:t>4. 								</a:t>
            </a:r>
            <a:r>
              <a:rPr lang="es-CL"/>
              <a:t>?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/>
              <a:t>Your teacher says your English is pretty good.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 u="sng"/>
              <a:t>5. 								</a:t>
            </a:r>
            <a:r>
              <a:rPr lang="es-CL"/>
              <a:t>?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/>
              <a:t>Francisca feels very happy today.</a:t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33"/>
          <p:cNvSpPr txBox="1"/>
          <p:nvPr>
            <p:ph idx="1" type="body"/>
          </p:nvPr>
        </p:nvSpPr>
        <p:spPr>
          <a:xfrm>
            <a:off x="502920" y="530352"/>
            <a:ext cx="8184000" cy="53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 fontScale="85000" lnSpcReduction="20000"/>
          </a:bodyPr>
          <a:lstStyle/>
          <a:p>
            <a:pPr indent="-265176" lvl="0" marL="26517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Char char="⚫"/>
            </a:pPr>
            <a:r>
              <a:rPr b="1" lang="es-CL"/>
              <a:t>Write questions for the following sentences.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t/>
            </a:r>
            <a:endParaRPr b="1" u="sng"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/>
              <a:t>6. </a:t>
            </a:r>
            <a:r>
              <a:rPr lang="es-CL" u="sng"/>
              <a:t>								?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/>
              <a:t>I never go to the pharmacy.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 u="sng"/>
              <a:t>7.								?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/>
              <a:t>I am a speech therapist.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 u="sng"/>
              <a:t>8.								?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/>
              <a:t>That tall man works in the X-ray Department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 u="sng"/>
              <a:t>9.								?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/>
              <a:t>She is an oncologist.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 u="sng"/>
              <a:t>10.								?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/>
              <a:t>Yes. I am always late for school.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 u="sng"/>
              <a:t>11.								?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/>
              <a:t>Sometimes we go to the intensive care unit to visit patients.</a:t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34"/>
          <p:cNvSpPr txBox="1"/>
          <p:nvPr>
            <p:ph idx="1" type="body"/>
          </p:nvPr>
        </p:nvSpPr>
        <p:spPr>
          <a:xfrm>
            <a:off x="502920" y="530352"/>
            <a:ext cx="8183880" cy="53469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 fontScale="92500" lnSpcReduction="20000"/>
          </a:bodyPr>
          <a:lstStyle/>
          <a:p>
            <a:pPr indent="-265176" lvl="0" marL="26517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Char char="⚫"/>
            </a:pPr>
            <a:r>
              <a:rPr b="1" lang="es-CL"/>
              <a:t>Write questions for the following sentences. Check in class using the PPT.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b="1" lang="es-CL"/>
              <a:t> 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 u="sng"/>
              <a:t>12.								</a:t>
            </a:r>
            <a:r>
              <a:rPr lang="es-CL"/>
              <a:t>?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/>
              <a:t>I am 22 years old.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 u="sng"/>
              <a:t>13.								</a:t>
            </a:r>
            <a:r>
              <a:rPr lang="es-CL"/>
              <a:t>?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/>
              <a:t>The teacher is 65 years old.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 u="sng"/>
              <a:t>14.								</a:t>
            </a:r>
            <a:r>
              <a:rPr lang="es-CL"/>
              <a:t>?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/>
              <a:t>The physiotherapist lives alone in a big old house.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 u="sng"/>
              <a:t>15.								</a:t>
            </a:r>
            <a:r>
              <a:rPr lang="es-CL"/>
              <a:t>?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/>
              <a:t>My mother always collects coins and stamps.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 u="sng"/>
              <a:t>16.								</a:t>
            </a:r>
            <a:r>
              <a:rPr lang="es-CL"/>
              <a:t>?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/>
              <a:t>No, I don’t.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"/>
          <p:cNvSpPr txBox="1"/>
          <p:nvPr>
            <p:ph idx="1" type="body"/>
          </p:nvPr>
        </p:nvSpPr>
        <p:spPr>
          <a:xfrm>
            <a:off x="502920" y="530352"/>
            <a:ext cx="8183880" cy="53469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 fontScale="77500" lnSpcReduction="20000"/>
          </a:bodyPr>
          <a:lstStyle/>
          <a:p>
            <a:pPr indent="-265176" lvl="0" marL="26517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Char char="⚫"/>
            </a:pPr>
            <a:r>
              <a:rPr lang="es-CL"/>
              <a:t>We can also use the following adverbs at the beginning</a:t>
            </a:r>
            <a:r>
              <a:rPr lang="es-CL" u="sng"/>
              <a:t> </a:t>
            </a:r>
            <a:r>
              <a:rPr lang="es-CL"/>
              <a:t>of a sentence: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/>
              <a:t>Usually, normally, often, frequently, sometimes, occasionally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/>
              <a:t>Occasionally, I like to eat Thai food.</a:t>
            </a:r>
            <a:endParaRPr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Char char="⚫"/>
            </a:pPr>
            <a:r>
              <a:rPr lang="es-CL"/>
              <a:t>BUT we </a:t>
            </a:r>
            <a:r>
              <a:rPr b="1" lang="es-CL"/>
              <a:t>cannot</a:t>
            </a:r>
            <a:r>
              <a:rPr lang="es-CL"/>
              <a:t> use the following at the beginning of a sentence: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/>
              <a:t>Always, seldom, rarely, hardly, ever, never.</a:t>
            </a:r>
            <a:endParaRPr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Char char="⚫"/>
            </a:pPr>
            <a:r>
              <a:rPr lang="es-CL"/>
              <a:t>We use </a:t>
            </a:r>
            <a:r>
              <a:rPr b="1" lang="es-CL"/>
              <a:t>hardly ever</a:t>
            </a:r>
            <a:r>
              <a:rPr lang="es-CL"/>
              <a:t> and </a:t>
            </a:r>
            <a:r>
              <a:rPr b="1" lang="es-CL"/>
              <a:t>never</a:t>
            </a:r>
            <a:r>
              <a:rPr lang="es-CL"/>
              <a:t> with positive, </a:t>
            </a:r>
            <a:r>
              <a:rPr b="1" lang="es-CL"/>
              <a:t>not</a:t>
            </a:r>
            <a:r>
              <a:rPr lang="es-CL"/>
              <a:t> negative verbs: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/>
              <a:t>She </a:t>
            </a:r>
            <a:r>
              <a:rPr b="1" lang="es-CL"/>
              <a:t>hardly ever</a:t>
            </a:r>
            <a:r>
              <a:rPr lang="es-CL"/>
              <a:t> comes to my parties.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/>
              <a:t>They </a:t>
            </a:r>
            <a:r>
              <a:rPr b="1" lang="es-CL"/>
              <a:t>never </a:t>
            </a:r>
            <a:r>
              <a:rPr lang="es-CL"/>
              <a:t>say 'thank you'.</a:t>
            </a:r>
            <a:endParaRPr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Char char="⚫"/>
            </a:pPr>
            <a:r>
              <a:rPr lang="es-CL"/>
              <a:t>We use </a:t>
            </a:r>
            <a:r>
              <a:rPr b="1" lang="es-CL"/>
              <a:t>ever</a:t>
            </a:r>
            <a:r>
              <a:rPr lang="es-CL"/>
              <a:t> in questions and negative statements: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/>
              <a:t>Have you </a:t>
            </a:r>
            <a:r>
              <a:rPr b="1" lang="es-CL"/>
              <a:t>ever</a:t>
            </a:r>
            <a:r>
              <a:rPr lang="es-CL"/>
              <a:t> been to New Zealand?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/>
              <a:t>I haven't </a:t>
            </a:r>
            <a:r>
              <a:rPr b="1" lang="es-CL"/>
              <a:t>ever</a:t>
            </a:r>
            <a:r>
              <a:rPr lang="es-CL"/>
              <a:t> been to Switzerland. (The same as 'I have never been Switzerland').</a:t>
            </a:r>
            <a:endParaRPr/>
          </a:p>
          <a:p>
            <a:pPr indent="-154939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t/>
            </a:r>
            <a:endParaRPr/>
          </a:p>
          <a:p>
            <a:pPr indent="-154939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5"/>
          <p:cNvSpPr txBox="1"/>
          <p:nvPr>
            <p:ph type="title"/>
          </p:nvPr>
        </p:nvSpPr>
        <p:spPr>
          <a:xfrm>
            <a:off x="502920" y="4983480"/>
            <a:ext cx="8183880" cy="10515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ts val="3600"/>
              <a:buFont typeface="Verdana"/>
              <a:buNone/>
            </a:pPr>
            <a:r>
              <a:t/>
            </a:r>
            <a:endParaRPr/>
          </a:p>
        </p:txBody>
      </p:sp>
      <p:sp>
        <p:nvSpPr>
          <p:cNvPr id="122" name="Google Shape;122;p5"/>
          <p:cNvSpPr txBox="1"/>
          <p:nvPr>
            <p:ph idx="1" type="body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/>
          </a:bodyPr>
          <a:lstStyle/>
          <a:p>
            <a:pPr indent="-265176" lvl="0" marL="26517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20"/>
              <a:buChar char="⚫"/>
            </a:pPr>
            <a:r>
              <a:rPr lang="es-CL" sz="2400"/>
              <a:t>We can also use the following expressions when we want to be more specific about the frequency:</a:t>
            </a:r>
            <a:endParaRPr sz="2400"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920"/>
              <a:buNone/>
            </a:pPr>
            <a:r>
              <a:rPr lang="es-CL" sz="2400"/>
              <a:t> </a:t>
            </a:r>
            <a:r>
              <a:rPr i="1" lang="es-CL" sz="2400"/>
              <a:t>every day - once a month - twice a year - four times a day - every other week</a:t>
            </a:r>
            <a:endParaRPr sz="2400"/>
          </a:p>
          <a:p>
            <a:pPr indent="-265176" lvl="0" marL="265176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920"/>
              <a:buChar char="⚫"/>
            </a:pPr>
            <a:r>
              <a:rPr lang="es-CL" sz="2400"/>
              <a:t>But we use them at the end of the sentence</a:t>
            </a:r>
            <a:endParaRPr sz="2400"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920"/>
              <a:buNone/>
            </a:pPr>
            <a:r>
              <a:rPr lang="es-CL" sz="2400"/>
              <a:t>I go to the gym three times a week</a:t>
            </a:r>
            <a:endParaRPr sz="24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"/>
          <p:cNvSpPr txBox="1"/>
          <p:nvPr>
            <p:ph type="title"/>
          </p:nvPr>
        </p:nvSpPr>
        <p:spPr>
          <a:xfrm>
            <a:off x="502920" y="4983480"/>
            <a:ext cx="8183880" cy="10515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ts val="3600"/>
              <a:buFont typeface="Verdana"/>
              <a:buNone/>
            </a:pPr>
            <a:r>
              <a:rPr lang="es-CL"/>
              <a:t>Now Practice time!</a:t>
            </a:r>
            <a:endParaRPr/>
          </a:p>
        </p:txBody>
      </p:sp>
      <p:sp>
        <p:nvSpPr>
          <p:cNvPr id="128" name="Google Shape;128;p6"/>
          <p:cNvSpPr txBox="1"/>
          <p:nvPr>
            <p:ph idx="1" type="body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/>
          </a:bodyPr>
          <a:lstStyle/>
          <a:p>
            <a:pPr indent="-122932" lvl="0" marL="26517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7"/>
          <p:cNvSpPr txBox="1"/>
          <p:nvPr>
            <p:ph type="title"/>
          </p:nvPr>
        </p:nvSpPr>
        <p:spPr>
          <a:xfrm>
            <a:off x="467544" y="476672"/>
            <a:ext cx="8183880" cy="10515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ts val="2800"/>
              <a:buFont typeface="Verdana"/>
              <a:buNone/>
            </a:pPr>
            <a:r>
              <a:rPr lang="es-CL" sz="2800"/>
              <a:t>Exercise: unscramble these sentences</a:t>
            </a:r>
            <a:endParaRPr sz="2800"/>
          </a:p>
        </p:txBody>
      </p:sp>
      <p:sp>
        <p:nvSpPr>
          <p:cNvPr id="134" name="Google Shape;134;p7"/>
          <p:cNvSpPr txBox="1"/>
          <p:nvPr>
            <p:ph idx="1" type="body"/>
          </p:nvPr>
        </p:nvSpPr>
        <p:spPr>
          <a:xfrm>
            <a:off x="467544" y="1700808"/>
            <a:ext cx="8183880" cy="44644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 fontScale="55000"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</a:pPr>
            <a:r>
              <a:rPr lang="es-CL"/>
              <a:t>1. weekends / must / on / often / she / work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/>
              <a:t>_________________________________________________________________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/>
              <a:t> 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/>
              <a:t>2. the / occasionally / we / go / movies / to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/>
              <a:t>_________________________________________________________________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/>
              <a:t> 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/>
              <a:t>3. they / go / holidays / The Dominican Republic / for / to / usually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/>
              <a:t>_________________________________________________________________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/>
              <a:t> 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/>
              <a:t>4. never / my / rude / I / parents / am / to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/>
              <a:t>_________________________________________________________________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/>
              <a:t> 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/>
              <a:t>5. always / the / children / morning / eat / my / breakfast / in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/>
              <a:t>_________________________________________________________________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8"/>
          <p:cNvSpPr txBox="1"/>
          <p:nvPr>
            <p:ph idx="1" type="body"/>
          </p:nvPr>
        </p:nvSpPr>
        <p:spPr>
          <a:xfrm>
            <a:off x="502920" y="530352"/>
            <a:ext cx="8183880" cy="56349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 fontScale="47500"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</a:pPr>
            <a:r>
              <a:rPr lang="es-CL" sz="3200"/>
              <a:t> 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 sz="3200"/>
              <a:t>6. mother / weekend / she / on / rings / normally / her / the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t/>
            </a:r>
            <a:endParaRPr sz="3200"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 sz="3200"/>
              <a:t>_________________________________________________________________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 sz="3200"/>
              <a:t> 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 sz="3200"/>
              <a:t>7. listen / music / you / to / often / ? / reggaeton / do / how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t/>
            </a:r>
            <a:endParaRPr sz="3200"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 sz="3200"/>
              <a:t>_________________________________________________________________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t/>
            </a:r>
            <a:endParaRPr sz="3200"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 sz="3200"/>
              <a:t>8. because / eats / food / unhealthy / is / seldom / he / it / fast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t/>
            </a:r>
            <a:endParaRPr sz="3200"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 sz="3200"/>
              <a:t>_________________________________________________________________</a:t>
            </a:r>
            <a:endParaRPr sz="3200"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 sz="3200"/>
              <a:t> </a:t>
            </a:r>
            <a:endParaRPr sz="3200"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 sz="3200"/>
              <a:t>9. dream / now / ? / you / Spanish / sometimes / in / do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t/>
            </a:r>
            <a:endParaRPr sz="3200"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 sz="3200"/>
              <a:t>_________________________________________________________________</a:t>
            </a:r>
            <a:endParaRPr sz="3200"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 sz="3200"/>
              <a:t> </a:t>
            </a:r>
            <a:endParaRPr sz="3200"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 sz="3200"/>
              <a:t>10. you / night / program / watch / which / at / do / usually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t/>
            </a:r>
            <a:endParaRPr sz="3200"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 sz="3200"/>
              <a:t>_________________________________________________________________</a:t>
            </a:r>
            <a:endParaRPr sz="3200"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 sz="3200"/>
              <a:t> </a:t>
            </a:r>
            <a:endParaRPr sz="3200"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 sz="3200"/>
              <a:t>11. hardly ever / strangers / dog / barks / our / at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t/>
            </a:r>
            <a:endParaRPr sz="3200"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 sz="3200"/>
              <a:t>_________________________________________________________________</a:t>
            </a:r>
            <a:endParaRPr sz="3200"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 sz="3200"/>
              <a:t> </a:t>
            </a:r>
            <a:endParaRPr sz="32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9"/>
          <p:cNvSpPr txBox="1"/>
          <p:nvPr>
            <p:ph idx="1" type="body"/>
          </p:nvPr>
        </p:nvSpPr>
        <p:spPr>
          <a:xfrm>
            <a:off x="502920" y="530352"/>
            <a:ext cx="8184000" cy="53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 fontScale="25000"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</a:pPr>
            <a:r>
              <a:rPr lang="es-CL" sz="6400"/>
              <a:t>12. forgets / names / frequently / the / students’ / teacher / the</a:t>
            </a:r>
            <a:endParaRPr sz="6400"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 sz="6400"/>
              <a:t>______________________________________________________</a:t>
            </a:r>
            <a:endParaRPr sz="6400"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 sz="6400"/>
              <a:t> </a:t>
            </a:r>
            <a:endParaRPr sz="6400"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 sz="6400"/>
              <a:t>13.was / until / above / weight / 100kg / the / my / always / diet</a:t>
            </a:r>
            <a:endParaRPr sz="6400"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 sz="6400"/>
              <a:t>______________________________________________________</a:t>
            </a:r>
            <a:endParaRPr sz="6400"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 sz="6400"/>
              <a:t> </a:t>
            </a:r>
            <a:endParaRPr sz="6400"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 sz="6400"/>
              <a:t>14. be / speak / if / will / employed / She / she / English / never / doesn't</a:t>
            </a:r>
            <a:endParaRPr sz="6400"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 sz="6400"/>
              <a:t>______________________________________________________</a:t>
            </a:r>
            <a:endParaRPr sz="6400"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 sz="6400"/>
              <a:t> </a:t>
            </a:r>
            <a:endParaRPr sz="6400"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 sz="6400"/>
              <a:t>15. Italian / you / parents / speak / your / Do / ? / normally / in / with</a:t>
            </a:r>
            <a:endParaRPr sz="6400"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 sz="6400"/>
              <a:t>______________________________________________________</a:t>
            </a:r>
            <a:endParaRPr sz="6400"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 sz="6400"/>
              <a:t> </a:t>
            </a:r>
            <a:endParaRPr sz="6400"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 sz="6400"/>
              <a:t>16. me / on / can / find / a / in / weekend / you / the / usually / pub</a:t>
            </a:r>
            <a:endParaRPr sz="6400"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 sz="6400"/>
              <a:t>______________________________________________________</a:t>
            </a:r>
            <a:endParaRPr sz="6400"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 sz="6400"/>
              <a:t> </a:t>
            </a:r>
            <a:endParaRPr sz="6400"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 sz="6400"/>
              <a:t>17. his / night / neighbour / out / take/ Sunday / my / to / rubbish / never / on / remembers</a:t>
            </a:r>
            <a:endParaRPr sz="6400"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 sz="6400"/>
              <a:t>______________________________________________________</a:t>
            </a:r>
            <a:endParaRPr sz="6400"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 sz="6400"/>
              <a:t> </a:t>
            </a:r>
            <a:endParaRPr sz="6400"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 sz="6400"/>
              <a:t>18. sing / do / shower / ? / often / the / How / you / in</a:t>
            </a:r>
            <a:endParaRPr sz="6400"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rPr lang="es-CL" sz="6400"/>
              <a:t>____________________________________________________________</a:t>
            </a:r>
            <a:endParaRPr sz="6400"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79999"/>
              <a:buNone/>
            </a:pPr>
            <a:r>
              <a:t/>
            </a:r>
            <a:endParaRPr sz="7200"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8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Aspecto">
  <a:themeElements>
    <a:clrScheme name="Aspecto">
      <a:dk1>
        <a:srgbClr val="000000"/>
      </a:dk1>
      <a:lt1>
        <a:srgbClr val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2020-03-24T23:11:59Z</dcterms:created>
  <dc:creator>Usuario</dc:creator>
</cp:coreProperties>
</file>