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  <p:sldMasterId id="214748365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6858000" cx="9144000"/>
  <p:notesSz cx="6858000" cy="9144000"/>
  <p:embeddedFontLst>
    <p:embeddedFont>
      <p:font typeface="Arial Narrow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2" roundtripDataSignature="AMtx7mjpiyB+PMViDl6u+vHieZ1ki3bkN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BA2924D-C8D8-427C-81B5-F1A15BB56236}">
  <a:tblStyle styleId="{0BA2924D-C8D8-427C-81B5-F1A15BB5623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 b="off" i="off"/>
      <a:tcStyle>
        <a:fill>
          <a:solidFill>
            <a:srgbClr val="CFD7E7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FD7E7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italic.fntdata"/><Relationship Id="rId11" Type="http://schemas.openxmlformats.org/officeDocument/2006/relationships/slide" Target="slides/slide4.xml"/><Relationship Id="rId22" Type="http://customschemas.google.com/relationships/presentationmetadata" Target="metadata"/><Relationship Id="rId10" Type="http://schemas.openxmlformats.org/officeDocument/2006/relationships/slide" Target="slides/slide3.xml"/><Relationship Id="rId21" Type="http://schemas.openxmlformats.org/officeDocument/2006/relationships/font" Target="fonts/ArialNarrow-boldItalic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font" Target="fonts/ArialNarrow-bold.fntdata"/><Relationship Id="rId6" Type="http://schemas.openxmlformats.org/officeDocument/2006/relationships/slideMaster" Target="slideMasters/slideMaster2.xml"/><Relationship Id="rId18" Type="http://schemas.openxmlformats.org/officeDocument/2006/relationships/font" Target="fonts/ArialNarrow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1f3aaa54a5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9" name="Google Shape;159;g11f3aaa54a5_1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f3aaa549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11f3aaa549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1f3aaa549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g11f3aaa5497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f3aaa5497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11f3aaa5497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f3aaa5497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7" name="Google Shape;127;g11f3aaa5497_1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1f3aaa54a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2" name="Google Shape;132;g11f3aaa54a5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f3aaa54a5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g11f3aaa54a5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1f3aaa54a5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4" name="Google Shape;144;g11f3aaa54a5_1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f3aaa54a5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g11f3aaa54a5_1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0" type="dt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1" type="ftr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11f3aaa5497_1_89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g11f3aaa5497_1_8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6" name="Google Shape;56;g11f3aaa5497_1_8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g11f3aaa5497_1_8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g11f3aaa5497_1_8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" type="body"/>
          </p:nvPr>
        </p:nvSpPr>
        <p:spPr>
          <a:xfrm rot="5400000">
            <a:off x="2409825" y="296862"/>
            <a:ext cx="432435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4313"/>
              </a:srgbClr>
            </a:outerShdw>
          </a:effectLst>
        </p:spPr>
      </p:sp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2" name="Google Shape;92;p13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0" Type="http://schemas.openxmlformats.org/officeDocument/2006/relationships/theme" Target="../theme/theme3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/>
        </p:nvSpPr>
        <p:spPr>
          <a:xfrm flipH="1" rot="10800000">
            <a:off x="5410200" y="3810000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" name="Google Shape;7;p4"/>
          <p:cNvSpPr txBox="1"/>
          <p:nvPr/>
        </p:nvSpPr>
        <p:spPr>
          <a:xfrm flipH="1" rot="10800000">
            <a:off x="5410200" y="3897312"/>
            <a:ext cx="3733800" cy="192087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Google Shape;8;p4"/>
          <p:cNvSpPr txBox="1"/>
          <p:nvPr/>
        </p:nvSpPr>
        <p:spPr>
          <a:xfrm flipH="1" rot="10800000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431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" name="Google Shape;9;p4"/>
          <p:cNvSpPr txBox="1"/>
          <p:nvPr/>
        </p:nvSpPr>
        <p:spPr>
          <a:xfrm flipH="1" rot="10800000">
            <a:off x="5410200" y="4164012"/>
            <a:ext cx="1965325" cy="19050"/>
          </a:xfrm>
          <a:prstGeom prst="rect">
            <a:avLst/>
          </a:prstGeom>
          <a:solidFill>
            <a:schemeClr val="accent2">
              <a:alpha val="5921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0" name="Google Shape;10;p4"/>
          <p:cNvSpPr txBox="1"/>
          <p:nvPr/>
        </p:nvSpPr>
        <p:spPr>
          <a:xfrm flipH="1" rot="10800000">
            <a:off x="5410200" y="4198937"/>
            <a:ext cx="1965325" cy="9525"/>
          </a:xfrm>
          <a:prstGeom prst="rect">
            <a:avLst/>
          </a:prstGeom>
          <a:solidFill>
            <a:schemeClr val="accent2">
              <a:alpha val="6431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Google Shape;11;p4"/>
          <p:cNvSpPr/>
          <p:nvPr/>
        </p:nvSpPr>
        <p:spPr>
          <a:xfrm>
            <a:off x="5410200" y="3962400"/>
            <a:ext cx="3063875" cy="2698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Google Shape;12;p4"/>
          <p:cNvSpPr/>
          <p:nvPr/>
        </p:nvSpPr>
        <p:spPr>
          <a:xfrm>
            <a:off x="7377112" y="4060825"/>
            <a:ext cx="1600200" cy="365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" name="Google Shape;13;p4"/>
          <p:cNvSpPr txBox="1"/>
          <p:nvPr/>
        </p:nvSpPr>
        <p:spPr>
          <a:xfrm>
            <a:off x="0" y="3649662"/>
            <a:ext cx="9144000" cy="244475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" name="Google Shape;14;p4"/>
          <p:cNvSpPr txBox="1"/>
          <p:nvPr/>
        </p:nvSpPr>
        <p:spPr>
          <a:xfrm>
            <a:off x="0" y="3675062"/>
            <a:ext cx="9144000" cy="141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" name="Google Shape;15;p4"/>
          <p:cNvSpPr txBox="1"/>
          <p:nvPr/>
        </p:nvSpPr>
        <p:spPr>
          <a:xfrm flipH="1" rot="10800000">
            <a:off x="6413500" y="3643312"/>
            <a:ext cx="2730500" cy="24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" name="Google Shape;16;p4"/>
          <p:cNvSpPr txBox="1"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" name="Google Shape;17;p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Verdana"/>
              <a:buNone/>
              <a:defRPr b="0" i="0" sz="18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/>
        </p:nvSpPr>
        <p:spPr>
          <a:xfrm>
            <a:off x="0" y="366712"/>
            <a:ext cx="9144000" cy="84137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" name="Google Shape;30;p6"/>
          <p:cNvSpPr txBox="1"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" name="Google Shape;31;p6"/>
          <p:cNvSpPr txBox="1"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" name="Google Shape;32;p6"/>
          <p:cNvSpPr txBox="1"/>
          <p:nvPr/>
        </p:nvSpPr>
        <p:spPr>
          <a:xfrm flipH="1" rot="10800000">
            <a:off x="5410200" y="360362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" name="Google Shape;33;p6"/>
          <p:cNvSpPr txBox="1"/>
          <p:nvPr/>
        </p:nvSpPr>
        <p:spPr>
          <a:xfrm flipH="1" rot="10800000">
            <a:off x="5410200" y="439737"/>
            <a:ext cx="3733800" cy="180975"/>
          </a:xfrm>
          <a:prstGeom prst="rect">
            <a:avLst/>
          </a:prstGeom>
          <a:solidFill>
            <a:schemeClr val="accent2">
              <a:alpha val="4941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4" name="Google Shape;34;p6"/>
          <p:cNvSpPr/>
          <p:nvPr/>
        </p:nvSpPr>
        <p:spPr>
          <a:xfrm>
            <a:off x="5407025" y="496887"/>
            <a:ext cx="3063875" cy="2857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7373937" y="588962"/>
            <a:ext cx="1600200" cy="365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6" name="Google Shape;36;p6"/>
          <p:cNvSpPr txBox="1"/>
          <p:nvPr/>
        </p:nvSpPr>
        <p:spPr>
          <a:xfrm>
            <a:off x="9085262" y="-1587"/>
            <a:ext cx="57150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7" name="Google Shape;37;p6"/>
          <p:cNvSpPr txBox="1"/>
          <p:nvPr/>
        </p:nvSpPr>
        <p:spPr>
          <a:xfrm>
            <a:off x="9043987" y="-1587"/>
            <a:ext cx="2857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8" name="Google Shape;38;p6"/>
          <p:cNvSpPr txBox="1"/>
          <p:nvPr/>
        </p:nvSpPr>
        <p:spPr>
          <a:xfrm>
            <a:off x="9024937" y="-1587"/>
            <a:ext cx="952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9" name="Google Shape;39;p6"/>
          <p:cNvSpPr txBox="1"/>
          <p:nvPr/>
        </p:nvSpPr>
        <p:spPr>
          <a:xfrm>
            <a:off x="8975725" y="-1587"/>
            <a:ext cx="26987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0" name="Google Shape;40;p6"/>
          <p:cNvSpPr txBox="1"/>
          <p:nvPr/>
        </p:nvSpPr>
        <p:spPr>
          <a:xfrm>
            <a:off x="8915400" y="0"/>
            <a:ext cx="55562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1" name="Google Shape;41;p6"/>
          <p:cNvSpPr txBox="1"/>
          <p:nvPr/>
        </p:nvSpPr>
        <p:spPr>
          <a:xfrm>
            <a:off x="8874125" y="0"/>
            <a:ext cx="7937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 cap="none" strike="noStrik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"/>
          <p:cNvSpPr txBox="1"/>
          <p:nvPr>
            <p:ph type="ctrTitle"/>
          </p:nvPr>
        </p:nvSpPr>
        <p:spPr>
          <a:xfrm>
            <a:off x="827087" y="404812"/>
            <a:ext cx="7273925" cy="28082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rebuchet MS"/>
              <a:buNone/>
            </a:pP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i="0" lang="en-US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Unit 1 </a:t>
            </a:r>
            <a:endParaRPr sz="59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rebuchet MS"/>
              <a:buNone/>
            </a:pPr>
            <a:r>
              <a:rPr lang="en-US" sz="5900"/>
              <a:t>Parts of the body and symptoms</a:t>
            </a:r>
            <a:br>
              <a:rPr b="0" i="0" lang="en-US" sz="40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/>
          </a:p>
        </p:txBody>
      </p:sp>
      <p:sp>
        <p:nvSpPr>
          <p:cNvPr id="107" name="Google Shape;107;p1"/>
          <p:cNvSpPr txBox="1"/>
          <p:nvPr>
            <p:ph idx="1" type="subTitle"/>
          </p:nvPr>
        </p:nvSpPr>
        <p:spPr>
          <a:xfrm>
            <a:off x="533400" y="3786187"/>
            <a:ext cx="785495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35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0" i="0" sz="1000" u="none">
              <a:solidFill>
                <a:schemeClr val="dk2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6400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0" i="0" sz="1000" u="none">
              <a:solidFill>
                <a:schemeClr val="dk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3500437" y="4357687"/>
            <a:ext cx="4500562" cy="1616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Narrow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			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Miruska Osorio Hevia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English Programme Coordinator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Faculty of Medicine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Universidad de Chile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f3aaa54a5_1_21"/>
          <p:cNvSpPr txBox="1"/>
          <p:nvPr>
            <p:ph type="title"/>
          </p:nvPr>
        </p:nvSpPr>
        <p:spPr>
          <a:xfrm>
            <a:off x="611560" y="26064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en-US" sz="2200"/>
            </a:br>
            <a:r>
              <a:rPr b="1" lang="en-US" sz="2200"/>
              <a:t>IV.	Write a 5- line- dialogue about  an appointment with Doctor Robinson.</a:t>
            </a:r>
            <a:br>
              <a:rPr lang="en-US"/>
            </a:br>
            <a:endParaRPr b="1"/>
          </a:p>
        </p:txBody>
      </p:sp>
      <p:sp>
        <p:nvSpPr>
          <p:cNvPr id="162" name="Google Shape;162;g11f3aaa54a5_1_21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en-US" sz="2000"/>
              <a:t>A: Doctor, B: Patient.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 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    Eg. A: Good morning. What is the matter? 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         B: I …….………………………………………………………..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         A: …………………………………………………………………….		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         B. ……………………………………………………………………..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        A………………………………………………………………………		</a:t>
            </a:r>
            <a:endParaRPr sz="2000"/>
          </a:p>
          <a:p>
            <a:pPr indent="-342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        B………………………………………………………………………</a:t>
            </a:r>
            <a:endParaRPr sz="2000"/>
          </a:p>
          <a:p>
            <a:pPr indent="-215900" lvl="0" marL="3429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</p:txBody>
      </p:sp>
      <p:pic>
        <p:nvPicPr>
          <p:cNvPr descr="C:\Program Files (x86)\Microsoft Office\MEDIA\CAGCAT10\j0240719.wmf" id="163" name="Google Shape;163;g11f3aaa54a5_1_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96989" y="4653136"/>
            <a:ext cx="1164031" cy="18269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rts-of-the-body-english-680x700" id="113" name="Google Shape;113;g11f3aaa549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67744" y="476672"/>
            <a:ext cx="4752528" cy="48917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f3aaa5497_1_0"/>
          <p:cNvSpPr txBox="1"/>
          <p:nvPr>
            <p:ph type="ctrTitle"/>
          </p:nvPr>
        </p:nvSpPr>
        <p:spPr>
          <a:xfrm>
            <a:off x="685800" y="1124745"/>
            <a:ext cx="7772400" cy="11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Calibri"/>
              <a:buNone/>
            </a:pPr>
            <a:r>
              <a:rPr b="1" lang="en-US"/>
              <a:t>Body and Symptoms</a:t>
            </a:r>
            <a:br>
              <a:rPr lang="en-US"/>
            </a:br>
            <a:r>
              <a:rPr b="1" lang="en-US"/>
              <a:t>       </a:t>
            </a:r>
            <a:endParaRPr/>
          </a:p>
        </p:txBody>
      </p:sp>
      <p:graphicFrame>
        <p:nvGraphicFramePr>
          <p:cNvPr id="119" name="Google Shape;119;g11f3aaa5497_1_0"/>
          <p:cNvGraphicFramePr/>
          <p:nvPr/>
        </p:nvGraphicFramePr>
        <p:xfrm>
          <a:off x="1547664" y="1988838"/>
          <a:ext cx="3000000" cy="3000000"/>
        </p:xfrm>
        <a:graphic>
          <a:graphicData uri="http://schemas.openxmlformats.org/drawingml/2006/table">
            <a:tbl>
              <a:tblPr bandCol="1" bandRow="1" firstCol="1" firstRow="1">
                <a:noFill/>
                <a:tableStyleId>{0BA2924D-C8D8-427C-81B5-F1A15BB56236}</a:tableStyleId>
              </a:tblPr>
              <a:tblGrid>
                <a:gridCol w="2462400"/>
                <a:gridCol w="2938200"/>
              </a:tblGrid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SPANISH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ENGLISH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ojos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eyes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boca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Mouth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oreja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Ear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nariz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Nose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cuello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Neck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espalda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Back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pecho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Chest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17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estómago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Stomach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578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diente-dientes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Tooth – teeth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204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" name="Google Shape;124;g11f3aaa5497_1_6"/>
          <p:cNvGraphicFramePr/>
          <p:nvPr/>
        </p:nvGraphicFramePr>
        <p:xfrm>
          <a:off x="1475656" y="76470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{0BA2924D-C8D8-427C-81B5-F1A15BB56236}</a:tableStyleId>
              </a:tblPr>
              <a:tblGrid>
                <a:gridCol w="3276375"/>
                <a:gridCol w="3276375"/>
              </a:tblGrid>
              <a:tr h="511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SPANISH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ENGLISH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32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Brazo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arm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7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codo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Elbow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85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mano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Hand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1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muñeca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Wrist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44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pierna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Leg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30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rodilla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Knee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pie-pies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Foot – feet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607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dedos pies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Toes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9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tobillo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ankle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Google Shape;129;g11f3aaa5497_1_10"/>
          <p:cNvGraphicFramePr/>
          <p:nvPr/>
        </p:nvGraphicFramePr>
        <p:xfrm>
          <a:off x="1475656" y="76470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{0BA2924D-C8D8-427C-81B5-F1A15BB56236}</a:tableStyleId>
              </a:tblPr>
              <a:tblGrid>
                <a:gridCol w="3276375"/>
                <a:gridCol w="3276375"/>
              </a:tblGrid>
              <a:tr h="511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Headache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Dolor de cabeza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321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Stomachache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Dolor de estómago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7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Backache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Dolor de espalda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85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Toothache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Dolor de dientes/ muelas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13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earache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Dolor de oído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44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Cold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Resfrío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30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Fever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Fiebre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Cough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607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Sorethroat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Dolor de garganta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95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diarrhea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diarrea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1f3aaa54a5_1_0"/>
          <p:cNvSpPr txBox="1"/>
          <p:nvPr>
            <p:ph type="ctrTitle"/>
          </p:nvPr>
        </p:nvSpPr>
        <p:spPr>
          <a:xfrm>
            <a:off x="685800" y="1124745"/>
            <a:ext cx="7772400" cy="115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Calibri"/>
              <a:buNone/>
            </a:pPr>
            <a:r>
              <a:rPr b="1" lang="en-US"/>
              <a:t>Body and Symptoms</a:t>
            </a:r>
            <a:br>
              <a:rPr lang="en-US"/>
            </a:br>
            <a:r>
              <a:rPr b="1" lang="en-US"/>
              <a:t>       </a:t>
            </a:r>
            <a:endParaRPr/>
          </a:p>
        </p:txBody>
      </p:sp>
      <p:sp>
        <p:nvSpPr>
          <p:cNvPr id="135" name="Google Shape;135;g11f3aaa54a5_1_0"/>
          <p:cNvSpPr txBox="1"/>
          <p:nvPr>
            <p:ph idx="1" type="subTitle"/>
          </p:nvPr>
        </p:nvSpPr>
        <p:spPr>
          <a:xfrm>
            <a:off x="611560" y="1916832"/>
            <a:ext cx="78489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rPr b="1" lang="en-US"/>
              <a:t>I. Complete the table with the right word in English.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Clr>
                <a:srgbClr val="888888"/>
              </a:buClr>
              <a:buSzPct val="114285"/>
              <a:buNone/>
            </a:pPr>
            <a:r>
              <a:t/>
            </a:r>
            <a:endParaRPr/>
          </a:p>
        </p:txBody>
      </p:sp>
      <p:graphicFrame>
        <p:nvGraphicFramePr>
          <p:cNvPr id="136" name="Google Shape;136;g11f3aaa54a5_1_0"/>
          <p:cNvGraphicFramePr/>
          <p:nvPr/>
        </p:nvGraphicFramePr>
        <p:xfrm>
          <a:off x="2483768" y="2636912"/>
          <a:ext cx="3000000" cy="3000000"/>
        </p:xfrm>
        <a:graphic>
          <a:graphicData uri="http://schemas.openxmlformats.org/drawingml/2006/table">
            <a:tbl>
              <a:tblPr bandCol="1" bandRow="1" firstCol="1" firstRow="1">
                <a:noFill/>
                <a:tableStyleId>{0BA2924D-C8D8-427C-81B5-F1A15BB56236}</a:tableStyleId>
              </a:tblPr>
              <a:tblGrid>
                <a:gridCol w="2035575"/>
                <a:gridCol w="2428925"/>
              </a:tblGrid>
              <a:tr h="357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SPANISH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ENGLISH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ojos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boca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oreja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nariz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cuello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espalda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pecho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3576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estómago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49617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diente-dientes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  <a:tr h="173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" name="Google Shape;141;g11f3aaa54a5_1_6"/>
          <p:cNvGraphicFramePr/>
          <p:nvPr/>
        </p:nvGraphicFramePr>
        <p:xfrm>
          <a:off x="1475656" y="76470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{0BA2924D-C8D8-427C-81B5-F1A15BB56236}</a:tableStyleId>
              </a:tblPr>
              <a:tblGrid>
                <a:gridCol w="3276375"/>
                <a:gridCol w="3276375"/>
              </a:tblGrid>
              <a:tr h="511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SPANISH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ENGLISH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3212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Brazo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7197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codo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858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mano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1360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muñeca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4420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pierna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3032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rodilla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547850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pie-pies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60707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dedos pies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  <a:tr h="495825">
                <a:tc>
                  <a:txBody>
                    <a:bodyPr/>
                    <a:lstStyle/>
                    <a:p>
                      <a:pPr indent="-342900" lvl="0" marL="34290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Calibri"/>
                        <a:buAutoNum type="arabicPeriod"/>
                      </a:pPr>
                      <a:r>
                        <a:rPr lang="en-US" sz="1000" u="none" cap="none" strike="noStrike"/>
                        <a:t>tobillo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US" sz="1000" u="none" cap="none" strike="noStrike"/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44450" marL="4445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1f3aaa54a5_1_10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Calibri"/>
              <a:buNone/>
            </a:pPr>
            <a:r>
              <a:rPr b="1" lang="en-US"/>
              <a:t>II.	Complete the sentences. </a:t>
            </a:r>
            <a:br>
              <a:rPr lang="en-US"/>
            </a:br>
            <a:endParaRPr/>
          </a:p>
        </p:txBody>
      </p:sp>
      <p:sp>
        <p:nvSpPr>
          <p:cNvPr id="147" name="Google Shape;147;g11f3aaa54a5_1_10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2766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4285"/>
              <a:buChar char="•"/>
            </a:pPr>
            <a:r>
              <a:rPr lang="en-US"/>
              <a:t>I have got a pain in my _______________________ I can´t walk.</a:t>
            </a:r>
            <a:endParaRPr/>
          </a:p>
          <a:p>
            <a:pPr indent="-32766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Char char="•"/>
            </a:pPr>
            <a:r>
              <a:rPr lang="en-US"/>
              <a:t>I have got some spots all over my______________ I need some cream.</a:t>
            </a:r>
            <a:endParaRPr/>
          </a:p>
          <a:p>
            <a:pPr indent="-32766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Char char="•"/>
            </a:pPr>
            <a:r>
              <a:rPr lang="en-US"/>
              <a:t>I am having trouble with my ___________________ I can´t write.</a:t>
            </a:r>
            <a:endParaRPr/>
          </a:p>
          <a:p>
            <a:pPr indent="-32766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Char char="•"/>
            </a:pPr>
            <a:r>
              <a:rPr lang="en-US"/>
              <a:t>I have a pain in my ___________________________ I can´t move my feet.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t/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14285"/>
              <a:buNone/>
            </a:pPr>
            <a:r>
              <a:t/>
            </a:r>
            <a:endParaRPr/>
          </a:p>
        </p:txBody>
      </p:sp>
      <p:sp>
        <p:nvSpPr>
          <p:cNvPr id="148" name="Google Shape;148;g11f3aaa54a5_1_10"/>
          <p:cNvSpPr txBox="1"/>
          <p:nvPr/>
        </p:nvSpPr>
        <p:spPr>
          <a:xfrm>
            <a:off x="552450" y="2419350"/>
            <a:ext cx="7692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3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g11f3aaa54a5_1_10"/>
          <p:cNvSpPr txBox="1"/>
          <p:nvPr/>
        </p:nvSpPr>
        <p:spPr>
          <a:xfrm>
            <a:off x="1562100" y="3275400"/>
            <a:ext cx="7345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endParaRPr b="0" i="0" sz="3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f3aaa54a5_1_15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Look at the following symptoms and complete the sentences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.	</a:t>
            </a:r>
            <a:endParaRPr/>
          </a:p>
        </p:txBody>
      </p:sp>
      <p:graphicFrame>
        <p:nvGraphicFramePr>
          <p:cNvPr id="155" name="Google Shape;155;g11f3aaa54a5_1_15"/>
          <p:cNvGraphicFramePr/>
          <p:nvPr/>
        </p:nvGraphicFramePr>
        <p:xfrm>
          <a:off x="2160349" y="660866"/>
          <a:ext cx="3000000" cy="3000000"/>
        </p:xfrm>
        <a:graphic>
          <a:graphicData uri="http://schemas.openxmlformats.org/drawingml/2006/table">
            <a:tbl>
              <a:tblPr bandCol="1" bandRow="1" firstCol="1" firstRow="1">
                <a:noFill/>
                <a:tableStyleId>{0BA2924D-C8D8-427C-81B5-F1A15BB56236}</a:tableStyleId>
              </a:tblPr>
              <a:tblGrid>
                <a:gridCol w="7056775"/>
              </a:tblGrid>
              <a:tr h="18722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u="none" cap="none" strike="noStrike"/>
                        <a:t> </a:t>
                      </a:r>
                      <a:endParaRPr sz="3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u="none" cap="none" strike="noStrike"/>
                        <a:t>headache         stomachache        backache     toothache       earache</a:t>
                      </a:r>
                      <a:endParaRPr sz="3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en-US" sz="3000" u="none" cap="none" strike="noStrike"/>
                        <a:t>cold                  fever                      cough           sore throat      diarrhea</a:t>
                      </a:r>
                      <a:endParaRPr sz="3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8575" marL="68575"/>
                </a:tc>
              </a:tr>
            </a:tbl>
          </a:graphicData>
        </a:graphic>
      </p:graphicFrame>
      <p:sp>
        <p:nvSpPr>
          <p:cNvPr id="156" name="Google Shape;156;g11f3aaa54a5_1_15"/>
          <p:cNvSpPr/>
          <p:nvPr/>
        </p:nvSpPr>
        <p:spPr>
          <a:xfrm>
            <a:off x="171450" y="3645031"/>
            <a:ext cx="7950000" cy="293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1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II.	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have a strong </a:t>
            </a:r>
            <a:r>
              <a:rPr lang="en-US" sz="3000">
                <a:solidFill>
                  <a:schemeClr val="dk1"/>
                </a:solidFill>
              </a:rPr>
              <a:t>___________</a:t>
            </a: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I need an aspirin.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son has a bad ________________. He has a pulmonary disturbance.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mom will have to go to the dentist. She has a __________________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can´t speak. I have a _______________</a:t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Urbano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Urbano">
  <a:themeElements>
    <a:clrScheme name="Urbano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2009-11-11T18:14:07Z</dcterms:created>
  <dc:creator>Fac. de Medicina</dc:creator>
</cp:coreProperties>
</file>