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</p:sldIdLst>
  <p:sldSz cy="6858000" cx="9144000"/>
  <p:notesSz cx="6858000" cy="9144000"/>
  <p:embeddedFontLst>
    <p:embeddedFont>
      <p:font typeface="Proxima Nova"/>
      <p:regular r:id="rId11"/>
      <p:bold r:id="rId12"/>
      <p:italic r:id="rId13"/>
      <p:boldItalic r:id="rId14"/>
    </p:embeddedFont>
    <p:embeddedFont>
      <p:font typeface="Arial Narrow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19" roundtripDataSignature="AMtx7miC1fQMjgSHk2wzWHrFUAySui2/+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DA3215A1-160C-4B0B-9ABB-51BA50DB80DA}">
  <a:tblStyle styleId="{DA3215A1-160C-4B0B-9ABB-51BA50DB80DA}" styleName="Table_0">
    <a:wholeTbl>
      <a:tcTxStyle>
        <a:font>
          <a:latin typeface="Arial"/>
          <a:ea typeface="Arial"/>
          <a:cs typeface="Arial"/>
        </a:font>
        <a:srgbClr val="000000"/>
      </a:tcTx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ProximaNova-regular.fntdata"/><Relationship Id="rId10" Type="http://schemas.openxmlformats.org/officeDocument/2006/relationships/slide" Target="slides/slide4.xml"/><Relationship Id="rId13" Type="http://schemas.openxmlformats.org/officeDocument/2006/relationships/font" Target="fonts/ProximaNova-italic.fntdata"/><Relationship Id="rId12" Type="http://schemas.openxmlformats.org/officeDocument/2006/relationships/font" Target="fonts/ProximaNova-bold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font" Target="fonts/ArialNarrow-regular.fntdata"/><Relationship Id="rId14" Type="http://schemas.openxmlformats.org/officeDocument/2006/relationships/font" Target="fonts/ProximaNova-boldItalic.fntdata"/><Relationship Id="rId17" Type="http://schemas.openxmlformats.org/officeDocument/2006/relationships/font" Target="fonts/ArialNarrow-italic.fntdata"/><Relationship Id="rId16" Type="http://schemas.openxmlformats.org/officeDocument/2006/relationships/font" Target="fonts/ArialNarrow-bold.fntdata"/><Relationship Id="rId5" Type="http://schemas.openxmlformats.org/officeDocument/2006/relationships/slideMaster" Target="slideMasters/slideMaster1.xml"/><Relationship Id="rId19" Type="http://customschemas.google.com/relationships/presentationmetadata" Target="metadata"/><Relationship Id="rId6" Type="http://schemas.openxmlformats.org/officeDocument/2006/relationships/notesMaster" Target="notesMasters/notesMaster1.xml"/><Relationship Id="rId18" Type="http://schemas.openxmlformats.org/officeDocument/2006/relationships/font" Target="fonts/ArialNarrow-boldItalic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b="0" i="0" lang="es-C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1405b469c7c_1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g1405b469c7c_1_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1405b469c7c_1_4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4" name="Google Shape;74;g1405b469c7c_1_42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405b469c7c_1_50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9" name="Google Shape;79;g1405b469c7c_1_50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6" name="Google Shape;86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Google Shape;14;g1405b469c7c_1_1080"/>
          <p:cNvCxnSpPr/>
          <p:nvPr/>
        </p:nvCxnSpPr>
        <p:spPr>
          <a:xfrm>
            <a:off x="0" y="3997533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5" name="Google Shape;15;g1405b469c7c_1_1080"/>
          <p:cNvSpPr txBox="1"/>
          <p:nvPr>
            <p:ph type="ctrTitle"/>
          </p:nvPr>
        </p:nvSpPr>
        <p:spPr>
          <a:xfrm>
            <a:off x="510450" y="1676400"/>
            <a:ext cx="8123100" cy="21180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6" name="Google Shape;16;g1405b469c7c_1_1080"/>
          <p:cNvSpPr txBox="1"/>
          <p:nvPr>
            <p:ph idx="1" type="subTitle"/>
          </p:nvPr>
        </p:nvSpPr>
        <p:spPr>
          <a:xfrm>
            <a:off x="510450" y="4243083"/>
            <a:ext cx="8123100" cy="84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g1405b469c7c_1_108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g1405b469c7c_1_1119"/>
          <p:cNvSpPr/>
          <p:nvPr/>
        </p:nvSpPr>
        <p:spPr>
          <a:xfrm>
            <a:off x="0" y="6727600"/>
            <a:ext cx="9144000" cy="130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g1405b469c7c_1_1119"/>
          <p:cNvSpPr txBox="1"/>
          <p:nvPr>
            <p:ph hasCustomPrompt="1" type="title"/>
          </p:nvPr>
        </p:nvSpPr>
        <p:spPr>
          <a:xfrm>
            <a:off x="311700" y="1321967"/>
            <a:ext cx="8520600" cy="2557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000"/>
              <a:buNone/>
              <a:defRPr b="1" sz="14000"/>
            </a:lvl9pPr>
          </a:lstStyle>
          <a:p>
            <a:r>
              <a:t>xx%</a:t>
            </a:r>
          </a:p>
        </p:txBody>
      </p:sp>
      <p:sp>
        <p:nvSpPr>
          <p:cNvPr id="55" name="Google Shape;55;g1405b469c7c_1_1119"/>
          <p:cNvSpPr txBox="1"/>
          <p:nvPr>
            <p:ph idx="1" type="body"/>
          </p:nvPr>
        </p:nvSpPr>
        <p:spPr>
          <a:xfrm>
            <a:off x="311700" y="4095067"/>
            <a:ext cx="8520600" cy="1202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6" name="Google Shape;56;g1405b469c7c_1_111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1405b469c7c_1_112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ítulo y objetos" type="obj">
  <p:cSld name="OBJECT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g1405b469c7c_1_1126"/>
          <p:cNvSpPr txBox="1"/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0" algn="l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61" name="Google Shape;61;g1405b469c7c_1_1126"/>
          <p:cNvSpPr txBox="1"/>
          <p:nvPr>
            <p:ph idx="1" type="body"/>
          </p:nvPr>
        </p:nvSpPr>
        <p:spPr>
          <a:xfrm>
            <a:off x="457200" y="2249487"/>
            <a:ext cx="8229600" cy="43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rtl="0" algn="l">
              <a:spcBef>
                <a:spcPts val="300"/>
              </a:spcBef>
              <a:spcAft>
                <a:spcPts val="0"/>
              </a:spcAft>
              <a:buSzPts val="1800"/>
              <a:buChar char="●"/>
              <a:defRPr/>
            </a:lvl1pPr>
            <a:lvl2pPr indent="-342900" lvl="1" marL="914400" rtl="0" algn="l">
              <a:spcBef>
                <a:spcPts val="1200"/>
              </a:spcBef>
              <a:spcAft>
                <a:spcPts val="0"/>
              </a:spcAft>
              <a:buSzPts val="1800"/>
              <a:buChar char="○"/>
              <a:defRPr/>
            </a:lvl2pPr>
            <a:lvl3pPr indent="-342900" lvl="2" marL="1371600" rtl="0" algn="l">
              <a:spcBef>
                <a:spcPts val="1200"/>
              </a:spcBef>
              <a:spcAft>
                <a:spcPts val="0"/>
              </a:spcAft>
              <a:buSzPts val="1800"/>
              <a:buChar char="■"/>
              <a:defRPr/>
            </a:lvl3pPr>
            <a:lvl4pPr indent="-342900" lvl="3" marL="18288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4pPr>
            <a:lvl5pPr indent="-342900" lvl="4" marL="2286000" rtl="0" algn="l">
              <a:spcBef>
                <a:spcPts val="1200"/>
              </a:spcBef>
              <a:spcAft>
                <a:spcPts val="0"/>
              </a:spcAft>
              <a:buSzPts val="1800"/>
              <a:buChar char="○"/>
              <a:defRPr/>
            </a:lvl5pPr>
            <a:lvl6pPr indent="-342900" lvl="5" marL="2743200" rtl="0" algn="l">
              <a:spcBef>
                <a:spcPts val="1200"/>
              </a:spcBef>
              <a:spcAft>
                <a:spcPts val="0"/>
              </a:spcAft>
              <a:buSzPts val="1800"/>
              <a:buChar char="■"/>
              <a:defRPr/>
            </a:lvl6pPr>
            <a:lvl7pPr indent="-342900" lvl="6" marL="3200400" rtl="0" algn="l">
              <a:spcBef>
                <a:spcPts val="1200"/>
              </a:spcBef>
              <a:spcAft>
                <a:spcPts val="0"/>
              </a:spcAft>
              <a:buSzPts val="1800"/>
              <a:buChar char="●"/>
              <a:defRPr/>
            </a:lvl7pPr>
            <a:lvl8pPr indent="-342900" lvl="7" marL="3657600" rtl="0" algn="l">
              <a:spcBef>
                <a:spcPts val="1200"/>
              </a:spcBef>
              <a:spcAft>
                <a:spcPts val="0"/>
              </a:spcAft>
              <a:buSzPts val="1800"/>
              <a:buChar char="○"/>
              <a:defRPr/>
            </a:lvl8pPr>
            <a:lvl9pPr indent="-342900" lvl="8" marL="4114800" rtl="0" algn="l">
              <a:spcBef>
                <a:spcPts val="1200"/>
              </a:spcBef>
              <a:spcAft>
                <a:spcPts val="1200"/>
              </a:spcAft>
              <a:buSzPts val="1800"/>
              <a:buChar char="■"/>
              <a:defRPr/>
            </a:lvl9pPr>
          </a:lstStyle>
          <a:p/>
        </p:txBody>
      </p:sp>
      <p:sp>
        <p:nvSpPr>
          <p:cNvPr id="62" name="Google Shape;62;g1405b469c7c_1_1126"/>
          <p:cNvSpPr txBox="1"/>
          <p:nvPr>
            <p:ph idx="10" type="dt"/>
          </p:nvPr>
        </p:nvSpPr>
        <p:spPr>
          <a:xfrm>
            <a:off x="6586537" y="612775"/>
            <a:ext cx="9573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g1405b469c7c_1_1126"/>
          <p:cNvSpPr txBox="1"/>
          <p:nvPr>
            <p:ph idx="11" type="ftr"/>
          </p:nvPr>
        </p:nvSpPr>
        <p:spPr>
          <a:xfrm>
            <a:off x="5257800" y="612775"/>
            <a:ext cx="13257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g1405b469c7c_1_1126"/>
          <p:cNvSpPr txBox="1"/>
          <p:nvPr>
            <p:ph idx="12" type="sldNum"/>
          </p:nvPr>
        </p:nvSpPr>
        <p:spPr>
          <a:xfrm>
            <a:off x="8174037" y="1587"/>
            <a:ext cx="762000" cy="366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1800"/>
              <a:buFont typeface="Verdana"/>
              <a:buNone/>
              <a:defRPr b="0" i="0" sz="1800" u="none">
                <a:solidFill>
                  <a:srgbClr val="FFFFFF"/>
                </a:solidFill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 sz="1000">
              <a:solidFill>
                <a:schemeClr val="dk1"/>
              </a:solidFill>
              <a:latin typeface="Proxima Nova"/>
              <a:ea typeface="Proxima Nova"/>
              <a:cs typeface="Proxima Nova"/>
              <a:sym typeface="Proxima Nov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" name="Google Shape;19;g1405b469c7c_1_1085"/>
          <p:cNvCxnSpPr/>
          <p:nvPr/>
        </p:nvCxnSpPr>
        <p:spPr>
          <a:xfrm>
            <a:off x="0" y="3997533"/>
            <a:ext cx="91440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0" name="Google Shape;20;g1405b469c7c_1_1085"/>
          <p:cNvSpPr txBox="1"/>
          <p:nvPr>
            <p:ph type="title"/>
          </p:nvPr>
        </p:nvSpPr>
        <p:spPr>
          <a:xfrm>
            <a:off x="510450" y="2743200"/>
            <a:ext cx="8123100" cy="1038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1" name="Google Shape;21;g1405b469c7c_1_108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2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Google Shape;23;g1405b469c7c_1_1089"/>
          <p:cNvSpPr/>
          <p:nvPr/>
        </p:nvSpPr>
        <p:spPr>
          <a:xfrm>
            <a:off x="0" y="6727600"/>
            <a:ext cx="9144000" cy="130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" name="Google Shape;24;g1405b469c7c_1_1089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5" name="Google Shape;25;g1405b469c7c_1_1089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6" name="Google Shape;26;g1405b469c7c_1_108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g1405b469c7c_1_1094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9" name="Google Shape;29;g1405b469c7c_1_1094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g1405b469c7c_1_1094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g1405b469c7c_1_109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g1405b469c7c_1_1099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34" name="Google Shape;34;g1405b469c7c_1_109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g1405b469c7c_1_1102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7" name="Google Shape;37;g1405b469c7c_1_1102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8" name="Google Shape;38;g1405b469c7c_1_110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lt2"/>
        </a:solidFill>
      </p:bgPr>
    </p:bg>
    <p:spTree>
      <p:nvGrpSpPr>
        <p:cNvPr id="39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g1405b469c7c_1_1106"/>
          <p:cNvSpPr txBox="1"/>
          <p:nvPr>
            <p:ph type="title"/>
          </p:nvPr>
        </p:nvSpPr>
        <p:spPr>
          <a:xfrm>
            <a:off x="490250" y="701800"/>
            <a:ext cx="5797500" cy="5454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41" name="Google Shape;41;g1405b469c7c_1_110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g1405b469c7c_1_1109"/>
          <p:cNvSpPr/>
          <p:nvPr/>
        </p:nvSpPr>
        <p:spPr>
          <a:xfrm>
            <a:off x="4572000" y="100"/>
            <a:ext cx="4572000" cy="6858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4" name="Google Shape;44;g1405b469c7c_1_1109"/>
          <p:cNvCxnSpPr/>
          <p:nvPr/>
        </p:nvCxnSpPr>
        <p:spPr>
          <a:xfrm>
            <a:off x="5029675" y="59940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2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5" name="Google Shape;45;g1405b469c7c_1_1109"/>
          <p:cNvSpPr txBox="1"/>
          <p:nvPr>
            <p:ph type="title"/>
          </p:nvPr>
        </p:nvSpPr>
        <p:spPr>
          <a:xfrm>
            <a:off x="265500" y="1607767"/>
            <a:ext cx="4045200" cy="2012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46" name="Google Shape;46;g1405b469c7c_1_1109"/>
          <p:cNvSpPr txBox="1"/>
          <p:nvPr>
            <p:ph idx="1" type="subTitle"/>
          </p:nvPr>
        </p:nvSpPr>
        <p:spPr>
          <a:xfrm>
            <a:off x="265500" y="3692001"/>
            <a:ext cx="4045200" cy="1794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47" name="Google Shape;47;g1405b469c7c_1_1109"/>
          <p:cNvSpPr txBox="1"/>
          <p:nvPr>
            <p:ph idx="2" type="body"/>
          </p:nvPr>
        </p:nvSpPr>
        <p:spPr>
          <a:xfrm>
            <a:off x="4939500" y="965600"/>
            <a:ext cx="3837000" cy="4926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8" name="Google Shape;48;g1405b469c7c_1_110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g1405b469c7c_1_1116"/>
          <p:cNvSpPr txBox="1"/>
          <p:nvPr>
            <p:ph idx="1" type="body"/>
          </p:nvPr>
        </p:nvSpPr>
        <p:spPr>
          <a:xfrm>
            <a:off x="311700" y="5649100"/>
            <a:ext cx="5998800" cy="798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</a:lstStyle>
          <a:p/>
        </p:txBody>
      </p:sp>
      <p:sp>
        <p:nvSpPr>
          <p:cNvPr id="51" name="Google Shape;51;g1405b469c7c_1_111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pearmint"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g1405b469c7c_1_1076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Proxima Nova"/>
              <a:buNone/>
              <a:defRPr sz="28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1" name="Google Shape;11;g1405b469c7c_1_1076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Proxima Nova"/>
              <a:buChar char="●"/>
              <a:defRPr sz="1800"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●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○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400"/>
              <a:buFont typeface="Proxima Nova"/>
              <a:buChar char="■"/>
              <a:defRPr>
                <a:solidFill>
                  <a:schemeClr val="accent3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12" name="Google Shape;12;g1405b469c7c_1_107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lvl="1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lvl="2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lvl="3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lvl="4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lvl="5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lvl="6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lvl="7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lvl="8" algn="r">
              <a:buNone/>
              <a:defRPr sz="1000">
                <a:solidFill>
                  <a:schemeClr val="dk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1405b469c7c_1_6"/>
          <p:cNvSpPr txBox="1"/>
          <p:nvPr>
            <p:ph type="ctrTitle"/>
          </p:nvPr>
        </p:nvSpPr>
        <p:spPr>
          <a:xfrm>
            <a:off x="827087" y="404812"/>
            <a:ext cx="7273800" cy="28083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 fontScale="90000"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Trebuchet MS"/>
              <a:buNone/>
            </a:pPr>
            <a:br>
              <a:rPr b="0" i="0" lang="es-CL" sz="5900" u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br>
              <a:rPr lang="es-CL" sz="5900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br>
              <a:rPr b="0" i="0" lang="es-CL" sz="5900" u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br>
              <a:rPr b="0" i="0" lang="es-CL" sz="5900" u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br>
              <a:rPr b="0" i="0" lang="es-CL" sz="5900" u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br>
              <a:rPr b="0" i="0" lang="es-CL" sz="5900" u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br>
              <a:rPr b="0" i="0" lang="es-CL" sz="5900" u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br>
              <a:rPr b="0" i="0" lang="es-CL" sz="5900" u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br>
              <a:rPr b="0" i="0" lang="es-CL" sz="5900" u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br>
              <a:rPr b="0" i="0" lang="es-CL" sz="5900" u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br>
              <a:rPr b="0" i="0" lang="es-CL" sz="5900" u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br>
              <a:rPr b="0" i="0" lang="es-CL" sz="5900" u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br>
              <a:rPr b="0" i="0" lang="es-CL" sz="5900" u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br>
              <a:rPr b="0" i="0" lang="es-CL" sz="5900" u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br>
              <a:rPr b="0" i="0" lang="es-CL" sz="5900" u="none">
                <a:solidFill>
                  <a:srgbClr val="000000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b="0" i="0" lang="es-CL" sz="59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Unit 1 </a:t>
            </a:r>
            <a:br>
              <a:rPr b="0" i="0" lang="es-CL" sz="59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r>
              <a:rPr b="0" i="0" lang="es-CL" sz="40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  <a:t>Classroom Language And Tips</a:t>
            </a:r>
            <a:br>
              <a:rPr b="0" i="0" lang="es-CL" sz="40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br>
              <a:rPr b="0" i="0" lang="es-CL" sz="4000" u="none">
                <a:solidFill>
                  <a:schemeClr val="lt1"/>
                </a:solidFill>
                <a:latin typeface="Trebuchet MS"/>
                <a:ea typeface="Trebuchet MS"/>
                <a:cs typeface="Trebuchet MS"/>
                <a:sym typeface="Trebuchet MS"/>
              </a:rPr>
            </a:br>
            <a:endParaRPr/>
          </a:p>
        </p:txBody>
      </p:sp>
      <p:sp>
        <p:nvSpPr>
          <p:cNvPr id="70" name="Google Shape;70;g1405b469c7c_1_6"/>
          <p:cNvSpPr txBox="1"/>
          <p:nvPr>
            <p:ph idx="1" type="subTitle"/>
          </p:nvPr>
        </p:nvSpPr>
        <p:spPr>
          <a:xfrm>
            <a:off x="533400" y="3786187"/>
            <a:ext cx="7854900" cy="1714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635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r>
              <a:t/>
            </a:r>
            <a:endParaRPr b="0" i="0" sz="1000" u="none">
              <a:solidFill>
                <a:schemeClr val="dk2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64008" rtl="0" algn="l">
              <a:spcBef>
                <a:spcPts val="300"/>
              </a:spcBef>
              <a:spcAft>
                <a:spcPts val="0"/>
              </a:spcAft>
              <a:buSzPts val="1000"/>
              <a:buNone/>
            </a:pPr>
            <a:r>
              <a:t/>
            </a:r>
            <a:endParaRPr b="0" i="0" sz="1000" u="none">
              <a:solidFill>
                <a:schemeClr val="dk2"/>
              </a:solidFill>
              <a:latin typeface="Arial Narrow"/>
              <a:ea typeface="Arial Narrow"/>
              <a:cs typeface="Arial Narrow"/>
              <a:sym typeface="Arial Narrow"/>
            </a:endParaRPr>
          </a:p>
        </p:txBody>
      </p:sp>
      <p:sp>
        <p:nvSpPr>
          <p:cNvPr id="71" name="Google Shape;71;g1405b469c7c_1_6"/>
          <p:cNvSpPr txBox="1"/>
          <p:nvPr/>
        </p:nvSpPr>
        <p:spPr>
          <a:xfrm>
            <a:off x="2838587" y="4343587"/>
            <a:ext cx="4500600" cy="161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 Narrow"/>
              <a:buNone/>
            </a:pPr>
            <a:r>
              <a:rPr b="0" i="0" lang="es-CL" sz="3200" u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				</a:t>
            </a:r>
            <a:endParaRPr>
              <a:solidFill>
                <a:schemeClr val="lt1"/>
              </a:solidFill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 Narrow"/>
              <a:buNone/>
            </a:pPr>
            <a:r>
              <a:rPr b="0" i="0" lang="es-CL" sz="2400" u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Miruska Osorio Hevia</a:t>
            </a:r>
            <a:endParaRPr>
              <a:solidFill>
                <a:schemeClr val="lt1"/>
              </a:solidFill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 Narrow"/>
              <a:buNone/>
            </a:pPr>
            <a:r>
              <a:rPr b="0" i="0" lang="es-CL" sz="1800" u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English Programme Coordinator</a:t>
            </a:r>
            <a:endParaRPr>
              <a:solidFill>
                <a:schemeClr val="lt1"/>
              </a:solidFill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 Narrow"/>
              <a:buNone/>
            </a:pPr>
            <a:r>
              <a:rPr b="0" i="0" lang="es-CL" sz="1800" u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Faculty of Medicine</a:t>
            </a:r>
            <a:endParaRPr>
              <a:solidFill>
                <a:schemeClr val="lt1"/>
              </a:solidFill>
            </a:endParaRPr>
          </a:p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 Narrow"/>
              <a:buNone/>
            </a:pPr>
            <a:r>
              <a:rPr b="0" i="0" lang="es-CL" sz="1800" u="none">
                <a:solidFill>
                  <a:schemeClr val="lt1"/>
                </a:solidFill>
                <a:latin typeface="Arial Narrow"/>
                <a:ea typeface="Arial Narrow"/>
                <a:cs typeface="Arial Narrow"/>
                <a:sym typeface="Arial Narrow"/>
              </a:rPr>
              <a:t>Universidad de Chile</a:t>
            </a: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1405b469c7c_1_428"/>
          <p:cNvSpPr txBox="1"/>
          <p:nvPr>
            <p:ph idx="1" type="body"/>
          </p:nvPr>
        </p:nvSpPr>
        <p:spPr>
          <a:xfrm>
            <a:off x="822325" y="620712"/>
            <a:ext cx="7350000" cy="568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5587" lvl="0" marL="36512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Georgia"/>
              <a:buChar char="•"/>
            </a:pPr>
            <a:r>
              <a:rPr b="0" i="0" lang="es-CL" sz="1400" u="none" cap="none" strike="noStrike">
                <a:solidFill>
                  <a:srgbClr val="1C1C1C"/>
                </a:solidFill>
                <a:latin typeface="Georgia"/>
                <a:ea typeface="Georgia"/>
                <a:cs typeface="Georgia"/>
                <a:sym typeface="Georgia"/>
              </a:rPr>
              <a:t>A.  </a:t>
            </a:r>
            <a:r>
              <a:rPr b="0" i="0" lang="es-CL" sz="1400" u="sng" cap="none" strike="noStrike">
                <a:solidFill>
                  <a:srgbClr val="1C1C1C"/>
                </a:solidFill>
                <a:latin typeface="Georgia"/>
                <a:ea typeface="Georgia"/>
                <a:cs typeface="Georgia"/>
                <a:sym typeface="Georgia"/>
              </a:rPr>
              <a:t>Expressions used by the student</a:t>
            </a:r>
            <a:r>
              <a:rPr b="0" i="0" lang="es-CL" sz="1400" u="none" cap="none" strike="noStrike">
                <a:solidFill>
                  <a:srgbClr val="1C1C1C"/>
                </a:solidFill>
                <a:latin typeface="Georgia"/>
                <a:ea typeface="Georgia"/>
                <a:cs typeface="Georgia"/>
                <a:sym typeface="Georgia"/>
              </a:rPr>
              <a:t>:</a:t>
            </a:r>
            <a:endParaRPr>
              <a:solidFill>
                <a:srgbClr val="1C1C1C"/>
              </a:solidFill>
            </a:endParaRPr>
          </a:p>
          <a:p>
            <a:pPr indent="-255587" lvl="0" marL="365125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Georgia"/>
              <a:buChar char="•"/>
            </a:pPr>
            <a:r>
              <a:rPr b="0" i="0" lang="es-CL" sz="1400" u="none" cap="none" strike="noStrike">
                <a:solidFill>
                  <a:srgbClr val="1C1C1C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  <a:endParaRPr>
              <a:solidFill>
                <a:srgbClr val="1C1C1C"/>
              </a:solidFill>
            </a:endParaRPr>
          </a:p>
          <a:p>
            <a:pPr indent="-255587" lvl="0" marL="365125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Georgia"/>
              <a:buChar char="•"/>
            </a:pPr>
            <a:r>
              <a:rPr b="0" i="0" lang="es-CL" sz="1400" u="none" cap="none" strike="noStrike">
                <a:solidFill>
                  <a:srgbClr val="1C1C1C"/>
                </a:solidFill>
                <a:latin typeface="Georgia"/>
                <a:ea typeface="Georgia"/>
                <a:cs typeface="Georgia"/>
                <a:sym typeface="Georgia"/>
              </a:rPr>
              <a:t>	¿Cómo se dice ______(en inglés)?		=   How do you say ______ (in English)?</a:t>
            </a:r>
            <a:endParaRPr>
              <a:solidFill>
                <a:srgbClr val="1C1C1C"/>
              </a:solidFill>
            </a:endParaRPr>
          </a:p>
          <a:p>
            <a:pPr indent="-255587" lvl="0" marL="365125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Georgia"/>
              <a:buChar char="•"/>
            </a:pPr>
            <a:r>
              <a:rPr b="0" i="0" lang="es-CL" sz="1400" u="none" cap="none" strike="noStrike">
                <a:solidFill>
                  <a:srgbClr val="1C1C1C"/>
                </a:solidFill>
                <a:latin typeface="Georgia"/>
                <a:ea typeface="Georgia"/>
                <a:cs typeface="Georgia"/>
                <a:sym typeface="Georgia"/>
              </a:rPr>
              <a:t>	¿Cómo se escribe/deletrea </a:t>
            </a:r>
            <a:r>
              <a:rPr b="0" i="0" lang="es-CL" sz="1400" u="sng" cap="none" strike="noStrike">
                <a:solidFill>
                  <a:srgbClr val="1C1C1C"/>
                </a:solidFill>
                <a:latin typeface="Georgia"/>
                <a:ea typeface="Georgia"/>
                <a:cs typeface="Georgia"/>
                <a:sym typeface="Georgia"/>
              </a:rPr>
              <a:t>(sonido)?</a:t>
            </a:r>
            <a:r>
              <a:rPr b="0" i="0" lang="es-CL" sz="1400" u="none" cap="none" strike="noStrike">
                <a:solidFill>
                  <a:srgbClr val="1C1C1C"/>
                </a:solidFill>
                <a:latin typeface="Georgia"/>
                <a:ea typeface="Georgia"/>
                <a:cs typeface="Georgia"/>
                <a:sym typeface="Georgia"/>
              </a:rPr>
              <a:t>	=   How do you spell _________?</a:t>
            </a:r>
            <a:endParaRPr>
              <a:solidFill>
                <a:srgbClr val="1C1C1C"/>
              </a:solidFill>
            </a:endParaRPr>
          </a:p>
          <a:p>
            <a:pPr indent="-255587" lvl="0" marL="365125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Georgia"/>
              <a:buChar char="•"/>
            </a:pPr>
            <a:r>
              <a:rPr b="0" i="0" lang="es-CL" sz="1400" u="none" cap="none" strike="noStrike">
                <a:solidFill>
                  <a:srgbClr val="1C1C1C"/>
                </a:solidFill>
                <a:latin typeface="Georgia"/>
                <a:ea typeface="Georgia"/>
                <a:cs typeface="Georgia"/>
                <a:sym typeface="Georgia"/>
              </a:rPr>
              <a:t>	¿Cómo se pronuncia esta/esa palabra?	=   How do you pronounce this/that word?</a:t>
            </a:r>
            <a:endParaRPr>
              <a:solidFill>
                <a:srgbClr val="1C1C1C"/>
              </a:solidFill>
            </a:endParaRPr>
          </a:p>
          <a:p>
            <a:pPr indent="-255587" lvl="0" marL="365125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Georgia"/>
              <a:buChar char="•"/>
            </a:pPr>
            <a:r>
              <a:rPr b="0" i="0" lang="es-CL" sz="1400" u="none" cap="none" strike="noStrike">
                <a:solidFill>
                  <a:srgbClr val="1C1C1C"/>
                </a:solidFill>
                <a:latin typeface="Georgia"/>
                <a:ea typeface="Georgia"/>
                <a:cs typeface="Georgia"/>
                <a:sym typeface="Georgia"/>
              </a:rPr>
              <a:t>	¿Qué significa xxx ?			=   What’s the meaning of xxx? [Míning]</a:t>
            </a:r>
            <a:endParaRPr>
              <a:solidFill>
                <a:srgbClr val="1C1C1C"/>
              </a:solidFill>
            </a:endParaRPr>
          </a:p>
          <a:p>
            <a:pPr indent="-255587" lvl="0" marL="365125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Georgia"/>
              <a:buChar char="•"/>
            </a:pPr>
            <a:r>
              <a:rPr b="0" i="0" lang="es-CL" sz="1400" u="none" cap="none" strike="noStrike">
                <a:solidFill>
                  <a:srgbClr val="1C1C1C"/>
                </a:solidFill>
                <a:latin typeface="Georgia"/>
                <a:ea typeface="Georgia"/>
                <a:cs typeface="Georgia"/>
                <a:sym typeface="Georgia"/>
              </a:rPr>
              <a:t>	Perdón, ¿Me puede repetir?			=   Pardon. Could you repeat, please?</a:t>
            </a:r>
            <a:endParaRPr>
              <a:solidFill>
                <a:srgbClr val="1C1C1C"/>
              </a:solidFill>
            </a:endParaRPr>
          </a:p>
          <a:p>
            <a:pPr indent="-255587" lvl="0" marL="365125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Georgia"/>
              <a:buChar char="•"/>
            </a:pPr>
            <a:r>
              <a:rPr b="0" i="0" lang="es-CL" sz="1400" u="none" cap="none" strike="noStrike">
                <a:solidFill>
                  <a:srgbClr val="1C1C1C"/>
                </a:solidFill>
                <a:latin typeface="Georgia"/>
                <a:ea typeface="Georgia"/>
                <a:cs typeface="Georgia"/>
                <a:sym typeface="Georgia"/>
              </a:rPr>
              <a:t>	Lo siento, no entiendo.			=   Sorry, I don't understand. </a:t>
            </a:r>
            <a:endParaRPr>
              <a:solidFill>
                <a:srgbClr val="1C1C1C"/>
              </a:solidFill>
            </a:endParaRPr>
          </a:p>
          <a:p>
            <a:pPr indent="-255587" lvl="0" marL="365125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Georgia"/>
              <a:buChar char="•"/>
            </a:pPr>
            <a:r>
              <a:rPr b="0" i="0" lang="es-CL" sz="1400" u="none" cap="none" strike="noStrike">
                <a:solidFill>
                  <a:srgbClr val="1C1C1C"/>
                </a:solidFill>
                <a:latin typeface="Georgia"/>
                <a:ea typeface="Georgia"/>
                <a:cs typeface="Georgia"/>
                <a:sym typeface="Georgia"/>
              </a:rPr>
              <a:t>	¿Me podría explicar _________?		=   Could you explain __________? </a:t>
            </a:r>
            <a:endParaRPr>
              <a:solidFill>
                <a:srgbClr val="1C1C1C"/>
              </a:solidFill>
            </a:endParaRPr>
          </a:p>
          <a:p>
            <a:pPr indent="-255587" lvl="0" marL="365125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Georgia"/>
              <a:buChar char="•"/>
            </a:pPr>
            <a:r>
              <a:rPr b="0" i="0" lang="es-CL" sz="1400" u="none" cap="none" strike="noStrike">
                <a:solidFill>
                  <a:srgbClr val="1C1C1C"/>
                </a:solidFill>
                <a:latin typeface="Georgia"/>
                <a:ea typeface="Georgia"/>
                <a:cs typeface="Georgia"/>
                <a:sym typeface="Georgia"/>
              </a:rPr>
              <a:t>[kudllu    ikspléin]</a:t>
            </a:r>
            <a:endParaRPr>
              <a:solidFill>
                <a:srgbClr val="1C1C1C"/>
              </a:solidFill>
            </a:endParaRPr>
          </a:p>
          <a:p>
            <a:pPr indent="-255587" lvl="0" marL="365125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Georgia"/>
              <a:buChar char="•"/>
            </a:pPr>
            <a:r>
              <a:rPr b="0" i="0" lang="es-CL" sz="1400" u="none" cap="none" strike="noStrike">
                <a:solidFill>
                  <a:srgbClr val="1C1C1C"/>
                </a:solidFill>
                <a:latin typeface="Georgia"/>
                <a:ea typeface="Georgia"/>
                <a:cs typeface="Georgia"/>
                <a:sym typeface="Georgia"/>
              </a:rPr>
              <a:t>	¿Puede hablar más lento, por favor?		=   Could you speak more slowly, please?</a:t>
            </a:r>
            <a:endParaRPr>
              <a:solidFill>
                <a:srgbClr val="1C1C1C"/>
              </a:solidFill>
            </a:endParaRPr>
          </a:p>
          <a:p>
            <a:pPr indent="-255587" lvl="0" marL="365125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Georgia"/>
              <a:buChar char="•"/>
            </a:pPr>
            <a:r>
              <a:rPr b="0" i="0" lang="es-CL" sz="1400" u="none" cap="none" strike="noStrike">
                <a:solidFill>
                  <a:srgbClr val="1C1C1C"/>
                </a:solidFill>
                <a:latin typeface="Georgia"/>
                <a:ea typeface="Georgia"/>
                <a:cs typeface="Georgia"/>
                <a:sym typeface="Georgia"/>
              </a:rPr>
              <a:t>							     [kudllu    spíik     mor  slouli, plíis]</a:t>
            </a:r>
            <a:endParaRPr>
              <a:solidFill>
                <a:srgbClr val="1C1C1C"/>
              </a:solidFill>
            </a:endParaRPr>
          </a:p>
          <a:p>
            <a:pPr indent="-255587" lvl="0" marL="365125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Georgia"/>
              <a:buChar char="•"/>
            </a:pPr>
            <a:r>
              <a:rPr b="0" i="0" lang="es-CL" sz="1400" u="none" cap="none" strike="noStrike">
                <a:solidFill>
                  <a:srgbClr val="1C1C1C"/>
                </a:solidFill>
                <a:latin typeface="Georgia"/>
                <a:ea typeface="Georgia"/>
                <a:cs typeface="Georgia"/>
                <a:sym typeface="Georgia"/>
              </a:rPr>
              <a:t>	No sé.					=   I don't know.</a:t>
            </a:r>
            <a:endParaRPr>
              <a:solidFill>
                <a:srgbClr val="1C1C1C"/>
              </a:solidFill>
            </a:endParaRPr>
          </a:p>
          <a:p>
            <a:pPr indent="-255587" lvl="0" marL="365125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Georgia"/>
              <a:buChar char="•"/>
            </a:pPr>
            <a:r>
              <a:rPr b="0" i="0" lang="es-CL" sz="1400" u="none" cap="none" strike="noStrike">
                <a:solidFill>
                  <a:srgbClr val="1C1C1C"/>
                </a:solidFill>
                <a:latin typeface="Georgia"/>
                <a:ea typeface="Georgia"/>
                <a:cs typeface="Georgia"/>
                <a:sym typeface="Georgia"/>
              </a:rPr>
              <a:t>	Disculpe, .... (para atraer la atención)	=   Excuse me, ...</a:t>
            </a:r>
            <a:endParaRPr>
              <a:solidFill>
                <a:srgbClr val="1C1C1C"/>
              </a:solidFill>
            </a:endParaRPr>
          </a:p>
          <a:p>
            <a:pPr indent="-255587" lvl="0" marL="365125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Georgia"/>
              <a:buChar char="•"/>
            </a:pPr>
            <a:r>
              <a:rPr b="0" i="0" lang="es-CL" sz="1400" u="none" cap="none" strike="noStrike">
                <a:solidFill>
                  <a:srgbClr val="1C1C1C"/>
                </a:solidFill>
                <a:latin typeface="Georgia"/>
                <a:ea typeface="Georgia"/>
                <a:cs typeface="Georgia"/>
                <a:sym typeface="Georgia"/>
              </a:rPr>
              <a:t>	Señor / Señora (para dirigirse al profesor/a)	 = Sir [ser] / Madam [mádam]</a:t>
            </a:r>
            <a:endParaRPr>
              <a:solidFill>
                <a:srgbClr val="1C1C1C"/>
              </a:solidFill>
            </a:endParaRPr>
          </a:p>
          <a:p>
            <a:pPr indent="-255587" lvl="0" marL="365125" marR="0" rtl="0" algn="l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1C1C1C"/>
              </a:buClr>
              <a:buSzPts val="1400"/>
              <a:buFont typeface="Georgia"/>
              <a:buChar char="•"/>
            </a:pPr>
            <a:r>
              <a:rPr b="0" i="0" lang="es-CL" sz="1400" u="none" cap="none" strike="noStrike">
                <a:solidFill>
                  <a:srgbClr val="1C1C1C"/>
                </a:solidFill>
                <a:latin typeface="Georgia"/>
                <a:ea typeface="Georgia"/>
                <a:cs typeface="Georgia"/>
                <a:sym typeface="Georgia"/>
              </a:rPr>
              <a:t> </a:t>
            </a:r>
            <a:endParaRPr>
              <a:solidFill>
                <a:srgbClr val="1C1C1C"/>
              </a:solidFill>
            </a:endParaRPr>
          </a:p>
          <a:p>
            <a:pPr indent="-167131" lvl="0" marL="365760" marR="0" rtl="0" algn="l">
              <a:spcBef>
                <a:spcPts val="300"/>
              </a:spcBef>
              <a:spcAft>
                <a:spcPts val="1200"/>
              </a:spcAft>
              <a:buClr>
                <a:schemeClr val="accent3"/>
              </a:buClr>
              <a:buSzPts val="1400"/>
              <a:buFont typeface="Georgia"/>
              <a:buNone/>
            </a:pPr>
            <a:r>
              <a:t/>
            </a:r>
            <a:endParaRPr b="0" i="0" sz="1400" u="none">
              <a:solidFill>
                <a:srgbClr val="1C1C1C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1405b469c7c_1_506"/>
          <p:cNvSpPr txBox="1"/>
          <p:nvPr>
            <p:ph type="title"/>
          </p:nvPr>
        </p:nvSpPr>
        <p:spPr>
          <a:xfrm>
            <a:off x="457200" y="692150"/>
            <a:ext cx="8229600" cy="576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</a:pPr>
            <a:r>
              <a:rPr b="1" i="0" lang="es-CL" sz="1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GRAMMAR TIPS:  Parts of a Sentence:</a:t>
            </a:r>
            <a:endParaRPr/>
          </a:p>
        </p:txBody>
      </p:sp>
      <p:sp>
        <p:nvSpPr>
          <p:cNvPr id="82" name="Google Shape;82;g1405b469c7c_1_506"/>
          <p:cNvSpPr txBox="1"/>
          <p:nvPr>
            <p:ph idx="1" type="body"/>
          </p:nvPr>
        </p:nvSpPr>
        <p:spPr>
          <a:xfrm>
            <a:off x="457200" y="2249487"/>
            <a:ext cx="8229600" cy="432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141287" lvl="0" marL="365125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A04DA3"/>
              </a:buClr>
              <a:buSzPts val="1800"/>
              <a:buFont typeface="Georgia"/>
              <a:buNone/>
            </a:pPr>
            <a:r>
              <a:t/>
            </a:r>
            <a:endParaRPr b="1" i="0" sz="1800" u="none">
              <a:solidFill>
                <a:schemeClr val="dk1"/>
              </a:solidFill>
              <a:latin typeface="Arial Narrow"/>
              <a:ea typeface="Arial Narrow"/>
              <a:cs typeface="Arial Narrow"/>
              <a:sym typeface="Arial Narrow"/>
            </a:endParaRPr>
          </a:p>
          <a:p>
            <a:pPr indent="-160337" lvl="0" marL="365125" marR="0" rtl="0" algn="l">
              <a:lnSpc>
                <a:spcPct val="80000"/>
              </a:lnSpc>
              <a:spcBef>
                <a:spcPts val="300"/>
              </a:spcBef>
              <a:spcAft>
                <a:spcPts val="0"/>
              </a:spcAft>
              <a:buClr>
                <a:srgbClr val="A04DA3"/>
              </a:buClr>
              <a:buSzPts val="1500"/>
              <a:buFont typeface="Georgia"/>
              <a:buNone/>
            </a:pPr>
            <a:r>
              <a:t/>
            </a:r>
            <a:endParaRPr b="0" i="0" sz="1500" u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  <a:p>
            <a:pPr indent="-160782" lvl="0" marL="365760" marR="0" rtl="0" algn="l">
              <a:spcBef>
                <a:spcPts val="300"/>
              </a:spcBef>
              <a:spcAft>
                <a:spcPts val="1200"/>
              </a:spcAft>
              <a:buClr>
                <a:schemeClr val="accent3"/>
              </a:buClr>
              <a:buSzPts val="1500"/>
              <a:buFont typeface="Georgia"/>
              <a:buNone/>
            </a:pPr>
            <a:r>
              <a:t/>
            </a:r>
            <a:endParaRPr b="0" i="0" sz="1500" u="none">
              <a:solidFill>
                <a:schemeClr val="dk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graphicFrame>
        <p:nvGraphicFramePr>
          <p:cNvPr id="83" name="Google Shape;83;g1405b469c7c_1_506"/>
          <p:cNvGraphicFramePr/>
          <p:nvPr/>
        </p:nvGraphicFramePr>
        <p:xfrm>
          <a:off x="611187" y="1341437"/>
          <a:ext cx="3000000" cy="3000000"/>
        </p:xfrm>
        <a:graphic>
          <a:graphicData uri="http://schemas.openxmlformats.org/drawingml/2006/table">
            <a:tbl>
              <a:tblPr>
                <a:noFill/>
                <a:tableStyleId>{DA3215A1-160C-4B0B-9ABB-51BA50DB80DA}</a:tableStyleId>
              </a:tblPr>
              <a:tblGrid>
                <a:gridCol w="3671875"/>
                <a:gridCol w="4465625"/>
              </a:tblGrid>
              <a:tr h="21590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Georgia"/>
                        <a:buNone/>
                      </a:pPr>
                      <a:r>
                        <a:rPr b="1" i="0" lang="es-CL" sz="1400" u="none" cap="none" strike="noStrike">
                          <a:solidFill>
                            <a:srgbClr val="FFFFFF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 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Georgia"/>
                        <a:buNone/>
                      </a:pPr>
                      <a:r>
                        <a:rPr b="1" i="0" lang="es-CL" sz="1400" u="none" cap="none" strike="noStrike">
                          <a:solidFill>
                            <a:srgbClr val="FFFFFF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TENSES( auxiliaries and verbs)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Georgia"/>
                        <a:buNone/>
                      </a:pPr>
                      <a:r>
                        <a:rPr b="1" i="0" lang="es-CL" sz="1400" u="none" cap="none" strike="noStrike">
                          <a:solidFill>
                            <a:srgbClr val="FFFFFF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 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Georgia"/>
                        <a:buNone/>
                      </a:pPr>
                      <a:r>
                        <a:rPr b="1" i="0" lang="es-CL" sz="1400" u="none" cap="none" strike="noStrike">
                          <a:solidFill>
                            <a:srgbClr val="FFFFFF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-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Georgia"/>
                        <a:buNone/>
                      </a:pPr>
                      <a:r>
                        <a:rPr b="1" i="0" lang="es-CL" sz="1400" u="none" cap="none" strike="noStrike">
                          <a:solidFill>
                            <a:srgbClr val="FFFFFF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-SIMPLE PRESENT: Eg.  I play tennis.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Georgia"/>
                        <a:buNone/>
                      </a:pPr>
                      <a:r>
                        <a:rPr b="1" i="0" lang="es-CL" sz="1400" u="none" cap="none" strike="noStrike">
                          <a:solidFill>
                            <a:srgbClr val="FFFFFF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-PRESENT PROGRESSIVE: Eg.I am writing.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Georgia"/>
                        <a:buNone/>
                      </a:pPr>
                      <a:r>
                        <a:rPr b="1" i="0" lang="es-CL" sz="1400" u="none" cap="none" strike="noStrike">
                          <a:solidFill>
                            <a:srgbClr val="FFFFFF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-SIMPLE PAST: Eg. I went to school.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Georgia"/>
                        <a:buNone/>
                      </a:pPr>
                      <a:r>
                        <a:rPr b="1" i="0" lang="es-CL" sz="1400" u="none" cap="none" strike="noStrike">
                          <a:solidFill>
                            <a:srgbClr val="FFFFFF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-PAST PROGRESSIVE: Eg. I was eating.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Georgia"/>
                        <a:buNone/>
                      </a:pPr>
                      <a:r>
                        <a:rPr b="1" i="0" lang="es-CL" sz="1400" u="none" cap="none" strike="noStrike">
                          <a:solidFill>
                            <a:srgbClr val="FFFFFF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-FUTURE: Eg. I will travel/I am going to travel.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Georgia"/>
                        <a:buNone/>
                      </a:pPr>
                      <a:r>
                        <a:rPr b="1" i="0" lang="es-CL" sz="1400" u="none" cap="none" strike="noStrike">
                          <a:solidFill>
                            <a:srgbClr val="FFFFFF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-PRESENT PERFECT: I have lived in Santiago for 10 years.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Georgia"/>
                        <a:buNone/>
                      </a:pPr>
                      <a:r>
                        <a:rPr b="1" i="0" lang="es-CL" sz="1400" u="none" cap="none" strike="noStrike">
                          <a:solidFill>
                            <a:srgbClr val="FFFFFF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 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Georgia"/>
                        <a:buNone/>
                      </a:pPr>
                      <a:r>
                        <a:rPr b="1" i="0" lang="es-CL" sz="1400" u="none" cap="none" strike="noStrike">
                          <a:solidFill>
                            <a:srgbClr val="FFFFFF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 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</a:tr>
              <a:tr h="6413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Georgia"/>
                        <a:buNone/>
                      </a:pPr>
                      <a:r>
                        <a:rPr b="1" i="0" lang="es-CL" sz="1400" u="none" cap="none" strike="noStrike">
                          <a:solidFill>
                            <a:srgbClr val="FFFFFF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 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Georgia"/>
                        <a:buNone/>
                      </a:pPr>
                      <a:r>
                        <a:rPr b="1" i="0" lang="es-CL" sz="1400" u="none" cap="none" strike="noStrike">
                          <a:solidFill>
                            <a:srgbClr val="FFFFFF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ARTICLE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Georgia"/>
                        <a:buNone/>
                      </a:pPr>
                      <a:r>
                        <a:rPr b="1" i="0" lang="es-CL" sz="1400" u="none" cap="none" strike="noStrike">
                          <a:solidFill>
                            <a:srgbClr val="FFFFFF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 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Georgia"/>
                        <a:buNone/>
                      </a:pPr>
                      <a:r>
                        <a:rPr b="0" i="0" lang="es-CL" sz="1400" u="none" cap="none" strike="noStrike">
                          <a:solidFill>
                            <a:srgbClr val="00000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DEFINITE ARTICLE ( Eg. The)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Georgia"/>
                        <a:buNone/>
                      </a:pPr>
                      <a:r>
                        <a:rPr b="0" i="0" lang="es-CL" sz="1400" u="none" cap="none" strike="noStrike">
                          <a:solidFill>
                            <a:srgbClr val="00000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INDEFINITE ARTICLE ( Eg. A/An)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381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D1DA"/>
                    </a:solidFill>
                  </a:tcPr>
                </a:tc>
              </a:tr>
              <a:tr h="4254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Georgia"/>
                        <a:buNone/>
                      </a:pPr>
                      <a:r>
                        <a:rPr b="1" i="0" lang="es-CL" sz="1400" u="none" cap="none" strike="noStrike">
                          <a:solidFill>
                            <a:srgbClr val="FFFFFF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 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Georgia"/>
                        <a:buNone/>
                      </a:pPr>
                      <a:r>
                        <a:rPr b="1" i="0" lang="es-CL" sz="1400" u="none" cap="none" strike="noStrike">
                          <a:solidFill>
                            <a:srgbClr val="FFFFFF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NOUNS(Sustantivo)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Georgia"/>
                        <a:buNone/>
                      </a:pPr>
                      <a:r>
                        <a:rPr b="0" i="0" lang="es-CL" sz="1400" u="none" cap="none" strike="noStrike">
                          <a:solidFill>
                            <a:srgbClr val="00000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SINGULAR (Eg. Boy)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Georgia"/>
                        <a:buNone/>
                      </a:pPr>
                      <a:r>
                        <a:rPr b="0" i="0" lang="es-CL" sz="1400" u="none" cap="none" strike="noStrike">
                          <a:solidFill>
                            <a:srgbClr val="00000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PLURAL( Eg. Boys)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9ED"/>
                    </a:solidFill>
                  </a:tcPr>
                </a:tc>
              </a:tr>
              <a:tr h="708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Georgia"/>
                        <a:buNone/>
                      </a:pPr>
                      <a:r>
                        <a:rPr b="1" i="0" lang="es-CL" sz="1400" u="none" cap="none" strike="noStrike">
                          <a:solidFill>
                            <a:srgbClr val="FFFFFF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 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Georgia"/>
                        <a:buNone/>
                      </a:pPr>
                      <a:r>
                        <a:rPr b="1" i="0" lang="es-CL" sz="1400" u="none" cap="none" strike="noStrike">
                          <a:solidFill>
                            <a:srgbClr val="FFFFFF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PRONOUNS(Pronombres)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Georgia"/>
                        <a:buNone/>
                      </a:pPr>
                      <a:r>
                        <a:rPr b="0" i="0" lang="es-CL" sz="1400" u="none" cap="none" strike="noStrike">
                          <a:solidFill>
                            <a:srgbClr val="00000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PERSONAL PRONOUNS (Eg. He, she,etc)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Georgia"/>
                        <a:buNone/>
                      </a:pPr>
                      <a:r>
                        <a:rPr b="0" i="0" lang="es-CL" sz="1400" u="none" cap="none" strike="noStrike">
                          <a:solidFill>
                            <a:srgbClr val="00000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POSSESSIVE ADJECTIVES (Eg. My, his, her, our, their,your)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D1DA"/>
                    </a:solidFill>
                  </a:tcPr>
                </a:tc>
              </a:tr>
              <a:tr h="45560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Georgia"/>
                        <a:buNone/>
                      </a:pPr>
                      <a:r>
                        <a:rPr b="1" i="0" lang="es-CL" sz="1400" u="none" cap="none" strike="noStrike">
                          <a:solidFill>
                            <a:srgbClr val="FFFFFF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 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Georgia"/>
                        <a:buNone/>
                      </a:pPr>
                      <a:r>
                        <a:rPr b="1" i="0" lang="es-CL" sz="1400" u="none" cap="none" strike="noStrike">
                          <a:solidFill>
                            <a:srgbClr val="FFFFFF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PREPOSITIONS( Location)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Georgia"/>
                        <a:buNone/>
                      </a:pPr>
                      <a:r>
                        <a:rPr b="0" i="0" lang="es-CL" sz="1400" u="none" cap="none" strike="noStrike">
                          <a:solidFill>
                            <a:srgbClr val="00000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PREPOSITIONS ( Eg. On, in, to, between, under,etc)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E9E9ED"/>
                    </a:solidFill>
                  </a:tcPr>
                </a:tc>
              </a:tr>
              <a:tr h="639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Georgia"/>
                        <a:buNone/>
                      </a:pPr>
                      <a:r>
                        <a:rPr b="1" i="0" lang="es-CL" sz="1400" u="none" cap="none" strike="noStrike">
                          <a:solidFill>
                            <a:srgbClr val="FFFFFF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 </a:t>
                      </a:r>
                      <a:endParaRPr/>
                    </a:p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Georgia"/>
                        <a:buNone/>
                      </a:pPr>
                      <a:r>
                        <a:rPr b="1" i="0" lang="es-CL" sz="1400" u="none" cap="none" strike="noStrike">
                          <a:solidFill>
                            <a:srgbClr val="FFFFFF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ADJECTIVES( An attribute to modify a noun)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1400"/>
                        <a:buFont typeface="Georgia"/>
                        <a:buNone/>
                      </a:pPr>
                      <a:r>
                        <a:rPr b="0" i="0" lang="es-CL" sz="1400" u="none" cap="none" strike="noStrike">
                          <a:solidFill>
                            <a:srgbClr val="000000"/>
                          </a:solidFill>
                          <a:latin typeface="Georgia"/>
                          <a:ea typeface="Georgia"/>
                          <a:cs typeface="Georgia"/>
                          <a:sym typeface="Georgia"/>
                        </a:rPr>
                        <a:t>ADJECTIVES (Eg. Beautiful, bad, sick, expensive, healthy, etc)</a:t>
                      </a:r>
                      <a:endParaRPr/>
                    </a:p>
                  </a:txBody>
                  <a:tcPr marT="0" marB="0" marR="68575" marL="68575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rgbClr val="D1D1D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>
            <p:ph type="title"/>
          </p:nvPr>
        </p:nvSpPr>
        <p:spPr>
          <a:xfrm>
            <a:off x="311700" y="227105"/>
            <a:ext cx="8520600" cy="93115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FF8C3C"/>
              </a:buClr>
              <a:buSzPts val="2800"/>
              <a:buFont typeface="Verdana"/>
              <a:buNone/>
            </a:pPr>
            <a:r>
              <a:rPr lang="es-CL" sz="2400"/>
              <a:t>               </a:t>
            </a:r>
            <a:br>
              <a:rPr lang="es-CL" sz="2400"/>
            </a:br>
            <a:r>
              <a:rPr lang="es-CL" sz="2400"/>
              <a:t> Activity 1: </a:t>
            </a:r>
            <a:r>
              <a:rPr lang="es-CL" sz="2400">
                <a:solidFill>
                  <a:srgbClr val="252525"/>
                </a:solidFill>
              </a:rPr>
              <a:t>Introducing yourself</a:t>
            </a:r>
            <a:br>
              <a:rPr lang="es-CL" sz="2400">
                <a:solidFill>
                  <a:srgbClr val="252525"/>
                </a:solidFill>
              </a:rPr>
            </a:br>
            <a:br>
              <a:rPr lang="es-CL" sz="2400">
                <a:solidFill>
                  <a:srgbClr val="252525"/>
                </a:solidFill>
              </a:rPr>
            </a:br>
            <a:r>
              <a:rPr lang="es-CL" sz="2400">
                <a:solidFill>
                  <a:srgbClr val="252525"/>
                </a:solidFill>
              </a:rPr>
              <a:t>Answer the following questions: </a:t>
            </a:r>
            <a:br>
              <a:rPr lang="es-CL" sz="2400">
                <a:solidFill>
                  <a:srgbClr val="252525"/>
                </a:solidFill>
              </a:rPr>
            </a:br>
            <a:br>
              <a:rPr lang="es-CL" sz="2400"/>
            </a:br>
            <a:endParaRPr>
              <a:solidFill>
                <a:srgbClr val="252525"/>
              </a:solidFill>
            </a:endParaRPr>
          </a:p>
        </p:txBody>
      </p:sp>
      <p:sp>
        <p:nvSpPr>
          <p:cNvPr id="89" name="Google Shape;89;p1"/>
          <p:cNvSpPr txBox="1"/>
          <p:nvPr>
            <p:ph idx="1" type="body"/>
          </p:nvPr>
        </p:nvSpPr>
        <p:spPr>
          <a:xfrm>
            <a:off x="291314" y="1229991"/>
            <a:ext cx="8492434" cy="470158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114300" rtl="0" algn="l"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/>
          </a:p>
          <a:p>
            <a:pPr indent="-342900" lvl="0" marL="571500" rtl="0" algn="l">
              <a:spcBef>
                <a:spcPts val="0"/>
              </a:spcBef>
              <a:spcAft>
                <a:spcPts val="0"/>
              </a:spcAft>
              <a:buSzPts val="1800"/>
              <a:buFont typeface="Verdana"/>
              <a:buNone/>
            </a:pPr>
            <a:r>
              <a:t/>
            </a:r>
            <a:endParaRPr/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-457200" lvl="0" marL="571500" rtl="0" algn="l">
              <a:spcBef>
                <a:spcPts val="0"/>
              </a:spcBef>
              <a:spcAft>
                <a:spcPts val="0"/>
              </a:spcAft>
              <a:buSzPts val="1800"/>
              <a:buFont typeface="Verdana"/>
              <a:buAutoNum type="arabicPeriod"/>
            </a:pPr>
            <a:r>
              <a:rPr lang="es-CL"/>
              <a:t>What is your name?</a:t>
            </a:r>
            <a:endParaRPr/>
          </a:p>
          <a:p>
            <a:pPr indent="-457200" lvl="0" marL="571500" rtl="0" algn="l">
              <a:spcBef>
                <a:spcPts val="0"/>
              </a:spcBef>
              <a:spcAft>
                <a:spcPts val="0"/>
              </a:spcAft>
              <a:buSzPts val="1800"/>
              <a:buFont typeface="Verdana"/>
              <a:buAutoNum type="arabicPeriod"/>
            </a:pPr>
            <a:r>
              <a:rPr lang="es-CL"/>
              <a:t>How old are you?</a:t>
            </a:r>
            <a:endParaRPr/>
          </a:p>
          <a:p>
            <a:pPr indent="-457200" lvl="0" marL="571500" rtl="0" algn="l">
              <a:spcBef>
                <a:spcPts val="0"/>
              </a:spcBef>
              <a:spcAft>
                <a:spcPts val="0"/>
              </a:spcAft>
              <a:buSzPts val="1800"/>
              <a:buFont typeface="Verdana"/>
              <a:buAutoNum type="arabicPeriod"/>
            </a:pPr>
            <a:r>
              <a:rPr lang="es-CL"/>
              <a:t>Where are you from?</a:t>
            </a:r>
            <a:endParaRPr/>
          </a:p>
          <a:p>
            <a:pPr indent="-457200" lvl="0" marL="571500" rtl="0" algn="l">
              <a:spcBef>
                <a:spcPts val="0"/>
              </a:spcBef>
              <a:spcAft>
                <a:spcPts val="0"/>
              </a:spcAft>
              <a:buSzPts val="1800"/>
              <a:buFont typeface="Verdana"/>
              <a:buAutoNum type="arabicPeriod"/>
            </a:pPr>
            <a:r>
              <a:rPr lang="es-CL"/>
              <a:t>Where do you live?</a:t>
            </a:r>
            <a:endParaRPr/>
          </a:p>
          <a:p>
            <a:pPr indent="-457200" lvl="0" marL="571500" rtl="0" algn="l">
              <a:spcBef>
                <a:spcPts val="0"/>
              </a:spcBef>
              <a:spcAft>
                <a:spcPts val="0"/>
              </a:spcAft>
              <a:buSzPts val="1800"/>
              <a:buFont typeface="Verdana"/>
              <a:buAutoNum type="arabicPeriod"/>
            </a:pPr>
            <a:r>
              <a:rPr lang="es-CL"/>
              <a:t>Do you have brothers or sisters?</a:t>
            </a:r>
            <a:endParaRPr/>
          </a:p>
          <a:p>
            <a:pPr indent="-457200" lvl="0" marL="571500" rtl="0" algn="l">
              <a:spcBef>
                <a:spcPts val="0"/>
              </a:spcBef>
              <a:spcAft>
                <a:spcPts val="0"/>
              </a:spcAft>
              <a:buSzPts val="1800"/>
              <a:buFont typeface="Verdana"/>
              <a:buAutoNum type="arabicPeriod"/>
            </a:pPr>
            <a:r>
              <a:rPr lang="es-CL"/>
              <a:t>Who do you live with?</a:t>
            </a:r>
            <a:endParaRPr/>
          </a:p>
          <a:p>
            <a:pPr indent="-457200" lvl="0" marL="571500" rtl="0" algn="l">
              <a:spcBef>
                <a:spcPts val="0"/>
              </a:spcBef>
              <a:spcAft>
                <a:spcPts val="0"/>
              </a:spcAft>
              <a:buSzPts val="1800"/>
              <a:buFont typeface="Verdana"/>
              <a:buAutoNum type="arabicPeriod"/>
            </a:pPr>
            <a:r>
              <a:rPr lang="es-CL"/>
              <a:t>Name something you like and something you don’t like</a:t>
            </a:r>
            <a:endParaRPr/>
          </a:p>
          <a:p>
            <a:pPr indent="-342900" lvl="0" marL="571500" rtl="0" algn="l">
              <a:spcBef>
                <a:spcPts val="0"/>
              </a:spcBef>
              <a:spcAft>
                <a:spcPts val="0"/>
              </a:spcAft>
              <a:buSzPts val="1800"/>
              <a:buFont typeface="Verdana"/>
              <a:buNone/>
            </a:pPr>
            <a:r>
              <a:t/>
            </a:r>
            <a:endParaRPr/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Spearmint">
  <a:themeElements>
    <a:clrScheme name="Spearmint">
      <a:dk1>
        <a:srgbClr val="202729"/>
      </a:dk1>
      <a:lt1>
        <a:srgbClr val="FFFFFF"/>
      </a:lt1>
      <a:dk2>
        <a:srgbClr val="4BA173"/>
      </a:dk2>
      <a:lt2>
        <a:srgbClr val="63D297"/>
      </a:lt2>
      <a:accent1>
        <a:srgbClr val="353744"/>
      </a:accent1>
      <a:accent2>
        <a:srgbClr val="424242"/>
      </a:accent2>
      <a:accent3>
        <a:srgbClr val="616161"/>
      </a:accent3>
      <a:accent4>
        <a:srgbClr val="999999"/>
      </a:accent4>
      <a:accent5>
        <a:srgbClr val="FF5252"/>
      </a:accent5>
      <a:accent6>
        <a:srgbClr val="FFF176"/>
      </a:accent6>
      <a:hlink>
        <a:srgbClr val="FF5252"/>
      </a:hlink>
      <a:folHlink>
        <a:srgbClr val="FF525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2020-04-13T15:53:05Z</dcterms:created>
  <dc:creator>Usuario</dc:creator>
</cp:coreProperties>
</file>