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9" r:id="rId13"/>
    <p:sldId id="271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991AE-2817-4A74-A273-6C4969A72E91}" type="datetimeFigureOut">
              <a:rPr lang="es-CL" smtClean="0"/>
              <a:t>01-12-2021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2C496-05AD-4806-9D56-AD2108FFFB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311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2C496-05AD-4806-9D56-AD2108FFFBAC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94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Rectangle 105"/>
          <p:cNvSpPr/>
          <p:nvPr/>
        </p:nvSpPr>
        <p:spPr>
          <a:xfrm rot="2700000">
            <a:off x="7446946" y="993285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09" name="Group 408"/>
          <p:cNvGrpSpPr/>
          <p:nvPr/>
        </p:nvGrpSpPr>
        <p:grpSpPr>
          <a:xfrm>
            <a:off x="0" y="420256"/>
            <a:ext cx="9144000" cy="3795497"/>
            <a:chOff x="0" y="420256"/>
            <a:chExt cx="12188952" cy="3795497"/>
          </a:xfrm>
        </p:grpSpPr>
        <p:cxnSp>
          <p:nvCxnSpPr>
            <p:cNvPr id="410" name="Straight Connector 409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0" name="Rectangle 379"/>
          <p:cNvSpPr/>
          <p:nvPr/>
        </p:nvSpPr>
        <p:spPr>
          <a:xfrm rot="18900000" flipV="1">
            <a:off x="8146056" y="-427079"/>
            <a:ext cx="13716" cy="2816931"/>
          </a:xfrm>
          <a:custGeom>
            <a:avLst/>
            <a:gdLst/>
            <a:ahLst/>
            <a:cxnLst/>
            <a:rect l="l" t="t" r="r" b="b"/>
            <a:pathLst>
              <a:path w="13716" h="2816931">
                <a:moveTo>
                  <a:pt x="0" y="2816931"/>
                </a:moveTo>
                <a:lnTo>
                  <a:pt x="13716" y="28032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Rectangle 56"/>
          <p:cNvSpPr/>
          <p:nvPr/>
        </p:nvSpPr>
        <p:spPr>
          <a:xfrm>
            <a:off x="1" y="0"/>
            <a:ext cx="8865825" cy="4572004"/>
          </a:xfrm>
          <a:custGeom>
            <a:avLst/>
            <a:gdLst/>
            <a:ahLst/>
            <a:cxnLst/>
            <a:rect l="l" t="t" r="r" b="b"/>
            <a:pathLst>
              <a:path w="8865825" h="4572004"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Rectangle 93"/>
          <p:cNvSpPr/>
          <p:nvPr/>
        </p:nvSpPr>
        <p:spPr>
          <a:xfrm rot="2700000">
            <a:off x="7126799" y="-278554"/>
            <a:ext cx="13716" cy="5699824"/>
          </a:xfrm>
          <a:custGeom>
            <a:avLst/>
            <a:gdLst/>
            <a:ahLst/>
            <a:cxnLst/>
            <a:rect l="l" t="t" r="r" b="b"/>
            <a:pathLst>
              <a:path w="13716" h="5699824">
                <a:moveTo>
                  <a:pt x="0" y="0"/>
                </a:moveTo>
                <a:lnTo>
                  <a:pt x="13716" y="13717"/>
                </a:lnTo>
                <a:lnTo>
                  <a:pt x="13716" y="5686109"/>
                </a:lnTo>
                <a:lnTo>
                  <a:pt x="1" y="569982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Rectangle 95"/>
          <p:cNvSpPr/>
          <p:nvPr/>
        </p:nvSpPr>
        <p:spPr>
          <a:xfrm rot="2700000">
            <a:off x="7969986" y="1747381"/>
            <a:ext cx="13716" cy="3314931"/>
          </a:xfrm>
          <a:custGeom>
            <a:avLst/>
            <a:gdLst/>
            <a:ahLst/>
            <a:cxnLst/>
            <a:rect l="l" t="t" r="r" b="b"/>
            <a:pathLst>
              <a:path w="13716" h="3314931">
                <a:moveTo>
                  <a:pt x="0" y="0"/>
                </a:moveTo>
                <a:lnTo>
                  <a:pt x="13716" y="13716"/>
                </a:lnTo>
                <a:lnTo>
                  <a:pt x="13716" y="3301215"/>
                </a:lnTo>
                <a:lnTo>
                  <a:pt x="0" y="331493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Rectangle 96"/>
          <p:cNvSpPr/>
          <p:nvPr/>
        </p:nvSpPr>
        <p:spPr>
          <a:xfrm rot="2700000">
            <a:off x="8391577" y="2765192"/>
            <a:ext cx="13716" cy="2122490"/>
          </a:xfrm>
          <a:custGeom>
            <a:avLst/>
            <a:gdLst/>
            <a:ahLst/>
            <a:cxnLst/>
            <a:rect l="l" t="t" r="r" b="b"/>
            <a:pathLst>
              <a:path w="13716" h="2122490">
                <a:moveTo>
                  <a:pt x="0" y="0"/>
                </a:moveTo>
                <a:lnTo>
                  <a:pt x="13716" y="13716"/>
                </a:lnTo>
                <a:lnTo>
                  <a:pt x="13716" y="2108774"/>
                </a:lnTo>
                <a:lnTo>
                  <a:pt x="0" y="212249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Rectangle 97"/>
          <p:cNvSpPr/>
          <p:nvPr/>
        </p:nvSpPr>
        <p:spPr>
          <a:xfrm rot="2700000">
            <a:off x="8813172" y="3783010"/>
            <a:ext cx="13717" cy="930041"/>
          </a:xfrm>
          <a:custGeom>
            <a:avLst/>
            <a:gdLst/>
            <a:ahLst/>
            <a:cxnLst/>
            <a:rect l="l" t="t" r="r" b="b"/>
            <a:pathLst>
              <a:path w="13717" h="930041">
                <a:moveTo>
                  <a:pt x="0" y="0"/>
                </a:moveTo>
                <a:lnTo>
                  <a:pt x="13717" y="13717"/>
                </a:lnTo>
                <a:lnTo>
                  <a:pt x="13717" y="916324"/>
                </a:lnTo>
                <a:lnTo>
                  <a:pt x="1" y="93004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Rectangle 376"/>
          <p:cNvSpPr/>
          <p:nvPr/>
        </p:nvSpPr>
        <p:spPr>
          <a:xfrm rot="18900000" flipV="1">
            <a:off x="6881278" y="-950966"/>
            <a:ext cx="13716" cy="6394268"/>
          </a:xfrm>
          <a:custGeom>
            <a:avLst/>
            <a:gdLst/>
            <a:ahLst/>
            <a:cxnLst/>
            <a:rect l="l" t="t" r="r" b="b"/>
            <a:pathLst>
              <a:path w="13716" h="6394268">
                <a:moveTo>
                  <a:pt x="13716" y="6380553"/>
                </a:moveTo>
                <a:lnTo>
                  <a:pt x="13716" y="13716"/>
                </a:lnTo>
                <a:lnTo>
                  <a:pt x="0" y="0"/>
                </a:lnTo>
                <a:lnTo>
                  <a:pt x="0" y="639426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Rectangle 377"/>
          <p:cNvSpPr/>
          <p:nvPr/>
        </p:nvSpPr>
        <p:spPr>
          <a:xfrm rot="18900000" flipV="1">
            <a:off x="7302869" y="-776336"/>
            <a:ext cx="13717" cy="5201823"/>
          </a:xfrm>
          <a:custGeom>
            <a:avLst/>
            <a:gdLst/>
            <a:ahLst/>
            <a:cxnLst/>
            <a:rect l="l" t="t" r="r" b="b"/>
            <a:pathLst>
              <a:path w="13717" h="5201823">
                <a:moveTo>
                  <a:pt x="1" y="5201823"/>
                </a:moveTo>
                <a:lnTo>
                  <a:pt x="13717" y="5188106"/>
                </a:lnTo>
                <a:lnTo>
                  <a:pt x="13717" y="137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Rectangle 378"/>
          <p:cNvSpPr/>
          <p:nvPr/>
        </p:nvSpPr>
        <p:spPr>
          <a:xfrm rot="18900000" flipV="1">
            <a:off x="7742935" y="-582310"/>
            <a:ext cx="13716" cy="4009378"/>
          </a:xfrm>
          <a:custGeom>
            <a:avLst/>
            <a:gdLst/>
            <a:ahLst/>
            <a:cxnLst/>
            <a:rect l="l" t="t" r="r" b="b"/>
            <a:pathLst>
              <a:path w="13716" h="4009378">
                <a:moveTo>
                  <a:pt x="13716" y="3995663"/>
                </a:moveTo>
                <a:lnTo>
                  <a:pt x="13716" y="13717"/>
                </a:lnTo>
                <a:lnTo>
                  <a:pt x="0" y="0"/>
                </a:lnTo>
                <a:lnTo>
                  <a:pt x="0" y="400937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Rectangle 138"/>
          <p:cNvSpPr/>
          <p:nvPr/>
        </p:nvSpPr>
        <p:spPr>
          <a:xfrm rot="18900000" flipV="1">
            <a:off x="8567649" y="-252451"/>
            <a:ext cx="13715" cy="1624488"/>
          </a:xfrm>
          <a:custGeom>
            <a:avLst/>
            <a:gdLst/>
            <a:ahLst/>
            <a:cxnLst/>
            <a:rect l="l" t="t" r="r" b="b"/>
            <a:pathLst>
              <a:path w="13715" h="1624488">
                <a:moveTo>
                  <a:pt x="0" y="1624488"/>
                </a:moveTo>
                <a:lnTo>
                  <a:pt x="13715" y="1610773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8"/>
          <p:cNvSpPr/>
          <p:nvPr/>
        </p:nvSpPr>
        <p:spPr>
          <a:xfrm rot="18900000" flipV="1">
            <a:off x="8989243" y="-77819"/>
            <a:ext cx="13715" cy="432040"/>
          </a:xfrm>
          <a:custGeom>
            <a:avLst/>
            <a:gdLst/>
            <a:ahLst/>
            <a:cxnLst/>
            <a:rect l="l" t="t" r="r" b="b"/>
            <a:pathLst>
              <a:path w="13715" h="432040">
                <a:moveTo>
                  <a:pt x="0" y="432040"/>
                </a:moveTo>
                <a:lnTo>
                  <a:pt x="13715" y="418325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Teardrop 3"/>
          <p:cNvSpPr/>
          <p:nvPr/>
        </p:nvSpPr>
        <p:spPr>
          <a:xfrm rot="5400000" flipH="1" flipV="1">
            <a:off x="8812306" y="329061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8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Oval 463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Oval 465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Oval 466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Oval 467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Oval 468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Oval 469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Oval 470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Oval 471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Oval 472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Oval 473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Oval 485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Oval 486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Oval 487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Oval 488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Oval 489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Oval 490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Oval 491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Oval 492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Oval 493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Oval 494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Oval 495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Oval 883"/>
          <p:cNvSpPr/>
          <p:nvPr/>
        </p:nvSpPr>
        <p:spPr>
          <a:xfrm>
            <a:off x="2031413" y="-10245"/>
            <a:ext cx="6910072" cy="84875"/>
          </a:xfrm>
          <a:custGeom>
            <a:avLst/>
            <a:gdLst/>
            <a:ahLst/>
            <a:cxnLst/>
            <a:rect l="l" t="t" r="r" b="b"/>
            <a:pathLst>
              <a:path w="6910072" h="84875"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Teardrop 3"/>
          <p:cNvSpPr/>
          <p:nvPr/>
        </p:nvSpPr>
        <p:spPr>
          <a:xfrm rot="5400000" flipH="1" flipV="1">
            <a:off x="8812306" y="117455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Oval 522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Oval 523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Oval 524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Oval 525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Oval 526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Oval 527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Oval 528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Oval 529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Oval 530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Oval 531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Oval 543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Oval 544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Oval 545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Oval 546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Oval 547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Oval 548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Oval 549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Oval 550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Oval 551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Oval 552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Oval 553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Teardrop 3"/>
          <p:cNvSpPr/>
          <p:nvPr/>
        </p:nvSpPr>
        <p:spPr>
          <a:xfrm rot="5400000" flipH="1" flipV="1">
            <a:off x="8812306" y="2017156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Oval 566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Oval 567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Oval 568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Oval 569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Oval 570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Oval 571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Oval 572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Oval 573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Oval 574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Oval 575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Oval 587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Oval 588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Oval 589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Oval 590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592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8812306" y="286582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Oval 610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Oval 611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Oval 612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Oval 613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Oval 614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Oval 615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Oval 616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Oval 617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Oval 618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Oval 619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63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Oval 63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Oval 63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Oval 63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Oval 63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Oval 64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Oval 64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Teardrop 3"/>
          <p:cNvSpPr/>
          <p:nvPr/>
        </p:nvSpPr>
        <p:spPr>
          <a:xfrm rot="5400000" flipH="1" flipV="1">
            <a:off x="8812306" y="3710008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Oval 65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Oval 65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Oval 65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Oval 65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Oval 65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Oval 65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Oval 66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Oval 66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Oval 66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Oval 66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Oval 683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Oval 684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Oval 685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8991444" y="4419445"/>
            <a:ext cx="171406" cy="133705"/>
          </a:xfrm>
          <a:custGeom>
            <a:avLst/>
            <a:gdLst/>
            <a:ahLst/>
            <a:cxnLst/>
            <a:rect l="l" t="t" r="r" b="b"/>
            <a:pathLst>
              <a:path w="171406" h="133705">
                <a:moveTo>
                  <a:pt x="171406" y="123429"/>
                </a:moveTo>
                <a:lnTo>
                  <a:pt x="168564" y="133705"/>
                </a:lnTo>
                <a:lnTo>
                  <a:pt x="157460" y="133705"/>
                </a:lnTo>
                <a:cubicBezTo>
                  <a:pt x="159382" y="130353"/>
                  <a:pt x="159597" y="126761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62756" y="133705"/>
                </a:lnTo>
                <a:lnTo>
                  <a:pt x="62665" y="133705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1651"/>
          <p:cNvSpPr/>
          <p:nvPr/>
        </p:nvSpPr>
        <p:spPr>
          <a:xfrm>
            <a:off x="812619" y="4561319"/>
            <a:ext cx="7660836" cy="10682"/>
          </a:xfrm>
          <a:custGeom>
            <a:avLst/>
            <a:gdLst/>
            <a:ahLst/>
            <a:cxnLst/>
            <a:rect l="l" t="t" r="r" b="b"/>
            <a:pathLst>
              <a:path w="7660836" h="10682"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1" name="Oval 70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2" name="Oval 701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3" name="Oval 702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4" name="Oval 703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5" name="Oval 704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6" name="Oval 705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7" name="Oval 706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8" name="Oval 707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9" name="Oval 708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0" name="Oval 709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1" name="Oval 71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2" name="Oval 711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3" name="Oval 712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4" name="Oval 713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5" name="Oval 714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6" name="Oval 715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7" name="Oval 716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8" name="Oval 717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9" name="Oval 718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0" name="Oval 719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1" name="Oval 720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2" name="Oval 721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3" name="Oval 722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4" name="Oval 723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5" name="Oval 724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6" name="Oval 725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7" name="Oval 726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8" name="Oval 727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9" name="Oval 728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0" name="Oval 729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1" name="Oval 730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2" name="Oval 73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3" name="Oval 732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4" name="Oval 733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5" name="Oval 734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6" name="Oval 735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7" name="Oval 736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8" name="Oval 737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9" name="Oval 738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0" name="Oval 739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1" name="Oval 740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2" name="Oval 74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3" name="Oval 742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4" name="Oval 743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5" name="Oval 744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6" name="Oval 74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7" name="Oval 74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8" name="Oval 74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9" name="Oval 74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0" name="Oval 74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1" name="Oval 75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2" name="Oval 75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3" name="Oval 752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4" name="Oval 753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88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08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33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57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420256"/>
            <a:ext cx="9144000" cy="3795497"/>
            <a:chOff x="0" y="420256"/>
            <a:chExt cx="12188952" cy="3795497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379"/>
          <p:cNvSpPr/>
          <p:nvPr/>
        </p:nvSpPr>
        <p:spPr>
          <a:xfrm rot="18900000" flipV="1">
            <a:off x="8146056" y="-427079"/>
            <a:ext cx="13716" cy="2816931"/>
          </a:xfrm>
          <a:custGeom>
            <a:avLst/>
            <a:gdLst/>
            <a:ahLst/>
            <a:cxnLst/>
            <a:rect l="l" t="t" r="r" b="b"/>
            <a:pathLst>
              <a:path w="13716" h="2816931">
                <a:moveTo>
                  <a:pt x="0" y="2816931"/>
                </a:moveTo>
                <a:lnTo>
                  <a:pt x="13716" y="28032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56"/>
          <p:cNvSpPr/>
          <p:nvPr/>
        </p:nvSpPr>
        <p:spPr>
          <a:xfrm>
            <a:off x="1" y="0"/>
            <a:ext cx="8865825" cy="4572004"/>
          </a:xfrm>
          <a:custGeom>
            <a:avLst/>
            <a:gdLst/>
            <a:ahLst/>
            <a:cxnLst/>
            <a:rect l="l" t="t" r="r" b="b"/>
            <a:pathLst>
              <a:path w="8865825" h="4572004"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93"/>
          <p:cNvSpPr/>
          <p:nvPr/>
        </p:nvSpPr>
        <p:spPr>
          <a:xfrm rot="2700000">
            <a:off x="7126799" y="-278554"/>
            <a:ext cx="13716" cy="5699824"/>
          </a:xfrm>
          <a:custGeom>
            <a:avLst/>
            <a:gdLst/>
            <a:ahLst/>
            <a:cxnLst/>
            <a:rect l="l" t="t" r="r" b="b"/>
            <a:pathLst>
              <a:path w="13716" h="5699824">
                <a:moveTo>
                  <a:pt x="0" y="0"/>
                </a:moveTo>
                <a:lnTo>
                  <a:pt x="13716" y="13717"/>
                </a:lnTo>
                <a:lnTo>
                  <a:pt x="13716" y="5686109"/>
                </a:lnTo>
                <a:lnTo>
                  <a:pt x="1" y="56998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95"/>
          <p:cNvSpPr/>
          <p:nvPr/>
        </p:nvSpPr>
        <p:spPr>
          <a:xfrm rot="2700000">
            <a:off x="7969986" y="1747381"/>
            <a:ext cx="13716" cy="3314931"/>
          </a:xfrm>
          <a:custGeom>
            <a:avLst/>
            <a:gdLst/>
            <a:ahLst/>
            <a:cxnLst/>
            <a:rect l="l" t="t" r="r" b="b"/>
            <a:pathLst>
              <a:path w="13716" h="3314931">
                <a:moveTo>
                  <a:pt x="0" y="0"/>
                </a:moveTo>
                <a:lnTo>
                  <a:pt x="13716" y="13716"/>
                </a:lnTo>
                <a:lnTo>
                  <a:pt x="13716" y="3301215"/>
                </a:lnTo>
                <a:lnTo>
                  <a:pt x="0" y="331493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96"/>
          <p:cNvSpPr/>
          <p:nvPr/>
        </p:nvSpPr>
        <p:spPr>
          <a:xfrm rot="2700000">
            <a:off x="8391577" y="2765192"/>
            <a:ext cx="13716" cy="2122490"/>
          </a:xfrm>
          <a:custGeom>
            <a:avLst/>
            <a:gdLst/>
            <a:ahLst/>
            <a:cxnLst/>
            <a:rect l="l" t="t" r="r" b="b"/>
            <a:pathLst>
              <a:path w="13716" h="2122490">
                <a:moveTo>
                  <a:pt x="0" y="0"/>
                </a:moveTo>
                <a:lnTo>
                  <a:pt x="13716" y="13716"/>
                </a:lnTo>
                <a:lnTo>
                  <a:pt x="13716" y="2108774"/>
                </a:lnTo>
                <a:lnTo>
                  <a:pt x="0" y="212249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97"/>
          <p:cNvSpPr/>
          <p:nvPr/>
        </p:nvSpPr>
        <p:spPr>
          <a:xfrm rot="2700000">
            <a:off x="8813172" y="3783010"/>
            <a:ext cx="13717" cy="930041"/>
          </a:xfrm>
          <a:custGeom>
            <a:avLst/>
            <a:gdLst/>
            <a:ahLst/>
            <a:cxnLst/>
            <a:rect l="l" t="t" r="r" b="b"/>
            <a:pathLst>
              <a:path w="13717" h="930041">
                <a:moveTo>
                  <a:pt x="0" y="0"/>
                </a:moveTo>
                <a:lnTo>
                  <a:pt x="13717" y="13717"/>
                </a:lnTo>
                <a:lnTo>
                  <a:pt x="13717" y="916324"/>
                </a:lnTo>
                <a:lnTo>
                  <a:pt x="1" y="93004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376"/>
          <p:cNvSpPr/>
          <p:nvPr/>
        </p:nvSpPr>
        <p:spPr>
          <a:xfrm rot="18900000" flipV="1">
            <a:off x="6881278" y="-950966"/>
            <a:ext cx="13716" cy="6394268"/>
          </a:xfrm>
          <a:custGeom>
            <a:avLst/>
            <a:gdLst/>
            <a:ahLst/>
            <a:cxnLst/>
            <a:rect l="l" t="t" r="r" b="b"/>
            <a:pathLst>
              <a:path w="13716" h="6394268">
                <a:moveTo>
                  <a:pt x="13716" y="6380553"/>
                </a:moveTo>
                <a:lnTo>
                  <a:pt x="13716" y="13716"/>
                </a:lnTo>
                <a:lnTo>
                  <a:pt x="0" y="0"/>
                </a:lnTo>
                <a:lnTo>
                  <a:pt x="0" y="639426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377"/>
          <p:cNvSpPr/>
          <p:nvPr/>
        </p:nvSpPr>
        <p:spPr>
          <a:xfrm rot="18900000" flipV="1">
            <a:off x="7302869" y="-776336"/>
            <a:ext cx="13717" cy="5201823"/>
          </a:xfrm>
          <a:custGeom>
            <a:avLst/>
            <a:gdLst/>
            <a:ahLst/>
            <a:cxnLst/>
            <a:rect l="l" t="t" r="r" b="b"/>
            <a:pathLst>
              <a:path w="13717" h="5201823">
                <a:moveTo>
                  <a:pt x="1" y="5201823"/>
                </a:moveTo>
                <a:lnTo>
                  <a:pt x="13717" y="5188106"/>
                </a:lnTo>
                <a:lnTo>
                  <a:pt x="13717" y="137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378"/>
          <p:cNvSpPr/>
          <p:nvPr/>
        </p:nvSpPr>
        <p:spPr>
          <a:xfrm rot="18900000" flipV="1">
            <a:off x="7742935" y="-582310"/>
            <a:ext cx="13716" cy="4009378"/>
          </a:xfrm>
          <a:custGeom>
            <a:avLst/>
            <a:gdLst/>
            <a:ahLst/>
            <a:cxnLst/>
            <a:rect l="l" t="t" r="r" b="b"/>
            <a:pathLst>
              <a:path w="13716" h="4009378">
                <a:moveTo>
                  <a:pt x="13716" y="3995663"/>
                </a:moveTo>
                <a:lnTo>
                  <a:pt x="13716" y="13717"/>
                </a:lnTo>
                <a:lnTo>
                  <a:pt x="0" y="0"/>
                </a:lnTo>
                <a:lnTo>
                  <a:pt x="0" y="400937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Rectangle 138"/>
          <p:cNvSpPr/>
          <p:nvPr/>
        </p:nvSpPr>
        <p:spPr>
          <a:xfrm rot="18900000" flipV="1">
            <a:off x="8567649" y="-252451"/>
            <a:ext cx="13715" cy="1624488"/>
          </a:xfrm>
          <a:custGeom>
            <a:avLst/>
            <a:gdLst/>
            <a:ahLst/>
            <a:cxnLst/>
            <a:rect l="l" t="t" r="r" b="b"/>
            <a:pathLst>
              <a:path w="13715" h="1624488">
                <a:moveTo>
                  <a:pt x="0" y="1624488"/>
                </a:moveTo>
                <a:lnTo>
                  <a:pt x="13715" y="1610773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Freeform 48"/>
          <p:cNvSpPr/>
          <p:nvPr/>
        </p:nvSpPr>
        <p:spPr>
          <a:xfrm rot="18900000" flipV="1">
            <a:off x="8989243" y="-77819"/>
            <a:ext cx="13715" cy="432040"/>
          </a:xfrm>
          <a:custGeom>
            <a:avLst/>
            <a:gdLst/>
            <a:ahLst/>
            <a:cxnLst/>
            <a:rect l="l" t="t" r="r" b="b"/>
            <a:pathLst>
              <a:path w="13715" h="432040">
                <a:moveTo>
                  <a:pt x="0" y="432040"/>
                </a:moveTo>
                <a:lnTo>
                  <a:pt x="13715" y="418325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Teardrop 3"/>
          <p:cNvSpPr/>
          <p:nvPr/>
        </p:nvSpPr>
        <p:spPr>
          <a:xfrm rot="5400000" flipH="1" flipV="1">
            <a:off x="8812306" y="329061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8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" name="Teardrop 3"/>
          <p:cNvSpPr/>
          <p:nvPr/>
        </p:nvSpPr>
        <p:spPr>
          <a:xfrm rot="5400000" flipH="1" flipV="1">
            <a:off x="8812306" y="117455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" name="Teardrop 3"/>
          <p:cNvSpPr/>
          <p:nvPr/>
        </p:nvSpPr>
        <p:spPr>
          <a:xfrm rot="5400000" flipH="1" flipV="1">
            <a:off x="8812306" y="2017156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Teardrop 3"/>
          <p:cNvSpPr/>
          <p:nvPr/>
        </p:nvSpPr>
        <p:spPr>
          <a:xfrm rot="5400000" flipH="1" flipV="1">
            <a:off x="8812306" y="2865829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Teardrop 3"/>
          <p:cNvSpPr/>
          <p:nvPr/>
        </p:nvSpPr>
        <p:spPr>
          <a:xfrm rot="5400000" flipH="1" flipV="1">
            <a:off x="8812306" y="3710008"/>
            <a:ext cx="489780" cy="173608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Teardrop 3"/>
          <p:cNvSpPr/>
          <p:nvPr/>
        </p:nvSpPr>
        <p:spPr>
          <a:xfrm rot="5400000" flipH="1" flipV="1">
            <a:off x="8991444" y="4419445"/>
            <a:ext cx="171406" cy="133705"/>
          </a:xfrm>
          <a:custGeom>
            <a:avLst/>
            <a:gdLst/>
            <a:ahLst/>
            <a:cxnLst/>
            <a:rect l="l" t="t" r="r" b="b"/>
            <a:pathLst>
              <a:path w="171406" h="133705">
                <a:moveTo>
                  <a:pt x="171406" y="123429"/>
                </a:moveTo>
                <a:lnTo>
                  <a:pt x="168564" y="133705"/>
                </a:lnTo>
                <a:lnTo>
                  <a:pt x="157460" y="133705"/>
                </a:lnTo>
                <a:cubicBezTo>
                  <a:pt x="159382" y="130353"/>
                  <a:pt x="159597" y="126761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62756" y="133705"/>
                </a:lnTo>
                <a:lnTo>
                  <a:pt x="62665" y="133705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Oval 189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Oval 191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Oval 192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Oval 193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Oval 194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Oval 195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Oval 196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Oval 197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Oval 198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Oval 199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Oval 200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Oval 201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Oval 202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Oval 203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Oval 204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Oval 205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Oval 206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Oval 207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Oval 208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Oval 209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Oval 210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Oval 883"/>
          <p:cNvSpPr/>
          <p:nvPr/>
        </p:nvSpPr>
        <p:spPr>
          <a:xfrm>
            <a:off x="2031413" y="-10245"/>
            <a:ext cx="6910072" cy="84875"/>
          </a:xfrm>
          <a:custGeom>
            <a:avLst/>
            <a:gdLst/>
            <a:ahLst/>
            <a:cxnLst/>
            <a:rect l="l" t="t" r="r" b="b"/>
            <a:pathLst>
              <a:path w="6910072" h="84875"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Oval 214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Oval 215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Oval 216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Oval 217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Oval 218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Oval 219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Oval 220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Oval 221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Oval 222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Oval 223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Oval 224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Oval 225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Oval 226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Oval 227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Oval 228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Oval 229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Oval 230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Oval 231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Oval 232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Oval 233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Oval 234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Oval 235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Oval 236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Oval 237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Oval 238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Oval 239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Oval 240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Oval 241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Oval 242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Oval 243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Oval 244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Oval 245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Oval 246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Oval 247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Oval 248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Oval 249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Oval 250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Oval 251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Oval 252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Oval 253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Oval 254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Oval 255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Oval 256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Oval 257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Oval 258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Oval 259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Oval 260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Oval 261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Oval 262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Oval 263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Oval 264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Oval 265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Oval 266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Oval 267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Oval 268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Oval 269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Oval 270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Oval 271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Oval 272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Oval 273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Oval 274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Oval 275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Oval 276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Oval 277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Oval 278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Oval 279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Oval 280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Oval 281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Oval 282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Oval 283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Oval 284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Oval 285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Oval 286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Oval 287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Oval 288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Oval 289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Oval 290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Oval 291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Oval 292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Oval 293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Oval 294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Oval 295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Oval 296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Oval 297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Oval 1651"/>
          <p:cNvSpPr/>
          <p:nvPr/>
        </p:nvSpPr>
        <p:spPr>
          <a:xfrm>
            <a:off x="812619" y="4561319"/>
            <a:ext cx="7660836" cy="10682"/>
          </a:xfrm>
          <a:custGeom>
            <a:avLst/>
            <a:gdLst/>
            <a:ahLst/>
            <a:cxnLst/>
            <a:rect l="l" t="t" r="r" b="b"/>
            <a:pathLst>
              <a:path w="7660836" h="10682"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Oval 299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1" name="Oval 30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2" name="Oval 301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3" name="Oval 302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4" name="Oval 303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5" name="Oval 304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6" name="Oval 305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7" name="Oval 306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8" name="Oval 307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9" name="Oval 308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0" name="Oval 309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1" name="Oval 31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2" name="Oval 311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3" name="Oval 312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4" name="Oval 313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5" name="Oval 314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6" name="Oval 315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7" name="Oval 316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8" name="Oval 317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9" name="Oval 318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0" name="Oval 319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1" name="Oval 320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2" name="Oval 321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3" name="Oval 322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4" name="Oval 323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5" name="Oval 324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6" name="Oval 325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7" name="Oval 326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8" name="Oval 327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9" name="Oval 328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0" name="Oval 329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1" name="Oval 330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2" name="Oval 33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3" name="Oval 332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4" name="Oval 333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5" name="Oval 334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6" name="Oval 335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7" name="Oval 336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8" name="Oval 337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9" name="Oval 338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0" name="Oval 339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1" name="Oval 340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2" name="Oval 34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3" name="Oval 342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4" name="Oval 343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5" name="Oval 344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6" name="Oval 34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7" name="Oval 34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8" name="Oval 34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9" name="Oval 34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0" name="Oval 34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1" name="Oval 35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2" name="Oval 35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3" name="Oval 352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4" name="Oval 353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54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67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30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32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177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4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56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B3CDC2D-4202-4D94-AC0A-9436FA3C6C5F}" type="datetimeFigureOut">
              <a:rPr lang="es-CL" smtClean="0"/>
              <a:pPr/>
              <a:t>01-12-2021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B4473F-58EF-4289-A514-CC69D40A0BCE}" type="slidenum">
              <a:rPr lang="es-CL" smtClean="0"/>
              <a:pPr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86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HIPOGLICEMIA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  <a:p>
            <a:r>
              <a:rPr lang="es-CL" dirty="0"/>
              <a:t>Dr. Patricio Torres E.</a:t>
            </a:r>
          </a:p>
          <a:p>
            <a:r>
              <a:rPr lang="es-CL" dirty="0"/>
              <a:t>Neonatólogo</a:t>
            </a:r>
          </a:p>
        </p:txBody>
      </p:sp>
      <p:pic>
        <p:nvPicPr>
          <p:cNvPr id="1026" name="Picture 2" descr="15+ Bebés famosos de la televisión que de solo recordarlos nos dan ganas de  volver a ser niños / Genial">
            <a:extLst>
              <a:ext uri="{FF2B5EF4-FFF2-40B4-BE49-F238E27FC236}">
                <a16:creationId xmlns:a16="http://schemas.microsoft.com/office/drawing/2014/main" id="{61020B32-73F7-434B-B062-76649029B5BF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4" r="852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16BA3B9B-A5EE-4E60-B809-932268261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8096" y="585216"/>
            <a:ext cx="2834314" cy="1499616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1"/>
                </a:solidFill>
              </a:rPr>
              <a:t>Tratamiento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F119B9D-EB57-4E21-A62E-D4EB28B10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286000"/>
            <a:ext cx="2843784" cy="3931920"/>
          </a:xfrm>
        </p:spPr>
        <p:txBody>
          <a:bodyPr>
            <a:normAutofit/>
          </a:bodyPr>
          <a:lstStyle/>
          <a:p>
            <a:r>
              <a:rPr lang="es-CL" dirty="0"/>
              <a:t>No debe iniciarse tratamiento alguno basado en pruebas de tamizaje</a:t>
            </a:r>
          </a:p>
          <a:p>
            <a:r>
              <a:rPr lang="es-CL" b="1" dirty="0"/>
              <a:t>Siempre debe realizarse medición de glucosa en sangre antes de iniciar el tratamiento</a:t>
            </a:r>
          </a:p>
          <a:p>
            <a:r>
              <a:rPr lang="es-CL" dirty="0"/>
              <a:t>El método más eficaz para prevenir la hipoglicemia es la alimentación precoz</a:t>
            </a:r>
          </a:p>
        </p:txBody>
      </p:sp>
      <p:pic>
        <p:nvPicPr>
          <p:cNvPr id="4100" name="Picture 4" descr="Semana Mundial de la Lactancia Materna - Colegio Médico Regional de Río  Cuarto">
            <a:extLst>
              <a:ext uri="{FF2B5EF4-FFF2-40B4-BE49-F238E27FC236}">
                <a16:creationId xmlns:a16="http://schemas.microsoft.com/office/drawing/2014/main" id="{57114642-6E5D-41DF-82F9-0F5315580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1383030"/>
            <a:ext cx="4091940" cy="409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8096" y="585216"/>
            <a:ext cx="4426545" cy="1499616"/>
          </a:xfrm>
        </p:spPr>
        <p:txBody>
          <a:bodyPr>
            <a:normAutofit/>
          </a:bodyPr>
          <a:lstStyle/>
          <a:p>
            <a:r>
              <a:rPr lang="es-CL" dirty="0"/>
              <a:t>Tratamiento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889424"/>
            <a:ext cx="4799105" cy="4383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sz="1700" b="1" dirty="0"/>
              <a:t>Hipoglicemia asintomática</a:t>
            </a:r>
          </a:p>
          <a:p>
            <a:pPr marL="0">
              <a:buNone/>
            </a:pPr>
            <a:r>
              <a:rPr lang="es-CL" sz="1500" dirty="0"/>
              <a:t>RN de Término con valores 40 – 50 mg/dl a las dos horas de vida asegurarse alimentación con LM  y/o NAN al 13%, control a la hora.</a:t>
            </a:r>
          </a:p>
          <a:p>
            <a:pPr marL="0">
              <a:buNone/>
            </a:pPr>
            <a:r>
              <a:rPr lang="es-CL" sz="1500" dirty="0"/>
              <a:t>Si persiste aporte EV de 6 mg/kg/min de glucosa con SG al 10% por vía periférica</a:t>
            </a:r>
          </a:p>
          <a:p>
            <a:pPr>
              <a:buNone/>
            </a:pPr>
            <a:r>
              <a:rPr lang="es-CL" sz="1700" b="1" dirty="0"/>
              <a:t>En prematuros</a:t>
            </a:r>
          </a:p>
          <a:p>
            <a:pPr marL="0" indent="0">
              <a:buNone/>
            </a:pPr>
            <a:r>
              <a:rPr lang="es-CL" sz="1500" dirty="0"/>
              <a:t>En los prematuros (34-36 sem) se inicia tratamiento con valores &lt;50 mg/dl se indica vía oral 70 ml/kg de L.M. y/o NAN al 17%, si persiste &lt;50 mg/dl Iniciar aporte de EV de SG. </a:t>
            </a:r>
          </a:p>
          <a:p>
            <a:pPr marL="0" indent="0">
              <a:buNone/>
            </a:pPr>
            <a:r>
              <a:rPr lang="es-CL" sz="1500" dirty="0"/>
              <a:t>En los prematuros &lt;34 semanas se debe iniciar el aporte de glucosa EV en la primer hora de vida de 80 ml/k día de suero glucosado al 10% aporta 5,5 mg K min de glucosa</a:t>
            </a:r>
          </a:p>
          <a:p>
            <a:pPr marL="0" indent="0">
              <a:buNone/>
            </a:pPr>
            <a:r>
              <a:rPr lang="es-CL" sz="1600" b="1" dirty="0"/>
              <a:t>Consideraciones generales: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sz="1200" dirty="0"/>
              <a:t>Se debe mantener siempre que sea posible el aporte vía oral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sz="1200" dirty="0"/>
              <a:t>Para calcular el aporte de glucosa que recibe no se debe incluir el aporte por vía oral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sz="1200" dirty="0"/>
              <a:t>Cuando el aporte es EV se debe medir la glicemia a la  hora de iniciado el tratamiento.</a:t>
            </a:r>
          </a:p>
          <a:p>
            <a:pPr marL="0" indent="0">
              <a:buNone/>
            </a:pPr>
            <a:endParaRPr lang="es-CL" sz="1600" dirty="0"/>
          </a:p>
          <a:p>
            <a:pPr>
              <a:buNone/>
            </a:pPr>
            <a:endParaRPr lang="es-CL" sz="1600" dirty="0"/>
          </a:p>
        </p:txBody>
      </p:sp>
      <p:pic>
        <p:nvPicPr>
          <p:cNvPr id="5124" name="Picture 4" descr="Beneficios de la lactancia materna en tiempos de coronavirus | Mamas &amp;amp;  Papas | EL PAÍS">
            <a:extLst>
              <a:ext uri="{FF2B5EF4-FFF2-40B4-BE49-F238E27FC236}">
                <a16:creationId xmlns:a16="http://schemas.microsoft.com/office/drawing/2014/main" id="{7617FF58-BC54-4A27-8377-3FC19DE18E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3" r="9857" b="-2"/>
          <a:stretch/>
        </p:blipFill>
        <p:spPr bwMode="auto">
          <a:xfrm>
            <a:off x="5664200" y="640080"/>
            <a:ext cx="2999740" cy="327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Aumento de peso en el bebé prematuro | LoveToKnow">
            <a:extLst>
              <a:ext uri="{FF2B5EF4-FFF2-40B4-BE49-F238E27FC236}">
                <a16:creationId xmlns:a16="http://schemas.microsoft.com/office/drawing/2014/main" id="{DEDC2FAC-63D4-46FE-9C35-C4E0A82622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0" r="4960" b="-5"/>
          <a:stretch/>
        </p:blipFill>
        <p:spPr bwMode="auto">
          <a:xfrm>
            <a:off x="5664200" y="4078225"/>
            <a:ext cx="2999740" cy="213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Tratamiento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Hipoglicemia sintomática y con valores 40-20 mg:</a:t>
            </a:r>
            <a:r>
              <a:rPr lang="es-CL" dirty="0"/>
              <a:t> </a:t>
            </a:r>
          </a:p>
          <a:p>
            <a:r>
              <a:rPr lang="es-CL" dirty="0"/>
              <a:t>Iniciar tratamiento IV con SG a </a:t>
            </a:r>
            <a:r>
              <a:rPr lang="es-CL" b="1" dirty="0"/>
              <a:t>6 mg/kg/min </a:t>
            </a:r>
            <a:r>
              <a:rPr lang="es-CL" dirty="0"/>
              <a:t>de glucosa y medición a los 30 minutos</a:t>
            </a:r>
          </a:p>
          <a:p>
            <a:r>
              <a:rPr lang="es-CL" dirty="0"/>
              <a:t>OJO: El bolo de glucosa NO se recomienda porque provoca hipoglicemia de rebote, estimula la secreción de insulina e inhibe la secreción de glucagón. Se dará un bolo de glucosa solo cuando presenta convulsión o apnea con valores de glicemia &lt; 20mg</a:t>
            </a:r>
          </a:p>
          <a:p>
            <a:r>
              <a:rPr lang="es-CL" dirty="0"/>
              <a:t>Se indica 2 ml/kg de SG al 10% IV que aporta 200 mg de glucosa y después mantener aporte IV a 6mg/kg/min</a:t>
            </a:r>
          </a:p>
          <a:p>
            <a:r>
              <a:rPr lang="es-CL" dirty="0"/>
              <a:t>IMPORTANTE: Si NO se logra normalizar la glicemia con aporte de glucosa &gt;12 mg/Kg/min tomar </a:t>
            </a:r>
            <a:r>
              <a:rPr lang="es-CL" b="1" dirty="0">
                <a:solidFill>
                  <a:srgbClr val="FF0000"/>
                </a:solidFill>
              </a:rPr>
              <a:t>MUESTRA CRITICA</a:t>
            </a:r>
            <a:r>
              <a:rPr lang="es-CL" dirty="0"/>
              <a:t>.</a:t>
            </a:r>
          </a:p>
          <a:p>
            <a:pPr>
              <a:buNone/>
            </a:pPr>
            <a:endParaRPr lang="es-CL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585216"/>
            <a:ext cx="7290054" cy="1499616"/>
          </a:xfrm>
        </p:spPr>
        <p:txBody>
          <a:bodyPr>
            <a:noAutofit/>
          </a:bodyPr>
          <a:lstStyle/>
          <a:p>
            <a:pPr algn="l"/>
            <a:r>
              <a:rPr lang="es-CL" dirty="0"/>
              <a:t>Hasta cuando se mantiene el control de glicemia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lphaUcPeriod"/>
            </a:pPr>
            <a:r>
              <a:rPr lang="es-CL" dirty="0"/>
              <a:t>En hijos de madre diabética y que esta con su madre y asintomático se controla con HGT cada 6 horas y si son normales se suspenden a las 12 horas.</a:t>
            </a:r>
          </a:p>
          <a:p>
            <a:pPr marL="457200" indent="-457200">
              <a:buFont typeface="+mj-lt"/>
              <a:buAutoNum type="alphaUcPeriod"/>
            </a:pPr>
            <a:r>
              <a:rPr lang="es-CL" dirty="0"/>
              <a:t>A los PEG se los controla cada 6 horas por 36 horas si los valores son normales</a:t>
            </a:r>
          </a:p>
          <a:p>
            <a:pPr marL="457200" indent="-457200">
              <a:buFont typeface="+mj-lt"/>
              <a:buAutoNum type="alphaUcPeriod"/>
            </a:pPr>
            <a:r>
              <a:rPr lang="es-CL" dirty="0"/>
              <a:t>Si un RN requiere aporte &gt;12 mg/kg/min de glucosa pensar en hiperinsulinismo o errores innatos del metabolismo</a:t>
            </a:r>
          </a:p>
          <a:p>
            <a:pPr marL="457200" indent="-457200">
              <a:buFont typeface="+mj-lt"/>
              <a:buAutoNum type="alphaUcPeriod"/>
            </a:pPr>
            <a:r>
              <a:rPr lang="es-CL" dirty="0"/>
              <a:t>En los Prematuros &lt;34 semanas o asfícticos iniciar el aporte de glucosa en la primer hora de vida</a:t>
            </a:r>
            <a:br>
              <a:rPr lang="es-CL" dirty="0"/>
            </a:br>
            <a:r>
              <a:rPr lang="es-CL" dirty="0"/>
              <a:t>El descenso de aporte de glucosa EV se hace luego de 24 </a:t>
            </a:r>
            <a:r>
              <a:rPr lang="es-CL" dirty="0" err="1"/>
              <a:t>hs</a:t>
            </a:r>
            <a:r>
              <a:rPr lang="es-CL" dirty="0"/>
              <a:t> de valores normales de HGT o Glicemias y se baja de 1-2 mg/kg/min día aumentando el aporte vía oral</a:t>
            </a:r>
            <a:br>
              <a:rPr lang="es-CL" dirty="0"/>
            </a:br>
            <a:r>
              <a:rPr lang="es-CL" dirty="0"/>
              <a:t>El alta se dará luego de 24 horas sin aporte IV con valores de HGT o Glicemia normales y con buena tolerancia de la vía oral</a:t>
            </a:r>
          </a:p>
          <a:p>
            <a:pPr marL="457200" indent="-457200">
              <a:buFont typeface="+mj-lt"/>
              <a:buAutoNum type="alphaUcPeriod"/>
            </a:pPr>
            <a:endParaRPr lang="es-CL" dirty="0"/>
          </a:p>
          <a:p>
            <a:pPr marL="457200" indent="-457200">
              <a:buFont typeface="+mj-lt"/>
              <a:buAutoNum type="alphaUcPeriod"/>
            </a:pPr>
            <a:endParaRPr lang="es-C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i="1" dirty="0"/>
              <a:t>A </a:t>
            </a:r>
            <a:r>
              <a:rPr lang="es-CL" i="1" dirty="0" err="1"/>
              <a:t>Mejri</a:t>
            </a:r>
            <a:r>
              <a:rPr lang="es-CL" i="1" dirty="0"/>
              <a:t>, VG </a:t>
            </a:r>
            <a:r>
              <a:rPr lang="es-CL" i="1" dirty="0" err="1"/>
              <a:t>Dorval</a:t>
            </a:r>
            <a:r>
              <a:rPr lang="es-CL" i="1" dirty="0"/>
              <a:t>, AM </a:t>
            </a:r>
            <a:r>
              <a:rPr lang="es-CL" i="1" dirty="0" err="1"/>
              <a:t>Nuyt</a:t>
            </a:r>
            <a:r>
              <a:rPr lang="es-CL" i="1" dirty="0"/>
              <a:t>, A </a:t>
            </a:r>
            <a:r>
              <a:rPr lang="es-CL" i="1" dirty="0" err="1"/>
              <a:t>Carceller</a:t>
            </a:r>
            <a:r>
              <a:rPr lang="es-CL" i="1" dirty="0"/>
              <a:t>. </a:t>
            </a:r>
            <a:r>
              <a:rPr lang="es-CL" i="1" dirty="0" err="1"/>
              <a:t>Hypoglycemia</a:t>
            </a:r>
            <a:r>
              <a:rPr lang="es-CL" i="1" dirty="0"/>
              <a:t> in </a:t>
            </a:r>
            <a:r>
              <a:rPr lang="es-CL" i="1" dirty="0" err="1"/>
              <a:t>term</a:t>
            </a:r>
            <a:r>
              <a:rPr lang="es-CL" i="1" dirty="0"/>
              <a:t> </a:t>
            </a:r>
            <a:r>
              <a:rPr lang="es-CL" i="1" dirty="0" err="1"/>
              <a:t>newborns</a:t>
            </a:r>
            <a:r>
              <a:rPr lang="es-CL" i="1" dirty="0"/>
              <a:t> </a:t>
            </a:r>
            <a:r>
              <a:rPr lang="es-CL" i="1" dirty="0" err="1"/>
              <a:t>with</a:t>
            </a:r>
            <a:r>
              <a:rPr lang="es-CL" i="1" dirty="0"/>
              <a:t> a </a:t>
            </a:r>
            <a:r>
              <a:rPr lang="es-CL" i="1" dirty="0" err="1"/>
              <a:t>birth</a:t>
            </a:r>
            <a:r>
              <a:rPr lang="es-CL" i="1" dirty="0"/>
              <a:t> </a:t>
            </a:r>
            <a:r>
              <a:rPr lang="es-CL" i="1" dirty="0" err="1"/>
              <a:t>weight</a:t>
            </a:r>
            <a:r>
              <a:rPr lang="es-CL" i="1" dirty="0"/>
              <a:t> </a:t>
            </a:r>
            <a:r>
              <a:rPr lang="es-CL" i="1" dirty="0" err="1"/>
              <a:t>below</a:t>
            </a:r>
            <a:r>
              <a:rPr lang="es-CL" i="1" dirty="0"/>
              <a:t> </a:t>
            </a:r>
            <a:r>
              <a:rPr lang="es-CL" i="1" dirty="0" err="1"/>
              <a:t>the</a:t>
            </a:r>
            <a:r>
              <a:rPr lang="es-CL" i="1" dirty="0"/>
              <a:t> 10th </a:t>
            </a:r>
            <a:r>
              <a:rPr lang="es-CL" i="1" dirty="0" err="1"/>
              <a:t>percentile</a:t>
            </a:r>
            <a:r>
              <a:rPr lang="es-CL" i="1" dirty="0"/>
              <a:t>. </a:t>
            </a:r>
            <a:r>
              <a:rPr lang="es-CL" i="1" dirty="0" err="1"/>
              <a:t>Paediatr</a:t>
            </a:r>
            <a:r>
              <a:rPr lang="es-CL" i="1" dirty="0"/>
              <a:t> </a:t>
            </a:r>
            <a:r>
              <a:rPr lang="es-CL" i="1" dirty="0" err="1"/>
              <a:t>Child</a:t>
            </a:r>
            <a:r>
              <a:rPr lang="es-CL" i="1" dirty="0"/>
              <a:t> </a:t>
            </a:r>
            <a:r>
              <a:rPr lang="es-CL" i="1" dirty="0" err="1"/>
              <a:t>Health</a:t>
            </a:r>
            <a:r>
              <a:rPr lang="es-CL" i="1" dirty="0"/>
              <a:t> 2010; 15 (5): 271-275</a:t>
            </a:r>
          </a:p>
          <a:p>
            <a:r>
              <a:rPr lang="es-CL" i="1" dirty="0"/>
              <a:t>Marcus C. </a:t>
            </a:r>
            <a:r>
              <a:rPr lang="es-CL" i="1" dirty="0" err="1"/>
              <a:t>How</a:t>
            </a:r>
            <a:r>
              <a:rPr lang="es-CL" i="1" dirty="0"/>
              <a:t> </a:t>
            </a:r>
            <a:r>
              <a:rPr lang="es-CL" i="1" dirty="0" err="1"/>
              <a:t>to</a:t>
            </a:r>
            <a:r>
              <a:rPr lang="es-CL" i="1" dirty="0"/>
              <a:t> </a:t>
            </a:r>
            <a:r>
              <a:rPr lang="es-CL" i="1" dirty="0" err="1"/>
              <a:t>measure</a:t>
            </a:r>
            <a:r>
              <a:rPr lang="es-CL" i="1" dirty="0"/>
              <a:t> and </a:t>
            </a:r>
            <a:r>
              <a:rPr lang="es-CL" i="1" dirty="0" err="1"/>
              <a:t>interpret</a:t>
            </a:r>
            <a:r>
              <a:rPr lang="es-CL" i="1" dirty="0"/>
              <a:t> </a:t>
            </a:r>
            <a:r>
              <a:rPr lang="es-CL" i="1" dirty="0" err="1"/>
              <a:t>glucose</a:t>
            </a:r>
            <a:r>
              <a:rPr lang="es-CL" i="1" dirty="0"/>
              <a:t> in </a:t>
            </a:r>
            <a:r>
              <a:rPr lang="es-CL" i="1" dirty="0" err="1"/>
              <a:t>neonates</a:t>
            </a:r>
            <a:r>
              <a:rPr lang="es-CL" i="1" dirty="0"/>
              <a:t>. Acta </a:t>
            </a:r>
            <a:r>
              <a:rPr lang="es-CL" i="1" dirty="0" err="1"/>
              <a:t>Paediatr</a:t>
            </a:r>
            <a:r>
              <a:rPr lang="es-CL" i="1" dirty="0"/>
              <a:t> 2001; 90:963-4</a:t>
            </a:r>
          </a:p>
          <a:p>
            <a:r>
              <a:rPr lang="es-CL" i="1" dirty="0" err="1"/>
              <a:t>Cornblath</a:t>
            </a:r>
            <a:r>
              <a:rPr lang="es-CL" i="1" dirty="0"/>
              <a:t> M, </a:t>
            </a:r>
            <a:r>
              <a:rPr lang="es-CL" i="1" dirty="0" err="1"/>
              <a:t>Hawdon</a:t>
            </a:r>
            <a:r>
              <a:rPr lang="es-CL" i="1" dirty="0"/>
              <a:t> JM, Williams AF, et al. </a:t>
            </a:r>
            <a:r>
              <a:rPr lang="es-CL" i="1" dirty="0" err="1"/>
              <a:t>Controversies</a:t>
            </a:r>
            <a:r>
              <a:rPr lang="es-CL" i="1" dirty="0"/>
              <a:t> </a:t>
            </a:r>
            <a:r>
              <a:rPr lang="es-CL" i="1" dirty="0" err="1"/>
              <a:t>regarding</a:t>
            </a:r>
            <a:r>
              <a:rPr lang="es-CL" i="1" dirty="0"/>
              <a:t> </a:t>
            </a:r>
            <a:r>
              <a:rPr lang="es-CL" i="1" dirty="0" err="1"/>
              <a:t>definition</a:t>
            </a:r>
            <a:r>
              <a:rPr lang="es-CL" i="1" dirty="0"/>
              <a:t> of neonatal </a:t>
            </a:r>
            <a:r>
              <a:rPr lang="es-CL" i="1" dirty="0" err="1"/>
              <a:t>hypoglycemia</a:t>
            </a:r>
            <a:r>
              <a:rPr lang="es-CL" i="1" dirty="0"/>
              <a:t>: </a:t>
            </a:r>
            <a:r>
              <a:rPr lang="es-CL" i="1" dirty="0" err="1"/>
              <a:t>Suggested</a:t>
            </a:r>
            <a:r>
              <a:rPr lang="es-CL" i="1" dirty="0"/>
              <a:t> </a:t>
            </a:r>
            <a:r>
              <a:rPr lang="es-CL" i="1" dirty="0" err="1"/>
              <a:t>operational</a:t>
            </a:r>
            <a:r>
              <a:rPr lang="es-CL" i="1" dirty="0"/>
              <a:t> </a:t>
            </a:r>
            <a:r>
              <a:rPr lang="es-CL" i="1" dirty="0" err="1"/>
              <a:t>thresholds</a:t>
            </a:r>
            <a:r>
              <a:rPr lang="es-CL" i="1" dirty="0"/>
              <a:t>. </a:t>
            </a:r>
            <a:r>
              <a:rPr lang="es-CL" i="1" dirty="0" err="1"/>
              <a:t>Pediatrics</a:t>
            </a:r>
            <a:r>
              <a:rPr lang="es-CL" i="1" dirty="0"/>
              <a:t> 2000; 105: 1141-5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i="1" dirty="0"/>
              <a:t>Canadian </a:t>
            </a:r>
            <a:r>
              <a:rPr lang="es-CL" i="1" dirty="0" err="1"/>
              <a:t>Paediatric</a:t>
            </a:r>
            <a:r>
              <a:rPr lang="es-CL" i="1" dirty="0"/>
              <a:t> </a:t>
            </a:r>
            <a:r>
              <a:rPr lang="es-CL" i="1" dirty="0" err="1"/>
              <a:t>Society</a:t>
            </a:r>
            <a:r>
              <a:rPr lang="es-CL" i="1" dirty="0"/>
              <a:t> Bibliografía (CPS) </a:t>
            </a:r>
            <a:r>
              <a:rPr lang="es-CL" i="1" dirty="0" err="1"/>
              <a:t>Screening</a:t>
            </a:r>
            <a:r>
              <a:rPr lang="es-CL" i="1" dirty="0"/>
              <a:t> </a:t>
            </a:r>
            <a:r>
              <a:rPr lang="es-CL" i="1" dirty="0" err="1"/>
              <a:t>guidelines</a:t>
            </a:r>
            <a:r>
              <a:rPr lang="es-CL" i="1" dirty="0"/>
              <a:t> </a:t>
            </a:r>
            <a:r>
              <a:rPr lang="es-CL" i="1" dirty="0" err="1"/>
              <a:t>for</a:t>
            </a:r>
            <a:r>
              <a:rPr lang="es-CL" i="1" dirty="0"/>
              <a:t> </a:t>
            </a:r>
            <a:r>
              <a:rPr lang="es-CL" i="1" dirty="0" err="1"/>
              <a:t>newborns</a:t>
            </a:r>
            <a:r>
              <a:rPr lang="es-CL" i="1" dirty="0"/>
              <a:t> at </a:t>
            </a:r>
            <a:r>
              <a:rPr lang="es-CL" i="1" dirty="0" err="1"/>
              <a:t>risk</a:t>
            </a:r>
            <a:r>
              <a:rPr lang="es-CL" i="1" dirty="0"/>
              <a:t> </a:t>
            </a:r>
            <a:r>
              <a:rPr lang="es-CL" i="1" dirty="0" err="1"/>
              <a:t>for</a:t>
            </a:r>
            <a:r>
              <a:rPr lang="es-CL" i="1" dirty="0"/>
              <a:t> </a:t>
            </a:r>
            <a:r>
              <a:rPr lang="es-CL" i="1" dirty="0" err="1"/>
              <a:t>low</a:t>
            </a:r>
            <a:r>
              <a:rPr lang="es-CL" i="1" dirty="0"/>
              <a:t> </a:t>
            </a:r>
            <a:r>
              <a:rPr lang="es-CL" i="1" dirty="0" err="1"/>
              <a:t>blood</a:t>
            </a:r>
            <a:r>
              <a:rPr lang="es-CL" i="1" dirty="0"/>
              <a:t> </a:t>
            </a:r>
            <a:r>
              <a:rPr lang="es-CL" i="1" dirty="0" err="1"/>
              <a:t>glucose</a:t>
            </a:r>
            <a:r>
              <a:rPr lang="es-CL" i="1" dirty="0"/>
              <a:t> </a:t>
            </a:r>
            <a:r>
              <a:rPr lang="es-CL" i="1" dirty="0" err="1"/>
              <a:t>Paediatr</a:t>
            </a:r>
            <a:r>
              <a:rPr lang="es-CL" i="1" dirty="0"/>
              <a:t> </a:t>
            </a:r>
            <a:r>
              <a:rPr lang="es-CL" i="1" dirty="0" err="1"/>
              <a:t>Child</a:t>
            </a:r>
            <a:r>
              <a:rPr lang="es-CL" i="1" dirty="0"/>
              <a:t> </a:t>
            </a:r>
            <a:r>
              <a:rPr lang="es-CL" i="1" dirty="0" err="1"/>
              <a:t>Health</a:t>
            </a:r>
            <a:r>
              <a:rPr lang="es-CL" i="1" dirty="0"/>
              <a:t> 2004; 9 (10): </a:t>
            </a:r>
            <a:r>
              <a:rPr lang="es-CL" i="1" u="sng" dirty="0" err="1"/>
              <a:t>Fetus</a:t>
            </a:r>
            <a:r>
              <a:rPr lang="es-CL" i="1" u="sng" dirty="0"/>
              <a:t> and </a:t>
            </a:r>
            <a:r>
              <a:rPr lang="es-CL" i="1" u="sng" dirty="0" err="1"/>
              <a:t>Newborn</a:t>
            </a:r>
            <a:r>
              <a:rPr lang="es-CL" i="1" u="sng" dirty="0"/>
              <a:t> </a:t>
            </a:r>
            <a:r>
              <a:rPr lang="es-CL" i="1" u="sng" dirty="0" err="1"/>
              <a:t>Committee</a:t>
            </a:r>
            <a:r>
              <a:rPr lang="es-CL" i="1" u="sng" dirty="0"/>
              <a:t> </a:t>
            </a:r>
            <a:r>
              <a:rPr lang="es-CL" i="1" dirty="0"/>
              <a:t>723-9</a:t>
            </a:r>
          </a:p>
          <a:p>
            <a:r>
              <a:rPr lang="es-CL" i="1" dirty="0" err="1"/>
              <a:t>Cornblath</a:t>
            </a:r>
            <a:r>
              <a:rPr lang="es-CL" i="1" dirty="0"/>
              <a:t> M, </a:t>
            </a:r>
            <a:r>
              <a:rPr lang="es-CL" i="1" dirty="0" err="1"/>
              <a:t>Ichord</a:t>
            </a:r>
            <a:r>
              <a:rPr lang="es-CL" i="1" dirty="0"/>
              <a:t> R. </a:t>
            </a:r>
            <a:r>
              <a:rPr lang="es-CL" i="1" dirty="0" err="1"/>
              <a:t>Hypoglycemia</a:t>
            </a:r>
            <a:r>
              <a:rPr lang="es-CL" i="1" dirty="0"/>
              <a:t> in </a:t>
            </a:r>
            <a:r>
              <a:rPr lang="es-CL" i="1" dirty="0" err="1"/>
              <a:t>the</a:t>
            </a:r>
            <a:r>
              <a:rPr lang="es-CL" i="1" dirty="0"/>
              <a:t> </a:t>
            </a:r>
            <a:r>
              <a:rPr lang="es-CL" i="1" dirty="0" err="1"/>
              <a:t>neonate</a:t>
            </a:r>
            <a:r>
              <a:rPr lang="es-CL" i="1" dirty="0"/>
              <a:t>. </a:t>
            </a:r>
            <a:r>
              <a:rPr lang="es-CL" i="1" dirty="0" err="1"/>
              <a:t>Semin</a:t>
            </a:r>
            <a:r>
              <a:rPr lang="es-CL" i="1" dirty="0"/>
              <a:t> </a:t>
            </a:r>
            <a:r>
              <a:rPr lang="es-CL" i="1" dirty="0" err="1"/>
              <a:t>Perinatol</a:t>
            </a:r>
            <a:r>
              <a:rPr lang="es-CL" i="1" dirty="0"/>
              <a:t> 2000;24:136-49</a:t>
            </a:r>
          </a:p>
          <a:p>
            <a:r>
              <a:rPr lang="es-CL" i="1" dirty="0" err="1"/>
              <a:t>Hoseth</a:t>
            </a:r>
            <a:r>
              <a:rPr lang="es-CL" i="1" dirty="0"/>
              <a:t> E, </a:t>
            </a:r>
            <a:r>
              <a:rPr lang="es-CL" i="1" dirty="0" err="1"/>
              <a:t>Joergensen</a:t>
            </a:r>
            <a:r>
              <a:rPr lang="es-CL" i="1" dirty="0"/>
              <a:t> A, </a:t>
            </a:r>
            <a:r>
              <a:rPr lang="es-CL" i="1" dirty="0" err="1"/>
              <a:t>Ebbesen</a:t>
            </a:r>
            <a:r>
              <a:rPr lang="es-CL" i="1" dirty="0"/>
              <a:t> F, </a:t>
            </a:r>
            <a:r>
              <a:rPr lang="es-CL" i="1" dirty="0" err="1"/>
              <a:t>Moeller</a:t>
            </a:r>
            <a:r>
              <a:rPr lang="es-CL" i="1" dirty="0"/>
              <a:t> </a:t>
            </a:r>
            <a:r>
              <a:rPr lang="es-CL" i="1" dirty="0" err="1"/>
              <a:t>M</a:t>
            </a:r>
            <a:r>
              <a:rPr lang="es-CL" i="1" dirty="0"/>
              <a:t>. </a:t>
            </a:r>
            <a:r>
              <a:rPr lang="es-CL" i="1" dirty="0" err="1"/>
              <a:t>Blood</a:t>
            </a:r>
            <a:r>
              <a:rPr lang="es-CL" i="1" dirty="0"/>
              <a:t> </a:t>
            </a:r>
            <a:r>
              <a:rPr lang="es-CL" i="1" dirty="0" err="1"/>
              <a:t>glucose</a:t>
            </a:r>
            <a:r>
              <a:rPr lang="es-CL" i="1" dirty="0"/>
              <a:t> </a:t>
            </a:r>
            <a:r>
              <a:rPr lang="es-CL" i="1" dirty="0" err="1"/>
              <a:t>levels</a:t>
            </a:r>
            <a:r>
              <a:rPr lang="es-CL" i="1" dirty="0"/>
              <a:t> in a </a:t>
            </a:r>
            <a:r>
              <a:rPr lang="es-CL" i="1" dirty="0" err="1"/>
              <a:t>population</a:t>
            </a:r>
            <a:r>
              <a:rPr lang="es-CL" i="1" dirty="0"/>
              <a:t> of </a:t>
            </a:r>
            <a:r>
              <a:rPr lang="es-CL" i="1" dirty="0" err="1"/>
              <a:t>healthy</a:t>
            </a:r>
            <a:r>
              <a:rPr lang="es-CL" i="1" dirty="0"/>
              <a:t>, </a:t>
            </a:r>
            <a:r>
              <a:rPr lang="es-CL" i="1" dirty="0" err="1"/>
              <a:t>breast</a:t>
            </a:r>
            <a:r>
              <a:rPr lang="es-CL" i="1" dirty="0"/>
              <a:t> </a:t>
            </a:r>
            <a:r>
              <a:rPr lang="es-CL" i="1" dirty="0" err="1"/>
              <a:t>fed</a:t>
            </a:r>
            <a:r>
              <a:rPr lang="es-CL" i="1" dirty="0"/>
              <a:t>, </a:t>
            </a:r>
            <a:r>
              <a:rPr lang="es-CL" i="1" dirty="0" err="1"/>
              <a:t>term</a:t>
            </a:r>
            <a:r>
              <a:rPr lang="es-CL" i="1" dirty="0"/>
              <a:t> </a:t>
            </a:r>
            <a:r>
              <a:rPr lang="es-CL" i="1" dirty="0" err="1"/>
              <a:t>infants</a:t>
            </a:r>
            <a:r>
              <a:rPr lang="es-CL" i="1" dirty="0"/>
              <a:t> of </a:t>
            </a:r>
            <a:r>
              <a:rPr lang="es-CL" i="1" dirty="0" err="1"/>
              <a:t>appropriate</a:t>
            </a:r>
            <a:r>
              <a:rPr lang="es-CL" i="1" dirty="0"/>
              <a:t> </a:t>
            </a:r>
            <a:r>
              <a:rPr lang="es-CL" i="1" dirty="0" err="1"/>
              <a:t>size</a:t>
            </a:r>
            <a:r>
              <a:rPr lang="es-CL" i="1" dirty="0"/>
              <a:t> </a:t>
            </a:r>
            <a:r>
              <a:rPr lang="es-CL" i="1" dirty="0" err="1"/>
              <a:t>for</a:t>
            </a:r>
            <a:r>
              <a:rPr lang="es-CL" i="1" dirty="0"/>
              <a:t> </a:t>
            </a:r>
            <a:r>
              <a:rPr lang="es-CL" i="1" dirty="0" err="1"/>
              <a:t>gestational</a:t>
            </a:r>
            <a:r>
              <a:rPr lang="es-CL" i="1" dirty="0"/>
              <a:t> </a:t>
            </a:r>
            <a:r>
              <a:rPr lang="es-CL" i="1" dirty="0" err="1"/>
              <a:t>age</a:t>
            </a:r>
            <a:r>
              <a:rPr lang="es-CL" i="1" dirty="0"/>
              <a:t>. </a:t>
            </a:r>
            <a:r>
              <a:rPr lang="es-CL" i="1" dirty="0" err="1"/>
              <a:t>Arch</a:t>
            </a:r>
            <a:r>
              <a:rPr lang="es-CL" i="1" dirty="0"/>
              <a:t> </a:t>
            </a:r>
            <a:r>
              <a:rPr lang="es-CL" i="1" dirty="0" err="1"/>
              <a:t>Dis</a:t>
            </a:r>
            <a:r>
              <a:rPr lang="es-CL" i="1" dirty="0"/>
              <a:t> </a:t>
            </a:r>
            <a:r>
              <a:rPr lang="es-CL" i="1" dirty="0" err="1"/>
              <a:t>Child</a:t>
            </a:r>
            <a:r>
              <a:rPr lang="es-CL" i="1" dirty="0"/>
              <a:t> Fetal Neonatal </a:t>
            </a:r>
            <a:r>
              <a:rPr lang="es-CL" i="1" dirty="0" err="1"/>
              <a:t>Ed</a:t>
            </a:r>
            <a:r>
              <a:rPr lang="es-CL" i="1" dirty="0"/>
              <a:t> 2000;83:F117-9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i="1" dirty="0" err="1"/>
              <a:t>Diwakr</a:t>
            </a:r>
            <a:r>
              <a:rPr lang="es-CL" i="1" dirty="0"/>
              <a:t> KK, </a:t>
            </a:r>
            <a:r>
              <a:rPr lang="es-CL" i="1" dirty="0" err="1"/>
              <a:t>Sasidhar</a:t>
            </a:r>
            <a:r>
              <a:rPr lang="es-CL" i="1" dirty="0"/>
              <a:t> MV. Plasma </a:t>
            </a:r>
            <a:r>
              <a:rPr lang="es-CL" i="1" dirty="0" err="1"/>
              <a:t>glucose</a:t>
            </a:r>
            <a:r>
              <a:rPr lang="es-CL" i="1" dirty="0"/>
              <a:t> </a:t>
            </a:r>
            <a:r>
              <a:rPr lang="es-CL" i="1" dirty="0" err="1"/>
              <a:t>levels</a:t>
            </a:r>
            <a:r>
              <a:rPr lang="es-CL" i="1" dirty="0"/>
              <a:t> in </a:t>
            </a:r>
            <a:r>
              <a:rPr lang="es-CL" i="1" dirty="0" err="1"/>
              <a:t>term</a:t>
            </a:r>
            <a:r>
              <a:rPr lang="es-CL" i="1" dirty="0"/>
              <a:t> </a:t>
            </a:r>
            <a:r>
              <a:rPr lang="es-CL" i="1" dirty="0" err="1"/>
              <a:t>infants</a:t>
            </a:r>
            <a:r>
              <a:rPr lang="es-CL" i="1" dirty="0"/>
              <a:t> </a:t>
            </a:r>
            <a:r>
              <a:rPr lang="es-CL" i="1" dirty="0" err="1"/>
              <a:t>who</a:t>
            </a:r>
            <a:r>
              <a:rPr lang="es-CL" i="1" dirty="0"/>
              <a:t> are </a:t>
            </a:r>
            <a:r>
              <a:rPr lang="es-CL" i="1" dirty="0" err="1"/>
              <a:t>appropriate</a:t>
            </a:r>
            <a:r>
              <a:rPr lang="es-CL" i="1" dirty="0"/>
              <a:t> </a:t>
            </a:r>
            <a:r>
              <a:rPr lang="es-CL" i="1" dirty="0" err="1"/>
              <a:t>size</a:t>
            </a:r>
            <a:r>
              <a:rPr lang="es-CL" i="1" dirty="0"/>
              <a:t> </a:t>
            </a:r>
            <a:r>
              <a:rPr lang="es-CL" i="1" dirty="0" err="1"/>
              <a:t>for</a:t>
            </a:r>
            <a:r>
              <a:rPr lang="es-CL" i="1" dirty="0"/>
              <a:t> </a:t>
            </a:r>
            <a:r>
              <a:rPr lang="es-CL" i="1" dirty="0" err="1"/>
              <a:t>gestation</a:t>
            </a:r>
            <a:r>
              <a:rPr lang="es-CL" i="1" dirty="0"/>
              <a:t> and </a:t>
            </a:r>
            <a:r>
              <a:rPr lang="es-CL" i="1" dirty="0" err="1"/>
              <a:t>exclusively</a:t>
            </a:r>
            <a:r>
              <a:rPr lang="es-CL" i="1" dirty="0"/>
              <a:t> </a:t>
            </a:r>
            <a:r>
              <a:rPr lang="es-CL" i="1" dirty="0" err="1"/>
              <a:t>breast</a:t>
            </a:r>
            <a:r>
              <a:rPr lang="es-CL" i="1" dirty="0"/>
              <a:t> </a:t>
            </a:r>
            <a:r>
              <a:rPr lang="es-CL" i="1" dirty="0" err="1"/>
              <a:t>fed</a:t>
            </a:r>
            <a:r>
              <a:rPr lang="es-CL" i="1" dirty="0"/>
              <a:t>. </a:t>
            </a:r>
            <a:r>
              <a:rPr lang="es-CL" i="1" dirty="0" err="1"/>
              <a:t>Arch</a:t>
            </a:r>
            <a:r>
              <a:rPr lang="es-CL" i="1" dirty="0"/>
              <a:t> </a:t>
            </a:r>
            <a:r>
              <a:rPr lang="es-CL" i="1" dirty="0" err="1"/>
              <a:t>Dis</a:t>
            </a:r>
            <a:r>
              <a:rPr lang="es-CL" i="1" dirty="0"/>
              <a:t> </a:t>
            </a:r>
            <a:r>
              <a:rPr lang="es-CL" i="1" dirty="0" err="1"/>
              <a:t>Child</a:t>
            </a:r>
            <a:r>
              <a:rPr lang="es-CL" i="1" dirty="0"/>
              <a:t> Fetal Neonatal </a:t>
            </a:r>
            <a:r>
              <a:rPr lang="es-CL" i="1" dirty="0" err="1"/>
              <a:t>Ed</a:t>
            </a:r>
            <a:r>
              <a:rPr lang="es-CL" i="1" dirty="0"/>
              <a:t> 2002;87:F46-8</a:t>
            </a:r>
          </a:p>
          <a:p>
            <a:r>
              <a:rPr lang="es-CL" i="1" dirty="0" err="1"/>
              <a:t>Nicholl</a:t>
            </a:r>
            <a:r>
              <a:rPr lang="es-CL" i="1" dirty="0"/>
              <a:t> R. </a:t>
            </a:r>
            <a:r>
              <a:rPr lang="es-CL" i="1" dirty="0" err="1"/>
              <a:t>What</a:t>
            </a:r>
            <a:r>
              <a:rPr lang="es-CL" i="1" dirty="0"/>
              <a:t> </a:t>
            </a:r>
            <a:r>
              <a:rPr lang="es-CL" i="1" dirty="0" err="1"/>
              <a:t>is</a:t>
            </a:r>
            <a:r>
              <a:rPr lang="es-CL" i="1" dirty="0"/>
              <a:t> </a:t>
            </a:r>
            <a:r>
              <a:rPr lang="es-CL" i="1" dirty="0" err="1"/>
              <a:t>the</a:t>
            </a:r>
            <a:r>
              <a:rPr lang="es-CL" i="1" dirty="0"/>
              <a:t> normal </a:t>
            </a:r>
            <a:r>
              <a:rPr lang="es-CL" i="1" dirty="0" err="1"/>
              <a:t>range</a:t>
            </a:r>
            <a:r>
              <a:rPr lang="es-CL" i="1" dirty="0"/>
              <a:t> of </a:t>
            </a:r>
            <a:r>
              <a:rPr lang="es-CL" i="1" dirty="0" err="1"/>
              <a:t>blood</a:t>
            </a:r>
            <a:r>
              <a:rPr lang="es-CL" i="1" dirty="0"/>
              <a:t> </a:t>
            </a:r>
            <a:r>
              <a:rPr lang="es-CL" i="1" dirty="0" err="1"/>
              <a:t>glucose</a:t>
            </a:r>
            <a:r>
              <a:rPr lang="es-CL" i="1" dirty="0"/>
              <a:t> </a:t>
            </a:r>
            <a:r>
              <a:rPr lang="es-CL" i="1" dirty="0" err="1"/>
              <a:t>concentrations</a:t>
            </a:r>
            <a:r>
              <a:rPr lang="es-CL" i="1" dirty="0"/>
              <a:t> in </a:t>
            </a:r>
            <a:r>
              <a:rPr lang="es-CL" i="1" dirty="0" err="1"/>
              <a:t>healthy</a:t>
            </a:r>
            <a:r>
              <a:rPr lang="es-CL" i="1" dirty="0"/>
              <a:t> </a:t>
            </a:r>
            <a:r>
              <a:rPr lang="es-CL" i="1" dirty="0" err="1"/>
              <a:t>term</a:t>
            </a:r>
            <a:r>
              <a:rPr lang="es-CL" i="1" dirty="0"/>
              <a:t> </a:t>
            </a:r>
            <a:r>
              <a:rPr lang="es-CL" i="1" dirty="0" err="1"/>
              <a:t>newborns</a:t>
            </a:r>
            <a:r>
              <a:rPr lang="es-CL" i="1" dirty="0"/>
              <a:t>? </a:t>
            </a:r>
            <a:r>
              <a:rPr lang="es-CL" i="1" dirty="0" err="1"/>
              <a:t>Arch</a:t>
            </a:r>
            <a:r>
              <a:rPr lang="es-CL" i="1" dirty="0"/>
              <a:t> </a:t>
            </a:r>
            <a:r>
              <a:rPr lang="es-CL" i="1" dirty="0" err="1"/>
              <a:t>Dis</a:t>
            </a:r>
            <a:r>
              <a:rPr lang="es-CL" i="1" dirty="0"/>
              <a:t> </a:t>
            </a:r>
            <a:r>
              <a:rPr lang="es-CL" i="1" dirty="0" err="1"/>
              <a:t>Child</a:t>
            </a:r>
            <a:r>
              <a:rPr lang="es-CL" i="1" dirty="0"/>
              <a:t> 2003;88:238-9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58281-2BE0-439A-B36E-BF3C565A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764704"/>
            <a:ext cx="7290054" cy="1115592"/>
          </a:xfrm>
        </p:spPr>
        <p:txBody>
          <a:bodyPr/>
          <a:lstStyle/>
          <a:p>
            <a:r>
              <a:rPr lang="es-CL" dirty="0"/>
              <a:t>Caso clínico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FEA1E0-D494-4548-B98F-632B0BC0F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457" y="2493438"/>
            <a:ext cx="7290054" cy="3959898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300"/>
              </a:spcBef>
            </a:pPr>
            <a:r>
              <a:rPr lang="es-CL" dirty="0"/>
              <a:t>Se toma exámenes a las 2 hrs de vida que demuestra hematocrito 52% y dextro de 54 mg/dl</a:t>
            </a:r>
          </a:p>
          <a:p>
            <a:pPr>
              <a:spcBef>
                <a:spcPts val="300"/>
              </a:spcBef>
            </a:pPr>
            <a:r>
              <a:rPr lang="es-CL" dirty="0"/>
              <a:t>Se indica alimentación y se solicita exámenes 12 horas después, resultado dextro 34 mg/dl. Se mantiene alimentación y se solicita un dextro 2 horas después con resultado de 39 mg/dl. Se mantiene alimentación y se vuelve a solicitar un dextro 2 horas después con resultado de 39 mg/dl. </a:t>
            </a:r>
          </a:p>
          <a:p>
            <a:pPr>
              <a:spcBef>
                <a:spcPts val="300"/>
              </a:spcBef>
            </a:pPr>
            <a:r>
              <a:rPr lang="es-CL" dirty="0"/>
              <a:t>Se decide hospitalización. </a:t>
            </a:r>
          </a:p>
          <a:p>
            <a:pPr>
              <a:spcBef>
                <a:spcPts val="300"/>
              </a:spcBef>
            </a:pPr>
            <a:r>
              <a:rPr lang="es-CL" dirty="0"/>
              <a:t>Indicación de volumen total de 90ml/kg/día que se dividide en 50% vía oral y 50% vía parenteral (carga 5,2 ml/kg/min) </a:t>
            </a:r>
          </a:p>
          <a:p>
            <a:pPr>
              <a:spcBef>
                <a:spcPts val="300"/>
              </a:spcBef>
            </a:pPr>
            <a:r>
              <a:rPr lang="es-CL" dirty="0"/>
              <a:t>Al segundo día de vida, se aumenta el volumen a 110 ml/kg/día se baja el aporte parenteral a una carga de 3 ml/kg/min. </a:t>
            </a:r>
          </a:p>
          <a:p>
            <a:pPr>
              <a:spcBef>
                <a:spcPts val="300"/>
              </a:spcBef>
            </a:pPr>
            <a:r>
              <a:rPr lang="es-CL" dirty="0"/>
              <a:t>Con dextros normales al tercer día se suspende alimentación parenteral y se indica alimentación oral exclusiva. </a:t>
            </a:r>
          </a:p>
          <a:p>
            <a:pPr>
              <a:spcBef>
                <a:spcPts val="300"/>
              </a:spcBef>
            </a:pPr>
            <a:r>
              <a:rPr lang="es-CL" dirty="0"/>
              <a:t>A los 21 días de vida se controla con dextros que demuestra 52 mg/dl, se repite dextro con resultado de 44 mg/dl. Se solicita glicemia con resultado de 38 mg/dl. </a:t>
            </a:r>
          </a:p>
          <a:p>
            <a:pPr>
              <a:spcBef>
                <a:spcPts val="300"/>
              </a:spcBef>
            </a:pPr>
            <a:r>
              <a:rPr lang="es-CL" dirty="0"/>
              <a:t>Se toma muestra critica, se administra glucagón 0,3 mg. </a:t>
            </a:r>
          </a:p>
          <a:p>
            <a:pPr>
              <a:spcBef>
                <a:spcPts val="300"/>
              </a:spcBef>
            </a:pPr>
            <a:r>
              <a:rPr lang="es-CL" dirty="0"/>
              <a:t>A las 2 horas dextro de 89 mg/dl y posterior 132 mg/dl. </a:t>
            </a:r>
          </a:p>
          <a:p>
            <a:pPr>
              <a:spcBef>
                <a:spcPts val="300"/>
              </a:spcBef>
            </a:pPr>
            <a:r>
              <a:rPr lang="es-CL" dirty="0"/>
              <a:t>Se realiza interconsulta a endocrinología que inician con </a:t>
            </a:r>
            <a:r>
              <a:rPr lang="es-CL" dirty="0" err="1"/>
              <a:t>diasoxide</a:t>
            </a:r>
            <a:r>
              <a:rPr lang="es-CL" dirty="0"/>
              <a:t> 10 mg/kg/día. Se mantiene actualmente con dextros normales. </a:t>
            </a:r>
          </a:p>
          <a:p>
            <a:pPr>
              <a:spcBef>
                <a:spcPts val="300"/>
              </a:spcBef>
            </a:pPr>
            <a:endParaRPr lang="es-CL" dirty="0"/>
          </a:p>
          <a:p>
            <a:pPr>
              <a:spcBef>
                <a:spcPts val="300"/>
              </a:spcBef>
            </a:pP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E0B698F-EC93-4A29-B6C4-FF3C5983130E}"/>
              </a:ext>
            </a:extLst>
          </p:cNvPr>
          <p:cNvSpPr txBox="1"/>
          <p:nvPr/>
        </p:nvSpPr>
        <p:spPr>
          <a:xfrm>
            <a:off x="740457" y="1700808"/>
            <a:ext cx="1455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Nombre: LQF </a:t>
            </a:r>
          </a:p>
          <a:p>
            <a:r>
              <a:rPr lang="es-CL" sz="1200" dirty="0"/>
              <a:t>Peso: 2210g </a:t>
            </a:r>
          </a:p>
          <a:p>
            <a:r>
              <a:rPr lang="es-CL" sz="1200" dirty="0"/>
              <a:t>Talla: 44,5 kg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ED3B07-9F19-437F-A8C1-A5D20F7DCBC0}"/>
              </a:ext>
            </a:extLst>
          </p:cNvPr>
          <p:cNvSpPr txBox="1"/>
          <p:nvPr/>
        </p:nvSpPr>
        <p:spPr>
          <a:xfrm>
            <a:off x="2173193" y="1662441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/>
              <a:t>CC: 41 cm </a:t>
            </a:r>
          </a:p>
          <a:p>
            <a:r>
              <a:rPr lang="es-CL" sz="1200" dirty="0"/>
              <a:t>Dg de ingreso: </a:t>
            </a:r>
          </a:p>
          <a:p>
            <a:pPr lvl="1"/>
            <a:r>
              <a:rPr lang="es-CL" sz="1200" dirty="0"/>
              <a:t>RN </a:t>
            </a:r>
            <a:r>
              <a:rPr lang="es-CL" sz="1200" dirty="0" err="1"/>
              <a:t>pret</a:t>
            </a:r>
            <a:r>
              <a:rPr lang="es-CL" sz="1200" dirty="0"/>
              <a:t>. 35S AEG </a:t>
            </a:r>
          </a:p>
          <a:p>
            <a:pPr lvl="1"/>
            <a:r>
              <a:rPr lang="es-CL" sz="1200" dirty="0"/>
              <a:t>Gemelo 1 </a:t>
            </a:r>
          </a:p>
        </p:txBody>
      </p:sp>
    </p:spTree>
    <p:extLst>
      <p:ext uri="{BB962C8B-B14F-4D97-AF65-F5344CB8AC3E}">
        <p14:creationId xmlns:p14="http://schemas.microsoft.com/office/powerpoint/2010/main" val="175531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es-CL" dirty="0"/>
              <a:t>Importancia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286000"/>
            <a:ext cx="4892251" cy="4023360"/>
          </a:xfrm>
        </p:spPr>
        <p:txBody>
          <a:bodyPr>
            <a:normAutofit/>
          </a:bodyPr>
          <a:lstStyle/>
          <a:p>
            <a:r>
              <a:rPr lang="es-CL" dirty="0"/>
              <a:t>La hipoglicemia en el neonato tanto asintomática como sintomática pueden dejar secuelas en el desarrollo del SNC.</a:t>
            </a:r>
          </a:p>
          <a:p>
            <a:r>
              <a:rPr lang="es-CL" dirty="0"/>
              <a:t>Es sorprendente que exista aún tanta controversia en la definición, importancia y manejo de la hipoglicemia</a:t>
            </a:r>
          </a:p>
        </p:txBody>
      </p:sp>
      <p:pic>
        <p:nvPicPr>
          <p:cNvPr id="6146" name="Picture 2" descr="150 ideas de Rugrats | rugrats, angélica pickles, aventuras en pañales">
            <a:extLst>
              <a:ext uri="{FF2B5EF4-FFF2-40B4-BE49-F238E27FC236}">
                <a16:creationId xmlns:a16="http://schemas.microsoft.com/office/drawing/2014/main" id="{A27B654F-BB44-49F1-A251-E629E57D4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9" r="10697" b="-1"/>
          <a:stretch/>
        </p:blipFill>
        <p:spPr bwMode="auto">
          <a:xfrm>
            <a:off x="6011575" y="2386584"/>
            <a:ext cx="2364329" cy="344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es-CL" dirty="0"/>
              <a:t>Definición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286000"/>
            <a:ext cx="4892251" cy="4023360"/>
          </a:xfrm>
        </p:spPr>
        <p:txBody>
          <a:bodyPr>
            <a:normAutofit/>
          </a:bodyPr>
          <a:lstStyle/>
          <a:p>
            <a:r>
              <a:rPr lang="es-CL" dirty="0"/>
              <a:t>Reducción de la concentración de glucosa en la sangre</a:t>
            </a:r>
          </a:p>
          <a:p>
            <a:r>
              <a:rPr lang="es-CL" dirty="0"/>
              <a:t>No existe un valor único que pueda ser aplicado a todos los RN por igual</a:t>
            </a:r>
          </a:p>
          <a:p>
            <a:r>
              <a:rPr lang="es-CL" dirty="0"/>
              <a:t>Para unos autores el  valor normal es por encima de 2,6 </a:t>
            </a:r>
            <a:r>
              <a:rPr lang="es-CL" dirty="0" err="1"/>
              <a:t>mmoll</a:t>
            </a:r>
            <a:r>
              <a:rPr lang="es-CL" dirty="0"/>
              <a:t> que corresponden a 47 mg/dl</a:t>
            </a:r>
          </a:p>
          <a:p>
            <a:r>
              <a:rPr lang="es-CL" dirty="0" err="1"/>
              <a:t>Cornblath</a:t>
            </a:r>
            <a:r>
              <a:rPr lang="es-CL" dirty="0"/>
              <a:t> propone un valor operacional &lt;40 mg/dl y un valor aceptable luego de accionar &gt;50 mg/dl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AE301CB-BC2D-4A5D-932D-225FE0C115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89" r="16751"/>
          <a:stretch/>
        </p:blipFill>
        <p:spPr bwMode="auto">
          <a:xfrm>
            <a:off x="6011575" y="2386584"/>
            <a:ext cx="2364329" cy="344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Población de riesgo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PEG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 err="1"/>
              <a:t>Pretérminos</a:t>
            </a:r>
            <a:r>
              <a:rPr lang="es-CL" dirty="0"/>
              <a:t> menores de 37 semanas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Hijo de madre diabética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 err="1"/>
              <a:t>Macrosómicos</a:t>
            </a:r>
            <a:endParaRPr lang="es-CL" dirty="0"/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Asfixia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Fisiopatología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mantenimiento de la </a:t>
            </a:r>
            <a:r>
              <a:rPr lang="es-CL" dirty="0" err="1"/>
              <a:t>normoglicemia</a:t>
            </a:r>
            <a:r>
              <a:rPr lang="es-CL" dirty="0"/>
              <a:t>  depende de la reserva de glucógeno, de grasas y de una adecuada </a:t>
            </a:r>
            <a:r>
              <a:rPr lang="es-CL" dirty="0" err="1"/>
              <a:t>glucogenólisis</a:t>
            </a:r>
            <a:r>
              <a:rPr lang="es-CL" dirty="0"/>
              <a:t> y </a:t>
            </a:r>
            <a:r>
              <a:rPr lang="es-CL" dirty="0" err="1"/>
              <a:t>gluconeogénesis</a:t>
            </a:r>
            <a:r>
              <a:rPr lang="es-CL" dirty="0"/>
              <a:t> efectiva</a:t>
            </a:r>
          </a:p>
          <a:p>
            <a:r>
              <a:rPr lang="es-CL" dirty="0"/>
              <a:t>Recordar que el neonato la glucosa se produce a un ritmo de 6 a 9 mg K min y el metabolismo cerebral consume el 60 a 80% de la glucosa total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Causas de hipoglicemia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b="1" dirty="0"/>
              <a:t>Incremento de la utilización periférica de glucosa</a:t>
            </a:r>
            <a:r>
              <a:rPr lang="es-CL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 err="1"/>
              <a:t>Hiperinsulinismo</a:t>
            </a:r>
            <a:r>
              <a:rPr lang="es-CL" dirty="0"/>
              <a:t> transitorio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Hijo de madre diabética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 err="1"/>
              <a:t>Hiperinsulinismo</a:t>
            </a:r>
            <a:r>
              <a:rPr lang="es-CL" dirty="0"/>
              <a:t> persistente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Adenoma o hiperplasia de la </a:t>
            </a:r>
            <a:r>
              <a:rPr lang="es-CL" dirty="0" err="1"/>
              <a:t>cel</a:t>
            </a:r>
            <a:r>
              <a:rPr lang="es-CL" dirty="0"/>
              <a:t> Beta del páncreas</a:t>
            </a:r>
          </a:p>
          <a:p>
            <a:pPr marL="457200" indent="-457200">
              <a:buFont typeface="+mj-lt"/>
              <a:buAutoNum type="arabicPeriod"/>
            </a:pPr>
            <a:r>
              <a:rPr lang="es-CL" b="1" dirty="0"/>
              <a:t>Escaso depósito de glucógeno </a:t>
            </a:r>
            <a:r>
              <a:rPr lang="es-CL" dirty="0">
                <a:sym typeface="Wingdings" panose="05000000000000000000" pitchFamily="2" charset="2"/>
              </a:rPr>
              <a:t> </a:t>
            </a:r>
            <a:r>
              <a:rPr lang="es-CL" dirty="0"/>
              <a:t>Pretérmino y PEG</a:t>
            </a:r>
          </a:p>
          <a:p>
            <a:pPr marL="457200" indent="-457200">
              <a:buFont typeface="+mj-lt"/>
              <a:buAutoNum type="arabicPeriod"/>
            </a:pPr>
            <a:r>
              <a:rPr lang="es-CL" b="1" dirty="0"/>
              <a:t>Estimulación de la liberación de catecolaminas y aumento del metabolismo anaerobio </a:t>
            </a:r>
            <a:r>
              <a:rPr lang="es-CL" dirty="0">
                <a:sym typeface="Wingdings" panose="05000000000000000000" pitchFamily="2" charset="2"/>
              </a:rPr>
              <a:t> </a:t>
            </a:r>
            <a:r>
              <a:rPr lang="es-CL" dirty="0"/>
              <a:t>Asfixia</a:t>
            </a:r>
          </a:p>
          <a:p>
            <a:pPr marL="128016" lvl="1" indent="0">
              <a:buNone/>
            </a:pPr>
            <a:endParaRPr lang="es-CL" dirty="0"/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es-CL" dirty="0"/>
              <a:t>Clínica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286000"/>
            <a:ext cx="489225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Letargia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Temblores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Dificultad para alimentarse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Vómitos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Apneas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L" dirty="0"/>
              <a:t>Convulsiones</a:t>
            </a:r>
          </a:p>
        </p:txBody>
      </p:sp>
      <p:pic>
        <p:nvPicPr>
          <p:cNvPr id="3074" name="Picture 2" descr="Primer encuentro con tu bebe | CUIDADOS DEL BEBE">
            <a:extLst>
              <a:ext uri="{FF2B5EF4-FFF2-40B4-BE49-F238E27FC236}">
                <a16:creationId xmlns:a16="http://schemas.microsoft.com/office/drawing/2014/main" id="{9165A771-EA9E-4EFF-B419-A812349CEB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7" r="10231" b="-1"/>
          <a:stretch/>
        </p:blipFill>
        <p:spPr bwMode="auto">
          <a:xfrm>
            <a:off x="6011575" y="2386584"/>
            <a:ext cx="2364329" cy="344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Mediciones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No debe medirse la glucosa en sangre o hacer HGT antes de las 2 horas de vida</a:t>
            </a:r>
            <a:r>
              <a:rPr lang="es-CL" dirty="0"/>
              <a:t>, porque los resultados de la primera hora tiene falsos positivos y conducen a tratamiento innecesario.</a:t>
            </a:r>
          </a:p>
          <a:p>
            <a:r>
              <a:rPr lang="es-CL" dirty="0"/>
              <a:t>Pruebas de tamizaje con tira reactiva son efectivos para controlar las poblaciones de riesgo y valorar la respuesta al tratamiento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317</TotalTime>
  <Words>1324</Words>
  <Application>Microsoft Office PowerPoint</Application>
  <PresentationFormat>Presentación en pantalla (4:3)</PresentationFormat>
  <Paragraphs>95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Calibri</vt:lpstr>
      <vt:lpstr>Tw Cen MT</vt:lpstr>
      <vt:lpstr>Tw Cen MT Condensed</vt:lpstr>
      <vt:lpstr>Wingdings</vt:lpstr>
      <vt:lpstr>Wingdings 3</vt:lpstr>
      <vt:lpstr>Integral</vt:lpstr>
      <vt:lpstr>HIPOGLICEMIA</vt:lpstr>
      <vt:lpstr>Caso clínico</vt:lpstr>
      <vt:lpstr>Importancia del tema</vt:lpstr>
      <vt:lpstr>Definición</vt:lpstr>
      <vt:lpstr>Población de riesgo</vt:lpstr>
      <vt:lpstr>Fisiopatología</vt:lpstr>
      <vt:lpstr>Causas de hipoglicemia</vt:lpstr>
      <vt:lpstr>Clínica</vt:lpstr>
      <vt:lpstr>Mediciones</vt:lpstr>
      <vt:lpstr>Tratamiento</vt:lpstr>
      <vt:lpstr>Tratamiento</vt:lpstr>
      <vt:lpstr>Tratamiento</vt:lpstr>
      <vt:lpstr>Hasta cuando se mantiene el control de glicemia</vt:lpstr>
      <vt:lpstr>Bibliografía</vt:lpstr>
      <vt:lpstr>Bibliografía</vt:lpstr>
      <vt:lpstr>Bibliografía</vt:lpstr>
    </vt:vector>
  </TitlesOfParts>
  <Company>Windows XP Titan Ultimate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HIPOGLICEMIA</dc:title>
  <dc:creator>Patricio Torres</dc:creator>
  <cp:lastModifiedBy>Natalia Torres</cp:lastModifiedBy>
  <cp:revision>24</cp:revision>
  <dcterms:created xsi:type="dcterms:W3CDTF">2017-03-19T00:57:17Z</dcterms:created>
  <dcterms:modified xsi:type="dcterms:W3CDTF">2021-12-02T00:45:46Z</dcterms:modified>
</cp:coreProperties>
</file>