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94" r:id="rId3"/>
    <p:sldId id="293" r:id="rId4"/>
    <p:sldId id="260" r:id="rId5"/>
    <p:sldId id="263" r:id="rId6"/>
    <p:sldId id="261" r:id="rId7"/>
    <p:sldId id="264" r:id="rId8"/>
    <p:sldId id="269" r:id="rId9"/>
    <p:sldId id="265" r:id="rId10"/>
    <p:sldId id="268" r:id="rId11"/>
    <p:sldId id="270" r:id="rId12"/>
    <p:sldId id="277" r:id="rId13"/>
    <p:sldId id="276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96" r:id="rId22"/>
    <p:sldId id="287" r:id="rId23"/>
    <p:sldId id="286" r:id="rId24"/>
    <p:sldId id="295" r:id="rId25"/>
    <p:sldId id="291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8536" autoAdjust="0"/>
  </p:normalViewPr>
  <p:slideViewPr>
    <p:cSldViewPr snapToGrid="0" showGuides="1">
      <p:cViewPr>
        <p:scale>
          <a:sx n="76" d="100"/>
          <a:sy n="76" d="100"/>
        </p:scale>
        <p:origin x="71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17FEE-F547-404B-A6A5-B50021ED166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s-CL"/>
        </a:p>
      </dgm:t>
    </dgm:pt>
    <dgm:pt modelId="{8AD74FF5-7AA9-4611-BA25-35B7381719FA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Convulsión prolongada por más 30 minutos o convulsiones recurrentes sin recuperación de conciencia entre ellas que duran más de 30 minutos (ILAE).</a:t>
          </a:r>
        </a:p>
      </dgm:t>
    </dgm:pt>
    <dgm:pt modelId="{2C2E6190-39CF-4B81-A8A8-EA8D6C97776A}" type="parTrans" cxnId="{2FED3264-E873-4989-AEAD-3DD2FD208767}">
      <dgm:prSet/>
      <dgm:spPr/>
      <dgm:t>
        <a:bodyPr/>
        <a:lstStyle/>
        <a:p>
          <a:endParaRPr lang="es-CL"/>
        </a:p>
      </dgm:t>
    </dgm:pt>
    <dgm:pt modelId="{65B0C8B6-60D2-4519-BC3E-1B82A529D591}" type="sibTrans" cxnId="{2FED3264-E873-4989-AEAD-3DD2FD208767}">
      <dgm:prSet/>
      <dgm:spPr/>
      <dgm:t>
        <a:bodyPr/>
        <a:lstStyle/>
        <a:p>
          <a:endParaRPr lang="es-CL"/>
        </a:p>
      </dgm:t>
    </dgm:pt>
    <dgm:pt modelId="{36F9F6D8-6189-44F8-88BF-7FCBF8CC9F5E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Operacionalmente la definición actual: convulsiones continuas por más de 5 minutos, considerando que si persisten &gt; 5 min es probable que continúen más &gt; 30 min, siendo estas últimas más difíciles de tratar” (</a:t>
          </a:r>
          <a:r>
            <a:rPr lang="es-CL" dirty="0" err="1">
              <a:solidFill>
                <a:schemeClr val="tx1"/>
              </a:solidFill>
            </a:rPr>
            <a:t>Lowenstein</a:t>
          </a:r>
          <a:r>
            <a:rPr lang="es-CL" dirty="0">
              <a:solidFill>
                <a:schemeClr val="tx1"/>
              </a:solidFill>
            </a:rPr>
            <a:t> 1999)</a:t>
          </a:r>
        </a:p>
      </dgm:t>
    </dgm:pt>
    <dgm:pt modelId="{0DA7562B-C044-468A-BA49-42EA4B3664EC}" type="parTrans" cxnId="{CC6454EC-2411-471E-B536-BA446EAB6503}">
      <dgm:prSet/>
      <dgm:spPr/>
      <dgm:t>
        <a:bodyPr/>
        <a:lstStyle/>
        <a:p>
          <a:endParaRPr lang="es-CL"/>
        </a:p>
      </dgm:t>
    </dgm:pt>
    <dgm:pt modelId="{070EA457-B832-4DEE-99BC-9282FCBB9D20}" type="sibTrans" cxnId="{CC6454EC-2411-471E-B536-BA446EAB6503}">
      <dgm:prSet/>
      <dgm:spPr/>
      <dgm:t>
        <a:bodyPr/>
        <a:lstStyle/>
        <a:p>
          <a:endParaRPr lang="es-CL"/>
        </a:p>
      </dgm:t>
    </dgm:pt>
    <dgm:pt modelId="{6A40858D-F729-4EA2-97FC-90D8413EE532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¿Por qué 30 minutos? Después de 30 minutos se produce un daño neuronal permanente por sí mismo.</a:t>
          </a:r>
        </a:p>
      </dgm:t>
    </dgm:pt>
    <dgm:pt modelId="{E2392F92-27C9-4300-A625-848B2CEE970C}" type="parTrans" cxnId="{394F6C61-7725-4932-B40E-2D11B00ABDD4}">
      <dgm:prSet/>
      <dgm:spPr/>
      <dgm:t>
        <a:bodyPr/>
        <a:lstStyle/>
        <a:p>
          <a:endParaRPr lang="es-CL"/>
        </a:p>
      </dgm:t>
    </dgm:pt>
    <dgm:pt modelId="{D0BA533C-3258-4880-8F2E-614D68A1CEA5}" type="sibTrans" cxnId="{394F6C61-7725-4932-B40E-2D11B00ABDD4}">
      <dgm:prSet/>
      <dgm:spPr/>
      <dgm:t>
        <a:bodyPr/>
        <a:lstStyle/>
        <a:p>
          <a:endParaRPr lang="es-CL"/>
        </a:p>
      </dgm:t>
    </dgm:pt>
    <dgm:pt modelId="{D251D535-2D8A-4B71-A9CD-3E6E9A1E6036}">
      <dgm:prSet/>
      <dgm:spPr/>
      <dgm:t>
        <a:bodyPr/>
        <a:lstStyle/>
        <a:p>
          <a:r>
            <a:rPr lang="es-CL" dirty="0">
              <a:solidFill>
                <a:schemeClr val="tx1"/>
              </a:solidFill>
            </a:rPr>
            <a:t>El Status Epiléptico es una emergencia de alta morbimortalidad que requiere manejo precoz y agresivo.</a:t>
          </a:r>
        </a:p>
      </dgm:t>
    </dgm:pt>
    <dgm:pt modelId="{D42697C0-0CA5-48B2-9495-43740DE43717}" type="parTrans" cxnId="{0D5DC2CC-3950-495C-9758-AE85BA1687C9}">
      <dgm:prSet/>
      <dgm:spPr/>
      <dgm:t>
        <a:bodyPr/>
        <a:lstStyle/>
        <a:p>
          <a:endParaRPr lang="es-CL"/>
        </a:p>
      </dgm:t>
    </dgm:pt>
    <dgm:pt modelId="{F867101E-2B75-40E7-BD70-655CF9B6CE7B}" type="sibTrans" cxnId="{0D5DC2CC-3950-495C-9758-AE85BA1687C9}">
      <dgm:prSet/>
      <dgm:spPr/>
      <dgm:t>
        <a:bodyPr/>
        <a:lstStyle/>
        <a:p>
          <a:endParaRPr lang="es-CL"/>
        </a:p>
      </dgm:t>
    </dgm:pt>
    <dgm:pt modelId="{7BA51BB1-3CAF-4053-A700-C07924F78626}" type="pres">
      <dgm:prSet presAssocID="{E8817FEE-F547-404B-A6A5-B50021ED1662}" presName="diagram" presStyleCnt="0">
        <dgm:presLayoutVars>
          <dgm:dir/>
          <dgm:resizeHandles val="exact"/>
        </dgm:presLayoutVars>
      </dgm:prSet>
      <dgm:spPr/>
    </dgm:pt>
    <dgm:pt modelId="{AFAF8152-C068-42DC-AC91-F9C09D1F6995}" type="pres">
      <dgm:prSet presAssocID="{8AD74FF5-7AA9-4611-BA25-35B7381719FA}" presName="node" presStyleLbl="node1" presStyleIdx="0" presStyleCnt="4">
        <dgm:presLayoutVars>
          <dgm:bulletEnabled val="1"/>
        </dgm:presLayoutVars>
      </dgm:prSet>
      <dgm:spPr/>
    </dgm:pt>
    <dgm:pt modelId="{3D5C22E9-830B-4F85-BF42-04C43218CAF8}" type="pres">
      <dgm:prSet presAssocID="{65B0C8B6-60D2-4519-BC3E-1B82A529D591}" presName="sibTrans" presStyleCnt="0"/>
      <dgm:spPr/>
    </dgm:pt>
    <dgm:pt modelId="{84DEAE54-7256-469C-BED9-8DC20D3876B5}" type="pres">
      <dgm:prSet presAssocID="{36F9F6D8-6189-44F8-88BF-7FCBF8CC9F5E}" presName="node" presStyleLbl="node1" presStyleIdx="1" presStyleCnt="4">
        <dgm:presLayoutVars>
          <dgm:bulletEnabled val="1"/>
        </dgm:presLayoutVars>
      </dgm:prSet>
      <dgm:spPr/>
    </dgm:pt>
    <dgm:pt modelId="{FF600084-A135-4AC4-A9D3-C641BD36A5AE}" type="pres">
      <dgm:prSet presAssocID="{070EA457-B832-4DEE-99BC-9282FCBB9D20}" presName="sibTrans" presStyleCnt="0"/>
      <dgm:spPr/>
    </dgm:pt>
    <dgm:pt modelId="{479BDD24-74AF-4F48-80DD-42715AD5F6DC}" type="pres">
      <dgm:prSet presAssocID="{6A40858D-F729-4EA2-97FC-90D8413EE532}" presName="node" presStyleLbl="node1" presStyleIdx="2" presStyleCnt="4">
        <dgm:presLayoutVars>
          <dgm:bulletEnabled val="1"/>
        </dgm:presLayoutVars>
      </dgm:prSet>
      <dgm:spPr/>
    </dgm:pt>
    <dgm:pt modelId="{E3CB0896-5E67-4304-9807-D0DD76000B43}" type="pres">
      <dgm:prSet presAssocID="{D0BA533C-3258-4880-8F2E-614D68A1CEA5}" presName="sibTrans" presStyleCnt="0"/>
      <dgm:spPr/>
    </dgm:pt>
    <dgm:pt modelId="{B7AC6CDD-CD25-4268-BE49-A337D678FB6F}" type="pres">
      <dgm:prSet presAssocID="{D251D535-2D8A-4B71-A9CD-3E6E9A1E6036}" presName="node" presStyleLbl="node1" presStyleIdx="3" presStyleCnt="4">
        <dgm:presLayoutVars>
          <dgm:bulletEnabled val="1"/>
        </dgm:presLayoutVars>
      </dgm:prSet>
      <dgm:spPr/>
    </dgm:pt>
  </dgm:ptLst>
  <dgm:cxnLst>
    <dgm:cxn modelId="{394F6C61-7725-4932-B40E-2D11B00ABDD4}" srcId="{E8817FEE-F547-404B-A6A5-B50021ED1662}" destId="{6A40858D-F729-4EA2-97FC-90D8413EE532}" srcOrd="2" destOrd="0" parTransId="{E2392F92-27C9-4300-A625-848B2CEE970C}" sibTransId="{D0BA533C-3258-4880-8F2E-614D68A1CEA5}"/>
    <dgm:cxn modelId="{2FED3264-E873-4989-AEAD-3DD2FD208767}" srcId="{E8817FEE-F547-404B-A6A5-B50021ED1662}" destId="{8AD74FF5-7AA9-4611-BA25-35B7381719FA}" srcOrd="0" destOrd="0" parTransId="{2C2E6190-39CF-4B81-A8A8-EA8D6C97776A}" sibTransId="{65B0C8B6-60D2-4519-BC3E-1B82A529D591}"/>
    <dgm:cxn modelId="{96266281-55EA-45E9-9A4D-DF697A9739A0}" type="presOf" srcId="{36F9F6D8-6189-44F8-88BF-7FCBF8CC9F5E}" destId="{84DEAE54-7256-469C-BED9-8DC20D3876B5}" srcOrd="0" destOrd="0" presId="urn:microsoft.com/office/officeart/2005/8/layout/default"/>
    <dgm:cxn modelId="{997D559D-3987-4D1E-8C1C-E911E5FDE231}" type="presOf" srcId="{E8817FEE-F547-404B-A6A5-B50021ED1662}" destId="{7BA51BB1-3CAF-4053-A700-C07924F78626}" srcOrd="0" destOrd="0" presId="urn:microsoft.com/office/officeart/2005/8/layout/default"/>
    <dgm:cxn modelId="{115BF99F-7D9F-464B-8217-995514015F52}" type="presOf" srcId="{8AD74FF5-7AA9-4611-BA25-35B7381719FA}" destId="{AFAF8152-C068-42DC-AC91-F9C09D1F6995}" srcOrd="0" destOrd="0" presId="urn:microsoft.com/office/officeart/2005/8/layout/default"/>
    <dgm:cxn modelId="{C9DEAFAC-7D5C-4AD7-A007-6C748D5CD7B3}" type="presOf" srcId="{D251D535-2D8A-4B71-A9CD-3E6E9A1E6036}" destId="{B7AC6CDD-CD25-4268-BE49-A337D678FB6F}" srcOrd="0" destOrd="0" presId="urn:microsoft.com/office/officeart/2005/8/layout/default"/>
    <dgm:cxn modelId="{2304C8B8-FB54-4056-9B84-094A8E04C34F}" type="presOf" srcId="{6A40858D-F729-4EA2-97FC-90D8413EE532}" destId="{479BDD24-74AF-4F48-80DD-42715AD5F6DC}" srcOrd="0" destOrd="0" presId="urn:microsoft.com/office/officeart/2005/8/layout/default"/>
    <dgm:cxn modelId="{0D5DC2CC-3950-495C-9758-AE85BA1687C9}" srcId="{E8817FEE-F547-404B-A6A5-B50021ED1662}" destId="{D251D535-2D8A-4B71-A9CD-3E6E9A1E6036}" srcOrd="3" destOrd="0" parTransId="{D42697C0-0CA5-48B2-9495-43740DE43717}" sibTransId="{F867101E-2B75-40E7-BD70-655CF9B6CE7B}"/>
    <dgm:cxn modelId="{CC6454EC-2411-471E-B536-BA446EAB6503}" srcId="{E8817FEE-F547-404B-A6A5-B50021ED1662}" destId="{36F9F6D8-6189-44F8-88BF-7FCBF8CC9F5E}" srcOrd="1" destOrd="0" parTransId="{0DA7562B-C044-468A-BA49-42EA4B3664EC}" sibTransId="{070EA457-B832-4DEE-99BC-9282FCBB9D20}"/>
    <dgm:cxn modelId="{3463504D-CAD5-4726-AE4C-AF4607D8E36C}" type="presParOf" srcId="{7BA51BB1-3CAF-4053-A700-C07924F78626}" destId="{AFAF8152-C068-42DC-AC91-F9C09D1F6995}" srcOrd="0" destOrd="0" presId="urn:microsoft.com/office/officeart/2005/8/layout/default"/>
    <dgm:cxn modelId="{1822A548-6CCC-43CE-8C00-0782D1B2D98F}" type="presParOf" srcId="{7BA51BB1-3CAF-4053-A700-C07924F78626}" destId="{3D5C22E9-830B-4F85-BF42-04C43218CAF8}" srcOrd="1" destOrd="0" presId="urn:microsoft.com/office/officeart/2005/8/layout/default"/>
    <dgm:cxn modelId="{47188A20-8B7E-46F6-AA16-D3B3D821AA99}" type="presParOf" srcId="{7BA51BB1-3CAF-4053-A700-C07924F78626}" destId="{84DEAE54-7256-469C-BED9-8DC20D3876B5}" srcOrd="2" destOrd="0" presId="urn:microsoft.com/office/officeart/2005/8/layout/default"/>
    <dgm:cxn modelId="{423066FA-2C40-4191-BD78-39B731B7B8A7}" type="presParOf" srcId="{7BA51BB1-3CAF-4053-A700-C07924F78626}" destId="{FF600084-A135-4AC4-A9D3-C641BD36A5AE}" srcOrd="3" destOrd="0" presId="urn:microsoft.com/office/officeart/2005/8/layout/default"/>
    <dgm:cxn modelId="{73E2BBF2-74C0-4F2B-A24D-DCE654DCC152}" type="presParOf" srcId="{7BA51BB1-3CAF-4053-A700-C07924F78626}" destId="{479BDD24-74AF-4F48-80DD-42715AD5F6DC}" srcOrd="4" destOrd="0" presId="urn:microsoft.com/office/officeart/2005/8/layout/default"/>
    <dgm:cxn modelId="{C0080BB5-4649-4D9F-A02A-FED248898869}" type="presParOf" srcId="{7BA51BB1-3CAF-4053-A700-C07924F78626}" destId="{E3CB0896-5E67-4304-9807-D0DD76000B43}" srcOrd="5" destOrd="0" presId="urn:microsoft.com/office/officeart/2005/8/layout/default"/>
    <dgm:cxn modelId="{7C09749C-F155-43D4-80F8-7994CB261265}" type="presParOf" srcId="{7BA51BB1-3CAF-4053-A700-C07924F78626}" destId="{B7AC6CDD-CD25-4268-BE49-A337D678FB6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7EAEAB-E48A-41D3-AEAA-E2E265966A99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s-CL"/>
        </a:p>
      </dgm:t>
    </dgm:pt>
    <dgm:pt modelId="{CDC1C797-99F0-427E-B52C-12427885736F}">
      <dgm:prSet/>
      <dgm:spPr/>
      <dgm:t>
        <a:bodyPr/>
        <a:lstStyle/>
        <a:p>
          <a:r>
            <a:rPr lang="es-CL"/>
            <a:t>Es la emergencia neurológica más común en niños, incidencia 17- 23/100000 niños/ año.</a:t>
          </a:r>
        </a:p>
      </dgm:t>
    </dgm:pt>
    <dgm:pt modelId="{E01A2B6A-C46B-48A6-8BB2-D90876838BAE}" type="parTrans" cxnId="{096C981F-38DF-4FA1-A0EE-BE94FEAEF13E}">
      <dgm:prSet/>
      <dgm:spPr/>
      <dgm:t>
        <a:bodyPr/>
        <a:lstStyle/>
        <a:p>
          <a:endParaRPr lang="es-CL"/>
        </a:p>
      </dgm:t>
    </dgm:pt>
    <dgm:pt modelId="{1F65EDEA-EB45-4608-B0C0-1EB7AE9A8323}" type="sibTrans" cxnId="{096C981F-38DF-4FA1-A0EE-BE94FEAEF13E}">
      <dgm:prSet/>
      <dgm:spPr/>
      <dgm:t>
        <a:bodyPr/>
        <a:lstStyle/>
        <a:p>
          <a:endParaRPr lang="es-CL"/>
        </a:p>
      </dgm:t>
    </dgm:pt>
    <dgm:pt modelId="{318F387C-1DB6-4B76-8850-75CF28BF854E}">
      <dgm:prSet/>
      <dgm:spPr/>
      <dgm:t>
        <a:bodyPr/>
        <a:lstStyle/>
        <a:p>
          <a:r>
            <a:rPr lang="es-CL"/>
            <a:t>La mayor frecuencia corresponde a menores de 1 año, luego 1-4 años, descendiendo posteriormente </a:t>
          </a:r>
        </a:p>
      </dgm:t>
    </dgm:pt>
    <dgm:pt modelId="{F613AE2F-D8E7-42B4-B361-A6BFC76477D8}" type="parTrans" cxnId="{CCD16C0F-9600-4208-B228-12EE03836161}">
      <dgm:prSet/>
      <dgm:spPr/>
      <dgm:t>
        <a:bodyPr/>
        <a:lstStyle/>
        <a:p>
          <a:endParaRPr lang="es-CL"/>
        </a:p>
      </dgm:t>
    </dgm:pt>
    <dgm:pt modelId="{8CF0542E-C5DF-420C-B827-6D62B2A041EF}" type="sibTrans" cxnId="{CCD16C0F-9600-4208-B228-12EE03836161}">
      <dgm:prSet/>
      <dgm:spPr/>
      <dgm:t>
        <a:bodyPr/>
        <a:lstStyle/>
        <a:p>
          <a:endParaRPr lang="es-CL"/>
        </a:p>
      </dgm:t>
    </dgm:pt>
    <dgm:pt modelId="{79D12A5E-534D-48F6-AF81-1CEF1541C90C}" type="pres">
      <dgm:prSet presAssocID="{F47EAEAB-E48A-41D3-AEAA-E2E265966A99}" presName="CompostProcess" presStyleCnt="0">
        <dgm:presLayoutVars>
          <dgm:dir/>
          <dgm:resizeHandles val="exact"/>
        </dgm:presLayoutVars>
      </dgm:prSet>
      <dgm:spPr/>
    </dgm:pt>
    <dgm:pt modelId="{D2191A4F-3264-4A93-825D-5006D6952E89}" type="pres">
      <dgm:prSet presAssocID="{F47EAEAB-E48A-41D3-AEAA-E2E265966A99}" presName="arrow" presStyleLbl="bgShp" presStyleIdx="0" presStyleCnt="1"/>
      <dgm:spPr/>
    </dgm:pt>
    <dgm:pt modelId="{BDC44E3E-4919-4C10-8B76-4138E4AD4466}" type="pres">
      <dgm:prSet presAssocID="{F47EAEAB-E48A-41D3-AEAA-E2E265966A99}" presName="linearProcess" presStyleCnt="0"/>
      <dgm:spPr/>
    </dgm:pt>
    <dgm:pt modelId="{BB1E5406-D367-46F6-B8D3-104F32F2AF27}" type="pres">
      <dgm:prSet presAssocID="{CDC1C797-99F0-427E-B52C-12427885736F}" presName="textNode" presStyleLbl="node1" presStyleIdx="0" presStyleCnt="2">
        <dgm:presLayoutVars>
          <dgm:bulletEnabled val="1"/>
        </dgm:presLayoutVars>
      </dgm:prSet>
      <dgm:spPr/>
    </dgm:pt>
    <dgm:pt modelId="{4CB577E8-A4B4-4A81-AD5D-F791BECEFBC6}" type="pres">
      <dgm:prSet presAssocID="{1F65EDEA-EB45-4608-B0C0-1EB7AE9A8323}" presName="sibTrans" presStyleCnt="0"/>
      <dgm:spPr/>
    </dgm:pt>
    <dgm:pt modelId="{0597AC7A-3478-44AE-BEC9-2C15B0565EA1}" type="pres">
      <dgm:prSet presAssocID="{318F387C-1DB6-4B76-8850-75CF28BF854E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CCD16C0F-9600-4208-B228-12EE03836161}" srcId="{F47EAEAB-E48A-41D3-AEAA-E2E265966A99}" destId="{318F387C-1DB6-4B76-8850-75CF28BF854E}" srcOrd="1" destOrd="0" parTransId="{F613AE2F-D8E7-42B4-B361-A6BFC76477D8}" sibTransId="{8CF0542E-C5DF-420C-B827-6D62B2A041EF}"/>
    <dgm:cxn modelId="{096C981F-38DF-4FA1-A0EE-BE94FEAEF13E}" srcId="{F47EAEAB-E48A-41D3-AEAA-E2E265966A99}" destId="{CDC1C797-99F0-427E-B52C-12427885736F}" srcOrd="0" destOrd="0" parTransId="{E01A2B6A-C46B-48A6-8BB2-D90876838BAE}" sibTransId="{1F65EDEA-EB45-4608-B0C0-1EB7AE9A8323}"/>
    <dgm:cxn modelId="{DFC5DC8B-2577-4F72-BE05-5EAF1F72C1DF}" type="presOf" srcId="{CDC1C797-99F0-427E-B52C-12427885736F}" destId="{BB1E5406-D367-46F6-B8D3-104F32F2AF27}" srcOrd="0" destOrd="0" presId="urn:microsoft.com/office/officeart/2005/8/layout/hProcess9"/>
    <dgm:cxn modelId="{4D1A4E92-147A-471F-BFA8-EA6E4660DF69}" type="presOf" srcId="{F47EAEAB-E48A-41D3-AEAA-E2E265966A99}" destId="{79D12A5E-534D-48F6-AF81-1CEF1541C90C}" srcOrd="0" destOrd="0" presId="urn:microsoft.com/office/officeart/2005/8/layout/hProcess9"/>
    <dgm:cxn modelId="{70E3809F-7028-4BEF-A51E-B9518E389AA2}" type="presOf" srcId="{318F387C-1DB6-4B76-8850-75CF28BF854E}" destId="{0597AC7A-3478-44AE-BEC9-2C15B0565EA1}" srcOrd="0" destOrd="0" presId="urn:microsoft.com/office/officeart/2005/8/layout/hProcess9"/>
    <dgm:cxn modelId="{A5747747-C443-4BAF-A391-874EA64EA9B0}" type="presParOf" srcId="{79D12A5E-534D-48F6-AF81-1CEF1541C90C}" destId="{D2191A4F-3264-4A93-825D-5006D6952E89}" srcOrd="0" destOrd="0" presId="urn:microsoft.com/office/officeart/2005/8/layout/hProcess9"/>
    <dgm:cxn modelId="{3E4CC390-8DCA-4453-8CF5-22C409780A2E}" type="presParOf" srcId="{79D12A5E-534D-48F6-AF81-1CEF1541C90C}" destId="{BDC44E3E-4919-4C10-8B76-4138E4AD4466}" srcOrd="1" destOrd="0" presId="urn:microsoft.com/office/officeart/2005/8/layout/hProcess9"/>
    <dgm:cxn modelId="{76DB3056-35D2-42BB-9F79-BB61DDACA32F}" type="presParOf" srcId="{BDC44E3E-4919-4C10-8B76-4138E4AD4466}" destId="{BB1E5406-D367-46F6-B8D3-104F32F2AF27}" srcOrd="0" destOrd="0" presId="urn:microsoft.com/office/officeart/2005/8/layout/hProcess9"/>
    <dgm:cxn modelId="{FF9BAA33-D85A-4A58-954B-4E124ECFB673}" type="presParOf" srcId="{BDC44E3E-4919-4C10-8B76-4138E4AD4466}" destId="{4CB577E8-A4B4-4A81-AD5D-F791BECEFBC6}" srcOrd="1" destOrd="0" presId="urn:microsoft.com/office/officeart/2005/8/layout/hProcess9"/>
    <dgm:cxn modelId="{6A7316C7-9940-4F63-9229-FA32F9BE1563}" type="presParOf" srcId="{BDC44E3E-4919-4C10-8B76-4138E4AD4466}" destId="{0597AC7A-3478-44AE-BEC9-2C15B0565EA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F21AD8-06F1-4AD2-AE88-00464E1F6B5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6D3634E0-782F-43FE-8BCF-B03C5C0B9C7A}">
      <dgm:prSet phldrT="[Text]"/>
      <dgm:spPr/>
      <dgm:t>
        <a:bodyPr/>
        <a:lstStyle/>
        <a:p>
          <a:r>
            <a:rPr lang="es-CL" dirty="0"/>
            <a:t>Status epiléptico convulsivo</a:t>
          </a:r>
        </a:p>
      </dgm:t>
    </dgm:pt>
    <dgm:pt modelId="{F730DF7A-FDDF-4A00-BAC1-65D949B343B3}" type="parTrans" cxnId="{7A1734B7-E5B7-4EC2-90A4-A54D55FF3A7C}">
      <dgm:prSet/>
      <dgm:spPr/>
      <dgm:t>
        <a:bodyPr/>
        <a:lstStyle/>
        <a:p>
          <a:endParaRPr lang="es-CL"/>
        </a:p>
      </dgm:t>
    </dgm:pt>
    <dgm:pt modelId="{7F91DF92-46C0-4118-BC27-29E9DD918B5C}" type="sibTrans" cxnId="{7A1734B7-E5B7-4EC2-90A4-A54D55FF3A7C}">
      <dgm:prSet/>
      <dgm:spPr/>
      <dgm:t>
        <a:bodyPr/>
        <a:lstStyle/>
        <a:p>
          <a:endParaRPr lang="es-CL"/>
        </a:p>
      </dgm:t>
    </dgm:pt>
    <dgm:pt modelId="{44E5006A-988D-4512-8CBA-A5633605AACF}">
      <dgm:prSet phldrT="[Text]"/>
      <dgm:spPr/>
      <dgm:t>
        <a:bodyPr/>
        <a:lstStyle/>
        <a:p>
          <a:r>
            <a:rPr lang="es-CL" dirty="0"/>
            <a:t>Convulsiones TC (actividad motora clínica) con persistente depresión post-</a:t>
          </a:r>
          <a:r>
            <a:rPr lang="es-CL" dirty="0" err="1"/>
            <a:t>ictal</a:t>
          </a:r>
          <a:r>
            <a:rPr lang="es-CL" dirty="0"/>
            <a:t> de la función neurológica entre las crisis</a:t>
          </a:r>
        </a:p>
      </dgm:t>
    </dgm:pt>
    <dgm:pt modelId="{37A787EB-B896-4D70-AC64-4264BB770849}" type="parTrans" cxnId="{3324641A-28C9-4AEF-9759-AE1F041850DD}">
      <dgm:prSet/>
      <dgm:spPr/>
      <dgm:t>
        <a:bodyPr/>
        <a:lstStyle/>
        <a:p>
          <a:endParaRPr lang="es-CL"/>
        </a:p>
      </dgm:t>
    </dgm:pt>
    <dgm:pt modelId="{169AA2E9-B0B7-48DF-A6E9-0BB969460B54}" type="sibTrans" cxnId="{3324641A-28C9-4AEF-9759-AE1F041850DD}">
      <dgm:prSet/>
      <dgm:spPr/>
      <dgm:t>
        <a:bodyPr/>
        <a:lstStyle/>
        <a:p>
          <a:endParaRPr lang="es-CL"/>
        </a:p>
      </dgm:t>
    </dgm:pt>
    <dgm:pt modelId="{9308210E-7EFF-42C4-8C30-0B792645FF21}">
      <dgm:prSet phldrT="[Text]"/>
      <dgm:spPr/>
      <dgm:t>
        <a:bodyPr/>
        <a:lstStyle/>
        <a:p>
          <a:r>
            <a:rPr lang="es-CL" dirty="0"/>
            <a:t>Status epiléptico no convulsivo</a:t>
          </a:r>
        </a:p>
      </dgm:t>
    </dgm:pt>
    <dgm:pt modelId="{3FA2A89D-6D21-45BC-80DE-6C2B5A698D93}" type="parTrans" cxnId="{A9032599-7160-43D3-9870-0C73E5577F67}">
      <dgm:prSet/>
      <dgm:spPr/>
      <dgm:t>
        <a:bodyPr/>
        <a:lstStyle/>
        <a:p>
          <a:endParaRPr lang="es-CL"/>
        </a:p>
      </dgm:t>
    </dgm:pt>
    <dgm:pt modelId="{82FC82D4-37F5-43AF-90A9-EEA008BADD24}" type="sibTrans" cxnId="{A9032599-7160-43D3-9870-0C73E5577F67}">
      <dgm:prSet/>
      <dgm:spPr/>
      <dgm:t>
        <a:bodyPr/>
        <a:lstStyle/>
        <a:p>
          <a:endParaRPr lang="es-CL"/>
        </a:p>
      </dgm:t>
    </dgm:pt>
    <dgm:pt modelId="{22C6FB98-032A-46FD-9D28-7063A4CFF786}">
      <dgm:prSet phldrT="[Text]"/>
      <dgm:spPr/>
      <dgm:t>
        <a:bodyPr/>
        <a:lstStyle/>
        <a:p>
          <a:r>
            <a:rPr lang="es-CL" dirty="0"/>
            <a:t>Convulsiones producen un continuo o fluctuante estado de “Crepúsculo epiléptico” (alteración de conciencia)</a:t>
          </a:r>
        </a:p>
      </dgm:t>
    </dgm:pt>
    <dgm:pt modelId="{261DDF92-515F-46B9-91FF-23897D0088DD}" type="parTrans" cxnId="{AA0FDA0E-D99F-4A4B-BDA9-EE778B65FB15}">
      <dgm:prSet/>
      <dgm:spPr/>
      <dgm:t>
        <a:bodyPr/>
        <a:lstStyle/>
        <a:p>
          <a:endParaRPr lang="es-CL"/>
        </a:p>
      </dgm:t>
    </dgm:pt>
    <dgm:pt modelId="{98E642AA-6046-4A5C-9F82-CACF70A2B2AB}" type="sibTrans" cxnId="{AA0FDA0E-D99F-4A4B-BDA9-EE778B65FB15}">
      <dgm:prSet/>
      <dgm:spPr/>
      <dgm:t>
        <a:bodyPr/>
        <a:lstStyle/>
        <a:p>
          <a:endParaRPr lang="es-CL"/>
        </a:p>
      </dgm:t>
    </dgm:pt>
    <dgm:pt modelId="{0BB219A3-4C5D-4841-A5D7-D92E6F0504C7}">
      <dgm:prSet phldrT="[Text]"/>
      <dgm:spPr/>
      <dgm:t>
        <a:bodyPr/>
        <a:lstStyle/>
        <a:p>
          <a:r>
            <a:rPr lang="es-CL" dirty="0"/>
            <a:t>Convulsiones focales repetidas</a:t>
          </a:r>
        </a:p>
      </dgm:t>
    </dgm:pt>
    <dgm:pt modelId="{919D5DE9-57D7-4610-B235-63DEE2F30C20}" type="parTrans" cxnId="{5EE4D88A-E27B-4E0C-AF22-080400679501}">
      <dgm:prSet/>
      <dgm:spPr/>
      <dgm:t>
        <a:bodyPr/>
        <a:lstStyle/>
        <a:p>
          <a:endParaRPr lang="es-CL"/>
        </a:p>
      </dgm:t>
    </dgm:pt>
    <dgm:pt modelId="{3E7860FF-1213-4EF2-B8B6-01B039E7ADDE}" type="sibTrans" cxnId="{5EE4D88A-E27B-4E0C-AF22-080400679501}">
      <dgm:prSet/>
      <dgm:spPr/>
      <dgm:t>
        <a:bodyPr/>
        <a:lstStyle/>
        <a:p>
          <a:endParaRPr lang="es-CL"/>
        </a:p>
      </dgm:t>
    </dgm:pt>
    <dgm:pt modelId="{0A81F4D5-1D15-42A4-9620-DE7281727832}">
      <dgm:prSet phldrT="[Text]"/>
      <dgm:spPr/>
      <dgm:t>
        <a:bodyPr/>
        <a:lstStyle/>
        <a:p>
          <a:r>
            <a:rPr lang="es-CL" dirty="0"/>
            <a:t>Manifestada con signos motores focales, síntomas sensoriales focales o deterioro focal de funciones no asociada a alteración del estado de alerta (Ej. Afasia, epilepsia </a:t>
          </a:r>
          <a:r>
            <a:rPr lang="es-CL" dirty="0" err="1"/>
            <a:t>partialis</a:t>
          </a:r>
          <a:r>
            <a:rPr lang="es-CL" dirty="0"/>
            <a:t> continua)</a:t>
          </a:r>
        </a:p>
      </dgm:t>
    </dgm:pt>
    <dgm:pt modelId="{6BE7E714-22A5-4814-B3EF-340BDEA2E39B}" type="parTrans" cxnId="{0C135D99-BC6E-4CC3-859B-A308F74E54C1}">
      <dgm:prSet/>
      <dgm:spPr/>
      <dgm:t>
        <a:bodyPr/>
        <a:lstStyle/>
        <a:p>
          <a:endParaRPr lang="es-CL"/>
        </a:p>
      </dgm:t>
    </dgm:pt>
    <dgm:pt modelId="{75008BD1-4E72-49CA-A837-E6C0AD969902}" type="sibTrans" cxnId="{0C135D99-BC6E-4CC3-859B-A308F74E54C1}">
      <dgm:prSet/>
      <dgm:spPr/>
      <dgm:t>
        <a:bodyPr/>
        <a:lstStyle/>
        <a:p>
          <a:endParaRPr lang="es-CL"/>
        </a:p>
      </dgm:t>
    </dgm:pt>
    <dgm:pt modelId="{6AC4D555-C494-42D0-A428-D27D99FBB5E7}">
      <dgm:prSet phldrT="[Text]"/>
      <dgm:spPr/>
      <dgm:t>
        <a:bodyPr/>
        <a:lstStyle/>
        <a:p>
          <a:r>
            <a:rPr lang="es-CL" dirty="0"/>
            <a:t>29% de EE focales</a:t>
          </a:r>
        </a:p>
      </dgm:t>
    </dgm:pt>
    <dgm:pt modelId="{29F63065-7A9C-4CF8-8A3F-E123BCE3830E}" type="parTrans" cxnId="{E3DC411C-C3D1-4EED-8097-1E7791CA07BF}">
      <dgm:prSet/>
      <dgm:spPr/>
      <dgm:t>
        <a:bodyPr/>
        <a:lstStyle/>
        <a:p>
          <a:endParaRPr lang="es-CL"/>
        </a:p>
      </dgm:t>
    </dgm:pt>
    <dgm:pt modelId="{4DA3F3D5-F833-44AA-AF0C-D116AD77F978}" type="sibTrans" cxnId="{E3DC411C-C3D1-4EED-8097-1E7791CA07BF}">
      <dgm:prSet/>
      <dgm:spPr/>
      <dgm:t>
        <a:bodyPr/>
        <a:lstStyle/>
        <a:p>
          <a:endParaRPr lang="es-CL"/>
        </a:p>
      </dgm:t>
    </dgm:pt>
    <dgm:pt modelId="{E605FB5E-E80F-4D59-9E5C-F0536EEA58F0}">
      <dgm:prSet phldrT="[Text]"/>
      <dgm:spPr/>
      <dgm:t>
        <a:bodyPr/>
        <a:lstStyle/>
        <a:p>
          <a:r>
            <a:rPr lang="es-CL" dirty="0"/>
            <a:t>36% generalizados</a:t>
          </a:r>
        </a:p>
      </dgm:t>
    </dgm:pt>
    <dgm:pt modelId="{6967DF6D-4203-4BBF-ACB8-4C831A3C4B7B}" type="parTrans" cxnId="{4372BEF1-E1D2-466B-8ADA-7BFCAD4D3C2D}">
      <dgm:prSet/>
      <dgm:spPr/>
      <dgm:t>
        <a:bodyPr/>
        <a:lstStyle/>
        <a:p>
          <a:endParaRPr lang="es-CL"/>
        </a:p>
      </dgm:t>
    </dgm:pt>
    <dgm:pt modelId="{86D8F183-06C4-4E90-AFAF-70A68751FDF0}" type="sibTrans" cxnId="{4372BEF1-E1D2-466B-8ADA-7BFCAD4D3C2D}">
      <dgm:prSet/>
      <dgm:spPr/>
      <dgm:t>
        <a:bodyPr/>
        <a:lstStyle/>
        <a:p>
          <a:endParaRPr lang="es-CL"/>
        </a:p>
      </dgm:t>
    </dgm:pt>
    <dgm:pt modelId="{2D878EB0-B480-47BE-866F-26696808E795}">
      <dgm:prSet phldrT="[Text]"/>
      <dgm:spPr/>
      <dgm:t>
        <a:bodyPr/>
        <a:lstStyle/>
        <a:p>
          <a:r>
            <a:rPr lang="es-CL" dirty="0"/>
            <a:t>35% EE focales generalizan</a:t>
          </a:r>
        </a:p>
      </dgm:t>
    </dgm:pt>
    <dgm:pt modelId="{3E6E3427-A9F6-4751-8755-94B2CA3BFA85}" type="parTrans" cxnId="{4206862F-FD16-4053-9EEC-D727938A615D}">
      <dgm:prSet/>
      <dgm:spPr/>
      <dgm:t>
        <a:bodyPr/>
        <a:lstStyle/>
        <a:p>
          <a:endParaRPr lang="es-CL"/>
        </a:p>
      </dgm:t>
    </dgm:pt>
    <dgm:pt modelId="{E4E35361-67C8-4BA7-A42B-68F9438BBA13}" type="sibTrans" cxnId="{4206862F-FD16-4053-9EEC-D727938A615D}">
      <dgm:prSet/>
      <dgm:spPr/>
      <dgm:t>
        <a:bodyPr/>
        <a:lstStyle/>
        <a:p>
          <a:endParaRPr lang="es-CL"/>
        </a:p>
      </dgm:t>
    </dgm:pt>
    <dgm:pt modelId="{15DC92E9-EFA9-4320-91ED-BFF272B8B089}" type="pres">
      <dgm:prSet presAssocID="{1EF21AD8-06F1-4AD2-AE88-00464E1F6B50}" presName="linear" presStyleCnt="0">
        <dgm:presLayoutVars>
          <dgm:animLvl val="lvl"/>
          <dgm:resizeHandles val="exact"/>
        </dgm:presLayoutVars>
      </dgm:prSet>
      <dgm:spPr/>
    </dgm:pt>
    <dgm:pt modelId="{7CD1DBA4-EA4B-426B-A138-846811BC3D21}" type="pres">
      <dgm:prSet presAssocID="{6D3634E0-782F-43FE-8BCF-B03C5C0B9C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CE7B3EA-DF10-4896-9A35-272A7101B240}" type="pres">
      <dgm:prSet presAssocID="{6D3634E0-782F-43FE-8BCF-B03C5C0B9C7A}" presName="childText" presStyleLbl="revTx" presStyleIdx="0" presStyleCnt="3">
        <dgm:presLayoutVars>
          <dgm:bulletEnabled val="1"/>
        </dgm:presLayoutVars>
      </dgm:prSet>
      <dgm:spPr/>
    </dgm:pt>
    <dgm:pt modelId="{82D5A290-628E-4E29-98A2-B9B92A668B62}" type="pres">
      <dgm:prSet presAssocID="{9308210E-7EFF-42C4-8C30-0B792645FF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0C4E12-1778-4B3D-818F-88E5365FEB69}" type="pres">
      <dgm:prSet presAssocID="{9308210E-7EFF-42C4-8C30-0B792645FF21}" presName="childText" presStyleLbl="revTx" presStyleIdx="1" presStyleCnt="3">
        <dgm:presLayoutVars>
          <dgm:bulletEnabled val="1"/>
        </dgm:presLayoutVars>
      </dgm:prSet>
      <dgm:spPr/>
    </dgm:pt>
    <dgm:pt modelId="{B72EB0D0-A27A-464F-8FE9-659F569B9D65}" type="pres">
      <dgm:prSet presAssocID="{0BB219A3-4C5D-4841-A5D7-D92E6F0504C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5E1FEDE-19AD-4C1A-849D-047952B29528}" type="pres">
      <dgm:prSet presAssocID="{0BB219A3-4C5D-4841-A5D7-D92E6F0504C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A0FDA0E-D99F-4A4B-BDA9-EE778B65FB15}" srcId="{9308210E-7EFF-42C4-8C30-0B792645FF21}" destId="{22C6FB98-032A-46FD-9D28-7063A4CFF786}" srcOrd="0" destOrd="0" parTransId="{261DDF92-515F-46B9-91FF-23897D0088DD}" sibTransId="{98E642AA-6046-4A5C-9F82-CACF70A2B2AB}"/>
    <dgm:cxn modelId="{669D890F-4EF9-4A44-A505-673AC56E5D2D}" type="presOf" srcId="{9308210E-7EFF-42C4-8C30-0B792645FF21}" destId="{82D5A290-628E-4E29-98A2-B9B92A668B62}" srcOrd="0" destOrd="0" presId="urn:microsoft.com/office/officeart/2005/8/layout/vList2"/>
    <dgm:cxn modelId="{3324641A-28C9-4AEF-9759-AE1F041850DD}" srcId="{6D3634E0-782F-43FE-8BCF-B03C5C0B9C7A}" destId="{44E5006A-988D-4512-8CBA-A5633605AACF}" srcOrd="0" destOrd="0" parTransId="{37A787EB-B896-4D70-AC64-4264BB770849}" sibTransId="{169AA2E9-B0B7-48DF-A6E9-0BB969460B54}"/>
    <dgm:cxn modelId="{A9B6771B-798A-4BF1-BCFF-1731AC599E95}" type="presOf" srcId="{2D878EB0-B480-47BE-866F-26696808E795}" destId="{0CE7B3EA-DF10-4896-9A35-272A7101B240}" srcOrd="0" destOrd="3" presId="urn:microsoft.com/office/officeart/2005/8/layout/vList2"/>
    <dgm:cxn modelId="{E3DC411C-C3D1-4EED-8097-1E7791CA07BF}" srcId="{44E5006A-988D-4512-8CBA-A5633605AACF}" destId="{6AC4D555-C494-42D0-A428-D27D99FBB5E7}" srcOrd="0" destOrd="0" parTransId="{29F63065-7A9C-4CF8-8A3F-E123BCE3830E}" sibTransId="{4DA3F3D5-F833-44AA-AF0C-D116AD77F978}"/>
    <dgm:cxn modelId="{25EF2E23-DBA1-462F-AEF5-FD05A869E615}" type="presOf" srcId="{0A81F4D5-1D15-42A4-9620-DE7281727832}" destId="{B5E1FEDE-19AD-4C1A-849D-047952B29528}" srcOrd="0" destOrd="0" presId="urn:microsoft.com/office/officeart/2005/8/layout/vList2"/>
    <dgm:cxn modelId="{E5AE8923-8059-4415-8218-CA92F11A6182}" type="presOf" srcId="{6AC4D555-C494-42D0-A428-D27D99FBB5E7}" destId="{0CE7B3EA-DF10-4896-9A35-272A7101B240}" srcOrd="0" destOrd="1" presId="urn:microsoft.com/office/officeart/2005/8/layout/vList2"/>
    <dgm:cxn modelId="{9BC2C323-812E-4342-A136-4BF6A094399C}" type="presOf" srcId="{22C6FB98-032A-46FD-9D28-7063A4CFF786}" destId="{0F0C4E12-1778-4B3D-818F-88E5365FEB69}" srcOrd="0" destOrd="0" presId="urn:microsoft.com/office/officeart/2005/8/layout/vList2"/>
    <dgm:cxn modelId="{4206862F-FD16-4053-9EEC-D727938A615D}" srcId="{44E5006A-988D-4512-8CBA-A5633605AACF}" destId="{2D878EB0-B480-47BE-866F-26696808E795}" srcOrd="2" destOrd="0" parTransId="{3E6E3427-A9F6-4751-8755-94B2CA3BFA85}" sibTransId="{E4E35361-67C8-4BA7-A42B-68F9438BBA13}"/>
    <dgm:cxn modelId="{861D477C-FB9C-4CE1-A8A0-B9DE51D9AF4F}" type="presOf" srcId="{44E5006A-988D-4512-8CBA-A5633605AACF}" destId="{0CE7B3EA-DF10-4896-9A35-272A7101B240}" srcOrd="0" destOrd="0" presId="urn:microsoft.com/office/officeart/2005/8/layout/vList2"/>
    <dgm:cxn modelId="{124ACF84-76C7-4889-87B9-B8DAE56184D4}" type="presOf" srcId="{0BB219A3-4C5D-4841-A5D7-D92E6F0504C7}" destId="{B72EB0D0-A27A-464F-8FE9-659F569B9D65}" srcOrd="0" destOrd="0" presId="urn:microsoft.com/office/officeart/2005/8/layout/vList2"/>
    <dgm:cxn modelId="{5EE4D88A-E27B-4E0C-AF22-080400679501}" srcId="{1EF21AD8-06F1-4AD2-AE88-00464E1F6B50}" destId="{0BB219A3-4C5D-4841-A5D7-D92E6F0504C7}" srcOrd="2" destOrd="0" parTransId="{919D5DE9-57D7-4610-B235-63DEE2F30C20}" sibTransId="{3E7860FF-1213-4EF2-B8B6-01B039E7ADDE}"/>
    <dgm:cxn modelId="{78BBB291-6748-4C0F-954D-88DEE0D8C87E}" type="presOf" srcId="{6D3634E0-782F-43FE-8BCF-B03C5C0B9C7A}" destId="{7CD1DBA4-EA4B-426B-A138-846811BC3D21}" srcOrd="0" destOrd="0" presId="urn:microsoft.com/office/officeart/2005/8/layout/vList2"/>
    <dgm:cxn modelId="{A9032599-7160-43D3-9870-0C73E5577F67}" srcId="{1EF21AD8-06F1-4AD2-AE88-00464E1F6B50}" destId="{9308210E-7EFF-42C4-8C30-0B792645FF21}" srcOrd="1" destOrd="0" parTransId="{3FA2A89D-6D21-45BC-80DE-6C2B5A698D93}" sibTransId="{82FC82D4-37F5-43AF-90A9-EEA008BADD24}"/>
    <dgm:cxn modelId="{0C135D99-BC6E-4CC3-859B-A308F74E54C1}" srcId="{0BB219A3-4C5D-4841-A5D7-D92E6F0504C7}" destId="{0A81F4D5-1D15-42A4-9620-DE7281727832}" srcOrd="0" destOrd="0" parTransId="{6BE7E714-22A5-4814-B3EF-340BDEA2E39B}" sibTransId="{75008BD1-4E72-49CA-A837-E6C0AD969902}"/>
    <dgm:cxn modelId="{BD7B85AA-06AD-403E-B7C3-87C96DD462E1}" type="presOf" srcId="{E605FB5E-E80F-4D59-9E5C-F0536EEA58F0}" destId="{0CE7B3EA-DF10-4896-9A35-272A7101B240}" srcOrd="0" destOrd="2" presId="urn:microsoft.com/office/officeart/2005/8/layout/vList2"/>
    <dgm:cxn modelId="{7A1734B7-E5B7-4EC2-90A4-A54D55FF3A7C}" srcId="{1EF21AD8-06F1-4AD2-AE88-00464E1F6B50}" destId="{6D3634E0-782F-43FE-8BCF-B03C5C0B9C7A}" srcOrd="0" destOrd="0" parTransId="{F730DF7A-FDDF-4A00-BAC1-65D949B343B3}" sibTransId="{7F91DF92-46C0-4118-BC27-29E9DD918B5C}"/>
    <dgm:cxn modelId="{EC5453D9-DB11-47D0-A492-9EA5B04397EC}" type="presOf" srcId="{1EF21AD8-06F1-4AD2-AE88-00464E1F6B50}" destId="{15DC92E9-EFA9-4320-91ED-BFF272B8B089}" srcOrd="0" destOrd="0" presId="urn:microsoft.com/office/officeart/2005/8/layout/vList2"/>
    <dgm:cxn modelId="{4372BEF1-E1D2-466B-8ADA-7BFCAD4D3C2D}" srcId="{44E5006A-988D-4512-8CBA-A5633605AACF}" destId="{E605FB5E-E80F-4D59-9E5C-F0536EEA58F0}" srcOrd="1" destOrd="0" parTransId="{6967DF6D-4203-4BBF-ACB8-4C831A3C4B7B}" sibTransId="{86D8F183-06C4-4E90-AFAF-70A68751FDF0}"/>
    <dgm:cxn modelId="{BF0B6CAB-D192-4A9C-B5B2-B085D3AF64C4}" type="presParOf" srcId="{15DC92E9-EFA9-4320-91ED-BFF272B8B089}" destId="{7CD1DBA4-EA4B-426B-A138-846811BC3D21}" srcOrd="0" destOrd="0" presId="urn:microsoft.com/office/officeart/2005/8/layout/vList2"/>
    <dgm:cxn modelId="{89560AC5-9EBD-42D7-BC63-D5DC72AC5D7F}" type="presParOf" srcId="{15DC92E9-EFA9-4320-91ED-BFF272B8B089}" destId="{0CE7B3EA-DF10-4896-9A35-272A7101B240}" srcOrd="1" destOrd="0" presId="urn:microsoft.com/office/officeart/2005/8/layout/vList2"/>
    <dgm:cxn modelId="{E5A1FDEB-D703-4452-AFE5-F318F681B5C5}" type="presParOf" srcId="{15DC92E9-EFA9-4320-91ED-BFF272B8B089}" destId="{82D5A290-628E-4E29-98A2-B9B92A668B62}" srcOrd="2" destOrd="0" presId="urn:microsoft.com/office/officeart/2005/8/layout/vList2"/>
    <dgm:cxn modelId="{02B882AE-A22F-46D3-B77A-E77E4F835B99}" type="presParOf" srcId="{15DC92E9-EFA9-4320-91ED-BFF272B8B089}" destId="{0F0C4E12-1778-4B3D-818F-88E5365FEB69}" srcOrd="3" destOrd="0" presId="urn:microsoft.com/office/officeart/2005/8/layout/vList2"/>
    <dgm:cxn modelId="{2D649E60-3E55-4A1B-AAA4-E6B8C87AE1E9}" type="presParOf" srcId="{15DC92E9-EFA9-4320-91ED-BFF272B8B089}" destId="{B72EB0D0-A27A-464F-8FE9-659F569B9D65}" srcOrd="4" destOrd="0" presId="urn:microsoft.com/office/officeart/2005/8/layout/vList2"/>
    <dgm:cxn modelId="{A57DA0B1-A1FF-42CF-8B8A-FFC0F3C48FD1}" type="presParOf" srcId="{15DC92E9-EFA9-4320-91ED-BFF272B8B089}" destId="{B5E1FEDE-19AD-4C1A-849D-047952B2952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09F45E-A08B-4E4B-9923-C568C2A4355D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882085A2-1E66-47D1-A8C7-2DBC270B3D5F}">
      <dgm:prSet phldrT="[Text]"/>
      <dgm:spPr/>
      <dgm:t>
        <a:bodyPr/>
        <a:lstStyle/>
        <a:p>
          <a:r>
            <a:rPr lang="es-CL"/>
            <a:t>Objetivo del Tratamiento:</a:t>
          </a:r>
        </a:p>
      </dgm:t>
    </dgm:pt>
    <dgm:pt modelId="{39451C1E-778D-4B9E-905D-210425F2833E}" type="parTrans" cxnId="{2EBEB67F-27C7-436B-A0D2-4190B198C153}">
      <dgm:prSet/>
      <dgm:spPr/>
      <dgm:t>
        <a:bodyPr/>
        <a:lstStyle/>
        <a:p>
          <a:endParaRPr lang="es-CL"/>
        </a:p>
      </dgm:t>
    </dgm:pt>
    <dgm:pt modelId="{2C1E2FFD-19B9-41A3-A43C-6C1A42EC1773}" type="sibTrans" cxnId="{2EBEB67F-27C7-436B-A0D2-4190B198C153}">
      <dgm:prSet/>
      <dgm:spPr/>
      <dgm:t>
        <a:bodyPr/>
        <a:lstStyle/>
        <a:p>
          <a:endParaRPr lang="es-CL"/>
        </a:p>
      </dgm:t>
    </dgm:pt>
    <dgm:pt modelId="{1B97E2BA-564E-4878-8767-5E4017F2EBD6}">
      <dgm:prSet phldrT="[Text]"/>
      <dgm:spPr/>
      <dgm:t>
        <a:bodyPr/>
        <a:lstStyle/>
        <a:p>
          <a:r>
            <a:rPr lang="es-CL" dirty="0"/>
            <a:t>Detener rápidamente la actividad convulsiva tanto clínica como eléctrica, reduciendo la mortalidad y morbilidad asociada.</a:t>
          </a:r>
        </a:p>
      </dgm:t>
    </dgm:pt>
    <dgm:pt modelId="{1D8086B6-AD8F-41A5-9013-D3145067B110}" type="parTrans" cxnId="{2994B5B2-5CD2-445D-9425-EF80EBEDAC07}">
      <dgm:prSet/>
      <dgm:spPr/>
      <dgm:t>
        <a:bodyPr/>
        <a:lstStyle/>
        <a:p>
          <a:endParaRPr lang="es-CL"/>
        </a:p>
      </dgm:t>
    </dgm:pt>
    <dgm:pt modelId="{E7000B40-73CE-4AA6-8C53-5A6002DDA9E6}" type="sibTrans" cxnId="{2994B5B2-5CD2-445D-9425-EF80EBEDAC07}">
      <dgm:prSet/>
      <dgm:spPr/>
      <dgm:t>
        <a:bodyPr/>
        <a:lstStyle/>
        <a:p>
          <a:endParaRPr lang="es-CL"/>
        </a:p>
      </dgm:t>
    </dgm:pt>
    <dgm:pt modelId="{EDFE5763-00B6-4CC5-AFE3-3BB464120AEA}">
      <dgm:prSet phldrT="[Text]"/>
      <dgm:spPr/>
      <dgm:t>
        <a:bodyPr/>
        <a:lstStyle/>
        <a:p>
          <a:r>
            <a:rPr lang="es-CL" dirty="0"/>
            <a:t>Pronóstico </a:t>
          </a:r>
        </a:p>
      </dgm:t>
    </dgm:pt>
    <dgm:pt modelId="{7CB363DF-EFDF-4659-B18E-C182F190F92C}" type="parTrans" cxnId="{B075204F-4527-4C0E-B5A2-D0713BAD73DD}">
      <dgm:prSet/>
      <dgm:spPr/>
      <dgm:t>
        <a:bodyPr/>
        <a:lstStyle/>
        <a:p>
          <a:endParaRPr lang="es-CL"/>
        </a:p>
      </dgm:t>
    </dgm:pt>
    <dgm:pt modelId="{FC1710F9-97C4-46F9-9A62-C97099C600DA}" type="sibTrans" cxnId="{B075204F-4527-4C0E-B5A2-D0713BAD73DD}">
      <dgm:prSet/>
      <dgm:spPr/>
      <dgm:t>
        <a:bodyPr/>
        <a:lstStyle/>
        <a:p>
          <a:endParaRPr lang="es-CL"/>
        </a:p>
      </dgm:t>
    </dgm:pt>
    <dgm:pt modelId="{ED042228-F45C-46D0-8F4D-C857AA9BA40F}">
      <dgm:prSet phldrT="[Text]"/>
      <dgm:spPr/>
      <dgm:t>
        <a:bodyPr/>
        <a:lstStyle/>
        <a:p>
          <a:r>
            <a:rPr lang="es-CL" dirty="0"/>
            <a:t>Relacionado a etiología, duración del Status </a:t>
          </a:r>
          <a:r>
            <a:rPr lang="es-CL" dirty="0" err="1"/>
            <a:t>epilepticus</a:t>
          </a:r>
          <a:r>
            <a:rPr lang="es-CL" dirty="0"/>
            <a:t> y la edad del paciente ( mejor pronóstico niños y pacientes jóvenes)</a:t>
          </a:r>
        </a:p>
      </dgm:t>
    </dgm:pt>
    <dgm:pt modelId="{8A0BA8CA-F4BE-4E2C-A7BA-35060CB05DC4}" type="parTrans" cxnId="{9D024137-3CE2-491B-A6F4-F8A4D5B071E6}">
      <dgm:prSet/>
      <dgm:spPr/>
      <dgm:t>
        <a:bodyPr/>
        <a:lstStyle/>
        <a:p>
          <a:endParaRPr lang="es-CL"/>
        </a:p>
      </dgm:t>
    </dgm:pt>
    <dgm:pt modelId="{39D80A38-BAE1-4C01-B5C9-442D352FE7AA}" type="sibTrans" cxnId="{9D024137-3CE2-491B-A6F4-F8A4D5B071E6}">
      <dgm:prSet/>
      <dgm:spPr/>
      <dgm:t>
        <a:bodyPr/>
        <a:lstStyle/>
        <a:p>
          <a:endParaRPr lang="es-CL"/>
        </a:p>
      </dgm:t>
    </dgm:pt>
    <dgm:pt modelId="{3C7F3B40-25F3-426D-A9C8-9D9185C985C7}" type="pres">
      <dgm:prSet presAssocID="{4F09F45E-A08B-4E4B-9923-C568C2A4355D}" presName="linear" presStyleCnt="0">
        <dgm:presLayoutVars>
          <dgm:animLvl val="lvl"/>
          <dgm:resizeHandles val="exact"/>
        </dgm:presLayoutVars>
      </dgm:prSet>
      <dgm:spPr/>
    </dgm:pt>
    <dgm:pt modelId="{E1AF726A-4A35-4BCD-96DE-74DADADB3709}" type="pres">
      <dgm:prSet presAssocID="{882085A2-1E66-47D1-A8C7-2DBC270B3D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E6D353-840B-4BBE-8851-59CFD966349A}" type="pres">
      <dgm:prSet presAssocID="{882085A2-1E66-47D1-A8C7-2DBC270B3D5F}" presName="childText" presStyleLbl="revTx" presStyleIdx="0" presStyleCnt="2">
        <dgm:presLayoutVars>
          <dgm:bulletEnabled val="1"/>
        </dgm:presLayoutVars>
      </dgm:prSet>
      <dgm:spPr/>
    </dgm:pt>
    <dgm:pt modelId="{159E09E4-241A-4A6C-A6D5-054200A53437}" type="pres">
      <dgm:prSet presAssocID="{EDFE5763-00B6-4CC5-AFE3-3BB464120AE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BAE73F1-A28F-436E-9C41-3A7BAB451ED8}" type="pres">
      <dgm:prSet presAssocID="{EDFE5763-00B6-4CC5-AFE3-3BB464120AE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D024137-3CE2-491B-A6F4-F8A4D5B071E6}" srcId="{EDFE5763-00B6-4CC5-AFE3-3BB464120AEA}" destId="{ED042228-F45C-46D0-8F4D-C857AA9BA40F}" srcOrd="0" destOrd="0" parTransId="{8A0BA8CA-F4BE-4E2C-A7BA-35060CB05DC4}" sibTransId="{39D80A38-BAE1-4C01-B5C9-442D352FE7AA}"/>
    <dgm:cxn modelId="{196CD65F-86D9-4C2B-97CE-B227540C6942}" type="presOf" srcId="{EDFE5763-00B6-4CC5-AFE3-3BB464120AEA}" destId="{159E09E4-241A-4A6C-A6D5-054200A53437}" srcOrd="0" destOrd="0" presId="urn:microsoft.com/office/officeart/2005/8/layout/vList2"/>
    <dgm:cxn modelId="{B075204F-4527-4C0E-B5A2-D0713BAD73DD}" srcId="{4F09F45E-A08B-4E4B-9923-C568C2A4355D}" destId="{EDFE5763-00B6-4CC5-AFE3-3BB464120AEA}" srcOrd="1" destOrd="0" parTransId="{7CB363DF-EFDF-4659-B18E-C182F190F92C}" sibTransId="{FC1710F9-97C4-46F9-9A62-C97099C600DA}"/>
    <dgm:cxn modelId="{18061554-4F82-4489-866B-2AF1AEA0230E}" type="presOf" srcId="{1B97E2BA-564E-4878-8767-5E4017F2EBD6}" destId="{24E6D353-840B-4BBE-8851-59CFD966349A}" srcOrd="0" destOrd="0" presId="urn:microsoft.com/office/officeart/2005/8/layout/vList2"/>
    <dgm:cxn modelId="{2EBEB67F-27C7-436B-A0D2-4190B198C153}" srcId="{4F09F45E-A08B-4E4B-9923-C568C2A4355D}" destId="{882085A2-1E66-47D1-A8C7-2DBC270B3D5F}" srcOrd="0" destOrd="0" parTransId="{39451C1E-778D-4B9E-905D-210425F2833E}" sibTransId="{2C1E2FFD-19B9-41A3-A43C-6C1A42EC1773}"/>
    <dgm:cxn modelId="{6245C79F-CA41-4561-9EA6-B1DBC572A238}" type="presOf" srcId="{4F09F45E-A08B-4E4B-9923-C568C2A4355D}" destId="{3C7F3B40-25F3-426D-A9C8-9D9185C985C7}" srcOrd="0" destOrd="0" presId="urn:microsoft.com/office/officeart/2005/8/layout/vList2"/>
    <dgm:cxn modelId="{9EFB67A5-0F93-4DED-9C5E-D5FCC83BB6FC}" type="presOf" srcId="{ED042228-F45C-46D0-8F4D-C857AA9BA40F}" destId="{EBAE73F1-A28F-436E-9C41-3A7BAB451ED8}" srcOrd="0" destOrd="0" presId="urn:microsoft.com/office/officeart/2005/8/layout/vList2"/>
    <dgm:cxn modelId="{E5AFA1AF-9E84-4A14-A5F8-3FC14BBEB334}" type="presOf" srcId="{882085A2-1E66-47D1-A8C7-2DBC270B3D5F}" destId="{E1AF726A-4A35-4BCD-96DE-74DADADB3709}" srcOrd="0" destOrd="0" presId="urn:microsoft.com/office/officeart/2005/8/layout/vList2"/>
    <dgm:cxn modelId="{2994B5B2-5CD2-445D-9425-EF80EBEDAC07}" srcId="{882085A2-1E66-47D1-A8C7-2DBC270B3D5F}" destId="{1B97E2BA-564E-4878-8767-5E4017F2EBD6}" srcOrd="0" destOrd="0" parTransId="{1D8086B6-AD8F-41A5-9013-D3145067B110}" sibTransId="{E7000B40-73CE-4AA6-8C53-5A6002DDA9E6}"/>
    <dgm:cxn modelId="{3E786395-4F8D-4965-B0D6-8D652C089411}" type="presParOf" srcId="{3C7F3B40-25F3-426D-A9C8-9D9185C985C7}" destId="{E1AF726A-4A35-4BCD-96DE-74DADADB3709}" srcOrd="0" destOrd="0" presId="urn:microsoft.com/office/officeart/2005/8/layout/vList2"/>
    <dgm:cxn modelId="{D699849F-2C9E-47EB-9792-6B1F3D15CB42}" type="presParOf" srcId="{3C7F3B40-25F3-426D-A9C8-9D9185C985C7}" destId="{24E6D353-840B-4BBE-8851-59CFD966349A}" srcOrd="1" destOrd="0" presId="urn:microsoft.com/office/officeart/2005/8/layout/vList2"/>
    <dgm:cxn modelId="{4D4BF1C1-8581-4255-92DF-9094C8C12CE6}" type="presParOf" srcId="{3C7F3B40-25F3-426D-A9C8-9D9185C985C7}" destId="{159E09E4-241A-4A6C-A6D5-054200A53437}" srcOrd="2" destOrd="0" presId="urn:microsoft.com/office/officeart/2005/8/layout/vList2"/>
    <dgm:cxn modelId="{6F8B3E7F-E7CE-4C91-89DC-DA812CB08077}" type="presParOf" srcId="{3C7F3B40-25F3-426D-A9C8-9D9185C985C7}" destId="{EBAE73F1-A28F-436E-9C41-3A7BAB451ED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DE2731-9BA5-42FE-9FF3-EACD7F3DCA8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L"/>
        </a:p>
      </dgm:t>
    </dgm:pt>
    <dgm:pt modelId="{F28C550A-3769-48D5-B5FD-8138D10F8863}">
      <dgm:prSet phldrT="[Text]"/>
      <dgm:spPr/>
      <dgm:t>
        <a:bodyPr/>
        <a:lstStyle/>
        <a:p>
          <a:r>
            <a:rPr lang="es-CL" dirty="0"/>
            <a:t>Mecanismos </a:t>
          </a:r>
        </a:p>
      </dgm:t>
    </dgm:pt>
    <dgm:pt modelId="{88E0ABCF-5E40-4F34-9395-09A11727DE6E}" type="parTrans" cxnId="{FC8DF9CC-AA39-45A9-AE71-6DB53B259FD3}">
      <dgm:prSet/>
      <dgm:spPr/>
      <dgm:t>
        <a:bodyPr/>
        <a:lstStyle/>
        <a:p>
          <a:endParaRPr lang="es-CL"/>
        </a:p>
      </dgm:t>
    </dgm:pt>
    <dgm:pt modelId="{3663CBD0-5E2B-4A3A-9182-C61AA50D2B58}" type="sibTrans" cxnId="{FC8DF9CC-AA39-45A9-AE71-6DB53B259FD3}">
      <dgm:prSet/>
      <dgm:spPr/>
      <dgm:t>
        <a:bodyPr/>
        <a:lstStyle/>
        <a:p>
          <a:endParaRPr lang="es-CL"/>
        </a:p>
      </dgm:t>
    </dgm:pt>
    <dgm:pt modelId="{D704FFB4-1FB9-4779-B569-7F763197A7C2}">
      <dgm:prSet phldrT="[Text]"/>
      <dgm:spPr/>
      <dgm:t>
        <a:bodyPr/>
        <a:lstStyle/>
        <a:p>
          <a:r>
            <a:rPr lang="es-CL" dirty="0"/>
            <a:t>Cambios dinámicos de NT y membranas </a:t>
          </a:r>
          <a:r>
            <a:rPr lang="es-CL" dirty="0" err="1"/>
            <a:t>postsinápicas</a:t>
          </a:r>
          <a:r>
            <a:rPr lang="es-CL" dirty="0"/>
            <a:t> </a:t>
          </a:r>
        </a:p>
      </dgm:t>
    </dgm:pt>
    <dgm:pt modelId="{1B8AD3CD-96E7-4022-B654-7AC76D581E01}" type="parTrans" cxnId="{45856182-56F2-4002-B3FB-4FD88A9045B5}">
      <dgm:prSet/>
      <dgm:spPr/>
      <dgm:t>
        <a:bodyPr/>
        <a:lstStyle/>
        <a:p>
          <a:endParaRPr lang="es-CL"/>
        </a:p>
      </dgm:t>
    </dgm:pt>
    <dgm:pt modelId="{41692874-F551-4FA3-8C5C-877ACBEB6ED7}" type="sibTrans" cxnId="{45856182-56F2-4002-B3FB-4FD88A9045B5}">
      <dgm:prSet/>
      <dgm:spPr/>
      <dgm:t>
        <a:bodyPr/>
        <a:lstStyle/>
        <a:p>
          <a:endParaRPr lang="es-CL"/>
        </a:p>
      </dgm:t>
    </dgm:pt>
    <dgm:pt modelId="{2D80B8A0-E216-454F-9E6E-3B78B0FF80D5}">
      <dgm:prSet phldrT="[Text]"/>
      <dgm:spPr/>
      <dgm:t>
        <a:bodyPr/>
        <a:lstStyle/>
        <a:p>
          <a:r>
            <a:rPr lang="es-CL" dirty="0"/>
            <a:t>Molecular</a:t>
          </a:r>
        </a:p>
      </dgm:t>
    </dgm:pt>
    <dgm:pt modelId="{1D643A4A-409B-4ED6-B64A-C7F16E806136}" type="parTrans" cxnId="{3EB59E76-56DB-470A-BC74-470413C5311C}">
      <dgm:prSet/>
      <dgm:spPr/>
      <dgm:t>
        <a:bodyPr/>
        <a:lstStyle/>
        <a:p>
          <a:endParaRPr lang="es-CL"/>
        </a:p>
      </dgm:t>
    </dgm:pt>
    <dgm:pt modelId="{FBC78C1F-5C85-4A2A-8ED7-88D6A7E11B10}" type="sibTrans" cxnId="{3EB59E76-56DB-470A-BC74-470413C5311C}">
      <dgm:prSet/>
      <dgm:spPr/>
      <dgm:t>
        <a:bodyPr/>
        <a:lstStyle/>
        <a:p>
          <a:endParaRPr lang="es-CL"/>
        </a:p>
      </dgm:t>
    </dgm:pt>
    <dgm:pt modelId="{872F9C5D-7178-4868-8FC0-5D21B766A98D}">
      <dgm:prSet phldrT="[Text]"/>
      <dgm:spPr/>
      <dgm:t>
        <a:bodyPr/>
        <a:lstStyle/>
        <a:p>
          <a:r>
            <a:rPr lang="es-CL" dirty="0"/>
            <a:t>Cambios en expresión de </a:t>
          </a:r>
          <a:r>
            <a:rPr lang="es-CL" dirty="0" err="1"/>
            <a:t>neuropéptidos</a:t>
          </a:r>
          <a:endParaRPr lang="es-CL" dirty="0"/>
        </a:p>
      </dgm:t>
    </dgm:pt>
    <dgm:pt modelId="{DE4647EF-F886-464B-A66C-C9B4835C34ED}" type="parTrans" cxnId="{23C81C90-335B-471B-9EB2-06D00C635F4D}">
      <dgm:prSet/>
      <dgm:spPr/>
      <dgm:t>
        <a:bodyPr/>
        <a:lstStyle/>
        <a:p>
          <a:endParaRPr lang="es-CL"/>
        </a:p>
      </dgm:t>
    </dgm:pt>
    <dgm:pt modelId="{7D3E3EEF-F9DC-4E9D-ABF4-078C96F0BF06}" type="sibTrans" cxnId="{23C81C90-335B-471B-9EB2-06D00C635F4D}">
      <dgm:prSet/>
      <dgm:spPr/>
      <dgm:t>
        <a:bodyPr/>
        <a:lstStyle/>
        <a:p>
          <a:endParaRPr lang="es-CL"/>
        </a:p>
      </dgm:t>
    </dgm:pt>
    <dgm:pt modelId="{286AEFBB-1E48-4B41-ABBE-1DFEE38C3F92}">
      <dgm:prSet phldrT="[Text]"/>
      <dgm:spPr/>
      <dgm:t>
        <a:bodyPr/>
        <a:lstStyle/>
        <a:p>
          <a:r>
            <a:rPr lang="es-CL" dirty="0" err="1"/>
            <a:t>Disregulación</a:t>
          </a:r>
          <a:r>
            <a:rPr lang="es-CL" dirty="0"/>
            <a:t> recambio receptores GABA A</a:t>
          </a:r>
        </a:p>
      </dgm:t>
    </dgm:pt>
    <dgm:pt modelId="{328204F7-B01E-44E4-992A-10FF970F0AE6}" type="parTrans" cxnId="{8B5A0BEE-B00D-4D94-972E-4009BC5FA0CC}">
      <dgm:prSet/>
      <dgm:spPr/>
      <dgm:t>
        <a:bodyPr/>
        <a:lstStyle/>
        <a:p>
          <a:endParaRPr lang="es-CL"/>
        </a:p>
      </dgm:t>
    </dgm:pt>
    <dgm:pt modelId="{49D865BD-7BF4-4F19-B93B-91CD034063A3}" type="sibTrans" cxnId="{8B5A0BEE-B00D-4D94-972E-4009BC5FA0CC}">
      <dgm:prSet/>
      <dgm:spPr/>
      <dgm:t>
        <a:bodyPr/>
        <a:lstStyle/>
        <a:p>
          <a:endParaRPr lang="es-CL"/>
        </a:p>
      </dgm:t>
    </dgm:pt>
    <dgm:pt modelId="{2718308F-5543-4868-B023-E425FDAAA61C}">
      <dgm:prSet phldrT="[Text]"/>
      <dgm:spPr/>
      <dgm:t>
        <a:bodyPr/>
        <a:lstStyle/>
        <a:p>
          <a:r>
            <a:rPr lang="es-CL" dirty="0">
              <a:latin typeface="Calibri" panose="020F0502020204030204" pitchFamily="34" charset="0"/>
            </a:rPr>
            <a:t>↓</a:t>
          </a:r>
          <a:r>
            <a:rPr lang="es-CL" dirty="0"/>
            <a:t> </a:t>
          </a:r>
          <a:r>
            <a:rPr lang="es-CL" dirty="0" err="1"/>
            <a:t>fosforilación</a:t>
          </a:r>
          <a:r>
            <a:rPr lang="es-CL" dirty="0"/>
            <a:t> de </a:t>
          </a:r>
          <a:r>
            <a:rPr lang="es-CL" dirty="0" err="1"/>
            <a:t>proteinquinasas</a:t>
          </a:r>
          <a:r>
            <a:rPr lang="es-CL" dirty="0"/>
            <a:t> de receptor GABA A  sub B </a:t>
          </a:r>
        </a:p>
      </dgm:t>
    </dgm:pt>
    <dgm:pt modelId="{48DFC00F-9A49-46FB-B0BB-FFFC9ADCAE16}" type="parTrans" cxnId="{BA949796-8B75-4D35-B35D-EE68592C6649}">
      <dgm:prSet/>
      <dgm:spPr/>
      <dgm:t>
        <a:bodyPr/>
        <a:lstStyle/>
        <a:p>
          <a:endParaRPr lang="es-CL"/>
        </a:p>
      </dgm:t>
    </dgm:pt>
    <dgm:pt modelId="{37D50C27-1CD2-4800-8BC8-D139D52205B1}" type="sibTrans" cxnId="{BA949796-8B75-4D35-B35D-EE68592C6649}">
      <dgm:prSet/>
      <dgm:spPr/>
      <dgm:t>
        <a:bodyPr/>
        <a:lstStyle/>
        <a:p>
          <a:endParaRPr lang="es-CL"/>
        </a:p>
      </dgm:t>
    </dgm:pt>
    <dgm:pt modelId="{348D936C-B610-4C7A-9047-36060F198924}">
      <dgm:prSet phldrT="[Text]"/>
      <dgm:spPr/>
      <dgm:t>
        <a:bodyPr/>
        <a:lstStyle/>
        <a:p>
          <a:r>
            <a:rPr lang="es-CL" dirty="0"/>
            <a:t>Activación complejo </a:t>
          </a:r>
          <a:r>
            <a:rPr lang="es-CL" dirty="0" err="1"/>
            <a:t>clatrina</a:t>
          </a:r>
          <a:r>
            <a:rPr lang="es-CL" dirty="0"/>
            <a:t> – AP2</a:t>
          </a:r>
        </a:p>
      </dgm:t>
    </dgm:pt>
    <dgm:pt modelId="{13D3EFBB-F0ED-43EC-8833-142309D74585}" type="parTrans" cxnId="{41EDB8E6-EBD7-4083-B616-2C06606B2FA8}">
      <dgm:prSet/>
      <dgm:spPr/>
      <dgm:t>
        <a:bodyPr/>
        <a:lstStyle/>
        <a:p>
          <a:endParaRPr lang="es-CL"/>
        </a:p>
      </dgm:t>
    </dgm:pt>
    <dgm:pt modelId="{8D7045B2-64A7-44D3-84BC-F402AC91A827}" type="sibTrans" cxnId="{41EDB8E6-EBD7-4083-B616-2C06606B2FA8}">
      <dgm:prSet/>
      <dgm:spPr/>
      <dgm:t>
        <a:bodyPr/>
        <a:lstStyle/>
        <a:p>
          <a:endParaRPr lang="es-CL"/>
        </a:p>
      </dgm:t>
    </dgm:pt>
    <dgm:pt modelId="{D94370C7-B35E-4ED3-8DC3-6EBAECD98B88}">
      <dgm:prSet phldrT="[Text]"/>
      <dgm:spPr/>
      <dgm:t>
        <a:bodyPr/>
        <a:lstStyle/>
        <a:p>
          <a:r>
            <a:rPr lang="es-CL" dirty="0"/>
            <a:t>Endocitosis de receptores GABA </a:t>
          </a:r>
        </a:p>
      </dgm:t>
    </dgm:pt>
    <dgm:pt modelId="{8EF4F4DC-0398-4801-8CCD-2B17C9E18087}" type="parTrans" cxnId="{E6AEBDBD-C1E6-45EC-883E-50398A4EEB61}">
      <dgm:prSet/>
      <dgm:spPr/>
      <dgm:t>
        <a:bodyPr/>
        <a:lstStyle/>
        <a:p>
          <a:endParaRPr lang="es-CL"/>
        </a:p>
      </dgm:t>
    </dgm:pt>
    <dgm:pt modelId="{F25152D9-CB59-405D-A9F8-E3A4DC4ACA01}" type="sibTrans" cxnId="{E6AEBDBD-C1E6-45EC-883E-50398A4EEB61}">
      <dgm:prSet/>
      <dgm:spPr/>
      <dgm:t>
        <a:bodyPr/>
        <a:lstStyle/>
        <a:p>
          <a:endParaRPr lang="es-CL"/>
        </a:p>
      </dgm:t>
    </dgm:pt>
    <dgm:pt modelId="{99501006-E973-407E-A4D0-F15B55F4E762}">
      <dgm:prSet phldrT="[Text]"/>
      <dgm:spPr/>
      <dgm:t>
        <a:bodyPr/>
        <a:lstStyle/>
        <a:p>
          <a:r>
            <a:rPr lang="es-CL" dirty="0">
              <a:latin typeface="Calibri" panose="020F0502020204030204" pitchFamily="34" charset="0"/>
            </a:rPr>
            <a:t>↑</a:t>
          </a:r>
          <a:r>
            <a:rPr lang="es-CL" dirty="0"/>
            <a:t>receptores NMDA en </a:t>
          </a:r>
          <a:r>
            <a:rPr lang="es-CL" dirty="0" err="1"/>
            <a:t>mb</a:t>
          </a:r>
          <a:r>
            <a:rPr lang="es-CL" dirty="0"/>
            <a:t> </a:t>
          </a:r>
          <a:r>
            <a:rPr lang="es-CL" dirty="0" err="1"/>
            <a:t>sinaptica</a:t>
          </a:r>
          <a:endParaRPr lang="es-CL" dirty="0"/>
        </a:p>
      </dgm:t>
    </dgm:pt>
    <dgm:pt modelId="{44CE6AD9-1B0F-4C1D-B1BA-29BF0C84CA91}" type="parTrans" cxnId="{E4D979AC-F11E-420A-AF3C-2A50BEC69EDD}">
      <dgm:prSet/>
      <dgm:spPr/>
      <dgm:t>
        <a:bodyPr/>
        <a:lstStyle/>
        <a:p>
          <a:endParaRPr lang="es-CL"/>
        </a:p>
      </dgm:t>
    </dgm:pt>
    <dgm:pt modelId="{40991DBA-BF9D-42F2-B5EC-9377A947E16E}" type="sibTrans" cxnId="{E4D979AC-F11E-420A-AF3C-2A50BEC69EDD}">
      <dgm:prSet/>
      <dgm:spPr/>
      <dgm:t>
        <a:bodyPr/>
        <a:lstStyle/>
        <a:p>
          <a:endParaRPr lang="es-CL"/>
        </a:p>
      </dgm:t>
    </dgm:pt>
    <dgm:pt modelId="{A8993B21-C915-41A7-A998-99F601C4C298}">
      <dgm:prSet phldrT="[Text]"/>
      <dgm:spPr/>
      <dgm:t>
        <a:bodyPr/>
        <a:lstStyle/>
        <a:p>
          <a:r>
            <a:rPr lang="es-CL" dirty="0">
              <a:latin typeface="Calibri" panose="020F0502020204030204" pitchFamily="34" charset="0"/>
            </a:rPr>
            <a:t>↓</a:t>
          </a:r>
          <a:r>
            <a:rPr lang="es-CL" dirty="0"/>
            <a:t>Inhibitorios (</a:t>
          </a:r>
          <a:r>
            <a:rPr lang="es-CL" dirty="0" err="1"/>
            <a:t>dynorfina</a:t>
          </a:r>
          <a:r>
            <a:rPr lang="es-CL" dirty="0"/>
            <a:t>, </a:t>
          </a:r>
          <a:r>
            <a:rPr lang="es-CL" dirty="0" err="1"/>
            <a:t>galanina</a:t>
          </a:r>
          <a:r>
            <a:rPr lang="es-CL" dirty="0"/>
            <a:t>, </a:t>
          </a:r>
          <a:r>
            <a:rPr lang="es-CL" dirty="0" err="1"/>
            <a:t>somatostatina</a:t>
          </a:r>
          <a:r>
            <a:rPr lang="es-CL" dirty="0"/>
            <a:t>, </a:t>
          </a:r>
          <a:r>
            <a:rPr lang="es-CL" dirty="0" err="1"/>
            <a:t>neuropeptido</a:t>
          </a:r>
          <a:r>
            <a:rPr lang="es-CL" dirty="0"/>
            <a:t> Y)</a:t>
          </a:r>
        </a:p>
      </dgm:t>
    </dgm:pt>
    <dgm:pt modelId="{449A6C36-DCAE-4ED2-8C4A-F720A19D91D6}" type="parTrans" cxnId="{548DDA8B-3CA8-4B39-AC17-6938727919B6}">
      <dgm:prSet/>
      <dgm:spPr/>
      <dgm:t>
        <a:bodyPr/>
        <a:lstStyle/>
        <a:p>
          <a:endParaRPr lang="es-CL"/>
        </a:p>
      </dgm:t>
    </dgm:pt>
    <dgm:pt modelId="{744C5C3C-0EFE-4B25-A5C4-76462F495ADC}" type="sibTrans" cxnId="{548DDA8B-3CA8-4B39-AC17-6938727919B6}">
      <dgm:prSet/>
      <dgm:spPr/>
      <dgm:t>
        <a:bodyPr/>
        <a:lstStyle/>
        <a:p>
          <a:endParaRPr lang="es-CL"/>
        </a:p>
      </dgm:t>
    </dgm:pt>
    <dgm:pt modelId="{8830E106-B633-4E20-B070-723579EAC47F}">
      <dgm:prSet phldrT="[Text]"/>
      <dgm:spPr/>
      <dgm:t>
        <a:bodyPr/>
        <a:lstStyle/>
        <a:p>
          <a:r>
            <a:rPr lang="es-CL" dirty="0">
              <a:latin typeface="Calibri" panose="020F0502020204030204" pitchFamily="34" charset="0"/>
            </a:rPr>
            <a:t>↑</a:t>
          </a:r>
          <a:r>
            <a:rPr lang="es-CL" dirty="0" err="1"/>
            <a:t>Excitatorios</a:t>
          </a:r>
          <a:r>
            <a:rPr lang="es-CL" dirty="0"/>
            <a:t> ( </a:t>
          </a:r>
          <a:r>
            <a:rPr lang="es-CL" dirty="0" err="1"/>
            <a:t>taquiquinas</a:t>
          </a:r>
          <a:r>
            <a:rPr lang="es-CL" dirty="0"/>
            <a:t>, </a:t>
          </a:r>
          <a:r>
            <a:rPr lang="es-CL" dirty="0" err="1"/>
            <a:t>sust</a:t>
          </a:r>
          <a:r>
            <a:rPr lang="es-CL" dirty="0"/>
            <a:t> P, </a:t>
          </a:r>
          <a:r>
            <a:rPr lang="es-CL" dirty="0" err="1"/>
            <a:t>neuroquinina</a:t>
          </a:r>
          <a:r>
            <a:rPr lang="es-CL" dirty="0"/>
            <a:t> B)</a:t>
          </a:r>
        </a:p>
      </dgm:t>
    </dgm:pt>
    <dgm:pt modelId="{36019154-C359-48D9-A9DF-5EA8303331D2}" type="parTrans" cxnId="{601D770E-A103-43EF-8974-BA77BEC525DE}">
      <dgm:prSet/>
      <dgm:spPr/>
      <dgm:t>
        <a:bodyPr/>
        <a:lstStyle/>
        <a:p>
          <a:endParaRPr lang="es-CL"/>
        </a:p>
      </dgm:t>
    </dgm:pt>
    <dgm:pt modelId="{006EA891-BA54-494B-BE8F-87448A9D63E2}" type="sibTrans" cxnId="{601D770E-A103-43EF-8974-BA77BEC525DE}">
      <dgm:prSet/>
      <dgm:spPr/>
      <dgm:t>
        <a:bodyPr/>
        <a:lstStyle/>
        <a:p>
          <a:endParaRPr lang="es-CL"/>
        </a:p>
      </dgm:t>
    </dgm:pt>
    <dgm:pt modelId="{76DFFB3F-89A6-4D18-841D-CA9BA6344659}" type="pres">
      <dgm:prSet presAssocID="{7ADE2731-9BA5-42FE-9FF3-EACD7F3DCA8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FF85B1A-CE3C-4D07-A54A-4A39905F2D97}" type="pres">
      <dgm:prSet presAssocID="{F28C550A-3769-48D5-B5FD-8138D10F8863}" presName="root1" presStyleCnt="0"/>
      <dgm:spPr/>
    </dgm:pt>
    <dgm:pt modelId="{B47C741A-3B94-495A-809F-0E67D28DB647}" type="pres">
      <dgm:prSet presAssocID="{F28C550A-3769-48D5-B5FD-8138D10F8863}" presName="LevelOneTextNode" presStyleLbl="node0" presStyleIdx="0" presStyleCnt="1">
        <dgm:presLayoutVars>
          <dgm:chPref val="3"/>
        </dgm:presLayoutVars>
      </dgm:prSet>
      <dgm:spPr/>
    </dgm:pt>
    <dgm:pt modelId="{1244DF25-8D2D-4751-BE7A-9242E4E74C1C}" type="pres">
      <dgm:prSet presAssocID="{F28C550A-3769-48D5-B5FD-8138D10F8863}" presName="level2hierChild" presStyleCnt="0"/>
      <dgm:spPr/>
    </dgm:pt>
    <dgm:pt modelId="{5437F71C-9B0D-4AE2-8BE1-DFDE3B40ACE3}" type="pres">
      <dgm:prSet presAssocID="{1B8AD3CD-96E7-4022-B654-7AC76D581E01}" presName="conn2-1" presStyleLbl="parChTrans1D2" presStyleIdx="0" presStyleCnt="3"/>
      <dgm:spPr/>
    </dgm:pt>
    <dgm:pt modelId="{EA1CC61E-7128-42FE-ABED-BCE98CC2E7B0}" type="pres">
      <dgm:prSet presAssocID="{1B8AD3CD-96E7-4022-B654-7AC76D581E01}" presName="connTx" presStyleLbl="parChTrans1D2" presStyleIdx="0" presStyleCnt="3"/>
      <dgm:spPr/>
    </dgm:pt>
    <dgm:pt modelId="{F34F2257-1F7F-44C3-87D2-FDC6D213D0A4}" type="pres">
      <dgm:prSet presAssocID="{D704FFB4-1FB9-4779-B569-7F763197A7C2}" presName="root2" presStyleCnt="0"/>
      <dgm:spPr/>
    </dgm:pt>
    <dgm:pt modelId="{AFD72070-FC07-4AC0-8FB2-B0795DD355D5}" type="pres">
      <dgm:prSet presAssocID="{D704FFB4-1FB9-4779-B569-7F763197A7C2}" presName="LevelTwoTextNode" presStyleLbl="node2" presStyleIdx="0" presStyleCnt="3">
        <dgm:presLayoutVars>
          <dgm:chPref val="3"/>
        </dgm:presLayoutVars>
      </dgm:prSet>
      <dgm:spPr/>
    </dgm:pt>
    <dgm:pt modelId="{B6617786-A1D6-49F8-ABCB-0C68FDA53134}" type="pres">
      <dgm:prSet presAssocID="{D704FFB4-1FB9-4779-B569-7F763197A7C2}" presName="level3hierChild" presStyleCnt="0"/>
      <dgm:spPr/>
    </dgm:pt>
    <dgm:pt modelId="{23ED0A19-588E-4ED1-A25C-A3A785AE7EB9}" type="pres">
      <dgm:prSet presAssocID="{328204F7-B01E-44E4-992A-10FF970F0AE6}" presName="conn2-1" presStyleLbl="parChTrans1D3" presStyleIdx="0" presStyleCnt="7"/>
      <dgm:spPr/>
    </dgm:pt>
    <dgm:pt modelId="{1DD93219-6937-4338-841B-51BA886EA94E}" type="pres">
      <dgm:prSet presAssocID="{328204F7-B01E-44E4-992A-10FF970F0AE6}" presName="connTx" presStyleLbl="parChTrans1D3" presStyleIdx="0" presStyleCnt="7"/>
      <dgm:spPr/>
    </dgm:pt>
    <dgm:pt modelId="{8C62F1DF-7F8D-4A5B-A22E-2D59644CB45D}" type="pres">
      <dgm:prSet presAssocID="{286AEFBB-1E48-4B41-ABBE-1DFEE38C3F92}" presName="root2" presStyleCnt="0"/>
      <dgm:spPr/>
    </dgm:pt>
    <dgm:pt modelId="{526D5882-47C2-4AA1-BEC0-A0C552FD32D0}" type="pres">
      <dgm:prSet presAssocID="{286AEFBB-1E48-4B41-ABBE-1DFEE38C3F92}" presName="LevelTwoTextNode" presStyleLbl="node3" presStyleIdx="0" presStyleCnt="7">
        <dgm:presLayoutVars>
          <dgm:chPref val="3"/>
        </dgm:presLayoutVars>
      </dgm:prSet>
      <dgm:spPr/>
    </dgm:pt>
    <dgm:pt modelId="{B5190A00-08C1-4095-BA5B-790C8483A6B8}" type="pres">
      <dgm:prSet presAssocID="{286AEFBB-1E48-4B41-ABBE-1DFEE38C3F92}" presName="level3hierChild" presStyleCnt="0"/>
      <dgm:spPr/>
    </dgm:pt>
    <dgm:pt modelId="{692B3D0B-3130-4E78-A84C-9D276E0C8ADD}" type="pres">
      <dgm:prSet presAssocID="{44CE6AD9-1B0F-4C1D-B1BA-29BF0C84CA91}" presName="conn2-1" presStyleLbl="parChTrans1D3" presStyleIdx="1" presStyleCnt="7"/>
      <dgm:spPr/>
    </dgm:pt>
    <dgm:pt modelId="{AA2FE3A6-2B26-4659-8FDD-BBA21180F212}" type="pres">
      <dgm:prSet presAssocID="{44CE6AD9-1B0F-4C1D-B1BA-29BF0C84CA91}" presName="connTx" presStyleLbl="parChTrans1D3" presStyleIdx="1" presStyleCnt="7"/>
      <dgm:spPr/>
    </dgm:pt>
    <dgm:pt modelId="{1861EA00-127D-438B-8E69-707968DEE0E3}" type="pres">
      <dgm:prSet presAssocID="{99501006-E973-407E-A4D0-F15B55F4E762}" presName="root2" presStyleCnt="0"/>
      <dgm:spPr/>
    </dgm:pt>
    <dgm:pt modelId="{EA470F73-71DD-462C-A0D5-770F9F9B4C21}" type="pres">
      <dgm:prSet presAssocID="{99501006-E973-407E-A4D0-F15B55F4E762}" presName="LevelTwoTextNode" presStyleLbl="node3" presStyleIdx="1" presStyleCnt="7">
        <dgm:presLayoutVars>
          <dgm:chPref val="3"/>
        </dgm:presLayoutVars>
      </dgm:prSet>
      <dgm:spPr/>
    </dgm:pt>
    <dgm:pt modelId="{022405D2-E645-4DB0-B073-5915DC06CA8A}" type="pres">
      <dgm:prSet presAssocID="{99501006-E973-407E-A4D0-F15B55F4E762}" presName="level3hierChild" presStyleCnt="0"/>
      <dgm:spPr/>
    </dgm:pt>
    <dgm:pt modelId="{1E56327E-59C4-40C9-879D-B81F824EA4BC}" type="pres">
      <dgm:prSet presAssocID="{1D643A4A-409B-4ED6-B64A-C7F16E806136}" presName="conn2-1" presStyleLbl="parChTrans1D2" presStyleIdx="1" presStyleCnt="3"/>
      <dgm:spPr/>
    </dgm:pt>
    <dgm:pt modelId="{F86342FC-BEE0-4754-BBB8-59901CBA9145}" type="pres">
      <dgm:prSet presAssocID="{1D643A4A-409B-4ED6-B64A-C7F16E806136}" presName="connTx" presStyleLbl="parChTrans1D2" presStyleIdx="1" presStyleCnt="3"/>
      <dgm:spPr/>
    </dgm:pt>
    <dgm:pt modelId="{7D13CC54-A174-45E3-812D-41C019189116}" type="pres">
      <dgm:prSet presAssocID="{2D80B8A0-E216-454F-9E6E-3B78B0FF80D5}" presName="root2" presStyleCnt="0"/>
      <dgm:spPr/>
    </dgm:pt>
    <dgm:pt modelId="{BF8CB39F-E99C-4BF5-916C-051D39755684}" type="pres">
      <dgm:prSet presAssocID="{2D80B8A0-E216-454F-9E6E-3B78B0FF80D5}" presName="LevelTwoTextNode" presStyleLbl="node2" presStyleIdx="1" presStyleCnt="3">
        <dgm:presLayoutVars>
          <dgm:chPref val="3"/>
        </dgm:presLayoutVars>
      </dgm:prSet>
      <dgm:spPr/>
    </dgm:pt>
    <dgm:pt modelId="{19D9616A-F198-4094-AB7F-3440E8B713E4}" type="pres">
      <dgm:prSet presAssocID="{2D80B8A0-E216-454F-9E6E-3B78B0FF80D5}" presName="level3hierChild" presStyleCnt="0"/>
      <dgm:spPr/>
    </dgm:pt>
    <dgm:pt modelId="{D75E6E02-FD08-4722-B3CB-737307E380C1}" type="pres">
      <dgm:prSet presAssocID="{48DFC00F-9A49-46FB-B0BB-FFFC9ADCAE16}" presName="conn2-1" presStyleLbl="parChTrans1D3" presStyleIdx="2" presStyleCnt="7"/>
      <dgm:spPr/>
    </dgm:pt>
    <dgm:pt modelId="{5EEECD4F-1F0A-489B-8A00-71705A671F06}" type="pres">
      <dgm:prSet presAssocID="{48DFC00F-9A49-46FB-B0BB-FFFC9ADCAE16}" presName="connTx" presStyleLbl="parChTrans1D3" presStyleIdx="2" presStyleCnt="7"/>
      <dgm:spPr/>
    </dgm:pt>
    <dgm:pt modelId="{4D3EC594-A9F6-4E4B-94D8-B13DDC570DDC}" type="pres">
      <dgm:prSet presAssocID="{2718308F-5543-4868-B023-E425FDAAA61C}" presName="root2" presStyleCnt="0"/>
      <dgm:spPr/>
    </dgm:pt>
    <dgm:pt modelId="{06BE068A-8A7F-4EEB-817A-0CE23293B314}" type="pres">
      <dgm:prSet presAssocID="{2718308F-5543-4868-B023-E425FDAAA61C}" presName="LevelTwoTextNode" presStyleLbl="node3" presStyleIdx="2" presStyleCnt="7">
        <dgm:presLayoutVars>
          <dgm:chPref val="3"/>
        </dgm:presLayoutVars>
      </dgm:prSet>
      <dgm:spPr/>
    </dgm:pt>
    <dgm:pt modelId="{12E20320-527F-435A-8E25-AF4E42F73701}" type="pres">
      <dgm:prSet presAssocID="{2718308F-5543-4868-B023-E425FDAAA61C}" presName="level3hierChild" presStyleCnt="0"/>
      <dgm:spPr/>
    </dgm:pt>
    <dgm:pt modelId="{595A703D-3F75-4DCB-AC6D-C8725D57FB69}" type="pres">
      <dgm:prSet presAssocID="{13D3EFBB-F0ED-43EC-8833-142309D74585}" presName="conn2-1" presStyleLbl="parChTrans1D3" presStyleIdx="3" presStyleCnt="7"/>
      <dgm:spPr/>
    </dgm:pt>
    <dgm:pt modelId="{D126D9A3-F6F5-4A9F-8673-A9ACC9BC1D76}" type="pres">
      <dgm:prSet presAssocID="{13D3EFBB-F0ED-43EC-8833-142309D74585}" presName="connTx" presStyleLbl="parChTrans1D3" presStyleIdx="3" presStyleCnt="7"/>
      <dgm:spPr/>
    </dgm:pt>
    <dgm:pt modelId="{4E9C4D0F-E198-4EB9-85AB-26841F16D2D8}" type="pres">
      <dgm:prSet presAssocID="{348D936C-B610-4C7A-9047-36060F198924}" presName="root2" presStyleCnt="0"/>
      <dgm:spPr/>
    </dgm:pt>
    <dgm:pt modelId="{FACC368C-2F46-4CD2-A788-A08E34E56CCA}" type="pres">
      <dgm:prSet presAssocID="{348D936C-B610-4C7A-9047-36060F198924}" presName="LevelTwoTextNode" presStyleLbl="node3" presStyleIdx="3" presStyleCnt="7">
        <dgm:presLayoutVars>
          <dgm:chPref val="3"/>
        </dgm:presLayoutVars>
      </dgm:prSet>
      <dgm:spPr/>
    </dgm:pt>
    <dgm:pt modelId="{18A599E6-BABD-455D-B73D-820A8C55353A}" type="pres">
      <dgm:prSet presAssocID="{348D936C-B610-4C7A-9047-36060F198924}" presName="level3hierChild" presStyleCnt="0"/>
      <dgm:spPr/>
    </dgm:pt>
    <dgm:pt modelId="{63254E7D-1F8C-4B29-A19C-D6CD40D37D1E}" type="pres">
      <dgm:prSet presAssocID="{8EF4F4DC-0398-4801-8CCD-2B17C9E18087}" presName="conn2-1" presStyleLbl="parChTrans1D3" presStyleIdx="4" presStyleCnt="7"/>
      <dgm:spPr/>
    </dgm:pt>
    <dgm:pt modelId="{FA22C569-6C00-4AAA-B30B-C42771EC1B88}" type="pres">
      <dgm:prSet presAssocID="{8EF4F4DC-0398-4801-8CCD-2B17C9E18087}" presName="connTx" presStyleLbl="parChTrans1D3" presStyleIdx="4" presStyleCnt="7"/>
      <dgm:spPr/>
    </dgm:pt>
    <dgm:pt modelId="{4BA65161-0983-4914-B79A-14E9B1B414D6}" type="pres">
      <dgm:prSet presAssocID="{D94370C7-B35E-4ED3-8DC3-6EBAECD98B88}" presName="root2" presStyleCnt="0"/>
      <dgm:spPr/>
    </dgm:pt>
    <dgm:pt modelId="{EE441DD8-379D-46C9-A7B8-A8B1F2DDDE5E}" type="pres">
      <dgm:prSet presAssocID="{D94370C7-B35E-4ED3-8DC3-6EBAECD98B88}" presName="LevelTwoTextNode" presStyleLbl="node3" presStyleIdx="4" presStyleCnt="7">
        <dgm:presLayoutVars>
          <dgm:chPref val="3"/>
        </dgm:presLayoutVars>
      </dgm:prSet>
      <dgm:spPr/>
    </dgm:pt>
    <dgm:pt modelId="{2EFBB8A5-C166-4AB0-8F82-19921E0D60CA}" type="pres">
      <dgm:prSet presAssocID="{D94370C7-B35E-4ED3-8DC3-6EBAECD98B88}" presName="level3hierChild" presStyleCnt="0"/>
      <dgm:spPr/>
    </dgm:pt>
    <dgm:pt modelId="{6B59E08E-69F1-4E70-957C-FC97E1853EF8}" type="pres">
      <dgm:prSet presAssocID="{DE4647EF-F886-464B-A66C-C9B4835C34ED}" presName="conn2-1" presStyleLbl="parChTrans1D2" presStyleIdx="2" presStyleCnt="3"/>
      <dgm:spPr/>
    </dgm:pt>
    <dgm:pt modelId="{2F13695D-A549-4831-81A3-C227D3E4FFDF}" type="pres">
      <dgm:prSet presAssocID="{DE4647EF-F886-464B-A66C-C9B4835C34ED}" presName="connTx" presStyleLbl="parChTrans1D2" presStyleIdx="2" presStyleCnt="3"/>
      <dgm:spPr/>
    </dgm:pt>
    <dgm:pt modelId="{E232BE41-D3B2-4162-B460-884DEBECA5F5}" type="pres">
      <dgm:prSet presAssocID="{872F9C5D-7178-4868-8FC0-5D21B766A98D}" presName="root2" presStyleCnt="0"/>
      <dgm:spPr/>
    </dgm:pt>
    <dgm:pt modelId="{ACC3BB77-5891-4AE8-91BA-C89429DD9C43}" type="pres">
      <dgm:prSet presAssocID="{872F9C5D-7178-4868-8FC0-5D21B766A98D}" presName="LevelTwoTextNode" presStyleLbl="node2" presStyleIdx="2" presStyleCnt="3">
        <dgm:presLayoutVars>
          <dgm:chPref val="3"/>
        </dgm:presLayoutVars>
      </dgm:prSet>
      <dgm:spPr/>
    </dgm:pt>
    <dgm:pt modelId="{76D6CD49-7F7F-447F-B5F0-FCC3E107ED0A}" type="pres">
      <dgm:prSet presAssocID="{872F9C5D-7178-4868-8FC0-5D21B766A98D}" presName="level3hierChild" presStyleCnt="0"/>
      <dgm:spPr/>
    </dgm:pt>
    <dgm:pt modelId="{CA459788-6F93-4A22-BE63-0311676350D4}" type="pres">
      <dgm:prSet presAssocID="{449A6C36-DCAE-4ED2-8C4A-F720A19D91D6}" presName="conn2-1" presStyleLbl="parChTrans1D3" presStyleIdx="5" presStyleCnt="7"/>
      <dgm:spPr/>
    </dgm:pt>
    <dgm:pt modelId="{C855544B-9EFA-46B9-A584-B9EF7F43E4E2}" type="pres">
      <dgm:prSet presAssocID="{449A6C36-DCAE-4ED2-8C4A-F720A19D91D6}" presName="connTx" presStyleLbl="parChTrans1D3" presStyleIdx="5" presStyleCnt="7"/>
      <dgm:spPr/>
    </dgm:pt>
    <dgm:pt modelId="{76E759E7-1649-496F-85AC-144CF08BFBA3}" type="pres">
      <dgm:prSet presAssocID="{A8993B21-C915-41A7-A998-99F601C4C298}" presName="root2" presStyleCnt="0"/>
      <dgm:spPr/>
    </dgm:pt>
    <dgm:pt modelId="{9D322C95-1078-496C-AF94-45AD70D8C21C}" type="pres">
      <dgm:prSet presAssocID="{A8993B21-C915-41A7-A998-99F601C4C298}" presName="LevelTwoTextNode" presStyleLbl="node3" presStyleIdx="5" presStyleCnt="7">
        <dgm:presLayoutVars>
          <dgm:chPref val="3"/>
        </dgm:presLayoutVars>
      </dgm:prSet>
      <dgm:spPr/>
    </dgm:pt>
    <dgm:pt modelId="{DACE26E3-20A6-4AEA-95C2-6BCCC899DDDC}" type="pres">
      <dgm:prSet presAssocID="{A8993B21-C915-41A7-A998-99F601C4C298}" presName="level3hierChild" presStyleCnt="0"/>
      <dgm:spPr/>
    </dgm:pt>
    <dgm:pt modelId="{3A5FE2D7-C1E2-4B06-ABEF-09174B26F150}" type="pres">
      <dgm:prSet presAssocID="{36019154-C359-48D9-A9DF-5EA8303331D2}" presName="conn2-1" presStyleLbl="parChTrans1D3" presStyleIdx="6" presStyleCnt="7"/>
      <dgm:spPr/>
    </dgm:pt>
    <dgm:pt modelId="{B0F0389D-3015-41D5-8DBC-28DF875B669C}" type="pres">
      <dgm:prSet presAssocID="{36019154-C359-48D9-A9DF-5EA8303331D2}" presName="connTx" presStyleLbl="parChTrans1D3" presStyleIdx="6" presStyleCnt="7"/>
      <dgm:spPr/>
    </dgm:pt>
    <dgm:pt modelId="{4C00CDCD-0A5F-4C13-80FC-B43184E85063}" type="pres">
      <dgm:prSet presAssocID="{8830E106-B633-4E20-B070-723579EAC47F}" presName="root2" presStyleCnt="0"/>
      <dgm:spPr/>
    </dgm:pt>
    <dgm:pt modelId="{493A5729-A58B-46EE-9C1A-FBD70FB5A72C}" type="pres">
      <dgm:prSet presAssocID="{8830E106-B633-4E20-B070-723579EAC47F}" presName="LevelTwoTextNode" presStyleLbl="node3" presStyleIdx="6" presStyleCnt="7">
        <dgm:presLayoutVars>
          <dgm:chPref val="3"/>
        </dgm:presLayoutVars>
      </dgm:prSet>
      <dgm:spPr/>
    </dgm:pt>
    <dgm:pt modelId="{8D309705-4166-48DC-B272-19C6D3C81716}" type="pres">
      <dgm:prSet presAssocID="{8830E106-B633-4E20-B070-723579EAC47F}" presName="level3hierChild" presStyleCnt="0"/>
      <dgm:spPr/>
    </dgm:pt>
  </dgm:ptLst>
  <dgm:cxnLst>
    <dgm:cxn modelId="{601D770E-A103-43EF-8974-BA77BEC525DE}" srcId="{872F9C5D-7178-4868-8FC0-5D21B766A98D}" destId="{8830E106-B633-4E20-B070-723579EAC47F}" srcOrd="1" destOrd="0" parTransId="{36019154-C359-48D9-A9DF-5EA8303331D2}" sibTransId="{006EA891-BA54-494B-BE8F-87448A9D63E2}"/>
    <dgm:cxn modelId="{78CD4F40-751B-46ED-BAA7-E28725F5F4C7}" type="presOf" srcId="{348D936C-B610-4C7A-9047-36060F198924}" destId="{FACC368C-2F46-4CD2-A788-A08E34E56CCA}" srcOrd="0" destOrd="0" presId="urn:microsoft.com/office/officeart/2008/layout/HorizontalMultiLevelHierarchy"/>
    <dgm:cxn modelId="{F76B3961-AB9B-4D3F-822C-C09F42398251}" type="presOf" srcId="{44CE6AD9-1B0F-4C1D-B1BA-29BF0C84CA91}" destId="{692B3D0B-3130-4E78-A84C-9D276E0C8ADD}" srcOrd="0" destOrd="0" presId="urn:microsoft.com/office/officeart/2008/layout/HorizontalMultiLevelHierarchy"/>
    <dgm:cxn modelId="{D5797647-2C2F-4241-B05B-C16AB59FDB68}" type="presOf" srcId="{36019154-C359-48D9-A9DF-5EA8303331D2}" destId="{3A5FE2D7-C1E2-4B06-ABEF-09174B26F150}" srcOrd="0" destOrd="0" presId="urn:microsoft.com/office/officeart/2008/layout/HorizontalMultiLevelHierarchy"/>
    <dgm:cxn modelId="{46919069-3873-4BF7-8A1F-739A2D389094}" type="presOf" srcId="{7ADE2731-9BA5-42FE-9FF3-EACD7F3DCA85}" destId="{76DFFB3F-89A6-4D18-841D-CA9BA6344659}" srcOrd="0" destOrd="0" presId="urn:microsoft.com/office/officeart/2008/layout/HorizontalMultiLevelHierarchy"/>
    <dgm:cxn modelId="{8C9CAE49-6B98-407E-AFE7-0D7F0649C79F}" type="presOf" srcId="{A8993B21-C915-41A7-A998-99F601C4C298}" destId="{9D322C95-1078-496C-AF94-45AD70D8C21C}" srcOrd="0" destOrd="0" presId="urn:microsoft.com/office/officeart/2008/layout/HorizontalMultiLevelHierarchy"/>
    <dgm:cxn modelId="{7C0C8C6C-373C-4677-8661-8E9686703814}" type="presOf" srcId="{1D643A4A-409B-4ED6-B64A-C7F16E806136}" destId="{F86342FC-BEE0-4754-BBB8-59901CBA9145}" srcOrd="1" destOrd="0" presId="urn:microsoft.com/office/officeart/2008/layout/HorizontalMultiLevelHierarchy"/>
    <dgm:cxn modelId="{9307D250-997C-44DA-97E8-65C8F5C3B5FA}" type="presOf" srcId="{8EF4F4DC-0398-4801-8CCD-2B17C9E18087}" destId="{63254E7D-1F8C-4B29-A19C-D6CD40D37D1E}" srcOrd="0" destOrd="0" presId="urn:microsoft.com/office/officeart/2008/layout/HorizontalMultiLevelHierarchy"/>
    <dgm:cxn modelId="{3EB59E76-56DB-470A-BC74-470413C5311C}" srcId="{F28C550A-3769-48D5-B5FD-8138D10F8863}" destId="{2D80B8A0-E216-454F-9E6E-3B78B0FF80D5}" srcOrd="1" destOrd="0" parTransId="{1D643A4A-409B-4ED6-B64A-C7F16E806136}" sibTransId="{FBC78C1F-5C85-4A2A-8ED7-88D6A7E11B10}"/>
    <dgm:cxn modelId="{B5B28559-3916-4EF7-93FF-A3E23F66821C}" type="presOf" srcId="{F28C550A-3769-48D5-B5FD-8138D10F8863}" destId="{B47C741A-3B94-495A-809F-0E67D28DB647}" srcOrd="0" destOrd="0" presId="urn:microsoft.com/office/officeart/2008/layout/HorizontalMultiLevelHierarchy"/>
    <dgm:cxn modelId="{03D60E7C-68D0-4374-AED9-6F1A63C160B5}" type="presOf" srcId="{1B8AD3CD-96E7-4022-B654-7AC76D581E01}" destId="{EA1CC61E-7128-42FE-ABED-BCE98CC2E7B0}" srcOrd="1" destOrd="0" presId="urn:microsoft.com/office/officeart/2008/layout/HorizontalMultiLevelHierarchy"/>
    <dgm:cxn modelId="{989E4781-9325-433E-8756-2335037A430B}" type="presOf" srcId="{8EF4F4DC-0398-4801-8CCD-2B17C9E18087}" destId="{FA22C569-6C00-4AAA-B30B-C42771EC1B88}" srcOrd="1" destOrd="0" presId="urn:microsoft.com/office/officeart/2008/layout/HorizontalMultiLevelHierarchy"/>
    <dgm:cxn modelId="{45856182-56F2-4002-B3FB-4FD88A9045B5}" srcId="{F28C550A-3769-48D5-B5FD-8138D10F8863}" destId="{D704FFB4-1FB9-4779-B569-7F763197A7C2}" srcOrd="0" destOrd="0" parTransId="{1B8AD3CD-96E7-4022-B654-7AC76D581E01}" sibTransId="{41692874-F551-4FA3-8C5C-877ACBEB6ED7}"/>
    <dgm:cxn modelId="{5FD9B782-B2E1-4C8B-8930-52B2A3C3BC88}" type="presOf" srcId="{13D3EFBB-F0ED-43EC-8833-142309D74585}" destId="{595A703D-3F75-4DCB-AC6D-C8725D57FB69}" srcOrd="0" destOrd="0" presId="urn:microsoft.com/office/officeart/2008/layout/HorizontalMultiLevelHierarchy"/>
    <dgm:cxn modelId="{57005487-CBF2-4A11-884C-1D02C23BB196}" type="presOf" srcId="{44CE6AD9-1B0F-4C1D-B1BA-29BF0C84CA91}" destId="{AA2FE3A6-2B26-4659-8FDD-BBA21180F212}" srcOrd="1" destOrd="0" presId="urn:microsoft.com/office/officeart/2008/layout/HorizontalMultiLevelHierarchy"/>
    <dgm:cxn modelId="{5CB3CE87-A863-407F-B174-30422B24E2F4}" type="presOf" srcId="{872F9C5D-7178-4868-8FC0-5D21B766A98D}" destId="{ACC3BB77-5891-4AE8-91BA-C89429DD9C43}" srcOrd="0" destOrd="0" presId="urn:microsoft.com/office/officeart/2008/layout/HorizontalMultiLevelHierarchy"/>
    <dgm:cxn modelId="{548DDA8B-3CA8-4B39-AC17-6938727919B6}" srcId="{872F9C5D-7178-4868-8FC0-5D21B766A98D}" destId="{A8993B21-C915-41A7-A998-99F601C4C298}" srcOrd="0" destOrd="0" parTransId="{449A6C36-DCAE-4ED2-8C4A-F720A19D91D6}" sibTransId="{744C5C3C-0EFE-4B25-A5C4-76462F495ADC}"/>
    <dgm:cxn modelId="{23C81C90-335B-471B-9EB2-06D00C635F4D}" srcId="{F28C550A-3769-48D5-B5FD-8138D10F8863}" destId="{872F9C5D-7178-4868-8FC0-5D21B766A98D}" srcOrd="2" destOrd="0" parTransId="{DE4647EF-F886-464B-A66C-C9B4835C34ED}" sibTransId="{7D3E3EEF-F9DC-4E9D-ABF4-078C96F0BF06}"/>
    <dgm:cxn modelId="{7D4A8A90-5B27-4052-A2BC-A4D6B7255274}" type="presOf" srcId="{328204F7-B01E-44E4-992A-10FF970F0AE6}" destId="{23ED0A19-588E-4ED1-A25C-A3A785AE7EB9}" srcOrd="0" destOrd="0" presId="urn:microsoft.com/office/officeart/2008/layout/HorizontalMultiLevelHierarchy"/>
    <dgm:cxn modelId="{BA949796-8B75-4D35-B35D-EE68592C6649}" srcId="{2D80B8A0-E216-454F-9E6E-3B78B0FF80D5}" destId="{2718308F-5543-4868-B023-E425FDAAA61C}" srcOrd="0" destOrd="0" parTransId="{48DFC00F-9A49-46FB-B0BB-FFFC9ADCAE16}" sibTransId="{37D50C27-1CD2-4800-8BC8-D139D52205B1}"/>
    <dgm:cxn modelId="{914E42A5-C37C-4FA0-B8A2-B312202C0CCC}" type="presOf" srcId="{DE4647EF-F886-464B-A66C-C9B4835C34ED}" destId="{2F13695D-A549-4831-81A3-C227D3E4FFDF}" srcOrd="1" destOrd="0" presId="urn:microsoft.com/office/officeart/2008/layout/HorizontalMultiLevelHierarchy"/>
    <dgm:cxn modelId="{BB67ABA7-5C03-43D0-A040-36BE55A54C82}" type="presOf" srcId="{2D80B8A0-E216-454F-9E6E-3B78B0FF80D5}" destId="{BF8CB39F-E99C-4BF5-916C-051D39755684}" srcOrd="0" destOrd="0" presId="urn:microsoft.com/office/officeart/2008/layout/HorizontalMultiLevelHierarchy"/>
    <dgm:cxn modelId="{E4D979AC-F11E-420A-AF3C-2A50BEC69EDD}" srcId="{D704FFB4-1FB9-4779-B569-7F763197A7C2}" destId="{99501006-E973-407E-A4D0-F15B55F4E762}" srcOrd="1" destOrd="0" parTransId="{44CE6AD9-1B0F-4C1D-B1BA-29BF0C84CA91}" sibTransId="{40991DBA-BF9D-42F2-B5EC-9377A947E16E}"/>
    <dgm:cxn modelId="{CBE173AF-1D6D-4B22-A3A8-C755CA7A008F}" type="presOf" srcId="{D94370C7-B35E-4ED3-8DC3-6EBAECD98B88}" destId="{EE441DD8-379D-46C9-A7B8-A8B1F2DDDE5E}" srcOrd="0" destOrd="0" presId="urn:microsoft.com/office/officeart/2008/layout/HorizontalMultiLevelHierarchy"/>
    <dgm:cxn modelId="{612061B0-5ADE-4D07-8527-CC38DDB638AF}" type="presOf" srcId="{36019154-C359-48D9-A9DF-5EA8303331D2}" destId="{B0F0389D-3015-41D5-8DBC-28DF875B669C}" srcOrd="1" destOrd="0" presId="urn:microsoft.com/office/officeart/2008/layout/HorizontalMultiLevelHierarchy"/>
    <dgm:cxn modelId="{C34775B2-FBB0-464F-B47E-4AFB2A683B34}" type="presOf" srcId="{48DFC00F-9A49-46FB-B0BB-FFFC9ADCAE16}" destId="{5EEECD4F-1F0A-489B-8A00-71705A671F06}" srcOrd="1" destOrd="0" presId="urn:microsoft.com/office/officeart/2008/layout/HorizontalMultiLevelHierarchy"/>
    <dgm:cxn modelId="{9BE72CB4-B840-4C1D-856E-DBFB4F7C4CC1}" type="presOf" srcId="{1D643A4A-409B-4ED6-B64A-C7F16E806136}" destId="{1E56327E-59C4-40C9-879D-B81F824EA4BC}" srcOrd="0" destOrd="0" presId="urn:microsoft.com/office/officeart/2008/layout/HorizontalMultiLevelHierarchy"/>
    <dgm:cxn modelId="{14B44AB6-9A21-4487-8917-93152C2D33A6}" type="presOf" srcId="{D704FFB4-1FB9-4779-B569-7F763197A7C2}" destId="{AFD72070-FC07-4AC0-8FB2-B0795DD355D5}" srcOrd="0" destOrd="0" presId="urn:microsoft.com/office/officeart/2008/layout/HorizontalMultiLevelHierarchy"/>
    <dgm:cxn modelId="{AA15EFB6-3036-4C58-9927-754BA7883412}" type="presOf" srcId="{449A6C36-DCAE-4ED2-8C4A-F720A19D91D6}" destId="{C855544B-9EFA-46B9-A584-B9EF7F43E4E2}" srcOrd="1" destOrd="0" presId="urn:microsoft.com/office/officeart/2008/layout/HorizontalMultiLevelHierarchy"/>
    <dgm:cxn modelId="{55B9A5BA-374A-4C11-BA85-92631F75D51E}" type="presOf" srcId="{8830E106-B633-4E20-B070-723579EAC47F}" destId="{493A5729-A58B-46EE-9C1A-FBD70FB5A72C}" srcOrd="0" destOrd="0" presId="urn:microsoft.com/office/officeart/2008/layout/HorizontalMultiLevelHierarchy"/>
    <dgm:cxn modelId="{E6AEBDBD-C1E6-45EC-883E-50398A4EEB61}" srcId="{2D80B8A0-E216-454F-9E6E-3B78B0FF80D5}" destId="{D94370C7-B35E-4ED3-8DC3-6EBAECD98B88}" srcOrd="2" destOrd="0" parTransId="{8EF4F4DC-0398-4801-8CCD-2B17C9E18087}" sibTransId="{F25152D9-CB59-405D-A9F8-E3A4DC4ACA01}"/>
    <dgm:cxn modelId="{5D0421CB-5523-4835-818A-A0CF3EFD6E83}" type="presOf" srcId="{449A6C36-DCAE-4ED2-8C4A-F720A19D91D6}" destId="{CA459788-6F93-4A22-BE63-0311676350D4}" srcOrd="0" destOrd="0" presId="urn:microsoft.com/office/officeart/2008/layout/HorizontalMultiLevelHierarchy"/>
    <dgm:cxn modelId="{FC8DF9CC-AA39-45A9-AE71-6DB53B259FD3}" srcId="{7ADE2731-9BA5-42FE-9FF3-EACD7F3DCA85}" destId="{F28C550A-3769-48D5-B5FD-8138D10F8863}" srcOrd="0" destOrd="0" parTransId="{88E0ABCF-5E40-4F34-9395-09A11727DE6E}" sibTransId="{3663CBD0-5E2B-4A3A-9182-C61AA50D2B58}"/>
    <dgm:cxn modelId="{4F4A77D8-5206-4EB1-A286-928D9FA8CB55}" type="presOf" srcId="{286AEFBB-1E48-4B41-ABBE-1DFEE38C3F92}" destId="{526D5882-47C2-4AA1-BEC0-A0C552FD32D0}" srcOrd="0" destOrd="0" presId="urn:microsoft.com/office/officeart/2008/layout/HorizontalMultiLevelHierarchy"/>
    <dgm:cxn modelId="{BED062E1-D14C-462C-A2DD-11137F94AE91}" type="presOf" srcId="{328204F7-B01E-44E4-992A-10FF970F0AE6}" destId="{1DD93219-6937-4338-841B-51BA886EA94E}" srcOrd="1" destOrd="0" presId="urn:microsoft.com/office/officeart/2008/layout/HorizontalMultiLevelHierarchy"/>
    <dgm:cxn modelId="{41EDB8E6-EBD7-4083-B616-2C06606B2FA8}" srcId="{2D80B8A0-E216-454F-9E6E-3B78B0FF80D5}" destId="{348D936C-B610-4C7A-9047-36060F198924}" srcOrd="1" destOrd="0" parTransId="{13D3EFBB-F0ED-43EC-8833-142309D74585}" sibTransId="{8D7045B2-64A7-44D3-84BC-F402AC91A827}"/>
    <dgm:cxn modelId="{34C4DCE6-40D4-4887-ADDE-4D5AC5E77EDE}" type="presOf" srcId="{13D3EFBB-F0ED-43EC-8833-142309D74585}" destId="{D126D9A3-F6F5-4A9F-8673-A9ACC9BC1D76}" srcOrd="1" destOrd="0" presId="urn:microsoft.com/office/officeart/2008/layout/HorizontalMultiLevelHierarchy"/>
    <dgm:cxn modelId="{8B5A0BEE-B00D-4D94-972E-4009BC5FA0CC}" srcId="{D704FFB4-1FB9-4779-B569-7F763197A7C2}" destId="{286AEFBB-1E48-4B41-ABBE-1DFEE38C3F92}" srcOrd="0" destOrd="0" parTransId="{328204F7-B01E-44E4-992A-10FF970F0AE6}" sibTransId="{49D865BD-7BF4-4F19-B93B-91CD034063A3}"/>
    <dgm:cxn modelId="{465E5AF5-626D-41EF-96F6-B0E8B89B719E}" type="presOf" srcId="{99501006-E973-407E-A4D0-F15B55F4E762}" destId="{EA470F73-71DD-462C-A0D5-770F9F9B4C21}" srcOrd="0" destOrd="0" presId="urn:microsoft.com/office/officeart/2008/layout/HorizontalMultiLevelHierarchy"/>
    <dgm:cxn modelId="{DD6BCDF6-EFA1-4D37-8053-A6BF64CC3668}" type="presOf" srcId="{48DFC00F-9A49-46FB-B0BB-FFFC9ADCAE16}" destId="{D75E6E02-FD08-4722-B3CB-737307E380C1}" srcOrd="0" destOrd="0" presId="urn:microsoft.com/office/officeart/2008/layout/HorizontalMultiLevelHierarchy"/>
    <dgm:cxn modelId="{4FCBABF7-CE54-4AB5-AEAD-C3A8128A916C}" type="presOf" srcId="{2718308F-5543-4868-B023-E425FDAAA61C}" destId="{06BE068A-8A7F-4EEB-817A-0CE23293B314}" srcOrd="0" destOrd="0" presId="urn:microsoft.com/office/officeart/2008/layout/HorizontalMultiLevelHierarchy"/>
    <dgm:cxn modelId="{C7FC2DFB-E5A9-4E9D-9F35-DA8E0B6F0D1E}" type="presOf" srcId="{DE4647EF-F886-464B-A66C-C9B4835C34ED}" destId="{6B59E08E-69F1-4E70-957C-FC97E1853EF8}" srcOrd="0" destOrd="0" presId="urn:microsoft.com/office/officeart/2008/layout/HorizontalMultiLevelHierarchy"/>
    <dgm:cxn modelId="{ECAC6CFC-17A8-47FB-97B5-A739FB31B47E}" type="presOf" srcId="{1B8AD3CD-96E7-4022-B654-7AC76D581E01}" destId="{5437F71C-9B0D-4AE2-8BE1-DFDE3B40ACE3}" srcOrd="0" destOrd="0" presId="urn:microsoft.com/office/officeart/2008/layout/HorizontalMultiLevelHierarchy"/>
    <dgm:cxn modelId="{994B2B1B-1016-4CFD-ADA8-EECE8967B219}" type="presParOf" srcId="{76DFFB3F-89A6-4D18-841D-CA9BA6344659}" destId="{2FF85B1A-CE3C-4D07-A54A-4A39905F2D97}" srcOrd="0" destOrd="0" presId="urn:microsoft.com/office/officeart/2008/layout/HorizontalMultiLevelHierarchy"/>
    <dgm:cxn modelId="{1521AAC5-5983-40B0-A5F6-46D333FBBF75}" type="presParOf" srcId="{2FF85B1A-CE3C-4D07-A54A-4A39905F2D97}" destId="{B47C741A-3B94-495A-809F-0E67D28DB647}" srcOrd="0" destOrd="0" presId="urn:microsoft.com/office/officeart/2008/layout/HorizontalMultiLevelHierarchy"/>
    <dgm:cxn modelId="{2A92348F-BFB2-4A4A-8F42-F709798B2DB1}" type="presParOf" srcId="{2FF85B1A-CE3C-4D07-A54A-4A39905F2D97}" destId="{1244DF25-8D2D-4751-BE7A-9242E4E74C1C}" srcOrd="1" destOrd="0" presId="urn:microsoft.com/office/officeart/2008/layout/HorizontalMultiLevelHierarchy"/>
    <dgm:cxn modelId="{CFB2A951-7E91-4F9E-8A51-EDFEC0C18C40}" type="presParOf" srcId="{1244DF25-8D2D-4751-BE7A-9242E4E74C1C}" destId="{5437F71C-9B0D-4AE2-8BE1-DFDE3B40ACE3}" srcOrd="0" destOrd="0" presId="urn:microsoft.com/office/officeart/2008/layout/HorizontalMultiLevelHierarchy"/>
    <dgm:cxn modelId="{5A8D4122-D0DF-4858-B9C4-43DF250A7587}" type="presParOf" srcId="{5437F71C-9B0D-4AE2-8BE1-DFDE3B40ACE3}" destId="{EA1CC61E-7128-42FE-ABED-BCE98CC2E7B0}" srcOrd="0" destOrd="0" presId="urn:microsoft.com/office/officeart/2008/layout/HorizontalMultiLevelHierarchy"/>
    <dgm:cxn modelId="{3F42A97F-9720-47CE-993E-C6639EBABD6B}" type="presParOf" srcId="{1244DF25-8D2D-4751-BE7A-9242E4E74C1C}" destId="{F34F2257-1F7F-44C3-87D2-FDC6D213D0A4}" srcOrd="1" destOrd="0" presId="urn:microsoft.com/office/officeart/2008/layout/HorizontalMultiLevelHierarchy"/>
    <dgm:cxn modelId="{C2438A3A-56A1-424C-960C-2E3D1BBFC849}" type="presParOf" srcId="{F34F2257-1F7F-44C3-87D2-FDC6D213D0A4}" destId="{AFD72070-FC07-4AC0-8FB2-B0795DD355D5}" srcOrd="0" destOrd="0" presId="urn:microsoft.com/office/officeart/2008/layout/HorizontalMultiLevelHierarchy"/>
    <dgm:cxn modelId="{1D634E91-AA61-40E7-AFEC-13ACA74C635C}" type="presParOf" srcId="{F34F2257-1F7F-44C3-87D2-FDC6D213D0A4}" destId="{B6617786-A1D6-49F8-ABCB-0C68FDA53134}" srcOrd="1" destOrd="0" presId="urn:microsoft.com/office/officeart/2008/layout/HorizontalMultiLevelHierarchy"/>
    <dgm:cxn modelId="{0497AFA3-E68B-48E3-AEC3-0D88EEB8C5F8}" type="presParOf" srcId="{B6617786-A1D6-49F8-ABCB-0C68FDA53134}" destId="{23ED0A19-588E-4ED1-A25C-A3A785AE7EB9}" srcOrd="0" destOrd="0" presId="urn:microsoft.com/office/officeart/2008/layout/HorizontalMultiLevelHierarchy"/>
    <dgm:cxn modelId="{4CCC42DF-3027-4C7B-8C11-9B9FCF830807}" type="presParOf" srcId="{23ED0A19-588E-4ED1-A25C-A3A785AE7EB9}" destId="{1DD93219-6937-4338-841B-51BA886EA94E}" srcOrd="0" destOrd="0" presId="urn:microsoft.com/office/officeart/2008/layout/HorizontalMultiLevelHierarchy"/>
    <dgm:cxn modelId="{B69713E1-E4F9-4B25-957E-2D079C9C8FBA}" type="presParOf" srcId="{B6617786-A1D6-49F8-ABCB-0C68FDA53134}" destId="{8C62F1DF-7F8D-4A5B-A22E-2D59644CB45D}" srcOrd="1" destOrd="0" presId="urn:microsoft.com/office/officeart/2008/layout/HorizontalMultiLevelHierarchy"/>
    <dgm:cxn modelId="{3CFB277A-C172-42D9-896C-1DD6F1615A64}" type="presParOf" srcId="{8C62F1DF-7F8D-4A5B-A22E-2D59644CB45D}" destId="{526D5882-47C2-4AA1-BEC0-A0C552FD32D0}" srcOrd="0" destOrd="0" presId="urn:microsoft.com/office/officeart/2008/layout/HorizontalMultiLevelHierarchy"/>
    <dgm:cxn modelId="{57DD17FC-3425-48DE-9836-97743115D37F}" type="presParOf" srcId="{8C62F1DF-7F8D-4A5B-A22E-2D59644CB45D}" destId="{B5190A00-08C1-4095-BA5B-790C8483A6B8}" srcOrd="1" destOrd="0" presId="urn:microsoft.com/office/officeart/2008/layout/HorizontalMultiLevelHierarchy"/>
    <dgm:cxn modelId="{BD9F97E8-F7B3-489E-91C8-CA9573780663}" type="presParOf" srcId="{B6617786-A1D6-49F8-ABCB-0C68FDA53134}" destId="{692B3D0B-3130-4E78-A84C-9D276E0C8ADD}" srcOrd="2" destOrd="0" presId="urn:microsoft.com/office/officeart/2008/layout/HorizontalMultiLevelHierarchy"/>
    <dgm:cxn modelId="{39E2B3B7-AEA6-4057-B824-300710508DB5}" type="presParOf" srcId="{692B3D0B-3130-4E78-A84C-9D276E0C8ADD}" destId="{AA2FE3A6-2B26-4659-8FDD-BBA21180F212}" srcOrd="0" destOrd="0" presId="urn:microsoft.com/office/officeart/2008/layout/HorizontalMultiLevelHierarchy"/>
    <dgm:cxn modelId="{B8A3CCA2-D669-4236-A4E4-46C90118FAE0}" type="presParOf" srcId="{B6617786-A1D6-49F8-ABCB-0C68FDA53134}" destId="{1861EA00-127D-438B-8E69-707968DEE0E3}" srcOrd="3" destOrd="0" presId="urn:microsoft.com/office/officeart/2008/layout/HorizontalMultiLevelHierarchy"/>
    <dgm:cxn modelId="{B3B0E215-DE36-49B7-B293-E1111C96756A}" type="presParOf" srcId="{1861EA00-127D-438B-8E69-707968DEE0E3}" destId="{EA470F73-71DD-462C-A0D5-770F9F9B4C21}" srcOrd="0" destOrd="0" presId="urn:microsoft.com/office/officeart/2008/layout/HorizontalMultiLevelHierarchy"/>
    <dgm:cxn modelId="{AA83DE95-6D4F-427F-AD22-4B802EB28825}" type="presParOf" srcId="{1861EA00-127D-438B-8E69-707968DEE0E3}" destId="{022405D2-E645-4DB0-B073-5915DC06CA8A}" srcOrd="1" destOrd="0" presId="urn:microsoft.com/office/officeart/2008/layout/HorizontalMultiLevelHierarchy"/>
    <dgm:cxn modelId="{1489BC97-81A2-49B9-BE07-2E641EBD1E8E}" type="presParOf" srcId="{1244DF25-8D2D-4751-BE7A-9242E4E74C1C}" destId="{1E56327E-59C4-40C9-879D-B81F824EA4BC}" srcOrd="2" destOrd="0" presId="urn:microsoft.com/office/officeart/2008/layout/HorizontalMultiLevelHierarchy"/>
    <dgm:cxn modelId="{87786209-90C4-44D5-B76D-2F96F72C9A07}" type="presParOf" srcId="{1E56327E-59C4-40C9-879D-B81F824EA4BC}" destId="{F86342FC-BEE0-4754-BBB8-59901CBA9145}" srcOrd="0" destOrd="0" presId="urn:microsoft.com/office/officeart/2008/layout/HorizontalMultiLevelHierarchy"/>
    <dgm:cxn modelId="{F7C6A888-E20C-4736-8087-70D7F04E7AF8}" type="presParOf" srcId="{1244DF25-8D2D-4751-BE7A-9242E4E74C1C}" destId="{7D13CC54-A174-45E3-812D-41C019189116}" srcOrd="3" destOrd="0" presId="urn:microsoft.com/office/officeart/2008/layout/HorizontalMultiLevelHierarchy"/>
    <dgm:cxn modelId="{4C956AA3-1B49-4FB6-A973-25780DD5ECAA}" type="presParOf" srcId="{7D13CC54-A174-45E3-812D-41C019189116}" destId="{BF8CB39F-E99C-4BF5-916C-051D39755684}" srcOrd="0" destOrd="0" presId="urn:microsoft.com/office/officeart/2008/layout/HorizontalMultiLevelHierarchy"/>
    <dgm:cxn modelId="{FDD64C58-41B7-454E-9C4C-E128329B8789}" type="presParOf" srcId="{7D13CC54-A174-45E3-812D-41C019189116}" destId="{19D9616A-F198-4094-AB7F-3440E8B713E4}" srcOrd="1" destOrd="0" presId="urn:microsoft.com/office/officeart/2008/layout/HorizontalMultiLevelHierarchy"/>
    <dgm:cxn modelId="{29101D08-D132-4505-ACCB-E41CCB15E84F}" type="presParOf" srcId="{19D9616A-F198-4094-AB7F-3440E8B713E4}" destId="{D75E6E02-FD08-4722-B3CB-737307E380C1}" srcOrd="0" destOrd="0" presId="urn:microsoft.com/office/officeart/2008/layout/HorizontalMultiLevelHierarchy"/>
    <dgm:cxn modelId="{E9432D3A-7856-488B-BB82-5FD1C6A339F2}" type="presParOf" srcId="{D75E6E02-FD08-4722-B3CB-737307E380C1}" destId="{5EEECD4F-1F0A-489B-8A00-71705A671F06}" srcOrd="0" destOrd="0" presId="urn:microsoft.com/office/officeart/2008/layout/HorizontalMultiLevelHierarchy"/>
    <dgm:cxn modelId="{FAAE1F31-F0FE-4285-8DFF-3D156AB07CEE}" type="presParOf" srcId="{19D9616A-F198-4094-AB7F-3440E8B713E4}" destId="{4D3EC594-A9F6-4E4B-94D8-B13DDC570DDC}" srcOrd="1" destOrd="0" presId="urn:microsoft.com/office/officeart/2008/layout/HorizontalMultiLevelHierarchy"/>
    <dgm:cxn modelId="{80FBB6DE-A2B4-42D5-84BB-2848AE3630EC}" type="presParOf" srcId="{4D3EC594-A9F6-4E4B-94D8-B13DDC570DDC}" destId="{06BE068A-8A7F-4EEB-817A-0CE23293B314}" srcOrd="0" destOrd="0" presId="urn:microsoft.com/office/officeart/2008/layout/HorizontalMultiLevelHierarchy"/>
    <dgm:cxn modelId="{1E5F87E8-DAB9-4BB9-873D-DBE7E187CEC7}" type="presParOf" srcId="{4D3EC594-A9F6-4E4B-94D8-B13DDC570DDC}" destId="{12E20320-527F-435A-8E25-AF4E42F73701}" srcOrd="1" destOrd="0" presId="urn:microsoft.com/office/officeart/2008/layout/HorizontalMultiLevelHierarchy"/>
    <dgm:cxn modelId="{B5C75092-4757-4B7A-864A-3AFDCB91EB83}" type="presParOf" srcId="{19D9616A-F198-4094-AB7F-3440E8B713E4}" destId="{595A703D-3F75-4DCB-AC6D-C8725D57FB69}" srcOrd="2" destOrd="0" presId="urn:microsoft.com/office/officeart/2008/layout/HorizontalMultiLevelHierarchy"/>
    <dgm:cxn modelId="{CEE661DF-F982-4920-994E-2C17B643D01F}" type="presParOf" srcId="{595A703D-3F75-4DCB-AC6D-C8725D57FB69}" destId="{D126D9A3-F6F5-4A9F-8673-A9ACC9BC1D76}" srcOrd="0" destOrd="0" presId="urn:microsoft.com/office/officeart/2008/layout/HorizontalMultiLevelHierarchy"/>
    <dgm:cxn modelId="{12DEDEC0-D09E-421A-805E-1828D1383D56}" type="presParOf" srcId="{19D9616A-F198-4094-AB7F-3440E8B713E4}" destId="{4E9C4D0F-E198-4EB9-85AB-26841F16D2D8}" srcOrd="3" destOrd="0" presId="urn:microsoft.com/office/officeart/2008/layout/HorizontalMultiLevelHierarchy"/>
    <dgm:cxn modelId="{E5BFFC25-C170-4ACC-AE20-6D6E071C1ADC}" type="presParOf" srcId="{4E9C4D0F-E198-4EB9-85AB-26841F16D2D8}" destId="{FACC368C-2F46-4CD2-A788-A08E34E56CCA}" srcOrd="0" destOrd="0" presId="urn:microsoft.com/office/officeart/2008/layout/HorizontalMultiLevelHierarchy"/>
    <dgm:cxn modelId="{551F8A70-A733-4BC7-97ED-1E6D4D1BC358}" type="presParOf" srcId="{4E9C4D0F-E198-4EB9-85AB-26841F16D2D8}" destId="{18A599E6-BABD-455D-B73D-820A8C55353A}" srcOrd="1" destOrd="0" presId="urn:microsoft.com/office/officeart/2008/layout/HorizontalMultiLevelHierarchy"/>
    <dgm:cxn modelId="{BF5657B4-6466-4790-9058-DB4988862312}" type="presParOf" srcId="{19D9616A-F198-4094-AB7F-3440E8B713E4}" destId="{63254E7D-1F8C-4B29-A19C-D6CD40D37D1E}" srcOrd="4" destOrd="0" presId="urn:microsoft.com/office/officeart/2008/layout/HorizontalMultiLevelHierarchy"/>
    <dgm:cxn modelId="{B1444EC8-A9E8-4D3D-86B8-898A69B2CEA5}" type="presParOf" srcId="{63254E7D-1F8C-4B29-A19C-D6CD40D37D1E}" destId="{FA22C569-6C00-4AAA-B30B-C42771EC1B88}" srcOrd="0" destOrd="0" presId="urn:microsoft.com/office/officeart/2008/layout/HorizontalMultiLevelHierarchy"/>
    <dgm:cxn modelId="{3BA35266-2597-4AF1-BD02-ED38EC7388A9}" type="presParOf" srcId="{19D9616A-F198-4094-AB7F-3440E8B713E4}" destId="{4BA65161-0983-4914-B79A-14E9B1B414D6}" srcOrd="5" destOrd="0" presId="urn:microsoft.com/office/officeart/2008/layout/HorizontalMultiLevelHierarchy"/>
    <dgm:cxn modelId="{26AB77B1-FBD7-4CAF-8BD7-4462C4B77168}" type="presParOf" srcId="{4BA65161-0983-4914-B79A-14E9B1B414D6}" destId="{EE441DD8-379D-46C9-A7B8-A8B1F2DDDE5E}" srcOrd="0" destOrd="0" presId="urn:microsoft.com/office/officeart/2008/layout/HorizontalMultiLevelHierarchy"/>
    <dgm:cxn modelId="{5E0B6CCF-579E-4DB2-BA47-06D17A32E988}" type="presParOf" srcId="{4BA65161-0983-4914-B79A-14E9B1B414D6}" destId="{2EFBB8A5-C166-4AB0-8F82-19921E0D60CA}" srcOrd="1" destOrd="0" presId="urn:microsoft.com/office/officeart/2008/layout/HorizontalMultiLevelHierarchy"/>
    <dgm:cxn modelId="{BC5390E2-3656-43E5-A5A0-0DA67B440DD1}" type="presParOf" srcId="{1244DF25-8D2D-4751-BE7A-9242E4E74C1C}" destId="{6B59E08E-69F1-4E70-957C-FC97E1853EF8}" srcOrd="4" destOrd="0" presId="urn:microsoft.com/office/officeart/2008/layout/HorizontalMultiLevelHierarchy"/>
    <dgm:cxn modelId="{09C31146-E1EC-4E56-9AB7-D5C14D753ABB}" type="presParOf" srcId="{6B59E08E-69F1-4E70-957C-FC97E1853EF8}" destId="{2F13695D-A549-4831-81A3-C227D3E4FFDF}" srcOrd="0" destOrd="0" presId="urn:microsoft.com/office/officeart/2008/layout/HorizontalMultiLevelHierarchy"/>
    <dgm:cxn modelId="{FF15407A-08B0-4044-8385-F16EB6A820EB}" type="presParOf" srcId="{1244DF25-8D2D-4751-BE7A-9242E4E74C1C}" destId="{E232BE41-D3B2-4162-B460-884DEBECA5F5}" srcOrd="5" destOrd="0" presId="urn:microsoft.com/office/officeart/2008/layout/HorizontalMultiLevelHierarchy"/>
    <dgm:cxn modelId="{90A42333-AF41-4B94-85D9-90EACE8BFEBE}" type="presParOf" srcId="{E232BE41-D3B2-4162-B460-884DEBECA5F5}" destId="{ACC3BB77-5891-4AE8-91BA-C89429DD9C43}" srcOrd="0" destOrd="0" presId="urn:microsoft.com/office/officeart/2008/layout/HorizontalMultiLevelHierarchy"/>
    <dgm:cxn modelId="{AEFF221F-4E92-43DC-A464-2549EEB055FF}" type="presParOf" srcId="{E232BE41-D3B2-4162-B460-884DEBECA5F5}" destId="{76D6CD49-7F7F-447F-B5F0-FCC3E107ED0A}" srcOrd="1" destOrd="0" presId="urn:microsoft.com/office/officeart/2008/layout/HorizontalMultiLevelHierarchy"/>
    <dgm:cxn modelId="{EA0AEEE2-4532-4FD5-BFF6-17BCA18B0E81}" type="presParOf" srcId="{76D6CD49-7F7F-447F-B5F0-FCC3E107ED0A}" destId="{CA459788-6F93-4A22-BE63-0311676350D4}" srcOrd="0" destOrd="0" presId="urn:microsoft.com/office/officeart/2008/layout/HorizontalMultiLevelHierarchy"/>
    <dgm:cxn modelId="{6758610A-8C8A-49A1-94E8-4E542F7FA772}" type="presParOf" srcId="{CA459788-6F93-4A22-BE63-0311676350D4}" destId="{C855544B-9EFA-46B9-A584-B9EF7F43E4E2}" srcOrd="0" destOrd="0" presId="urn:microsoft.com/office/officeart/2008/layout/HorizontalMultiLevelHierarchy"/>
    <dgm:cxn modelId="{E0C906D4-1C3D-49C1-BC2F-9126171CD50A}" type="presParOf" srcId="{76D6CD49-7F7F-447F-B5F0-FCC3E107ED0A}" destId="{76E759E7-1649-496F-85AC-144CF08BFBA3}" srcOrd="1" destOrd="0" presId="urn:microsoft.com/office/officeart/2008/layout/HorizontalMultiLevelHierarchy"/>
    <dgm:cxn modelId="{35C75F39-BCB6-4C41-8F86-35D2C1774494}" type="presParOf" srcId="{76E759E7-1649-496F-85AC-144CF08BFBA3}" destId="{9D322C95-1078-496C-AF94-45AD70D8C21C}" srcOrd="0" destOrd="0" presId="urn:microsoft.com/office/officeart/2008/layout/HorizontalMultiLevelHierarchy"/>
    <dgm:cxn modelId="{B4E5E68A-4B6C-4144-A089-26939A7D47F8}" type="presParOf" srcId="{76E759E7-1649-496F-85AC-144CF08BFBA3}" destId="{DACE26E3-20A6-4AEA-95C2-6BCCC899DDDC}" srcOrd="1" destOrd="0" presId="urn:microsoft.com/office/officeart/2008/layout/HorizontalMultiLevelHierarchy"/>
    <dgm:cxn modelId="{7A71380B-EED7-40C9-ACB6-900FB327C0E3}" type="presParOf" srcId="{76D6CD49-7F7F-447F-B5F0-FCC3E107ED0A}" destId="{3A5FE2D7-C1E2-4B06-ABEF-09174B26F150}" srcOrd="2" destOrd="0" presId="urn:microsoft.com/office/officeart/2008/layout/HorizontalMultiLevelHierarchy"/>
    <dgm:cxn modelId="{85B3F0A3-4F96-4C56-952B-AE5E12297FB4}" type="presParOf" srcId="{3A5FE2D7-C1E2-4B06-ABEF-09174B26F150}" destId="{B0F0389D-3015-41D5-8DBC-28DF875B669C}" srcOrd="0" destOrd="0" presId="urn:microsoft.com/office/officeart/2008/layout/HorizontalMultiLevelHierarchy"/>
    <dgm:cxn modelId="{B7B8CF41-1A29-4398-9438-2B330482DA6A}" type="presParOf" srcId="{76D6CD49-7F7F-447F-B5F0-FCC3E107ED0A}" destId="{4C00CDCD-0A5F-4C13-80FC-B43184E85063}" srcOrd="3" destOrd="0" presId="urn:microsoft.com/office/officeart/2008/layout/HorizontalMultiLevelHierarchy"/>
    <dgm:cxn modelId="{8292D998-39EF-4387-BC7D-AE9783725480}" type="presParOf" srcId="{4C00CDCD-0A5F-4C13-80FC-B43184E85063}" destId="{493A5729-A58B-46EE-9C1A-FBD70FB5A72C}" srcOrd="0" destOrd="0" presId="urn:microsoft.com/office/officeart/2008/layout/HorizontalMultiLevelHierarchy"/>
    <dgm:cxn modelId="{9ECF579B-C0CA-4F4C-A4D4-62A938DA4784}" type="presParOf" srcId="{4C00CDCD-0A5F-4C13-80FC-B43184E85063}" destId="{8D309705-4166-48DC-B272-19C6D3C8171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397FD7-1D2B-4BE9-A709-7545B1D8954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L"/>
        </a:p>
      </dgm:t>
    </dgm:pt>
    <dgm:pt modelId="{6ED817B8-21C3-4066-8D2A-11990C0B4AAD}">
      <dgm:prSet custT="1"/>
      <dgm:spPr/>
      <dgm:t>
        <a:bodyPr/>
        <a:lstStyle/>
        <a:p>
          <a:pPr rtl="0"/>
          <a:r>
            <a:rPr lang="es-CL" sz="1400" dirty="0"/>
            <a:t>ACTIVACIÓN DE RECEPTOR NMDA  Y ENTRADA DE CALCIO</a:t>
          </a:r>
        </a:p>
      </dgm:t>
    </dgm:pt>
    <dgm:pt modelId="{9F929D91-4352-49B8-9BE5-E8FD9D4FBE07}" type="parTrans" cxnId="{972703DE-22DD-4D59-B4E8-903FDC07DC22}">
      <dgm:prSet/>
      <dgm:spPr/>
      <dgm:t>
        <a:bodyPr/>
        <a:lstStyle/>
        <a:p>
          <a:endParaRPr lang="es-CL"/>
        </a:p>
      </dgm:t>
    </dgm:pt>
    <dgm:pt modelId="{75C469AC-636C-462D-973E-0ED68EE98DA0}" type="sibTrans" cxnId="{972703DE-22DD-4D59-B4E8-903FDC07DC22}">
      <dgm:prSet/>
      <dgm:spPr/>
      <dgm:t>
        <a:bodyPr/>
        <a:lstStyle/>
        <a:p>
          <a:endParaRPr lang="es-CL"/>
        </a:p>
      </dgm:t>
    </dgm:pt>
    <dgm:pt modelId="{FE30E374-E81B-461C-9143-063EE4318448}">
      <dgm:prSet custT="1"/>
      <dgm:spPr/>
      <dgm:t>
        <a:bodyPr/>
        <a:lstStyle/>
        <a:p>
          <a:pPr rtl="0"/>
          <a:r>
            <a:rPr lang="es-CL" sz="1400" dirty="0"/>
            <a:t>ACTIVACIÓN DE ENZIMAS </a:t>
          </a:r>
          <a:r>
            <a:rPr lang="es-CL" sz="1400" dirty="0">
              <a:sym typeface="Wingdings" panose="05000000000000000000" pitchFamily="2" charset="2"/>
            </a:rPr>
            <a:t></a:t>
          </a:r>
          <a:r>
            <a:rPr lang="es-CL" sz="1400" dirty="0"/>
            <a:t> CALPAINA, NADPH OXIDASA (NOX), ÓXIDO NÍTRICO SINTETASA (NOS)</a:t>
          </a:r>
        </a:p>
      </dgm:t>
    </dgm:pt>
    <dgm:pt modelId="{9E374448-A5C6-4E1F-B236-800FD040AC36}" type="parTrans" cxnId="{F670F9A9-FF93-4DC6-A849-BF1A4A34A302}">
      <dgm:prSet/>
      <dgm:spPr/>
      <dgm:t>
        <a:bodyPr/>
        <a:lstStyle/>
        <a:p>
          <a:endParaRPr lang="es-CL"/>
        </a:p>
      </dgm:t>
    </dgm:pt>
    <dgm:pt modelId="{BC91C7CE-4DEA-4376-B2E7-860BBD4BBD12}" type="sibTrans" cxnId="{F670F9A9-FF93-4DC6-A849-BF1A4A34A302}">
      <dgm:prSet/>
      <dgm:spPr/>
      <dgm:t>
        <a:bodyPr/>
        <a:lstStyle/>
        <a:p>
          <a:endParaRPr lang="es-CL"/>
        </a:p>
      </dgm:t>
    </dgm:pt>
    <dgm:pt modelId="{C1EAF758-CDA1-4490-B0E6-18806518D9E3}">
      <dgm:prSet custT="1"/>
      <dgm:spPr/>
      <dgm:t>
        <a:bodyPr/>
        <a:lstStyle/>
        <a:p>
          <a:pPr rtl="0"/>
          <a:r>
            <a:rPr lang="es-CL" sz="1400" dirty="0"/>
            <a:t>FORMACIÓN DE RADICALES LIBRES Y PERÓXIDO NÍTRICO</a:t>
          </a:r>
        </a:p>
      </dgm:t>
    </dgm:pt>
    <dgm:pt modelId="{08EC484A-AD9F-4E13-944C-B46BBE336B68}" type="parTrans" cxnId="{ECC5F30B-77DA-4889-B6D9-313C41F9C619}">
      <dgm:prSet/>
      <dgm:spPr/>
      <dgm:t>
        <a:bodyPr/>
        <a:lstStyle/>
        <a:p>
          <a:endParaRPr lang="es-CL"/>
        </a:p>
      </dgm:t>
    </dgm:pt>
    <dgm:pt modelId="{974EC0AE-FE4B-48F9-933E-09B0A12A21C6}" type="sibTrans" cxnId="{ECC5F30B-77DA-4889-B6D9-313C41F9C619}">
      <dgm:prSet/>
      <dgm:spPr/>
      <dgm:t>
        <a:bodyPr/>
        <a:lstStyle/>
        <a:p>
          <a:endParaRPr lang="es-CL"/>
        </a:p>
      </dgm:t>
    </dgm:pt>
    <dgm:pt modelId="{B6A191BD-9EDF-4292-93FF-978636AF8B3B}">
      <dgm:prSet custT="1"/>
      <dgm:spPr/>
      <dgm:t>
        <a:bodyPr/>
        <a:lstStyle/>
        <a:p>
          <a:pPr rtl="0"/>
          <a:r>
            <a:rPr lang="es-CL" sz="1400" dirty="0"/>
            <a:t>CA INGRESA A MITOCONDRIA LLEVANDO A ↓PRODUCCIÓN ATP</a:t>
          </a:r>
        </a:p>
      </dgm:t>
    </dgm:pt>
    <dgm:pt modelId="{A2174D06-10B0-402A-9763-72885DC4357A}" type="parTrans" cxnId="{5C30BF5D-5696-4359-921A-E337051D3BB9}">
      <dgm:prSet/>
      <dgm:spPr/>
      <dgm:t>
        <a:bodyPr/>
        <a:lstStyle/>
        <a:p>
          <a:endParaRPr lang="es-CL"/>
        </a:p>
      </dgm:t>
    </dgm:pt>
    <dgm:pt modelId="{A06852BE-D471-47B4-A688-A82CC347E2EC}" type="sibTrans" cxnId="{5C30BF5D-5696-4359-921A-E337051D3BB9}">
      <dgm:prSet/>
      <dgm:spPr/>
      <dgm:t>
        <a:bodyPr/>
        <a:lstStyle/>
        <a:p>
          <a:endParaRPr lang="es-CL"/>
        </a:p>
      </dgm:t>
    </dgm:pt>
    <dgm:pt modelId="{D76925C0-E147-4479-87A7-A9E19ED1FE9D}">
      <dgm:prSet custT="1"/>
      <dgm:spPr/>
      <dgm:t>
        <a:bodyPr/>
        <a:lstStyle/>
        <a:p>
          <a:pPr rtl="0"/>
          <a:r>
            <a:rPr lang="es-CL" sz="1200" dirty="0"/>
            <a:t>FORMACIÓN DE PORO DE PERMEABILIDAD TRANSITORIA MITOCONDRIA (MPTP)</a:t>
          </a:r>
          <a:r>
            <a:rPr lang="es-CL" sz="1200" dirty="0">
              <a:sym typeface="Wingdings" panose="05000000000000000000" pitchFamily="2" charset="2"/>
            </a:rPr>
            <a:t></a:t>
          </a:r>
          <a:r>
            <a:rPr lang="es-CL" sz="1200" dirty="0"/>
            <a:t> ALTERA  LA FUNCIÓN MITOCONDRIAL  Y LIBERA CITOCROMO C AL CITOSOL , ACTIVANDO VÍA APOPTÓTICA</a:t>
          </a:r>
        </a:p>
      </dgm:t>
    </dgm:pt>
    <dgm:pt modelId="{BE30F92D-29FE-4148-A64F-4BA11D08A779}" type="parTrans" cxnId="{7A272416-FD05-4901-9E1E-C5B974694C6F}">
      <dgm:prSet/>
      <dgm:spPr/>
      <dgm:t>
        <a:bodyPr/>
        <a:lstStyle/>
        <a:p>
          <a:endParaRPr lang="es-CL"/>
        </a:p>
      </dgm:t>
    </dgm:pt>
    <dgm:pt modelId="{A9E9385F-FFA4-4D73-973F-D4F81A3D973B}" type="sibTrans" cxnId="{7A272416-FD05-4901-9E1E-C5B974694C6F}">
      <dgm:prSet/>
      <dgm:spPr/>
      <dgm:t>
        <a:bodyPr/>
        <a:lstStyle/>
        <a:p>
          <a:endParaRPr lang="es-CL"/>
        </a:p>
      </dgm:t>
    </dgm:pt>
    <dgm:pt modelId="{CCBD1199-849F-49FB-A76F-BDF860FD5920}" type="pres">
      <dgm:prSet presAssocID="{A4397FD7-1D2B-4BE9-A709-7545B1D89549}" presName="linear" presStyleCnt="0">
        <dgm:presLayoutVars>
          <dgm:animLvl val="lvl"/>
          <dgm:resizeHandles val="exact"/>
        </dgm:presLayoutVars>
      </dgm:prSet>
      <dgm:spPr/>
    </dgm:pt>
    <dgm:pt modelId="{7BF935CA-5092-46E5-B417-8A53C545FCA3}" type="pres">
      <dgm:prSet presAssocID="{6ED817B8-21C3-4066-8D2A-11990C0B4AA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A2DF3ED-2668-494C-A886-2364900647A4}" type="pres">
      <dgm:prSet presAssocID="{75C469AC-636C-462D-973E-0ED68EE98DA0}" presName="spacer" presStyleCnt="0"/>
      <dgm:spPr/>
    </dgm:pt>
    <dgm:pt modelId="{784D2B03-FC2C-430E-8DA5-8E8A48D7CAA6}" type="pres">
      <dgm:prSet presAssocID="{FE30E374-E81B-461C-9143-063EE431844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33B5F4A-CEB0-4628-B2B6-4B562950A73C}" type="pres">
      <dgm:prSet presAssocID="{BC91C7CE-4DEA-4376-B2E7-860BBD4BBD12}" presName="spacer" presStyleCnt="0"/>
      <dgm:spPr/>
    </dgm:pt>
    <dgm:pt modelId="{EBA2105B-EDBE-4B6B-9D85-31FE658D8E05}" type="pres">
      <dgm:prSet presAssocID="{C1EAF758-CDA1-4490-B0E6-18806518D9E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B91E830-FDF6-44E8-AFF9-7D9D71DBA44B}" type="pres">
      <dgm:prSet presAssocID="{974EC0AE-FE4B-48F9-933E-09B0A12A21C6}" presName="spacer" presStyleCnt="0"/>
      <dgm:spPr/>
    </dgm:pt>
    <dgm:pt modelId="{CAEA899A-A8AA-448B-B12C-4576D9753F44}" type="pres">
      <dgm:prSet presAssocID="{B6A191BD-9EDF-4292-93FF-978636AF8B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80C9A17-2716-4BCF-8EB9-4F43009B5FE7}" type="pres">
      <dgm:prSet presAssocID="{A06852BE-D471-47B4-A688-A82CC347E2EC}" presName="spacer" presStyleCnt="0"/>
      <dgm:spPr/>
    </dgm:pt>
    <dgm:pt modelId="{83F087A3-6112-4176-BFDF-FBE0F05204C8}" type="pres">
      <dgm:prSet presAssocID="{D76925C0-E147-4479-87A7-A9E19ED1FE9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CC5F30B-77DA-4889-B6D9-313C41F9C619}" srcId="{A4397FD7-1D2B-4BE9-A709-7545B1D89549}" destId="{C1EAF758-CDA1-4490-B0E6-18806518D9E3}" srcOrd="2" destOrd="0" parTransId="{08EC484A-AD9F-4E13-944C-B46BBE336B68}" sibTransId="{974EC0AE-FE4B-48F9-933E-09B0A12A21C6}"/>
    <dgm:cxn modelId="{7A272416-FD05-4901-9E1E-C5B974694C6F}" srcId="{A4397FD7-1D2B-4BE9-A709-7545B1D89549}" destId="{D76925C0-E147-4479-87A7-A9E19ED1FE9D}" srcOrd="4" destOrd="0" parTransId="{BE30F92D-29FE-4148-A64F-4BA11D08A779}" sibTransId="{A9E9385F-FFA4-4D73-973F-D4F81A3D973B}"/>
    <dgm:cxn modelId="{5C30BF5D-5696-4359-921A-E337051D3BB9}" srcId="{A4397FD7-1D2B-4BE9-A709-7545B1D89549}" destId="{B6A191BD-9EDF-4292-93FF-978636AF8B3B}" srcOrd="3" destOrd="0" parTransId="{A2174D06-10B0-402A-9763-72885DC4357A}" sibTransId="{A06852BE-D471-47B4-A688-A82CC347E2EC}"/>
    <dgm:cxn modelId="{DDD9E462-8D65-4485-A656-45C242C25E9C}" type="presOf" srcId="{6ED817B8-21C3-4066-8D2A-11990C0B4AAD}" destId="{7BF935CA-5092-46E5-B417-8A53C545FCA3}" srcOrd="0" destOrd="0" presId="urn:microsoft.com/office/officeart/2005/8/layout/vList2"/>
    <dgm:cxn modelId="{403A1644-97F4-4DC6-8EBF-C64EAC5C539A}" type="presOf" srcId="{A4397FD7-1D2B-4BE9-A709-7545B1D89549}" destId="{CCBD1199-849F-49FB-A76F-BDF860FD5920}" srcOrd="0" destOrd="0" presId="urn:microsoft.com/office/officeart/2005/8/layout/vList2"/>
    <dgm:cxn modelId="{83FC994F-2F35-4470-9FF8-132ABCBF0C56}" type="presOf" srcId="{FE30E374-E81B-461C-9143-063EE4318448}" destId="{784D2B03-FC2C-430E-8DA5-8E8A48D7CAA6}" srcOrd="0" destOrd="0" presId="urn:microsoft.com/office/officeart/2005/8/layout/vList2"/>
    <dgm:cxn modelId="{D3A13452-7448-4896-A4B1-304C5FD558EB}" type="presOf" srcId="{B6A191BD-9EDF-4292-93FF-978636AF8B3B}" destId="{CAEA899A-A8AA-448B-B12C-4576D9753F44}" srcOrd="0" destOrd="0" presId="urn:microsoft.com/office/officeart/2005/8/layout/vList2"/>
    <dgm:cxn modelId="{1CDFBC57-049E-4016-B75B-5B8777A4FB29}" type="presOf" srcId="{D76925C0-E147-4479-87A7-A9E19ED1FE9D}" destId="{83F087A3-6112-4176-BFDF-FBE0F05204C8}" srcOrd="0" destOrd="0" presId="urn:microsoft.com/office/officeart/2005/8/layout/vList2"/>
    <dgm:cxn modelId="{E0E83D8D-BE74-42F3-B802-CBCE06EC8122}" type="presOf" srcId="{C1EAF758-CDA1-4490-B0E6-18806518D9E3}" destId="{EBA2105B-EDBE-4B6B-9D85-31FE658D8E05}" srcOrd="0" destOrd="0" presId="urn:microsoft.com/office/officeart/2005/8/layout/vList2"/>
    <dgm:cxn modelId="{F670F9A9-FF93-4DC6-A849-BF1A4A34A302}" srcId="{A4397FD7-1D2B-4BE9-A709-7545B1D89549}" destId="{FE30E374-E81B-461C-9143-063EE4318448}" srcOrd="1" destOrd="0" parTransId="{9E374448-A5C6-4E1F-B236-800FD040AC36}" sibTransId="{BC91C7CE-4DEA-4376-B2E7-860BBD4BBD12}"/>
    <dgm:cxn modelId="{972703DE-22DD-4D59-B4E8-903FDC07DC22}" srcId="{A4397FD7-1D2B-4BE9-A709-7545B1D89549}" destId="{6ED817B8-21C3-4066-8D2A-11990C0B4AAD}" srcOrd="0" destOrd="0" parTransId="{9F929D91-4352-49B8-9BE5-E8FD9D4FBE07}" sibTransId="{75C469AC-636C-462D-973E-0ED68EE98DA0}"/>
    <dgm:cxn modelId="{80D35D65-A6A3-4935-8C55-D6A0926C6ACB}" type="presParOf" srcId="{CCBD1199-849F-49FB-A76F-BDF860FD5920}" destId="{7BF935CA-5092-46E5-B417-8A53C545FCA3}" srcOrd="0" destOrd="0" presId="urn:microsoft.com/office/officeart/2005/8/layout/vList2"/>
    <dgm:cxn modelId="{8B08D7FC-A54B-450F-A5D0-04B41389B1BF}" type="presParOf" srcId="{CCBD1199-849F-49FB-A76F-BDF860FD5920}" destId="{CA2DF3ED-2668-494C-A886-2364900647A4}" srcOrd="1" destOrd="0" presId="urn:microsoft.com/office/officeart/2005/8/layout/vList2"/>
    <dgm:cxn modelId="{9F3EB405-8998-4295-89B5-538EDA4D3B79}" type="presParOf" srcId="{CCBD1199-849F-49FB-A76F-BDF860FD5920}" destId="{784D2B03-FC2C-430E-8DA5-8E8A48D7CAA6}" srcOrd="2" destOrd="0" presId="urn:microsoft.com/office/officeart/2005/8/layout/vList2"/>
    <dgm:cxn modelId="{B88F49FB-5E30-4D96-8ACF-CFBCD8AF8247}" type="presParOf" srcId="{CCBD1199-849F-49FB-A76F-BDF860FD5920}" destId="{433B5F4A-CEB0-4628-B2B6-4B562950A73C}" srcOrd="3" destOrd="0" presId="urn:microsoft.com/office/officeart/2005/8/layout/vList2"/>
    <dgm:cxn modelId="{6160FACC-278A-4F2A-B07A-70D8F9E13BD2}" type="presParOf" srcId="{CCBD1199-849F-49FB-A76F-BDF860FD5920}" destId="{EBA2105B-EDBE-4B6B-9D85-31FE658D8E05}" srcOrd="4" destOrd="0" presId="urn:microsoft.com/office/officeart/2005/8/layout/vList2"/>
    <dgm:cxn modelId="{013C7A20-8F05-4CC2-8322-BD678A68DC68}" type="presParOf" srcId="{CCBD1199-849F-49FB-A76F-BDF860FD5920}" destId="{0B91E830-FDF6-44E8-AFF9-7D9D71DBA44B}" srcOrd="5" destOrd="0" presId="urn:microsoft.com/office/officeart/2005/8/layout/vList2"/>
    <dgm:cxn modelId="{1BA4B3A8-34E5-4EF0-8294-A68DE768129C}" type="presParOf" srcId="{CCBD1199-849F-49FB-A76F-BDF860FD5920}" destId="{CAEA899A-A8AA-448B-B12C-4576D9753F44}" srcOrd="6" destOrd="0" presId="urn:microsoft.com/office/officeart/2005/8/layout/vList2"/>
    <dgm:cxn modelId="{8D64A940-F115-4E3D-81DA-B438B0D96C4B}" type="presParOf" srcId="{CCBD1199-849F-49FB-A76F-BDF860FD5920}" destId="{380C9A17-2716-4BCF-8EB9-4F43009B5FE7}" srcOrd="7" destOrd="0" presId="urn:microsoft.com/office/officeart/2005/8/layout/vList2"/>
    <dgm:cxn modelId="{C1532E14-143F-48C7-88AF-4C0A2991B370}" type="presParOf" srcId="{CCBD1199-849F-49FB-A76F-BDF860FD5920}" destId="{83F087A3-6112-4176-BFDF-FBE0F05204C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F8152-C068-42DC-AC91-F9C09D1F6995}">
      <dsp:nvSpPr>
        <dsp:cNvPr id="0" name=""/>
        <dsp:cNvSpPr/>
      </dsp:nvSpPr>
      <dsp:spPr>
        <a:xfrm>
          <a:off x="1216331" y="624"/>
          <a:ext cx="3623739" cy="21742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solidFill>
                <a:schemeClr val="tx1"/>
              </a:solidFill>
            </a:rPr>
            <a:t>Convulsión prolongada por más 30 minutos o convulsiones recurrentes sin recuperación de conciencia entre ellas que duran más de 30 minutos (ILAE).</a:t>
          </a:r>
        </a:p>
      </dsp:txBody>
      <dsp:txXfrm>
        <a:off x="1216331" y="624"/>
        <a:ext cx="3623739" cy="2174243"/>
      </dsp:txXfrm>
    </dsp:sp>
    <dsp:sp modelId="{84DEAE54-7256-469C-BED9-8DC20D3876B5}">
      <dsp:nvSpPr>
        <dsp:cNvPr id="0" name=""/>
        <dsp:cNvSpPr/>
      </dsp:nvSpPr>
      <dsp:spPr>
        <a:xfrm>
          <a:off x="5202444" y="624"/>
          <a:ext cx="3623739" cy="21742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solidFill>
                <a:schemeClr val="tx1"/>
              </a:solidFill>
            </a:rPr>
            <a:t>Operacionalmente la definición actual: convulsiones continuas por más de 5 minutos, considerando que si persisten &gt; 5 min es probable que continúen más &gt; 30 min, siendo estas últimas más difíciles de tratar” (</a:t>
          </a:r>
          <a:r>
            <a:rPr lang="es-CL" sz="1800" kern="1200" dirty="0" err="1">
              <a:solidFill>
                <a:schemeClr val="tx1"/>
              </a:solidFill>
            </a:rPr>
            <a:t>Lowenstein</a:t>
          </a:r>
          <a:r>
            <a:rPr lang="es-CL" sz="1800" kern="1200" dirty="0">
              <a:solidFill>
                <a:schemeClr val="tx1"/>
              </a:solidFill>
            </a:rPr>
            <a:t> 1999)</a:t>
          </a:r>
        </a:p>
      </dsp:txBody>
      <dsp:txXfrm>
        <a:off x="5202444" y="624"/>
        <a:ext cx="3623739" cy="2174243"/>
      </dsp:txXfrm>
    </dsp:sp>
    <dsp:sp modelId="{479BDD24-74AF-4F48-80DD-42715AD5F6DC}">
      <dsp:nvSpPr>
        <dsp:cNvPr id="0" name=""/>
        <dsp:cNvSpPr/>
      </dsp:nvSpPr>
      <dsp:spPr>
        <a:xfrm>
          <a:off x="1216331" y="2537241"/>
          <a:ext cx="3623739" cy="21742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solidFill>
                <a:schemeClr val="tx1"/>
              </a:solidFill>
            </a:rPr>
            <a:t>¿Por qué 30 minutos? Después de 30 minutos se produce un daño neuronal permanente por sí mismo.</a:t>
          </a:r>
        </a:p>
      </dsp:txBody>
      <dsp:txXfrm>
        <a:off x="1216331" y="2537241"/>
        <a:ext cx="3623739" cy="2174243"/>
      </dsp:txXfrm>
    </dsp:sp>
    <dsp:sp modelId="{B7AC6CDD-CD25-4268-BE49-A337D678FB6F}">
      <dsp:nvSpPr>
        <dsp:cNvPr id="0" name=""/>
        <dsp:cNvSpPr/>
      </dsp:nvSpPr>
      <dsp:spPr>
        <a:xfrm>
          <a:off x="5202444" y="2537241"/>
          <a:ext cx="3623739" cy="21742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solidFill>
                <a:schemeClr val="tx1"/>
              </a:solidFill>
            </a:rPr>
            <a:t>El Status Epiléptico es una emergencia de alta morbimortalidad que requiere manejo precoz y agresivo.</a:t>
          </a:r>
        </a:p>
      </dsp:txBody>
      <dsp:txXfrm>
        <a:off x="5202444" y="2537241"/>
        <a:ext cx="3623739" cy="2174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91A4F-3264-4A93-825D-5006D6952E89}">
      <dsp:nvSpPr>
        <dsp:cNvPr id="0" name=""/>
        <dsp:cNvSpPr/>
      </dsp:nvSpPr>
      <dsp:spPr>
        <a:xfrm>
          <a:off x="729005" y="0"/>
          <a:ext cx="8262062" cy="4738254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E5406-D367-46F6-B8D3-104F32F2AF27}">
      <dsp:nvSpPr>
        <dsp:cNvPr id="0" name=""/>
        <dsp:cNvSpPr/>
      </dsp:nvSpPr>
      <dsp:spPr>
        <a:xfrm>
          <a:off x="230780" y="1421476"/>
          <a:ext cx="4510721" cy="18953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Es la emergencia neurológica más común en niños, incidencia 17- 23/100000 niños/ año.</a:t>
          </a:r>
        </a:p>
      </dsp:txBody>
      <dsp:txXfrm>
        <a:off x="323301" y="1513997"/>
        <a:ext cx="4325679" cy="1710259"/>
      </dsp:txXfrm>
    </dsp:sp>
    <dsp:sp modelId="{0597AC7A-3478-44AE-BEC9-2C15B0565EA1}">
      <dsp:nvSpPr>
        <dsp:cNvPr id="0" name=""/>
        <dsp:cNvSpPr/>
      </dsp:nvSpPr>
      <dsp:spPr>
        <a:xfrm>
          <a:off x="4978571" y="1421476"/>
          <a:ext cx="4510721" cy="18953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La mayor frecuencia corresponde a menores de 1 año, luego 1-4 años, descendiendo posteriormente </a:t>
          </a:r>
        </a:p>
      </dsp:txBody>
      <dsp:txXfrm>
        <a:off x="5071092" y="1513997"/>
        <a:ext cx="4325679" cy="17102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DBA4-EA4B-426B-A138-846811BC3D21}">
      <dsp:nvSpPr>
        <dsp:cNvPr id="0" name=""/>
        <dsp:cNvSpPr/>
      </dsp:nvSpPr>
      <dsp:spPr>
        <a:xfrm>
          <a:off x="0" y="52132"/>
          <a:ext cx="7092990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Status epiléptico convulsivo</a:t>
          </a:r>
        </a:p>
      </dsp:txBody>
      <dsp:txXfrm>
        <a:off x="26930" y="79062"/>
        <a:ext cx="7039130" cy="497795"/>
      </dsp:txXfrm>
    </dsp:sp>
    <dsp:sp modelId="{0CE7B3EA-DF10-4896-9A35-272A7101B240}">
      <dsp:nvSpPr>
        <dsp:cNvPr id="0" name=""/>
        <dsp:cNvSpPr/>
      </dsp:nvSpPr>
      <dsp:spPr>
        <a:xfrm>
          <a:off x="0" y="603787"/>
          <a:ext cx="7092990" cy="1499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0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1800" kern="1200" dirty="0"/>
            <a:t>Convulsiones TC (actividad motora clínica) con persistente depresión post-</a:t>
          </a:r>
          <a:r>
            <a:rPr lang="es-CL" sz="1800" kern="1200" dirty="0" err="1"/>
            <a:t>ictal</a:t>
          </a:r>
          <a:r>
            <a:rPr lang="es-CL" sz="1800" kern="1200" dirty="0"/>
            <a:t> de la función neurológica entre las crisis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1800" kern="1200" dirty="0"/>
            <a:t>29% de EE focales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1800" kern="1200" dirty="0"/>
            <a:t>36% generalizados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1800" kern="1200" dirty="0"/>
            <a:t>35% EE focales generalizan</a:t>
          </a:r>
        </a:p>
      </dsp:txBody>
      <dsp:txXfrm>
        <a:off x="0" y="603787"/>
        <a:ext cx="7092990" cy="1499715"/>
      </dsp:txXfrm>
    </dsp:sp>
    <dsp:sp modelId="{82D5A290-628E-4E29-98A2-B9B92A668B62}">
      <dsp:nvSpPr>
        <dsp:cNvPr id="0" name=""/>
        <dsp:cNvSpPr/>
      </dsp:nvSpPr>
      <dsp:spPr>
        <a:xfrm>
          <a:off x="0" y="2103502"/>
          <a:ext cx="7092990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Status epiléptico no convulsivo</a:t>
          </a:r>
        </a:p>
      </dsp:txBody>
      <dsp:txXfrm>
        <a:off x="26930" y="2130432"/>
        <a:ext cx="7039130" cy="497795"/>
      </dsp:txXfrm>
    </dsp:sp>
    <dsp:sp modelId="{0F0C4E12-1778-4B3D-818F-88E5365FEB69}">
      <dsp:nvSpPr>
        <dsp:cNvPr id="0" name=""/>
        <dsp:cNvSpPr/>
      </dsp:nvSpPr>
      <dsp:spPr>
        <a:xfrm>
          <a:off x="0" y="2655157"/>
          <a:ext cx="7092990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0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1800" kern="1200" dirty="0"/>
            <a:t>Convulsiones producen un continuo o fluctuante estado de “Crepúsculo epiléptico” (alteración de conciencia)</a:t>
          </a:r>
        </a:p>
      </dsp:txBody>
      <dsp:txXfrm>
        <a:off x="0" y="2655157"/>
        <a:ext cx="7092990" cy="571320"/>
      </dsp:txXfrm>
    </dsp:sp>
    <dsp:sp modelId="{B72EB0D0-A27A-464F-8FE9-659F569B9D65}">
      <dsp:nvSpPr>
        <dsp:cNvPr id="0" name=""/>
        <dsp:cNvSpPr/>
      </dsp:nvSpPr>
      <dsp:spPr>
        <a:xfrm>
          <a:off x="0" y="3226477"/>
          <a:ext cx="7092990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Convulsiones focales repetidas</a:t>
          </a:r>
        </a:p>
      </dsp:txBody>
      <dsp:txXfrm>
        <a:off x="26930" y="3253407"/>
        <a:ext cx="7039130" cy="497795"/>
      </dsp:txXfrm>
    </dsp:sp>
    <dsp:sp modelId="{B5E1FEDE-19AD-4C1A-849D-047952B29528}">
      <dsp:nvSpPr>
        <dsp:cNvPr id="0" name=""/>
        <dsp:cNvSpPr/>
      </dsp:nvSpPr>
      <dsp:spPr>
        <a:xfrm>
          <a:off x="0" y="3778132"/>
          <a:ext cx="7092990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20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1800" kern="1200" dirty="0"/>
            <a:t>Manifestada con signos motores focales, síntomas sensoriales focales o deterioro focal de funciones no asociada a alteración del estado de alerta (Ej. Afasia, epilepsia </a:t>
          </a:r>
          <a:r>
            <a:rPr lang="es-CL" sz="1800" kern="1200" dirty="0" err="1"/>
            <a:t>partialis</a:t>
          </a:r>
          <a:r>
            <a:rPr lang="es-CL" sz="1800" kern="1200" dirty="0"/>
            <a:t> continua)</a:t>
          </a:r>
        </a:p>
      </dsp:txBody>
      <dsp:txXfrm>
        <a:off x="0" y="3778132"/>
        <a:ext cx="7092990" cy="833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F726A-4A35-4BCD-96DE-74DADADB3709}">
      <dsp:nvSpPr>
        <dsp:cNvPr id="0" name=""/>
        <dsp:cNvSpPr/>
      </dsp:nvSpPr>
      <dsp:spPr>
        <a:xfrm>
          <a:off x="0" y="58284"/>
          <a:ext cx="6586489" cy="743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/>
            <a:t>Objetivo del Tratamiento:</a:t>
          </a:r>
        </a:p>
      </dsp:txBody>
      <dsp:txXfrm>
        <a:off x="36296" y="94580"/>
        <a:ext cx="6513897" cy="670943"/>
      </dsp:txXfrm>
    </dsp:sp>
    <dsp:sp modelId="{24E6D353-840B-4BBE-8851-59CFD966349A}">
      <dsp:nvSpPr>
        <dsp:cNvPr id="0" name=""/>
        <dsp:cNvSpPr/>
      </dsp:nvSpPr>
      <dsp:spPr>
        <a:xfrm>
          <a:off x="0" y="801819"/>
          <a:ext cx="6586489" cy="109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12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400" kern="1200" dirty="0"/>
            <a:t>Detener rápidamente la actividad convulsiva tanto clínica como eléctrica, reduciendo la mortalidad y morbilidad asociada.</a:t>
          </a:r>
        </a:p>
      </dsp:txBody>
      <dsp:txXfrm>
        <a:off x="0" y="801819"/>
        <a:ext cx="6586489" cy="1090890"/>
      </dsp:txXfrm>
    </dsp:sp>
    <dsp:sp modelId="{159E09E4-241A-4A6C-A6D5-054200A53437}">
      <dsp:nvSpPr>
        <dsp:cNvPr id="0" name=""/>
        <dsp:cNvSpPr/>
      </dsp:nvSpPr>
      <dsp:spPr>
        <a:xfrm>
          <a:off x="0" y="1892709"/>
          <a:ext cx="6586489" cy="743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Pronóstico </a:t>
          </a:r>
        </a:p>
      </dsp:txBody>
      <dsp:txXfrm>
        <a:off x="36296" y="1929005"/>
        <a:ext cx="6513897" cy="670943"/>
      </dsp:txXfrm>
    </dsp:sp>
    <dsp:sp modelId="{EBAE73F1-A28F-436E-9C41-3A7BAB451ED8}">
      <dsp:nvSpPr>
        <dsp:cNvPr id="0" name=""/>
        <dsp:cNvSpPr/>
      </dsp:nvSpPr>
      <dsp:spPr>
        <a:xfrm>
          <a:off x="0" y="2636244"/>
          <a:ext cx="6586489" cy="109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12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400" kern="1200" dirty="0"/>
            <a:t>Relacionado a etiología, duración del Status </a:t>
          </a:r>
          <a:r>
            <a:rPr lang="es-CL" sz="2400" kern="1200" dirty="0" err="1"/>
            <a:t>epilepticus</a:t>
          </a:r>
          <a:r>
            <a:rPr lang="es-CL" sz="2400" kern="1200" dirty="0"/>
            <a:t> y la edad del paciente ( mejor pronóstico niños y pacientes jóvenes)</a:t>
          </a:r>
        </a:p>
      </dsp:txBody>
      <dsp:txXfrm>
        <a:off x="0" y="2636244"/>
        <a:ext cx="6586489" cy="10908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FE2D7-C1E2-4B06-ABEF-09174B26F150}">
      <dsp:nvSpPr>
        <dsp:cNvPr id="0" name=""/>
        <dsp:cNvSpPr/>
      </dsp:nvSpPr>
      <dsp:spPr>
        <a:xfrm>
          <a:off x="5252406" y="5787751"/>
          <a:ext cx="514789" cy="490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94" y="0"/>
              </a:lnTo>
              <a:lnTo>
                <a:pt x="257394" y="490462"/>
              </a:lnTo>
              <a:lnTo>
                <a:pt x="514789" y="4904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92025" y="6015206"/>
        <a:ext cx="35551" cy="35551"/>
      </dsp:txXfrm>
    </dsp:sp>
    <dsp:sp modelId="{CA459788-6F93-4A22-BE63-0311676350D4}">
      <dsp:nvSpPr>
        <dsp:cNvPr id="0" name=""/>
        <dsp:cNvSpPr/>
      </dsp:nvSpPr>
      <dsp:spPr>
        <a:xfrm>
          <a:off x="5252406" y="5297288"/>
          <a:ext cx="514789" cy="490462"/>
        </a:xfrm>
        <a:custGeom>
          <a:avLst/>
          <a:gdLst/>
          <a:ahLst/>
          <a:cxnLst/>
          <a:rect l="0" t="0" r="0" b="0"/>
          <a:pathLst>
            <a:path>
              <a:moveTo>
                <a:pt x="0" y="490462"/>
              </a:moveTo>
              <a:lnTo>
                <a:pt x="257394" y="490462"/>
              </a:lnTo>
              <a:lnTo>
                <a:pt x="257394" y="0"/>
              </a:lnTo>
              <a:lnTo>
                <a:pt x="514789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92025" y="5524744"/>
        <a:ext cx="35551" cy="35551"/>
      </dsp:txXfrm>
    </dsp:sp>
    <dsp:sp modelId="{6B59E08E-69F1-4E70-957C-FC97E1853EF8}">
      <dsp:nvSpPr>
        <dsp:cNvPr id="0" name=""/>
        <dsp:cNvSpPr/>
      </dsp:nvSpPr>
      <dsp:spPr>
        <a:xfrm>
          <a:off x="2163669" y="3335438"/>
          <a:ext cx="514789" cy="2452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94" y="0"/>
              </a:lnTo>
              <a:lnTo>
                <a:pt x="257394" y="2452312"/>
              </a:lnTo>
              <a:lnTo>
                <a:pt x="514789" y="245231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800" kern="1200"/>
        </a:p>
      </dsp:txBody>
      <dsp:txXfrm>
        <a:off x="2358420" y="4498950"/>
        <a:ext cx="125288" cy="125288"/>
      </dsp:txXfrm>
    </dsp:sp>
    <dsp:sp modelId="{63254E7D-1F8C-4B29-A19C-D6CD40D37D1E}">
      <dsp:nvSpPr>
        <dsp:cNvPr id="0" name=""/>
        <dsp:cNvSpPr/>
      </dsp:nvSpPr>
      <dsp:spPr>
        <a:xfrm>
          <a:off x="5252406" y="3335438"/>
          <a:ext cx="514789" cy="980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94" y="0"/>
              </a:lnTo>
              <a:lnTo>
                <a:pt x="257394" y="980925"/>
              </a:lnTo>
              <a:lnTo>
                <a:pt x="514789" y="98092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82106" y="3798206"/>
        <a:ext cx="55390" cy="55390"/>
      </dsp:txXfrm>
    </dsp:sp>
    <dsp:sp modelId="{595A703D-3F75-4DCB-AC6D-C8725D57FB69}">
      <dsp:nvSpPr>
        <dsp:cNvPr id="0" name=""/>
        <dsp:cNvSpPr/>
      </dsp:nvSpPr>
      <dsp:spPr>
        <a:xfrm>
          <a:off x="5252406" y="3289718"/>
          <a:ext cx="514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789" y="4572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96931" y="3322568"/>
        <a:ext cx="25739" cy="25739"/>
      </dsp:txXfrm>
    </dsp:sp>
    <dsp:sp modelId="{D75E6E02-FD08-4722-B3CB-737307E380C1}">
      <dsp:nvSpPr>
        <dsp:cNvPr id="0" name=""/>
        <dsp:cNvSpPr/>
      </dsp:nvSpPr>
      <dsp:spPr>
        <a:xfrm>
          <a:off x="5252406" y="2354513"/>
          <a:ext cx="514789" cy="980925"/>
        </a:xfrm>
        <a:custGeom>
          <a:avLst/>
          <a:gdLst/>
          <a:ahLst/>
          <a:cxnLst/>
          <a:rect l="0" t="0" r="0" b="0"/>
          <a:pathLst>
            <a:path>
              <a:moveTo>
                <a:pt x="0" y="980925"/>
              </a:moveTo>
              <a:lnTo>
                <a:pt x="257394" y="980925"/>
              </a:lnTo>
              <a:lnTo>
                <a:pt x="257394" y="0"/>
              </a:lnTo>
              <a:lnTo>
                <a:pt x="514789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82106" y="2817280"/>
        <a:ext cx="55390" cy="55390"/>
      </dsp:txXfrm>
    </dsp:sp>
    <dsp:sp modelId="{1E56327E-59C4-40C9-879D-B81F824EA4BC}">
      <dsp:nvSpPr>
        <dsp:cNvPr id="0" name=""/>
        <dsp:cNvSpPr/>
      </dsp:nvSpPr>
      <dsp:spPr>
        <a:xfrm>
          <a:off x="2163669" y="3289718"/>
          <a:ext cx="514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4789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2408194" y="3322568"/>
        <a:ext cx="25739" cy="25739"/>
      </dsp:txXfrm>
    </dsp:sp>
    <dsp:sp modelId="{692B3D0B-3130-4E78-A84C-9D276E0C8ADD}">
      <dsp:nvSpPr>
        <dsp:cNvPr id="0" name=""/>
        <dsp:cNvSpPr/>
      </dsp:nvSpPr>
      <dsp:spPr>
        <a:xfrm>
          <a:off x="5252406" y="883125"/>
          <a:ext cx="514789" cy="490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394" y="0"/>
              </a:lnTo>
              <a:lnTo>
                <a:pt x="257394" y="490462"/>
              </a:lnTo>
              <a:lnTo>
                <a:pt x="514789" y="4904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92025" y="1110581"/>
        <a:ext cx="35551" cy="35551"/>
      </dsp:txXfrm>
    </dsp:sp>
    <dsp:sp modelId="{23ED0A19-588E-4ED1-A25C-A3A785AE7EB9}">
      <dsp:nvSpPr>
        <dsp:cNvPr id="0" name=""/>
        <dsp:cNvSpPr/>
      </dsp:nvSpPr>
      <dsp:spPr>
        <a:xfrm>
          <a:off x="5252406" y="392663"/>
          <a:ext cx="514789" cy="490462"/>
        </a:xfrm>
        <a:custGeom>
          <a:avLst/>
          <a:gdLst/>
          <a:ahLst/>
          <a:cxnLst/>
          <a:rect l="0" t="0" r="0" b="0"/>
          <a:pathLst>
            <a:path>
              <a:moveTo>
                <a:pt x="0" y="490462"/>
              </a:moveTo>
              <a:lnTo>
                <a:pt x="257394" y="490462"/>
              </a:lnTo>
              <a:lnTo>
                <a:pt x="257394" y="0"/>
              </a:lnTo>
              <a:lnTo>
                <a:pt x="514789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5492025" y="620118"/>
        <a:ext cx="35551" cy="35551"/>
      </dsp:txXfrm>
    </dsp:sp>
    <dsp:sp modelId="{5437F71C-9B0D-4AE2-8BE1-DFDE3B40ACE3}">
      <dsp:nvSpPr>
        <dsp:cNvPr id="0" name=""/>
        <dsp:cNvSpPr/>
      </dsp:nvSpPr>
      <dsp:spPr>
        <a:xfrm>
          <a:off x="2163669" y="883125"/>
          <a:ext cx="514789" cy="2452312"/>
        </a:xfrm>
        <a:custGeom>
          <a:avLst/>
          <a:gdLst/>
          <a:ahLst/>
          <a:cxnLst/>
          <a:rect l="0" t="0" r="0" b="0"/>
          <a:pathLst>
            <a:path>
              <a:moveTo>
                <a:pt x="0" y="2452312"/>
              </a:moveTo>
              <a:lnTo>
                <a:pt x="257394" y="2452312"/>
              </a:lnTo>
              <a:lnTo>
                <a:pt x="257394" y="0"/>
              </a:lnTo>
              <a:lnTo>
                <a:pt x="514789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800" kern="1200"/>
        </a:p>
      </dsp:txBody>
      <dsp:txXfrm>
        <a:off x="2358420" y="2046638"/>
        <a:ext cx="125288" cy="125288"/>
      </dsp:txXfrm>
    </dsp:sp>
    <dsp:sp modelId="{B47C741A-3B94-495A-809F-0E67D28DB647}">
      <dsp:nvSpPr>
        <dsp:cNvPr id="0" name=""/>
        <dsp:cNvSpPr/>
      </dsp:nvSpPr>
      <dsp:spPr>
        <a:xfrm rot="16200000">
          <a:off x="-293805" y="2943068"/>
          <a:ext cx="4130210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5100" kern="1200" dirty="0"/>
            <a:t>Mecanismos </a:t>
          </a:r>
        </a:p>
      </dsp:txBody>
      <dsp:txXfrm>
        <a:off x="-293805" y="2943068"/>
        <a:ext cx="4130210" cy="784740"/>
      </dsp:txXfrm>
    </dsp:sp>
    <dsp:sp modelId="{AFD72070-FC07-4AC0-8FB2-B0795DD355D5}">
      <dsp:nvSpPr>
        <dsp:cNvPr id="0" name=""/>
        <dsp:cNvSpPr/>
      </dsp:nvSpPr>
      <dsp:spPr>
        <a:xfrm>
          <a:off x="2678459" y="490755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Cambios dinámicos de NT y membranas </a:t>
          </a:r>
          <a:r>
            <a:rPr lang="es-CL" sz="1800" kern="1200" dirty="0" err="1"/>
            <a:t>postsinápicas</a:t>
          </a:r>
          <a:r>
            <a:rPr lang="es-CL" sz="1800" kern="1200" dirty="0"/>
            <a:t> </a:t>
          </a:r>
        </a:p>
      </dsp:txBody>
      <dsp:txXfrm>
        <a:off x="2678459" y="490755"/>
        <a:ext cx="2573947" cy="784740"/>
      </dsp:txXfrm>
    </dsp:sp>
    <dsp:sp modelId="{526D5882-47C2-4AA1-BEC0-A0C552FD32D0}">
      <dsp:nvSpPr>
        <dsp:cNvPr id="0" name=""/>
        <dsp:cNvSpPr/>
      </dsp:nvSpPr>
      <dsp:spPr>
        <a:xfrm>
          <a:off x="5767196" y="293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 err="1"/>
            <a:t>Disregulación</a:t>
          </a:r>
          <a:r>
            <a:rPr lang="es-CL" sz="1800" kern="1200" dirty="0"/>
            <a:t> recambio receptores GABA A</a:t>
          </a:r>
        </a:p>
      </dsp:txBody>
      <dsp:txXfrm>
        <a:off x="5767196" y="293"/>
        <a:ext cx="2573947" cy="784740"/>
      </dsp:txXfrm>
    </dsp:sp>
    <dsp:sp modelId="{EA470F73-71DD-462C-A0D5-770F9F9B4C21}">
      <dsp:nvSpPr>
        <dsp:cNvPr id="0" name=""/>
        <dsp:cNvSpPr/>
      </dsp:nvSpPr>
      <dsp:spPr>
        <a:xfrm>
          <a:off x="5767196" y="981218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Calibri" panose="020F0502020204030204" pitchFamily="34" charset="0"/>
            </a:rPr>
            <a:t>↑</a:t>
          </a:r>
          <a:r>
            <a:rPr lang="es-CL" sz="1800" kern="1200" dirty="0"/>
            <a:t>receptores NMDA en </a:t>
          </a:r>
          <a:r>
            <a:rPr lang="es-CL" sz="1800" kern="1200" dirty="0" err="1"/>
            <a:t>mb</a:t>
          </a:r>
          <a:r>
            <a:rPr lang="es-CL" sz="1800" kern="1200" dirty="0"/>
            <a:t> </a:t>
          </a:r>
          <a:r>
            <a:rPr lang="es-CL" sz="1800" kern="1200" dirty="0" err="1"/>
            <a:t>sinaptica</a:t>
          </a:r>
          <a:endParaRPr lang="es-CL" sz="1800" kern="1200" dirty="0"/>
        </a:p>
      </dsp:txBody>
      <dsp:txXfrm>
        <a:off x="5767196" y="981218"/>
        <a:ext cx="2573947" cy="784740"/>
      </dsp:txXfrm>
    </dsp:sp>
    <dsp:sp modelId="{BF8CB39F-E99C-4BF5-916C-051D39755684}">
      <dsp:nvSpPr>
        <dsp:cNvPr id="0" name=""/>
        <dsp:cNvSpPr/>
      </dsp:nvSpPr>
      <dsp:spPr>
        <a:xfrm>
          <a:off x="2678459" y="2943068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Molecular</a:t>
          </a:r>
        </a:p>
      </dsp:txBody>
      <dsp:txXfrm>
        <a:off x="2678459" y="2943068"/>
        <a:ext cx="2573947" cy="784740"/>
      </dsp:txXfrm>
    </dsp:sp>
    <dsp:sp modelId="{06BE068A-8A7F-4EEB-817A-0CE23293B314}">
      <dsp:nvSpPr>
        <dsp:cNvPr id="0" name=""/>
        <dsp:cNvSpPr/>
      </dsp:nvSpPr>
      <dsp:spPr>
        <a:xfrm>
          <a:off x="5767196" y="1962143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Calibri" panose="020F0502020204030204" pitchFamily="34" charset="0"/>
            </a:rPr>
            <a:t>↓</a:t>
          </a:r>
          <a:r>
            <a:rPr lang="es-CL" sz="1800" kern="1200" dirty="0"/>
            <a:t> </a:t>
          </a:r>
          <a:r>
            <a:rPr lang="es-CL" sz="1800" kern="1200" dirty="0" err="1"/>
            <a:t>fosforilación</a:t>
          </a:r>
          <a:r>
            <a:rPr lang="es-CL" sz="1800" kern="1200" dirty="0"/>
            <a:t> de </a:t>
          </a:r>
          <a:r>
            <a:rPr lang="es-CL" sz="1800" kern="1200" dirty="0" err="1"/>
            <a:t>proteinquinasas</a:t>
          </a:r>
          <a:r>
            <a:rPr lang="es-CL" sz="1800" kern="1200" dirty="0"/>
            <a:t> de receptor GABA A  sub B </a:t>
          </a:r>
        </a:p>
      </dsp:txBody>
      <dsp:txXfrm>
        <a:off x="5767196" y="1962143"/>
        <a:ext cx="2573947" cy="784740"/>
      </dsp:txXfrm>
    </dsp:sp>
    <dsp:sp modelId="{FACC368C-2F46-4CD2-A788-A08E34E56CCA}">
      <dsp:nvSpPr>
        <dsp:cNvPr id="0" name=""/>
        <dsp:cNvSpPr/>
      </dsp:nvSpPr>
      <dsp:spPr>
        <a:xfrm>
          <a:off x="5767196" y="2943068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Activación complejo </a:t>
          </a:r>
          <a:r>
            <a:rPr lang="es-CL" sz="1800" kern="1200" dirty="0" err="1"/>
            <a:t>clatrina</a:t>
          </a:r>
          <a:r>
            <a:rPr lang="es-CL" sz="1800" kern="1200" dirty="0"/>
            <a:t> – AP2</a:t>
          </a:r>
        </a:p>
      </dsp:txBody>
      <dsp:txXfrm>
        <a:off x="5767196" y="2943068"/>
        <a:ext cx="2573947" cy="784740"/>
      </dsp:txXfrm>
    </dsp:sp>
    <dsp:sp modelId="{EE441DD8-379D-46C9-A7B8-A8B1F2DDDE5E}">
      <dsp:nvSpPr>
        <dsp:cNvPr id="0" name=""/>
        <dsp:cNvSpPr/>
      </dsp:nvSpPr>
      <dsp:spPr>
        <a:xfrm>
          <a:off x="5767196" y="3923993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Endocitosis de receptores GABA </a:t>
          </a:r>
        </a:p>
      </dsp:txBody>
      <dsp:txXfrm>
        <a:off x="5767196" y="3923993"/>
        <a:ext cx="2573947" cy="784740"/>
      </dsp:txXfrm>
    </dsp:sp>
    <dsp:sp modelId="{ACC3BB77-5891-4AE8-91BA-C89429DD9C43}">
      <dsp:nvSpPr>
        <dsp:cNvPr id="0" name=""/>
        <dsp:cNvSpPr/>
      </dsp:nvSpPr>
      <dsp:spPr>
        <a:xfrm>
          <a:off x="2678459" y="5395381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Cambios en expresión de </a:t>
          </a:r>
          <a:r>
            <a:rPr lang="es-CL" sz="1800" kern="1200" dirty="0" err="1"/>
            <a:t>neuropéptidos</a:t>
          </a:r>
          <a:endParaRPr lang="es-CL" sz="1800" kern="1200" dirty="0"/>
        </a:p>
      </dsp:txBody>
      <dsp:txXfrm>
        <a:off x="2678459" y="5395381"/>
        <a:ext cx="2573947" cy="784740"/>
      </dsp:txXfrm>
    </dsp:sp>
    <dsp:sp modelId="{9D322C95-1078-496C-AF94-45AD70D8C21C}">
      <dsp:nvSpPr>
        <dsp:cNvPr id="0" name=""/>
        <dsp:cNvSpPr/>
      </dsp:nvSpPr>
      <dsp:spPr>
        <a:xfrm>
          <a:off x="5767196" y="4904918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Calibri" panose="020F0502020204030204" pitchFamily="34" charset="0"/>
            </a:rPr>
            <a:t>↓</a:t>
          </a:r>
          <a:r>
            <a:rPr lang="es-CL" sz="1800" kern="1200" dirty="0"/>
            <a:t>Inhibitorios (</a:t>
          </a:r>
          <a:r>
            <a:rPr lang="es-CL" sz="1800" kern="1200" dirty="0" err="1"/>
            <a:t>dynorfina</a:t>
          </a:r>
          <a:r>
            <a:rPr lang="es-CL" sz="1800" kern="1200" dirty="0"/>
            <a:t>, </a:t>
          </a:r>
          <a:r>
            <a:rPr lang="es-CL" sz="1800" kern="1200" dirty="0" err="1"/>
            <a:t>galanina</a:t>
          </a:r>
          <a:r>
            <a:rPr lang="es-CL" sz="1800" kern="1200" dirty="0"/>
            <a:t>, </a:t>
          </a:r>
          <a:r>
            <a:rPr lang="es-CL" sz="1800" kern="1200" dirty="0" err="1"/>
            <a:t>somatostatina</a:t>
          </a:r>
          <a:r>
            <a:rPr lang="es-CL" sz="1800" kern="1200" dirty="0"/>
            <a:t>, </a:t>
          </a:r>
          <a:r>
            <a:rPr lang="es-CL" sz="1800" kern="1200" dirty="0" err="1"/>
            <a:t>neuropeptido</a:t>
          </a:r>
          <a:r>
            <a:rPr lang="es-CL" sz="1800" kern="1200" dirty="0"/>
            <a:t> Y)</a:t>
          </a:r>
        </a:p>
      </dsp:txBody>
      <dsp:txXfrm>
        <a:off x="5767196" y="4904918"/>
        <a:ext cx="2573947" cy="784740"/>
      </dsp:txXfrm>
    </dsp:sp>
    <dsp:sp modelId="{493A5729-A58B-46EE-9C1A-FBD70FB5A72C}">
      <dsp:nvSpPr>
        <dsp:cNvPr id="0" name=""/>
        <dsp:cNvSpPr/>
      </dsp:nvSpPr>
      <dsp:spPr>
        <a:xfrm>
          <a:off x="5767196" y="5885843"/>
          <a:ext cx="2573947" cy="784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>
              <a:latin typeface="Calibri" panose="020F0502020204030204" pitchFamily="34" charset="0"/>
            </a:rPr>
            <a:t>↑</a:t>
          </a:r>
          <a:r>
            <a:rPr lang="es-CL" sz="1800" kern="1200" dirty="0" err="1"/>
            <a:t>Excitatorios</a:t>
          </a:r>
          <a:r>
            <a:rPr lang="es-CL" sz="1800" kern="1200" dirty="0"/>
            <a:t> ( </a:t>
          </a:r>
          <a:r>
            <a:rPr lang="es-CL" sz="1800" kern="1200" dirty="0" err="1"/>
            <a:t>taquiquinas</a:t>
          </a:r>
          <a:r>
            <a:rPr lang="es-CL" sz="1800" kern="1200" dirty="0"/>
            <a:t>, </a:t>
          </a:r>
          <a:r>
            <a:rPr lang="es-CL" sz="1800" kern="1200" dirty="0" err="1"/>
            <a:t>sust</a:t>
          </a:r>
          <a:r>
            <a:rPr lang="es-CL" sz="1800" kern="1200" dirty="0"/>
            <a:t> P, </a:t>
          </a:r>
          <a:r>
            <a:rPr lang="es-CL" sz="1800" kern="1200" dirty="0" err="1"/>
            <a:t>neuroquinina</a:t>
          </a:r>
          <a:r>
            <a:rPr lang="es-CL" sz="1800" kern="1200" dirty="0"/>
            <a:t> B)</a:t>
          </a:r>
        </a:p>
      </dsp:txBody>
      <dsp:txXfrm>
        <a:off x="5767196" y="5885843"/>
        <a:ext cx="2573947" cy="7847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935CA-5092-46E5-B417-8A53C545FCA3}">
      <dsp:nvSpPr>
        <dsp:cNvPr id="0" name=""/>
        <dsp:cNvSpPr/>
      </dsp:nvSpPr>
      <dsp:spPr>
        <a:xfrm>
          <a:off x="0" y="12433"/>
          <a:ext cx="3486150" cy="844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ACTIVACIÓN DE RECEPTOR NMDA  Y ENTRADA DE CALCIO</a:t>
          </a:r>
        </a:p>
      </dsp:txBody>
      <dsp:txXfrm>
        <a:off x="41230" y="53663"/>
        <a:ext cx="3403690" cy="762133"/>
      </dsp:txXfrm>
    </dsp:sp>
    <dsp:sp modelId="{784D2B03-FC2C-430E-8DA5-8E8A48D7CAA6}">
      <dsp:nvSpPr>
        <dsp:cNvPr id="0" name=""/>
        <dsp:cNvSpPr/>
      </dsp:nvSpPr>
      <dsp:spPr>
        <a:xfrm>
          <a:off x="0" y="926146"/>
          <a:ext cx="3486150" cy="844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ACTIVACIÓN DE ENZIMAS </a:t>
          </a:r>
          <a:r>
            <a:rPr lang="es-CL" sz="1400" kern="1200" dirty="0">
              <a:sym typeface="Wingdings" panose="05000000000000000000" pitchFamily="2" charset="2"/>
            </a:rPr>
            <a:t></a:t>
          </a:r>
          <a:r>
            <a:rPr lang="es-CL" sz="1400" kern="1200" dirty="0"/>
            <a:t> CALPAINA, NADPH OXIDASA (NOX), ÓXIDO NÍTRICO SINTETASA (NOS)</a:t>
          </a:r>
        </a:p>
      </dsp:txBody>
      <dsp:txXfrm>
        <a:off x="41230" y="967376"/>
        <a:ext cx="3403690" cy="762133"/>
      </dsp:txXfrm>
    </dsp:sp>
    <dsp:sp modelId="{EBA2105B-EDBE-4B6B-9D85-31FE658D8E05}">
      <dsp:nvSpPr>
        <dsp:cNvPr id="0" name=""/>
        <dsp:cNvSpPr/>
      </dsp:nvSpPr>
      <dsp:spPr>
        <a:xfrm>
          <a:off x="0" y="1839860"/>
          <a:ext cx="3486150" cy="844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FORMACIÓN DE RADICALES LIBRES Y PERÓXIDO NÍTRICO</a:t>
          </a:r>
        </a:p>
      </dsp:txBody>
      <dsp:txXfrm>
        <a:off x="41230" y="1881090"/>
        <a:ext cx="3403690" cy="762133"/>
      </dsp:txXfrm>
    </dsp:sp>
    <dsp:sp modelId="{CAEA899A-A8AA-448B-B12C-4576D9753F44}">
      <dsp:nvSpPr>
        <dsp:cNvPr id="0" name=""/>
        <dsp:cNvSpPr/>
      </dsp:nvSpPr>
      <dsp:spPr>
        <a:xfrm>
          <a:off x="0" y="2753574"/>
          <a:ext cx="3486150" cy="844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CA INGRESA A MITOCONDRIA LLEVANDO A ↓PRODUCCIÓN ATP</a:t>
          </a:r>
        </a:p>
      </dsp:txBody>
      <dsp:txXfrm>
        <a:off x="41230" y="2794804"/>
        <a:ext cx="3403690" cy="762133"/>
      </dsp:txXfrm>
    </dsp:sp>
    <dsp:sp modelId="{83F087A3-6112-4176-BFDF-FBE0F05204C8}">
      <dsp:nvSpPr>
        <dsp:cNvPr id="0" name=""/>
        <dsp:cNvSpPr/>
      </dsp:nvSpPr>
      <dsp:spPr>
        <a:xfrm>
          <a:off x="0" y="3667288"/>
          <a:ext cx="3486150" cy="844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FORMACIÓN DE PORO DE PERMEABILIDAD TRANSITORIA MITOCONDRIA (MPTP)</a:t>
          </a:r>
          <a:r>
            <a:rPr lang="es-CL" sz="1200" kern="1200" dirty="0">
              <a:sym typeface="Wingdings" panose="05000000000000000000" pitchFamily="2" charset="2"/>
            </a:rPr>
            <a:t></a:t>
          </a:r>
          <a:r>
            <a:rPr lang="es-CL" sz="1200" kern="1200" dirty="0"/>
            <a:t> ALTERA  LA FUNCIÓN MITOCONDRIAL  Y LIBERA CITOCROMO C AL CITOSOL , ACTIVANDO VÍA APOPTÓTICA</a:t>
          </a:r>
        </a:p>
      </dsp:txBody>
      <dsp:txXfrm>
        <a:off x="41230" y="3708518"/>
        <a:ext cx="3403690" cy="762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EAA34-3AF7-4B37-801B-EE53124F313F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965C3-A8ED-4D76-992C-DFF02C984C7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547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5 min: EE precoz, momento de iniciar las medidas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terapéuticas que se detallarán.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30 min: EE establecido.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EE refractario (EE-R): no responde a tratamiento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1° o 2° línea, entre 60 y 120 min,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requiere anestesia general.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EE súper-refractario (EE-SR) si, tras 24 h de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anestésicos, el EE continua o recurre, incluyendo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recaídas durante la reducción o retiro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anestésicos3,8,9 (Figura 1).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965C3-A8ED-4D76-992C-DFF02C984C7C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844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965C3-A8ED-4D76-992C-DFF02C984C7C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104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Reduccion</a:t>
            </a:r>
            <a:r>
              <a:rPr lang="es-CL" dirty="0"/>
              <a:t> de </a:t>
            </a:r>
            <a:r>
              <a:rPr lang="es-CL" dirty="0" err="1"/>
              <a:t>efceto</a:t>
            </a:r>
            <a:r>
              <a:rPr lang="es-CL" dirty="0"/>
              <a:t> </a:t>
            </a:r>
            <a:r>
              <a:rPr lang="es-CL" dirty="0" err="1"/>
              <a:t>GABa</a:t>
            </a:r>
            <a:r>
              <a:rPr lang="es-CL" dirty="0"/>
              <a:t>  inhibitorio y </a:t>
            </a:r>
            <a:r>
              <a:rPr lang="es-CL" dirty="0" err="1"/>
              <a:t>disminuicion</a:t>
            </a:r>
            <a:r>
              <a:rPr lang="es-CL" dirty="0"/>
              <a:t> de sensibilidad</a:t>
            </a:r>
            <a:r>
              <a:rPr lang="es-CL" baseline="0" dirty="0"/>
              <a:t> a BZP</a:t>
            </a:r>
          </a:p>
          <a:p>
            <a:endParaRPr lang="es-CL" baseline="0" dirty="0"/>
          </a:p>
          <a:p>
            <a:r>
              <a:rPr lang="es-CL" baseline="0" dirty="0"/>
              <a:t>Rol en la perpetuación de EE en horas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965C3-A8ED-4D76-992C-DFF02C984C7C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6061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5 min: EE precoz, momento de iniciar las medidas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terapéuticas que se detallarán.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30 min: EE establecido.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EE refractario (EE-R): no responde a tratamiento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1° o 2° línea, entre 60 y 120 min,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requiere anestesia general.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EE súper-refractario (EE-SR) si, tras 24 h de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anestésicos, el EE continua o recurre, incluyendo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recaídas durante la reducción o retiro</a:t>
            </a:r>
          </a:p>
          <a:p>
            <a:r>
              <a:rPr lang="es-C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anestésicos3,8,9 (Figura 1).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965C3-A8ED-4D76-992C-DFF02C984C7C}" type="slidenum">
              <a:rPr lang="es-CL" smtClean="0">
                <a:solidFill>
                  <a:prstClr val="black"/>
                </a:solidFill>
              </a:rPr>
              <a:pPr/>
              <a:t>12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48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majority of electrographic seizures in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PICU are either subclinical or are accompanied by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very subtle clinical signs, and would likely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 undetected without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cEEG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monitoring. Studies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observed that 70–100%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encephalopathic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who experience electrographic seizures will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experience some subclinical seizures, and 29–83%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these children will experience exclusively subclinical</a:t>
            </a:r>
          </a:p>
          <a:p>
            <a:r>
              <a:rPr lang="es-C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seizures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965C3-A8ED-4D76-992C-DFF02C984C7C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728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75BC6-7661-47A7-9A6C-E3F67645A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67C37-5898-4C7E-84D2-711C60D46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1DBF93-F6B7-4673-9CC0-384A90FE6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7D4920-DD10-4015-B083-0CAA2123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95A5C-08A4-4E1B-A24B-CDA70D93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119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02023-AD44-4A2C-B216-FCD2194F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22D40D-1893-45F0-BC33-F56522B3A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77FC18-21C7-46AC-8298-56CBB805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A858D5-3897-433C-B633-C6431D3C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221CBF-BB2A-468C-A746-E3F3ADB4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71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498D5C-3A80-41C4-9B33-60B2B5411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D108D8-B094-41A0-9D08-994A76F7A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EACEB8-F803-43E3-9687-52BCA95E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6B2043-90F7-408F-9C60-37EF8FAC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2510BF-1BDB-461B-8473-B34A0CFC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282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CBAA-1D8E-4957-B99C-EF6BB66D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15108E-0B76-4BCF-AF90-1A04F9556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83E5A1-DC7A-45C3-B564-E9BDE95C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6B2DDB-8890-4B13-8110-9CF0695C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011E2F-C4B1-4C6F-8307-253CB974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324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905E2-0F56-45C4-A909-BB467A82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DE520-7727-4C59-8B52-C35BD3502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56EA8B-23E1-4B90-A808-BF3A7A00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41CC70-D080-4801-BF94-F51FA6E8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D62299-E409-4D11-B73D-0AC2B6E4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288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F149-85BF-475A-BBA6-B8CB334B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2D4D9-F919-48A9-8AF4-847DC4C64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565BFA-4CE3-47B6-9C31-6200F6A9C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A58366-5CE1-408F-A6D6-CB4A3CC3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5DD34D-5DFC-426C-A004-41945853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376EC6-5055-4E0E-A50D-EB021257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266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82142-5C43-4086-AE39-1D29DC287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0A9337-2A56-4990-A13C-2F3400543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7D434F-00BC-4AF7-8FBD-73AD3020A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79D964-1916-4954-BEF8-FCA002138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DD9592-A577-4BFC-BB2A-FC2C4D354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CF40EE-B4F7-4CD9-BC16-CDDF000A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BDDCD2-53AE-4539-B599-CD0E0864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7EB60E-96F1-46E7-9CB3-266A4C8D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717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CD132-A2A4-492D-B78C-2BFD9AA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1C7522E-0C73-4488-9D7E-83574A4DA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F3ECB8-F45A-4E64-B3F2-3D2F3CC3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36D6A0-6D92-4D8D-9BAA-EF8305C1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135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58A359-DF1B-4E95-B962-040429F0A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0E37EA0-552C-4320-9378-724B0391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29DCC5-3754-46B3-A24B-B9E8B63D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823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78DED-BF3E-407D-96F8-33E95ABE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87CD2-3FBC-4AEE-9557-10DD40579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11FF82-19CE-4BDF-A449-68A4B8260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CAF4F5-24C1-43C7-B882-40A86809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4BCFCD-EA99-428B-8078-C298AF26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075197-2C29-4298-9457-20D13D6E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185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37E5A-96A7-4B1E-A897-F3CE944F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204182-3F7F-4151-AE92-30827DF18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863188-9320-4C28-AEF8-8FBAE93D3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5D860D-074A-442B-9FA9-08AAD4C2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A5362C-6DD6-4AD0-B2E1-16C349DF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C8816-E496-4CEB-99F2-7C7FE21F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869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11E576-D92A-4021-B730-9481F219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B7C300-0A56-4D60-99F5-ACF4767F9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A0E54-5D14-40DD-BDCF-C427D0557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87B8-FC20-4EFA-B198-93CF8D0B4BBA}" type="datetimeFigureOut">
              <a:rPr lang="es-CL" smtClean="0"/>
              <a:t>18-05-2020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C261B2-0513-4484-B3C0-7994B0752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0882CD-5405-432D-9907-CE34881DA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8D18-394E-495A-A564-98D5B6C68F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055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.png"/><Relationship Id="rId4" Type="http://schemas.openxmlformats.org/officeDocument/2006/relationships/image" Target="../media/image4.emf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s-CL" sz="3600" dirty="0">
                <a:solidFill>
                  <a:srgbClr val="080808"/>
                </a:solidFill>
              </a:rPr>
              <a:t>STATUS EPILÉPTICO </a:t>
            </a:r>
            <a:br>
              <a:rPr lang="es-CL" sz="3600" dirty="0">
                <a:solidFill>
                  <a:srgbClr val="080808"/>
                </a:solidFill>
              </a:rPr>
            </a:br>
            <a:r>
              <a:rPr lang="es-CL" sz="3600" dirty="0">
                <a:solidFill>
                  <a:srgbClr val="080808"/>
                </a:solidFill>
              </a:rPr>
              <a:t>EN PEDIATRÍA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 lnSpcReduction="10000"/>
          </a:bodyPr>
          <a:lstStyle/>
          <a:p>
            <a:r>
              <a:rPr lang="es-CL" sz="2000" dirty="0">
                <a:solidFill>
                  <a:srgbClr val="080808"/>
                </a:solidFill>
              </a:rPr>
              <a:t>Dra. Scarlet Witting</a:t>
            </a:r>
          </a:p>
          <a:p>
            <a:r>
              <a:rPr lang="es-CL" sz="2000" dirty="0">
                <a:solidFill>
                  <a:srgbClr val="080808"/>
                </a:solidFill>
              </a:rPr>
              <a:t>Neuróloga Infantil</a:t>
            </a:r>
          </a:p>
          <a:p>
            <a:r>
              <a:rPr lang="es-CL" sz="2000" dirty="0">
                <a:solidFill>
                  <a:srgbClr val="080808"/>
                </a:solidFill>
              </a:rPr>
              <a:t>Universidad de Chile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CCD0866-31ED-4E3C-901A-C3A6C183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Muerte neuronal y calcio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586" y="1562848"/>
            <a:ext cx="7155606" cy="4880119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1571222"/>
              </p:ext>
            </p:extLst>
          </p:nvPr>
        </p:nvGraphicFramePr>
        <p:xfrm>
          <a:off x="8243888" y="285750"/>
          <a:ext cx="3486150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Oval 8"/>
          <p:cNvSpPr/>
          <p:nvPr/>
        </p:nvSpPr>
        <p:spPr>
          <a:xfrm>
            <a:off x="1885950" y="4543425"/>
            <a:ext cx="1300163" cy="514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Oval 9"/>
          <p:cNvSpPr/>
          <p:nvPr/>
        </p:nvSpPr>
        <p:spPr>
          <a:xfrm>
            <a:off x="2209800" y="2715320"/>
            <a:ext cx="1300163" cy="514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Oval 10"/>
          <p:cNvSpPr/>
          <p:nvPr/>
        </p:nvSpPr>
        <p:spPr>
          <a:xfrm>
            <a:off x="3630846" y="4371975"/>
            <a:ext cx="1300163" cy="51435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7515225" y="6072188"/>
            <a:ext cx="452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/>
              <a:t>Walker MC. </a:t>
            </a:r>
            <a:r>
              <a:rPr lang="es-CL" sz="1400" dirty="0" err="1"/>
              <a:t>Pathophysiology</a:t>
            </a:r>
            <a:r>
              <a:rPr lang="es-CL" sz="1400" dirty="0"/>
              <a:t> of status </a:t>
            </a:r>
            <a:r>
              <a:rPr lang="es-CL" sz="1400" dirty="0" err="1"/>
              <a:t>epilepticus</a:t>
            </a:r>
            <a:r>
              <a:rPr lang="es-CL" sz="1400" dirty="0"/>
              <a:t>. </a:t>
            </a:r>
          </a:p>
          <a:p>
            <a:pPr algn="ctr"/>
            <a:r>
              <a:rPr lang="es-CL" sz="1400" dirty="0" err="1"/>
              <a:t>Neurosci</a:t>
            </a:r>
            <a:r>
              <a:rPr lang="es-CL" sz="1400" dirty="0"/>
              <a:t> </a:t>
            </a:r>
            <a:r>
              <a:rPr lang="es-CL" sz="1400" dirty="0" err="1"/>
              <a:t>Lett</a:t>
            </a:r>
            <a:r>
              <a:rPr lang="es-CL" sz="1400" dirty="0"/>
              <a:t>. </a:t>
            </a:r>
            <a:r>
              <a:rPr lang="es-CL" sz="1400" dirty="0" err="1"/>
              <a:t>Dec</a:t>
            </a:r>
            <a:r>
              <a:rPr lang="es-CL" sz="1400" dirty="0"/>
              <a:t> 2016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317A9CD-8BB7-425F-B206-068C92D4C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3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350" y="-7324"/>
            <a:ext cx="9720072" cy="1499616"/>
          </a:xfrm>
        </p:spPr>
        <p:txBody>
          <a:bodyPr/>
          <a:lstStyle/>
          <a:p>
            <a:r>
              <a:rPr lang="es-CL" dirty="0"/>
              <a:t>Etiología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9350" y="1492292"/>
            <a:ext cx="3806392" cy="4615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775" y="655833"/>
            <a:ext cx="3274988" cy="565654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34225" y="6355704"/>
            <a:ext cx="515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Singh RK, et. al. </a:t>
            </a:r>
            <a:r>
              <a:rPr lang="es-CL" sz="1200" dirty="0" err="1"/>
              <a:t>Prospective</a:t>
            </a:r>
            <a:r>
              <a:rPr lang="es-CL" sz="1200" dirty="0"/>
              <a:t> </a:t>
            </a:r>
            <a:r>
              <a:rPr lang="es-CL" sz="1200" dirty="0" err="1"/>
              <a:t>study</a:t>
            </a:r>
            <a:r>
              <a:rPr lang="es-CL" sz="1200" dirty="0"/>
              <a:t> of new-</a:t>
            </a:r>
            <a:r>
              <a:rPr lang="es-CL" sz="1200" dirty="0" err="1"/>
              <a:t>onset</a:t>
            </a:r>
            <a:r>
              <a:rPr lang="es-CL" sz="1200" dirty="0"/>
              <a:t>  </a:t>
            </a:r>
            <a:r>
              <a:rPr lang="es-CL" sz="1200" dirty="0" err="1"/>
              <a:t>seizures</a:t>
            </a:r>
            <a:r>
              <a:rPr lang="es-CL" sz="1200" dirty="0"/>
              <a:t> </a:t>
            </a:r>
            <a:r>
              <a:rPr lang="es-CL" sz="1200" dirty="0" err="1"/>
              <a:t>presenting</a:t>
            </a:r>
            <a:r>
              <a:rPr lang="es-CL" sz="1200" dirty="0"/>
              <a:t> as status </a:t>
            </a:r>
            <a:r>
              <a:rPr lang="es-CL" sz="1200" dirty="0" err="1"/>
              <a:t>epilepticus</a:t>
            </a:r>
            <a:r>
              <a:rPr lang="es-CL" sz="1200" dirty="0"/>
              <a:t> in </a:t>
            </a:r>
            <a:r>
              <a:rPr lang="es-CL" sz="1200" dirty="0" err="1"/>
              <a:t>childhood</a:t>
            </a:r>
            <a:r>
              <a:rPr lang="es-CL" sz="1200" dirty="0"/>
              <a:t>. </a:t>
            </a:r>
            <a:r>
              <a:rPr lang="es-CL" sz="1200" dirty="0" err="1"/>
              <a:t>Neurology</a:t>
            </a:r>
            <a:r>
              <a:rPr lang="es-CL" sz="1200" dirty="0"/>
              <a:t> 2010; 74: 636- 642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957762" y="2999472"/>
            <a:ext cx="1443038" cy="7867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6962775" y="1700213"/>
            <a:ext cx="3152775" cy="542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9BF3A5F-2559-4095-8065-9C1B03014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Fases en tratamiento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6957" y="2159461"/>
            <a:ext cx="8853774" cy="300038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774872" y="6373091"/>
            <a:ext cx="5417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prstClr val="black"/>
                </a:solidFill>
              </a:rPr>
              <a:t>C. P Vargas et. al. Revisión del estado epiléptico convulsivo pediátrico y su manejo antiepiléptico. </a:t>
            </a:r>
            <a:r>
              <a:rPr lang="es-ES" sz="1200" i="1" dirty="0" err="1">
                <a:solidFill>
                  <a:prstClr val="black"/>
                </a:solidFill>
              </a:rPr>
              <a:t>Rev</a:t>
            </a:r>
            <a:r>
              <a:rPr lang="es-ES" sz="1200" i="1" dirty="0">
                <a:solidFill>
                  <a:prstClr val="black"/>
                </a:solidFill>
              </a:rPr>
              <a:t> </a:t>
            </a:r>
            <a:r>
              <a:rPr lang="es-ES" sz="1200" i="1" dirty="0" err="1">
                <a:solidFill>
                  <a:prstClr val="black"/>
                </a:solidFill>
              </a:rPr>
              <a:t>Med</a:t>
            </a:r>
            <a:r>
              <a:rPr lang="es-ES" sz="1200" i="1" dirty="0">
                <a:solidFill>
                  <a:prstClr val="black"/>
                </a:solidFill>
              </a:rPr>
              <a:t> Chile 2016; 144: 83-93</a:t>
            </a:r>
            <a:endParaRPr lang="es-ES" sz="1200" dirty="0">
              <a:solidFill>
                <a:prstClr val="black"/>
              </a:solidFill>
            </a:endParaRPr>
          </a:p>
          <a:p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BA5960-AC1D-4012-ABEF-E0FA194CF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450261"/>
            <a:ext cx="9720072" cy="1499616"/>
          </a:xfrm>
        </p:spPr>
        <p:txBody>
          <a:bodyPr/>
          <a:lstStyle/>
          <a:p>
            <a:r>
              <a:rPr lang="es-CL" dirty="0"/>
              <a:t>Benzodiacepinas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693845"/>
            <a:ext cx="9720073" cy="4023360"/>
          </a:xfrm>
        </p:spPr>
        <p:txBody>
          <a:bodyPr>
            <a:normAutofit fontScale="62500" lnSpcReduction="20000"/>
          </a:bodyPr>
          <a:lstStyle/>
          <a:p>
            <a:r>
              <a:rPr lang="es-CL" dirty="0"/>
              <a:t>Primera elección por su administración fácil y de rápida acción.</a:t>
            </a:r>
          </a:p>
          <a:p>
            <a:pPr marL="0" indent="0">
              <a:buNone/>
            </a:pPr>
            <a:r>
              <a:rPr lang="es-CL" dirty="0"/>
              <a:t>1-Lorazepam :</a:t>
            </a:r>
          </a:p>
          <a:p>
            <a:pPr lvl="1"/>
            <a:r>
              <a:rPr lang="es-CL" dirty="0"/>
              <a:t>0,1 mg/kg/dosis. Presentación ampollas de 4 mg.</a:t>
            </a:r>
          </a:p>
          <a:p>
            <a:pPr lvl="1"/>
            <a:r>
              <a:rPr lang="es-CL" dirty="0"/>
              <a:t>Administración </a:t>
            </a:r>
            <a:r>
              <a:rPr lang="es-CL" dirty="0" err="1"/>
              <a:t>ev</a:t>
            </a:r>
            <a:r>
              <a:rPr lang="es-CL" dirty="0"/>
              <a:t> o </a:t>
            </a:r>
            <a:r>
              <a:rPr lang="es-CL" dirty="0" err="1"/>
              <a:t>im</a:t>
            </a:r>
            <a:r>
              <a:rPr lang="es-CL" dirty="0"/>
              <a:t>.</a:t>
            </a:r>
          </a:p>
          <a:p>
            <a:pPr lvl="1"/>
            <a:endParaRPr lang="es-CL" dirty="0"/>
          </a:p>
          <a:p>
            <a:pPr marL="0" indent="0">
              <a:buNone/>
            </a:pPr>
            <a:r>
              <a:rPr lang="es-CL" dirty="0"/>
              <a:t>2-Diazepam</a:t>
            </a:r>
          </a:p>
          <a:p>
            <a:r>
              <a:rPr lang="es-CL" dirty="0"/>
              <a:t> 0,3 mg/kg/dosis </a:t>
            </a:r>
            <a:r>
              <a:rPr lang="es-CL" dirty="0" err="1"/>
              <a:t>ev</a:t>
            </a:r>
            <a:r>
              <a:rPr lang="es-CL" dirty="0"/>
              <a:t> o 0,6 mg/kg/dosis rectal. </a:t>
            </a:r>
          </a:p>
          <a:p>
            <a:r>
              <a:rPr lang="es-CL" dirty="0"/>
              <a:t>Presentación: Ampollas de 10 mg.</a:t>
            </a:r>
          </a:p>
          <a:p>
            <a:r>
              <a:rPr lang="es-CL" dirty="0"/>
              <a:t>Tiene la misma eficacia que el Lorazepam, controlando como monoterapia hasta 65% de los EE. </a:t>
            </a:r>
          </a:p>
          <a:p>
            <a:r>
              <a:rPr lang="es-CL" dirty="0"/>
              <a:t>Se recomienda uso de Lorazepam </a:t>
            </a:r>
            <a:r>
              <a:rPr lang="es-CL" dirty="0" err="1"/>
              <a:t>ev</a:t>
            </a:r>
            <a:r>
              <a:rPr lang="es-CL" dirty="0"/>
              <a:t> antes que el Diazepam </a:t>
            </a:r>
            <a:r>
              <a:rPr lang="es-CL" dirty="0" err="1"/>
              <a:t>ev</a:t>
            </a:r>
            <a:r>
              <a:rPr lang="es-CL" dirty="0"/>
              <a:t> por sus propiedades farmacocinéticas: más rápida acción y mayor vida media.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3- Midazolam  0,3 mg/kg/dosis </a:t>
            </a:r>
            <a:r>
              <a:rPr lang="es-CL" dirty="0" err="1"/>
              <a:t>ev</a:t>
            </a:r>
            <a:r>
              <a:rPr lang="es-CL" dirty="0"/>
              <a:t>, </a:t>
            </a:r>
            <a:r>
              <a:rPr lang="es-CL" dirty="0" err="1"/>
              <a:t>im</a:t>
            </a:r>
            <a:r>
              <a:rPr lang="es-CL" dirty="0"/>
              <a:t>, bucal o nasal es más efectivo y de más fácil aplicación que diazepam </a:t>
            </a:r>
            <a:r>
              <a:rPr lang="pt-BR" dirty="0"/>
              <a:t>(DZP) 0,5 mg/ kg/dosis rectal.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AB127C-109A-48E4-AD1A-AADE325E6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Fenobarbital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En dosis de carga de 20 mg/kg </a:t>
            </a:r>
            <a:r>
              <a:rPr lang="es-CL" dirty="0" err="1"/>
              <a:t>ev</a:t>
            </a:r>
            <a:r>
              <a:rPr lang="es-CL" dirty="0"/>
              <a:t>.</a:t>
            </a:r>
          </a:p>
          <a:p>
            <a:r>
              <a:rPr lang="es-CL" dirty="0"/>
              <a:t>Presentación: Ampollas 200 mg/ 1 ml.</a:t>
            </a:r>
          </a:p>
          <a:p>
            <a:r>
              <a:rPr lang="es-CL" dirty="0"/>
              <a:t>Efectos Adversos: Sedación, depresión respiratoria.</a:t>
            </a:r>
          </a:p>
          <a:p>
            <a:r>
              <a:rPr lang="es-CL" dirty="0"/>
              <a:t>Es de elección cuando no hay monitor cardíaco disponible, en usuarios crónicos de fenitoína o en patología cardiovascular.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0F81742-6E6D-4F92-8456-43633A0E0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Fenitoína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Se recomienda dosis de carga 10-20 mg/kg para lograr una concentración terapéutica a las 6-24 h. </a:t>
            </a:r>
          </a:p>
          <a:p>
            <a:r>
              <a:rPr lang="es-CL" dirty="0"/>
              <a:t>Administrar a velocidad no mayor a 1 mg/kg/min, por una vía venosa exclusiva (precipita fácilmente si se mezcla con otros líquidos endovenosos, pudiendo provocar flebitis). </a:t>
            </a:r>
          </a:p>
          <a:p>
            <a:r>
              <a:rPr lang="es-CL" dirty="0"/>
              <a:t>Otras complicaciones como hipotensión y arritmias cardiacas son raras en niños. Su metabolización es variable en niños, por lo que se requiere medición de niveles plasmáticos. </a:t>
            </a:r>
          </a:p>
          <a:p>
            <a:r>
              <a:rPr lang="es-CL" dirty="0"/>
              <a:t>La combinación FNT con BZD es más segura que la asociación de FNB con otros fármacos.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0DE8178-D272-45EC-9351-A313486C4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2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Ácido valproico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Efectivo en el EE resistente a DZP y FNT, con rápido control de crisis y mejor perfil de seguridad. </a:t>
            </a:r>
          </a:p>
          <a:p>
            <a:r>
              <a:rPr lang="es-CL" dirty="0"/>
              <a:t>Presenta menor depresión respiratoria e hipotensión.</a:t>
            </a:r>
          </a:p>
          <a:p>
            <a:r>
              <a:rPr lang="es-CL" dirty="0"/>
              <a:t> No recomendado en enfermedad hepática previa o mitocondriales, especialmente en niños &lt; 3 años. No existen datos suficientes que justifiquen su uso antes que FNT.</a:t>
            </a:r>
          </a:p>
          <a:p>
            <a:r>
              <a:rPr lang="es-CL" dirty="0"/>
              <a:t>Se sugiere una dosis inicial de 20-30 mg/kg </a:t>
            </a:r>
            <a:r>
              <a:rPr lang="es-CL" dirty="0" err="1"/>
              <a:t>ev</a:t>
            </a:r>
            <a:r>
              <a:rPr lang="es-CL" dirty="0"/>
              <a:t> a pasar en 1 hora (en EE-R convulsivos generalizados se puede pasar en 5 min) y mantención de hasta 60 mg/kg/día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4872" y="6373091"/>
            <a:ext cx="5417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prstClr val="black"/>
                </a:solidFill>
              </a:rPr>
              <a:t>C. P Vargas et. al. Revisión del estado epiléptico convulsivo pediátrico y su manejo antiepiléptico. </a:t>
            </a:r>
            <a:r>
              <a:rPr lang="es-ES" sz="1200" i="1" dirty="0" err="1">
                <a:solidFill>
                  <a:prstClr val="black"/>
                </a:solidFill>
              </a:rPr>
              <a:t>Rev</a:t>
            </a:r>
            <a:r>
              <a:rPr lang="es-ES" sz="1200" i="1" dirty="0">
                <a:solidFill>
                  <a:prstClr val="black"/>
                </a:solidFill>
              </a:rPr>
              <a:t> </a:t>
            </a:r>
            <a:r>
              <a:rPr lang="es-ES" sz="1200" i="1" dirty="0" err="1">
                <a:solidFill>
                  <a:prstClr val="black"/>
                </a:solidFill>
              </a:rPr>
              <a:t>Med</a:t>
            </a:r>
            <a:r>
              <a:rPr lang="es-ES" sz="1200" i="1" dirty="0">
                <a:solidFill>
                  <a:prstClr val="black"/>
                </a:solidFill>
              </a:rPr>
              <a:t> Chile 2016; 144: 83-93</a:t>
            </a:r>
            <a:endParaRPr lang="es-ES" sz="1200" dirty="0">
              <a:solidFill>
                <a:prstClr val="black"/>
              </a:solidFill>
            </a:endParaRPr>
          </a:p>
          <a:p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13C41CD-D2C6-43A9-B35D-239550A16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Levetiracetam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Presenta un amplio espectro de acción y buen perfil </a:t>
            </a:r>
            <a:r>
              <a:rPr lang="es-CL" dirty="0" err="1"/>
              <a:t>farmacocinético</a:t>
            </a:r>
            <a:endParaRPr lang="es-CL" dirty="0"/>
          </a:p>
          <a:p>
            <a:r>
              <a:rPr lang="es-CL" dirty="0"/>
              <a:t>Mecanismo de acción relacionado con la </a:t>
            </a:r>
            <a:r>
              <a:rPr lang="pt-BR" dirty="0"/>
              <a:t>de vesícula sináptica SV2A, que participa </a:t>
            </a:r>
            <a:r>
              <a:rPr lang="es-CL" dirty="0"/>
              <a:t>en la liberación de los neurotransmisores </a:t>
            </a:r>
            <a:r>
              <a:rPr lang="es-CL" dirty="0" err="1"/>
              <a:t>presinápticos</a:t>
            </a:r>
            <a:r>
              <a:rPr lang="es-CL" dirty="0"/>
              <a:t>. Además inhibe canales de calcio activados por alto voltaje y revierte la inhibición de moduladores </a:t>
            </a:r>
            <a:r>
              <a:rPr lang="es-CL" dirty="0" err="1"/>
              <a:t>alostéricos</a:t>
            </a:r>
            <a:r>
              <a:rPr lang="es-CL" dirty="0"/>
              <a:t> negativos de GABA y glicina. </a:t>
            </a:r>
          </a:p>
          <a:p>
            <a:r>
              <a:rPr lang="es-CL" dirty="0"/>
              <a:t>La formulación </a:t>
            </a:r>
            <a:r>
              <a:rPr lang="es-CL" dirty="0" err="1"/>
              <a:t>ev</a:t>
            </a:r>
            <a:r>
              <a:rPr lang="es-CL" dirty="0"/>
              <a:t> es equivalente a la oral, bien tolerada, incluso a altas dosis o rápida velocidad de infusión. </a:t>
            </a:r>
          </a:p>
          <a:p>
            <a:r>
              <a:rPr lang="es-CL" dirty="0"/>
              <a:t>Reportes en niños y adultos en 707 pacientes muestran efectividad cercana a 70%, con dosis de carga 30-60 mg/kg a pasar en 15 min, dosis máxima 57 mg/kg (4 g en adulto de 70 kg), efectos adversos en &lt; 10% leves y transitorios.</a:t>
            </a:r>
          </a:p>
          <a:p>
            <a:r>
              <a:rPr lang="es-CL" dirty="0"/>
              <a:t>Administrar con precaución en pacientes con psicosis y trastornos de conducta.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4872" y="6373091"/>
            <a:ext cx="5417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prstClr val="black"/>
                </a:solidFill>
              </a:rPr>
              <a:t>C. P Vargas et. al. Revisión del estado epiléptico convulsivo pediátrico y su manejo antiepiléptico. </a:t>
            </a:r>
            <a:r>
              <a:rPr lang="es-ES" sz="1200" i="1" dirty="0" err="1">
                <a:solidFill>
                  <a:prstClr val="black"/>
                </a:solidFill>
              </a:rPr>
              <a:t>Rev</a:t>
            </a:r>
            <a:r>
              <a:rPr lang="es-ES" sz="1200" i="1" dirty="0">
                <a:solidFill>
                  <a:prstClr val="black"/>
                </a:solidFill>
              </a:rPr>
              <a:t> </a:t>
            </a:r>
            <a:r>
              <a:rPr lang="es-ES" sz="1200" i="1" dirty="0" err="1">
                <a:solidFill>
                  <a:prstClr val="black"/>
                </a:solidFill>
              </a:rPr>
              <a:t>Med</a:t>
            </a:r>
            <a:r>
              <a:rPr lang="es-ES" sz="1200" i="1" dirty="0">
                <a:solidFill>
                  <a:prstClr val="black"/>
                </a:solidFill>
              </a:rPr>
              <a:t> Chile 2016; 144: 83-93</a:t>
            </a:r>
            <a:endParaRPr lang="es-ES" sz="1200" dirty="0">
              <a:solidFill>
                <a:prstClr val="black"/>
              </a:solidFill>
            </a:endParaRPr>
          </a:p>
          <a:p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54F4EB0-5706-4115-9010-BA67FF294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66" y="80403"/>
            <a:ext cx="8267921" cy="6181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8982" y="6262255"/>
            <a:ext cx="7384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Evidence-Based Guideline: Treatment of Convulsive Status. </a:t>
            </a:r>
            <a:r>
              <a:rPr lang="en-US" sz="1200" dirty="0" err="1"/>
              <a:t>Epilepticus</a:t>
            </a:r>
            <a:r>
              <a:rPr lang="en-US" sz="1200" dirty="0"/>
              <a:t> in Children and Adults: Report of the Guideline. Committee of the American Epilepsy Society Epilepsy Currents, Vol. 16, No. 1 (January/February) 2016 pp. 48–61</a:t>
            </a:r>
          </a:p>
          <a:p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433ECA1-BD15-4F7B-B784-0A08F01C4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Anestésicos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31023" y="1773777"/>
            <a:ext cx="7561342" cy="414344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0E73F16-9E56-46F4-830F-CD2D2FEB9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0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925" y="351692"/>
            <a:ext cx="5127031" cy="834013"/>
          </a:xfrm>
        </p:spPr>
        <p:txBody>
          <a:bodyPr>
            <a:normAutofit/>
          </a:bodyPr>
          <a:lstStyle/>
          <a:p>
            <a:r>
              <a:rPr lang="es-CL" sz="2800" dirty="0"/>
              <a:t>DEFINICIÓN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799494-2F53-467D-80D1-E423C7B970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761404"/>
              </p:ext>
            </p:extLst>
          </p:nvPr>
        </p:nvGraphicFramePr>
        <p:xfrm>
          <a:off x="648930" y="1536290"/>
          <a:ext cx="10042516" cy="4712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710D82EA-F669-42AF-A633-2E433862EF11}"/>
              </a:ext>
            </a:extLst>
          </p:cNvPr>
          <p:cNvSpPr txBox="1"/>
          <p:nvPr/>
        </p:nvSpPr>
        <p:spPr>
          <a:xfrm>
            <a:off x="2831793" y="6379827"/>
            <a:ext cx="60308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Committee of the American Epilepsy Society Epilepsy Currents, Vol. 16, No. 1 .2016 pp. 48–61</a:t>
            </a:r>
          </a:p>
          <a:p>
            <a:pPr>
              <a:spcAft>
                <a:spcPts val="600"/>
              </a:spcAft>
            </a:pPr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49ACC0E-79DB-4052-99A0-0F0660C6C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50" y="321300"/>
            <a:ext cx="10343300" cy="5541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4872" y="6373091"/>
            <a:ext cx="5417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prstClr val="black"/>
                </a:solidFill>
              </a:rPr>
              <a:t>C. P Vargas et. al. Revisión del estado epiléptico convulsivo pediátrico y su manejo antiepiléptico. </a:t>
            </a:r>
            <a:r>
              <a:rPr lang="es-ES" sz="1200" i="1" dirty="0" err="1">
                <a:solidFill>
                  <a:prstClr val="black"/>
                </a:solidFill>
              </a:rPr>
              <a:t>Rev</a:t>
            </a:r>
            <a:r>
              <a:rPr lang="es-ES" sz="1200" i="1" dirty="0">
                <a:solidFill>
                  <a:prstClr val="black"/>
                </a:solidFill>
              </a:rPr>
              <a:t> </a:t>
            </a:r>
            <a:r>
              <a:rPr lang="es-ES" sz="1200" i="1" dirty="0" err="1">
                <a:solidFill>
                  <a:prstClr val="black"/>
                </a:solidFill>
              </a:rPr>
              <a:t>Med</a:t>
            </a:r>
            <a:r>
              <a:rPr lang="es-ES" sz="1200" i="1" dirty="0">
                <a:solidFill>
                  <a:prstClr val="black"/>
                </a:solidFill>
              </a:rPr>
              <a:t> Chile 2016; 144: 83-93</a:t>
            </a:r>
            <a:endParaRPr lang="es-ES" sz="1200" dirty="0">
              <a:solidFill>
                <a:prstClr val="black"/>
              </a:solidFill>
            </a:endParaRPr>
          </a:p>
          <a:p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6F6E670-01D5-4049-82F1-BEA7BD443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B2E968-C9D9-423D-A146-8B5837E8F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58" y="0"/>
            <a:ext cx="4911683" cy="685800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FDF8031-3B2D-4664-9426-AFC614690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STATUS EPILÉPTICO REFRACTARIO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STATUS EPILÉPTICO REFRACTARIO:</a:t>
            </a:r>
          </a:p>
          <a:p>
            <a:pPr lvl="1"/>
            <a:r>
              <a:rPr lang="es-CL" dirty="0"/>
              <a:t>Crisis clínicas continuas por más de 60 minutos , pese a tratamiento con  Benzodiazepinas y FAE de 2° línea.</a:t>
            </a:r>
          </a:p>
          <a:p>
            <a:pPr lvl="1"/>
            <a:r>
              <a:rPr lang="es-CL" dirty="0"/>
              <a:t>30% de los status epilépticos.</a:t>
            </a:r>
          </a:p>
          <a:p>
            <a:r>
              <a:rPr lang="es-CL" dirty="0"/>
              <a:t>STATUS EPILÉPTICO SUPER-REFRACTARIO:</a:t>
            </a:r>
          </a:p>
          <a:p>
            <a:pPr lvl="1"/>
            <a:r>
              <a:rPr lang="es-CL" dirty="0"/>
              <a:t>Crisis que persisten por más de 24 horas, después de terapia con anestésicos.</a:t>
            </a:r>
          </a:p>
          <a:p>
            <a:pPr lvl="1"/>
            <a:r>
              <a:rPr lang="es-CL" dirty="0"/>
              <a:t>Se incluyen los que recurren al bajar los anestésicos.</a:t>
            </a:r>
          </a:p>
          <a:p>
            <a:pPr marL="0" indent="0">
              <a:buNone/>
            </a:pPr>
            <a:r>
              <a:rPr lang="es-CL" dirty="0"/>
              <a:t>   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36BC06-AC8D-4A66-AB52-21DA43BD5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MONITOREO EEG continuo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Su uso ha aumentado considerablemente en la práctica clínica. </a:t>
            </a:r>
          </a:p>
          <a:p>
            <a:r>
              <a:rPr lang="es-CL" dirty="0"/>
              <a:t>Pautas de manejo locales a nivel de algunos hospitales, bastante heterogéneas.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766" y="1588189"/>
            <a:ext cx="4648200" cy="3681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6224160"/>
            <a:ext cx="605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/>
              <a:t>Payne</a:t>
            </a:r>
            <a:r>
              <a:rPr lang="es-CL" sz="1200" dirty="0"/>
              <a:t> ET, Hahn CD. </a:t>
            </a:r>
            <a:r>
              <a:rPr lang="es-CL" sz="1200" dirty="0" err="1"/>
              <a:t>Continuous</a:t>
            </a:r>
            <a:r>
              <a:rPr lang="es-CL" sz="1200" dirty="0"/>
              <a:t> </a:t>
            </a:r>
            <a:r>
              <a:rPr lang="es-CL" sz="1200" dirty="0" err="1"/>
              <a:t>electroencephalography</a:t>
            </a:r>
            <a:r>
              <a:rPr lang="es-CL" sz="1200" dirty="0"/>
              <a:t> </a:t>
            </a:r>
            <a:r>
              <a:rPr lang="es-CL" sz="1200" dirty="0" err="1"/>
              <a:t>for</a:t>
            </a:r>
            <a:r>
              <a:rPr lang="es-CL" sz="1200" dirty="0"/>
              <a:t> </a:t>
            </a:r>
            <a:r>
              <a:rPr lang="es-CL" sz="1200" dirty="0" err="1"/>
              <a:t>seizures</a:t>
            </a:r>
            <a:r>
              <a:rPr lang="es-CL" sz="1200" dirty="0"/>
              <a:t> and status </a:t>
            </a:r>
            <a:r>
              <a:rPr lang="es-CL" sz="1200" dirty="0" err="1"/>
              <a:t>epilepticus</a:t>
            </a:r>
            <a:r>
              <a:rPr lang="es-CL" sz="1200" dirty="0"/>
              <a:t>. </a:t>
            </a:r>
            <a:r>
              <a:rPr lang="es-CL" sz="1200" dirty="0" err="1"/>
              <a:t>Curr</a:t>
            </a:r>
            <a:r>
              <a:rPr lang="es-CL" sz="1200" dirty="0"/>
              <a:t> </a:t>
            </a:r>
            <a:r>
              <a:rPr lang="es-CL" sz="1200" dirty="0" err="1"/>
              <a:t>Opin</a:t>
            </a:r>
            <a:r>
              <a:rPr lang="es-CL" sz="1200" dirty="0"/>
              <a:t> </a:t>
            </a:r>
            <a:r>
              <a:rPr lang="es-CL" sz="1200" dirty="0" err="1"/>
              <a:t>Pediatr</a:t>
            </a:r>
            <a:r>
              <a:rPr lang="es-CL" sz="1200" dirty="0"/>
              <a:t> 2014; 26: 675- 681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87" y="4242143"/>
            <a:ext cx="3224084" cy="244368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9FD2D4-CE98-4B2A-9031-192B950B1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AFF2E-4AE0-4D06-BF37-39B5DAD4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Status epiléptico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733860-2BAC-414A-AF46-879FEAC4E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Estimación de 10- 15% de los EE que se hospitalizan serán EE Super Refractario.</a:t>
            </a:r>
          </a:p>
          <a:p>
            <a:r>
              <a:rPr lang="es-CL" dirty="0"/>
              <a:t>&gt;50% EE- R que requieren anestesia evolucionan a EE- SR. 20% recurre dentro de los 5 días de reducción de la anestesia.</a:t>
            </a:r>
          </a:p>
          <a:p>
            <a:r>
              <a:rPr lang="es-CL" dirty="0"/>
              <a:t>La principal etiología es sintomática aguda</a:t>
            </a:r>
          </a:p>
          <a:p>
            <a:r>
              <a:rPr lang="es-CL" dirty="0"/>
              <a:t>La mortalidad a corto plazo EE 2,7- 5,2% hasta 8% en UCI relacionado directamente con la causa. Hasta 2% por el EE en sí.</a:t>
            </a:r>
          </a:p>
          <a:p>
            <a:r>
              <a:rPr lang="es-CL" dirty="0"/>
              <a:t>Morbilidad a largo plazo: discapacidad cognitiva, déficit neurológico, daño hipocampal, epilepsia (13- 74%) principalmente focal.</a:t>
            </a:r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E96DBEE-C0E9-4921-A846-0F6AC8D19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GRACIAS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168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650" y="234496"/>
            <a:ext cx="10515600" cy="953721"/>
          </a:xfrm>
        </p:spPr>
        <p:txBody>
          <a:bodyPr>
            <a:normAutofit/>
          </a:bodyPr>
          <a:lstStyle/>
          <a:p>
            <a:r>
              <a:rPr lang="es-CL" sz="2400" dirty="0"/>
              <a:t>Epidemiología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9328402-86ED-46DA-B6B7-A2959E0A37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080844"/>
              </p:ext>
            </p:extLst>
          </p:nvPr>
        </p:nvGraphicFramePr>
        <p:xfrm>
          <a:off x="918620" y="1318846"/>
          <a:ext cx="9720073" cy="4738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710D82EA-F669-42AF-A633-2E433862EF11}"/>
              </a:ext>
            </a:extLst>
          </p:cNvPr>
          <p:cNvSpPr txBox="1"/>
          <p:nvPr/>
        </p:nvSpPr>
        <p:spPr>
          <a:xfrm>
            <a:off x="3754581" y="6057100"/>
            <a:ext cx="7384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Evidence-Based Guideline: Treatment of Convulsive Status. </a:t>
            </a:r>
            <a:r>
              <a:rPr lang="en-US" sz="1200" dirty="0" err="1"/>
              <a:t>Epilepticus</a:t>
            </a:r>
            <a:r>
              <a:rPr lang="en-US" sz="1200" dirty="0"/>
              <a:t> in Children and Adults: Report of the Guideline. Committee of the American Epilepsy Society Epilepsy Currents, Vol. 16, No. 1 (January/February) 2016 pp. 48–61</a:t>
            </a:r>
          </a:p>
          <a:p>
            <a:endParaRPr lang="es-CL" dirty="0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918FF28-83D2-4FA1-8019-9E0707D7D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009" y="15174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Presentación</a:t>
            </a:r>
            <a:r>
              <a:rPr lang="en-US" dirty="0"/>
              <a:t>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647335"/>
              </p:ext>
            </p:extLst>
          </p:nvPr>
        </p:nvGraphicFramePr>
        <p:xfrm>
          <a:off x="2386290" y="1432560"/>
          <a:ext cx="7092990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07527" y="6331528"/>
            <a:ext cx="738447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Evidence-Based Guideline: Treatment of Convulsive Status. Epilepticus in Children and Adults: Report of the Guideline. Committee of the American Epilepsy Society Epilepsy Currents, Vol. 16, No. 1 (January/February) 2016 pp. 48–61</a:t>
            </a:r>
          </a:p>
          <a:p>
            <a:pPr>
              <a:spcAft>
                <a:spcPts val="600"/>
              </a:spcAft>
            </a:pPr>
            <a:endParaRPr lang="es-CL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3B96FA0-4B9F-42A3-AD23-736B32ACC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Etapas del estado epiléptico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003067"/>
            <a:ext cx="7188199" cy="4848476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90D3B6E-1AC0-47AC-8B23-506991256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439658"/>
              </p:ext>
            </p:extLst>
          </p:nvPr>
        </p:nvGraphicFramePr>
        <p:xfrm>
          <a:off x="618450" y="10668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E29FF74-0142-417C-BF36-2E677D056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3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Fisiopatología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“El EE es una condición resultante del fracaso de los mecanismos responsables del término de las crisis o del inicio de los mecanismos que conducen a convulsiones anormalmente prolongadas. Es una condición que puede tener consecuencias a largo plazo, incluyendo muerte neuronal, lesión neuronal y alteración de las redes neuronales, dependiendo del tipo y duración de las convulsiones ".</a:t>
            </a:r>
            <a:endParaRPr lang="es-CL" dirty="0"/>
          </a:p>
          <a:p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5320145" y="6187362"/>
            <a:ext cx="663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/>
              <a:t>E. </a:t>
            </a:r>
            <a:r>
              <a:rPr lang="es-CL" sz="1200" dirty="0" err="1"/>
              <a:t>Trinka</a:t>
            </a:r>
            <a:r>
              <a:rPr lang="es-CL" sz="1200" dirty="0"/>
              <a:t>, H. </a:t>
            </a:r>
            <a:r>
              <a:rPr lang="es-CL" sz="1200" dirty="0" err="1"/>
              <a:t>Cock</a:t>
            </a:r>
            <a:r>
              <a:rPr lang="es-CL" sz="1200" dirty="0"/>
              <a:t>, D. </a:t>
            </a:r>
            <a:r>
              <a:rPr lang="es-CL" sz="1200" dirty="0" err="1"/>
              <a:t>Hesdorffer</a:t>
            </a:r>
            <a:r>
              <a:rPr lang="es-CL" sz="1200" dirty="0"/>
              <a:t>, A.O. </a:t>
            </a:r>
            <a:r>
              <a:rPr lang="es-CL" sz="1200" dirty="0" err="1"/>
              <a:t>Rossetti</a:t>
            </a:r>
            <a:r>
              <a:rPr lang="es-CL" sz="1200" dirty="0"/>
              <a:t>, I.E. Scheffer, S. </a:t>
            </a:r>
            <a:r>
              <a:rPr lang="es-CL" sz="1200" dirty="0" err="1"/>
              <a:t>Shinnar</a:t>
            </a:r>
            <a:r>
              <a:rPr lang="es-CL" sz="1200" dirty="0"/>
              <a:t>, S. </a:t>
            </a:r>
            <a:r>
              <a:rPr lang="en-US" sz="1200" dirty="0" err="1"/>
              <a:t>Shorvon</a:t>
            </a:r>
            <a:r>
              <a:rPr lang="en-US" sz="1200" dirty="0"/>
              <a:t>, D.H. Lowenstein, A definition and classification of status </a:t>
            </a:r>
            <a:r>
              <a:rPr lang="en-US" sz="1200" dirty="0" err="1"/>
              <a:t>epilepticus</a:t>
            </a:r>
            <a:r>
              <a:rPr lang="en-US" sz="1200" dirty="0"/>
              <a:t> - Report of the ILAE Task Force on Classification of Status </a:t>
            </a:r>
            <a:r>
              <a:rPr lang="en-US" sz="1200" dirty="0" err="1"/>
              <a:t>Epilepticus</a:t>
            </a:r>
            <a:r>
              <a:rPr lang="en-US" sz="1200" dirty="0"/>
              <a:t>., E</a:t>
            </a:r>
            <a:r>
              <a:rPr lang="es-CL" sz="1200" dirty="0" err="1"/>
              <a:t>pilepsia</a:t>
            </a:r>
            <a:r>
              <a:rPr lang="es-CL" sz="1200" dirty="0"/>
              <a:t>. 56 (2015) 1515–23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F3A80E3-A16D-4281-8ED9-53B828367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Fisiopatología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2 fenómenos fundamentales:</a:t>
            </a:r>
          </a:p>
          <a:p>
            <a:r>
              <a:rPr lang="es-CL" dirty="0"/>
              <a:t>Aumento de la activación vía receptores NMDA</a:t>
            </a:r>
          </a:p>
          <a:p>
            <a:r>
              <a:rPr lang="es-CL" dirty="0"/>
              <a:t>Disminución de la inhibición vía receptor GABA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164" y="3825089"/>
            <a:ext cx="5592804" cy="2855256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A85A514-1803-4F78-831E-E77D42EC2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3464"/>
            <a:ext cx="9720072" cy="1499616"/>
          </a:xfrm>
        </p:spPr>
        <p:txBody>
          <a:bodyPr/>
          <a:lstStyle/>
          <a:p>
            <a:r>
              <a:rPr lang="es-CL" dirty="0"/>
              <a:t>Fisiopatología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915103"/>
              </p:ext>
            </p:extLst>
          </p:nvPr>
        </p:nvGraphicFramePr>
        <p:xfrm>
          <a:off x="1869026" y="73464"/>
          <a:ext cx="9720073" cy="6670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396335"/>
            <a:ext cx="574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/>
              <a:t>Chen</a:t>
            </a:r>
            <a:r>
              <a:rPr lang="es-CL" sz="1200" dirty="0"/>
              <a:t> JWY, et. al. </a:t>
            </a:r>
            <a:r>
              <a:rPr lang="es-CL" sz="1200" dirty="0" err="1"/>
              <a:t>Advances</a:t>
            </a:r>
            <a:r>
              <a:rPr lang="es-CL" sz="1200" dirty="0"/>
              <a:t> in </a:t>
            </a:r>
            <a:r>
              <a:rPr lang="es-CL" sz="1200" dirty="0" err="1"/>
              <a:t>the</a:t>
            </a:r>
            <a:r>
              <a:rPr lang="es-CL" sz="1200" dirty="0"/>
              <a:t> </a:t>
            </a:r>
            <a:r>
              <a:rPr lang="es-CL" sz="1200" dirty="0" err="1"/>
              <a:t>pathophysiology</a:t>
            </a:r>
            <a:r>
              <a:rPr lang="es-CL" sz="1200" dirty="0"/>
              <a:t> of status </a:t>
            </a:r>
            <a:r>
              <a:rPr lang="es-CL" sz="1200" dirty="0" err="1"/>
              <a:t>epilepticus</a:t>
            </a:r>
            <a:r>
              <a:rPr lang="es-CL" sz="1200" dirty="0"/>
              <a:t>. Acta </a:t>
            </a:r>
            <a:r>
              <a:rPr lang="es-CL" sz="1200" dirty="0" err="1"/>
              <a:t>Neurol</a:t>
            </a:r>
            <a:r>
              <a:rPr lang="es-CL" sz="1200" dirty="0"/>
              <a:t> </a:t>
            </a:r>
            <a:r>
              <a:rPr lang="es-CL" sz="1200" dirty="0" err="1"/>
              <a:t>Scand</a:t>
            </a:r>
            <a:r>
              <a:rPr lang="es-CL" sz="1200" dirty="0"/>
              <a:t> 2007: 115 (</a:t>
            </a:r>
            <a:r>
              <a:rPr lang="es-CL" sz="1200" dirty="0" err="1"/>
              <a:t>Suppl</a:t>
            </a:r>
            <a:r>
              <a:rPr lang="es-CL" sz="1200" dirty="0"/>
              <a:t>. 186): 7- 15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36FC7B9-8BA4-4B22-A540-740D7F491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1910</Words>
  <Application>Microsoft Office PowerPoint</Application>
  <PresentationFormat>Panorámica</PresentationFormat>
  <Paragraphs>157</Paragraphs>
  <Slides>25</Slides>
  <Notes>5</Notes>
  <HiddenSlides>0</HiddenSlides>
  <MMClips>24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Tema de Office</vt:lpstr>
      <vt:lpstr>STATUS EPILÉPTICO  EN PEDIATRÍA </vt:lpstr>
      <vt:lpstr>DEFINICIÓN</vt:lpstr>
      <vt:lpstr>Epidemiología</vt:lpstr>
      <vt:lpstr>Formas de Presentación. </vt:lpstr>
      <vt:lpstr>Etapas del estado epiléptico</vt:lpstr>
      <vt:lpstr>Presentación de PowerPoint</vt:lpstr>
      <vt:lpstr>Fisiopatología</vt:lpstr>
      <vt:lpstr>Fisiopatología</vt:lpstr>
      <vt:lpstr>Fisiopatología</vt:lpstr>
      <vt:lpstr>Muerte neuronal y calcio</vt:lpstr>
      <vt:lpstr>Etiología</vt:lpstr>
      <vt:lpstr>Fases en tratamiento</vt:lpstr>
      <vt:lpstr>Benzodiacepinas</vt:lpstr>
      <vt:lpstr>Fenobarbital</vt:lpstr>
      <vt:lpstr>Fenitoína</vt:lpstr>
      <vt:lpstr>Ácido valproico</vt:lpstr>
      <vt:lpstr>Levetiracetam</vt:lpstr>
      <vt:lpstr>Presentación de PowerPoint</vt:lpstr>
      <vt:lpstr>Anestésicos</vt:lpstr>
      <vt:lpstr>Presentación de PowerPoint</vt:lpstr>
      <vt:lpstr>Presentación de PowerPoint</vt:lpstr>
      <vt:lpstr>STATUS EPILÉPTICO REFRACTARIO</vt:lpstr>
      <vt:lpstr>MONITOREO EEG continuo </vt:lpstr>
      <vt:lpstr>Status epiléptico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EPILÉPTICO  EN PEDIATRÍA </dc:title>
  <dc:creator>scarlet witting enriquez</dc:creator>
  <cp:lastModifiedBy>scarlet witting enriquez</cp:lastModifiedBy>
  <cp:revision>13</cp:revision>
  <dcterms:created xsi:type="dcterms:W3CDTF">2020-04-18T21:47:49Z</dcterms:created>
  <dcterms:modified xsi:type="dcterms:W3CDTF">2020-05-19T02:39:57Z</dcterms:modified>
</cp:coreProperties>
</file>