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2" r:id="rId26"/>
    <p:sldId id="284" r:id="rId27"/>
    <p:sldId id="286" r:id="rId28"/>
    <p:sldId id="289" r:id="rId29"/>
    <p:sldId id="288" r:id="rId30"/>
    <p:sldId id="285" r:id="rId31"/>
    <p:sldId id="290" r:id="rId32"/>
    <p:sldId id="291" r:id="rId33"/>
    <p:sldId id="293" r:id="rId34"/>
    <p:sldId id="294" r:id="rId35"/>
    <p:sldId id="295" r:id="rId36"/>
    <p:sldId id="296" r:id="rId37"/>
    <p:sldId id="297" r:id="rId38"/>
    <p:sldId id="292" r:id="rId39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2"/>
  </p:normalViewPr>
  <p:slideViewPr>
    <p:cSldViewPr>
      <p:cViewPr varScale="1">
        <p:scale>
          <a:sx n="111" d="100"/>
          <a:sy n="111" d="100"/>
        </p:scale>
        <p:origin x="168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riángulo rectángulo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grpSp>
        <p:nvGrpSpPr>
          <p:cNvPr id="2" name="1 Grupo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Forma libre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1" name="10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11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2CE4B1E-C86D-48EC-9694-D443359798A8}" type="datetimeFigureOut">
              <a:rPr lang="es-CL" smtClean="0"/>
              <a:pPr/>
              <a:t>16-05-20</a:t>
            </a:fld>
            <a:endParaRPr lang="es-CL" dirty="0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s-CL" dirty="0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84B597F-AE2A-4C80-8FD3-CFC7EA377325}" type="slidenum">
              <a:rPr lang="es-CL" smtClean="0"/>
              <a:pPr/>
              <a:t>‹Nº›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4B1E-C86D-48EC-9694-D443359798A8}" type="datetimeFigureOut">
              <a:rPr lang="es-CL" smtClean="0"/>
              <a:pPr/>
              <a:t>16-05-20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B597F-AE2A-4C80-8FD3-CFC7EA377325}" type="slidenum">
              <a:rPr lang="es-CL" smtClean="0"/>
              <a:pPr/>
              <a:t>‹Nº›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4B1E-C86D-48EC-9694-D443359798A8}" type="datetimeFigureOut">
              <a:rPr lang="es-CL" smtClean="0"/>
              <a:pPr/>
              <a:t>16-05-20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B597F-AE2A-4C80-8FD3-CFC7EA377325}" type="slidenum">
              <a:rPr lang="es-CL" smtClean="0"/>
              <a:pPr/>
              <a:t>‹Nº›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4B1E-C86D-48EC-9694-D443359798A8}" type="datetimeFigureOut">
              <a:rPr lang="es-CL" smtClean="0"/>
              <a:pPr/>
              <a:t>16-05-20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B597F-AE2A-4C80-8FD3-CFC7EA377325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4B1E-C86D-48EC-9694-D443359798A8}" type="datetimeFigureOut">
              <a:rPr lang="es-CL" smtClean="0"/>
              <a:pPr/>
              <a:t>16-05-20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B597F-AE2A-4C80-8FD3-CFC7EA377325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7" name="6 Cheurón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  <p:sp>
        <p:nvSpPr>
          <p:cNvPr id="8" name="7 Cheurón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4B1E-C86D-48EC-9694-D443359798A8}" type="datetimeFigureOut">
              <a:rPr lang="es-CL" smtClean="0"/>
              <a:pPr/>
              <a:t>16-05-20</a:t>
            </a:fld>
            <a:endParaRPr lang="es-CL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B597F-AE2A-4C80-8FD3-CFC7EA377325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4B1E-C86D-48EC-9694-D443359798A8}" type="datetimeFigureOut">
              <a:rPr lang="es-CL" smtClean="0"/>
              <a:pPr/>
              <a:t>16-05-20</a:t>
            </a:fld>
            <a:endParaRPr lang="es-CL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B597F-AE2A-4C80-8FD3-CFC7EA377325}" type="slidenum">
              <a:rPr lang="es-CL" smtClean="0"/>
              <a:pPr/>
              <a:t>‹Nº›</a:t>
            </a:fld>
            <a:endParaRPr lang="es-CL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4B1E-C86D-48EC-9694-D443359798A8}" type="datetimeFigureOut">
              <a:rPr lang="es-CL" smtClean="0"/>
              <a:pPr/>
              <a:t>16-05-20</a:t>
            </a:fld>
            <a:endParaRPr lang="es-C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B597F-AE2A-4C80-8FD3-CFC7EA377325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4B1E-C86D-48EC-9694-D443359798A8}" type="datetimeFigureOut">
              <a:rPr lang="es-CL" smtClean="0"/>
              <a:pPr/>
              <a:t>16-05-20</a:t>
            </a:fld>
            <a:endParaRPr lang="es-CL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B597F-AE2A-4C80-8FD3-CFC7EA377325}" type="slidenum">
              <a:rPr lang="es-CL" smtClean="0"/>
              <a:pPr/>
              <a:t>‹Nº›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32CE4B1E-C86D-48EC-9694-D443359798A8}" type="datetimeFigureOut">
              <a:rPr lang="es-CL" smtClean="0"/>
              <a:pPr/>
              <a:t>16-05-20</a:t>
            </a:fld>
            <a:endParaRPr lang="es-CL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B597F-AE2A-4C80-8FD3-CFC7EA377325}" type="slidenum">
              <a:rPr lang="es-CL" smtClean="0"/>
              <a:pPr/>
              <a:t>‹Nº›</a:t>
            </a:fld>
            <a:endParaRPr lang="es-CL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dirty="0"/>
              <a:t>Haga clic en el icono para agregar una imagen</a:t>
            </a:r>
            <a:endParaRPr kumimoji="0" lang="en-U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2CE4B1E-C86D-48EC-9694-D443359798A8}" type="datetimeFigureOut">
              <a:rPr lang="es-CL" smtClean="0"/>
              <a:pPr/>
              <a:t>16-05-20</a:t>
            </a:fld>
            <a:endParaRPr lang="es-CL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s-CL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84B597F-AE2A-4C80-8FD3-CFC7EA377325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9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10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Cheurón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  <p:sp>
        <p:nvSpPr>
          <p:cNvPr id="13" name="12 Cheurón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11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2CE4B1E-C86D-48EC-9694-D443359798A8}" type="datetimeFigureOut">
              <a:rPr lang="es-CL" smtClean="0"/>
              <a:pPr/>
              <a:t>16-05-20</a:t>
            </a:fld>
            <a:endParaRPr lang="es-CL" dirty="0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s-CL" dirty="0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684B597F-AE2A-4C80-8FD3-CFC7EA377325}" type="slidenum">
              <a:rPr lang="es-CL" smtClean="0"/>
              <a:pPr/>
              <a:t>‹Nº›</a:t>
            </a:fld>
            <a:endParaRPr lang="es-C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/>
              <a:t>EL NIÑO QUE SANGRA.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L" dirty="0"/>
              <a:t>Dr. Felipe Espinoza Chacur.</a:t>
            </a:r>
          </a:p>
          <a:p>
            <a:r>
              <a:rPr lang="es-CL" dirty="0"/>
              <a:t>Hemato-Oncologia</a:t>
            </a:r>
          </a:p>
          <a:p>
            <a:r>
              <a:rPr lang="es-CL" dirty="0"/>
              <a:t>HCSBA</a:t>
            </a: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3B9C9D84-50C2-494C-A5C4-E286E7596F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Si esta combinado con otra citopenia …..OJO</a:t>
            </a:r>
          </a:p>
          <a:p>
            <a:r>
              <a:rPr lang="es-CL" dirty="0"/>
              <a:t>Si es plaquetopenia pura             TPI.</a:t>
            </a:r>
          </a:p>
          <a:p>
            <a:r>
              <a:rPr lang="es-CL" dirty="0"/>
              <a:t>Leve :         50.000 a 100.000 x mm3</a:t>
            </a:r>
          </a:p>
          <a:p>
            <a:r>
              <a:rPr lang="es-CL" dirty="0"/>
              <a:t>Moderada:  20.000 a 50.000 x mm3</a:t>
            </a:r>
          </a:p>
          <a:p>
            <a:r>
              <a:rPr lang="es-CL" dirty="0"/>
              <a:t>Severa :      10.000 a 20.000 x mm3</a:t>
            </a:r>
          </a:p>
          <a:p>
            <a:r>
              <a:rPr lang="es-CL" dirty="0"/>
              <a:t>Crítica:        0 a 10.000 x mm3 </a:t>
            </a: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Rcto. de plaquetas bajo.</a:t>
            </a:r>
          </a:p>
        </p:txBody>
      </p:sp>
      <p:sp>
        <p:nvSpPr>
          <p:cNvPr id="4" name="3 Flecha a la derecha con muesca"/>
          <p:cNvSpPr/>
          <p:nvPr/>
        </p:nvSpPr>
        <p:spPr>
          <a:xfrm>
            <a:off x="5292080" y="2132856"/>
            <a:ext cx="720080" cy="7200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DDE23323-8C69-4C41-8FEF-1805365AA7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Gamaglobulina e.v.</a:t>
            </a:r>
          </a:p>
          <a:p>
            <a:r>
              <a:rPr lang="es-CL" dirty="0"/>
              <a:t>Corticoides.</a:t>
            </a:r>
          </a:p>
          <a:p>
            <a:endParaRPr lang="es-CL" dirty="0"/>
          </a:p>
          <a:p>
            <a:r>
              <a:rPr lang="es-CL" dirty="0"/>
              <a:t>Antifibrinolíticos.</a:t>
            </a:r>
          </a:p>
          <a:p>
            <a:r>
              <a:rPr lang="es-CL" dirty="0"/>
              <a:t>No usar AAS ni antiinflamatorios.</a:t>
            </a:r>
          </a:p>
          <a:p>
            <a:r>
              <a:rPr lang="es-CL" dirty="0"/>
              <a:t>No usar Tx de plaquetas </a:t>
            </a: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Tratamiento TPI</a:t>
            </a: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BAB109F6-A3A7-DE44-BEA6-39E7426CF7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T. Protrombina prolongado</a:t>
            </a:r>
          </a:p>
        </p:txBody>
      </p:sp>
      <p:pic>
        <p:nvPicPr>
          <p:cNvPr id="35842" name="Picture 2" descr="http://www.medisur.sld.cu/public/site/images/luis/rbib1-f1_4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1484784"/>
            <a:ext cx="5544616" cy="4591636"/>
          </a:xfrm>
          <a:prstGeom prst="rect">
            <a:avLst/>
          </a:prstGeom>
          <a:noFill/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F0A6364B-C1A4-B245-A48E-DD314FE3A9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Factor V</a:t>
            </a:r>
          </a:p>
          <a:p>
            <a:r>
              <a:rPr lang="es-CL" dirty="0"/>
              <a:t>Factor VII</a:t>
            </a:r>
          </a:p>
          <a:p>
            <a:r>
              <a:rPr lang="es-CL" dirty="0"/>
              <a:t>Factor X</a:t>
            </a:r>
          </a:p>
          <a:p>
            <a:endParaRPr lang="es-CL" dirty="0"/>
          </a:p>
          <a:p>
            <a:r>
              <a:rPr lang="es-CL" dirty="0"/>
              <a:t>Fibrinógeno</a:t>
            </a:r>
          </a:p>
          <a:p>
            <a:r>
              <a:rPr lang="es-CL" dirty="0"/>
              <a:t>Factor II</a:t>
            </a:r>
          </a:p>
          <a:p>
            <a:r>
              <a:rPr lang="es-CL" dirty="0"/>
              <a:t>Vitamina K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T. Protrombina prolongado</a:t>
            </a:r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9DB40448-7291-4E44-B94B-64512C56D5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T.T.P.K. prolongado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181828"/>
            <a:ext cx="6768752" cy="449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E5D1297A-B718-8F4C-A266-A40D9D364F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TTPA prolongado</a:t>
            </a:r>
          </a:p>
        </p:txBody>
      </p:sp>
      <p:pic>
        <p:nvPicPr>
          <p:cNvPr id="41986" name="Picture 2" descr="http://t0.gstatic.com/images?q=tbn:ANd9GcRXvPlnVI9Dq24lm9m4-c-4GtVavku0NIS5x9HFBi2wQEGCM10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1556792"/>
            <a:ext cx="5184576" cy="4763606"/>
          </a:xfrm>
          <a:prstGeom prst="rect">
            <a:avLst/>
          </a:prstGeom>
          <a:noFill/>
        </p:spPr>
      </p:pic>
      <p:pic>
        <p:nvPicPr>
          <p:cNvPr id="3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1E7F65B5-82FF-5D45-9F08-E7468F0336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/>
              <a:t>Factor VIII</a:t>
            </a:r>
          </a:p>
          <a:p>
            <a:pPr>
              <a:buNone/>
            </a:pPr>
            <a:r>
              <a:rPr lang="es-CL" dirty="0"/>
              <a:t>                                 Hemofilias</a:t>
            </a:r>
          </a:p>
          <a:p>
            <a:r>
              <a:rPr lang="es-CL" dirty="0"/>
              <a:t>Factor IX</a:t>
            </a:r>
          </a:p>
          <a:p>
            <a:r>
              <a:rPr lang="es-CL" dirty="0"/>
              <a:t>Enf V. Willebrand.</a:t>
            </a:r>
          </a:p>
          <a:p>
            <a:r>
              <a:rPr lang="es-CL" dirty="0"/>
              <a:t>Déficit de factores XI y XII</a:t>
            </a:r>
          </a:p>
          <a:p>
            <a:r>
              <a:rPr lang="es-CL" dirty="0"/>
              <a:t>Anticoagulantes lúpicos. </a:t>
            </a:r>
          </a:p>
          <a:p>
            <a:r>
              <a:rPr lang="es-CL" dirty="0"/>
              <a:t>Uso de Heparina</a:t>
            </a:r>
          </a:p>
          <a:p>
            <a:endParaRPr lang="es-CL" dirty="0"/>
          </a:p>
          <a:p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TTPA Prolongado</a:t>
            </a:r>
          </a:p>
        </p:txBody>
      </p:sp>
      <p:sp>
        <p:nvSpPr>
          <p:cNvPr id="5" name="4 Cinta curvada hacia abajo"/>
          <p:cNvSpPr/>
          <p:nvPr/>
        </p:nvSpPr>
        <p:spPr>
          <a:xfrm rot="16200000">
            <a:off x="3059832" y="1844824"/>
            <a:ext cx="648072" cy="792088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89D11B58-D157-D942-A981-F16E3218AD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>
                <a:solidFill>
                  <a:schemeClr val="tx1">
                    <a:lumMod val="95000"/>
                    <a:lumOff val="5000"/>
                  </a:schemeClr>
                </a:solidFill>
              </a:rPr>
              <a:t>Cirrosis</a:t>
            </a:r>
          </a:p>
          <a:p>
            <a:r>
              <a:rPr lang="es-CL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Coagulación intravascular diseminada (CID)</a:t>
            </a:r>
          </a:p>
          <a:p>
            <a:r>
              <a:rPr lang="es-CL" dirty="0">
                <a:solidFill>
                  <a:schemeClr val="tx1">
                    <a:lumMod val="95000"/>
                    <a:lumOff val="5000"/>
                  </a:schemeClr>
                </a:solidFill>
              </a:rPr>
              <a:t>Hipofibrinogenemia. </a:t>
            </a:r>
          </a:p>
          <a:p>
            <a:r>
              <a:rPr lang="es-CL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Malabsorción. </a:t>
            </a:r>
          </a:p>
          <a:p>
            <a:r>
              <a:rPr lang="es-CL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Deficiencia de vitamina K. </a:t>
            </a:r>
          </a:p>
          <a:p>
            <a:endParaRPr lang="es-CL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chemeClr val="tx1">
                    <a:lumMod val="95000"/>
                    <a:lumOff val="5000"/>
                  </a:schemeClr>
                </a:solidFill>
              </a:rPr>
              <a:t>Vía común</a:t>
            </a: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74E07730-D873-5443-94DB-0BD90B1857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Leve: 5 a 40-50% de Factor</a:t>
            </a:r>
          </a:p>
          <a:p>
            <a:r>
              <a:rPr lang="es-CL" dirty="0"/>
              <a:t>Moderada: 1 a 5 % de factor</a:t>
            </a:r>
          </a:p>
          <a:p>
            <a:r>
              <a:rPr lang="es-CL" dirty="0"/>
              <a:t>Severa: Menos de 1% de factor.</a:t>
            </a:r>
          </a:p>
          <a:p>
            <a:endParaRPr lang="es-CL" dirty="0"/>
          </a:p>
          <a:p>
            <a:r>
              <a:rPr lang="es-CL" dirty="0"/>
              <a:t>Patognomónico es el sangrado articular y de músculos.</a:t>
            </a:r>
          </a:p>
          <a:p>
            <a:r>
              <a:rPr lang="es-CL" dirty="0"/>
              <a:t>Pueden sangrar de cualquier parte.</a:t>
            </a:r>
          </a:p>
          <a:p>
            <a:endParaRPr lang="es-CL" dirty="0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Hemofilias</a:t>
            </a:r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63102BC4-43EB-744E-AAF1-A076BF3CB4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Artropatía hemofílica</a:t>
            </a:r>
          </a:p>
        </p:txBody>
      </p:sp>
      <p:sp>
        <p:nvSpPr>
          <p:cNvPr id="43010" name="AutoShape 2" descr="data:image/jpeg;base64,/9j/4AAQSkZJRgABAQAAAQABAAD/2wBDAAkGBwgHBgkIBwgKCgkLDRYPDQwMDRsUFRAWIB0iIiAdHx8kKDQsJCYxJx8fLT0tMTU3Ojo6Iys/RD84QzQ5Ojf/2wBDAQoKCg0MDRoPDxo3JR8lNzc3Nzc3Nzc3Nzc3Nzc3Nzc3Nzc3Nzc3Nzc3Nzc3Nzc3Nzc3Nzc3Nzc3Nzc3Nzc3Nzf/wAARCAB0AN8DASIAAhEBAxEB/8QAHAAAAQUBAQEAAAAAAAAAAAAABwADBAUGAgEI/8QARxAAAQMCBAIGBwMIBwkAAAAAAQACAwQRBRIhMQZBBxMiUWFxFDKBkaGxwSNCszQ3UlNic3TRJDNkcpLh8RUWFyYnQ2Oj8P/EABgBAAMBAQAAAAAAAAAAAAAAAAECAwQA/8QAIREBAQACAwADAQADAAAAAAAAAAECEQMhMRIiQTJCUWH/2gAMAwEAAhEDEQA/AA3ZegJJBKCXQnLKCjP0aTdZQYiDyyO94P8AJBalNpEXei1/9HxYf+OI/FyfD1HlnTbYa0PzD9LMENW/Z1czD917h7iiXgval9pQ8xePqMcrYzpaZ3xN09RjN8Tz3eR3BZCU3cfNaPiOQOnPiAszIbuKlWnjnTwleJXSG6B1hhZtUMK3/D1Rd7xfYofYebStWzwAnM8i+uqbFHkggYA3rat8h2jbe/iVJrZGtkAOpJXWAwdRhDJXaOnJdr3ckxXNDp2W3zBURsM8QSNhw6HT1n39wQx4pqw+B7QfvfREXjItY2niP3Yy4oPY7JeZ1jcXS5U/HO1Ke9HLoV06MccP9vl/DiQN5o49C4e7owx1sbHPd6fLZrdz9nEkaVfxob4KTa4EzLj3qt4MqwKKupnC0hHWgX3FrH6e9TuMW1EeEAzU00TOuaC57bDmsbQVLqbEoHxskDXExE2NiSNr/G3goWXHNbCfLjohxPZG0AO0PInZeu6o6NkFjyUaMxyMB7TXEfdCRYwc3qyJ9sELvWfmT0EEbD9n1hPc11r/ABUDOG6D4lIPdfs3v4IuaCCAMGeZuY/dYHaBOS3DWlxaT+yqikfPmFngjmHDRT5pgIwXAN9qN7nQHLr0FRBVw/rWjzK7FTCN5Wf4lP43/QfKAMUl6QkmMep/WRZ6KwerxUb3p4j8XITU47Q80XeidvZxgnYRQtHvemxS5G5wghj7m+5Cw/GsHUcQ1rjoH2f7wFtIXdXlI5OWY6SYizEoZraTU7DfvIJH8lRCBZjpHpB8BzVE7dXOOH+lSKlcpX1qw8eJBeXXoQMssJaDM2/ct7gtKZauKmiHakyj3rAYcHdaLaaon9HUb5sWlrZQDFSx2B73kafVPijyCDURtjayKMWZE0NaPJV7qfPVMB2vunpsQjfLsbrqkqGy1TA1p9YJ0mR6QJ8mISsBsI4mtHuv9UJMXd9ra9ybXRG4/lfNiVc4Xt1pa3wtp9ENMQuX3KTJXjQeaOPQvU+idGGO1H6uvld/64kD7I09Ehy9EvEZsDatm3/dxJYsfxbHIsZw2fD6qMGGZuUuI1vyI7iDr7EMK8V+HNjwyRxdE2oE7XRtuHyZcoc077aWWulmI1EbbeBK5a9sgtIGOtqA4bFDL7X/AKONuKxpD9i3lonDc7mw71Q1GMigkbHLE8gjsujI+RXsfEdG++ZkxPPMy6G5vTtX1eWj5yA+Wq7jc0bMIHibKohxyileWs63TnksE3FxLRmR7BBU3Bt6rdbe1G2R0m2nheDb4Kwoa9tDKZJgHty5ddr6bLI/7fAH2VOB/fd/JP09fUVcb84jDCdMo1Rx5JvUHLCybraDiGkde1PHpuoGJ8S07JNaSFwDQTm59yoGuGltxvqqmqnM1c5l73da/kP8lX51L4h2V4vTuvBuonSaQXeAjD0XMDMHxWY/rYm+5pP1Qjw9maQd10bOBaMw8GvkIs+onfJ7AAPonxR5KtzM22m17qp49iM+A0dSNXQSmJ3kRcfJTYDe7XWupL6YYphVVhpNutYchPJ7SC0+8fFURgEY4LVT/EXVI5aLiaF7Kkh7C1w7Lmu3BG4KzrxqVK+tOHjhdsFyubKVRwOmmaxrSXE2AG5JQNVphcDnOaGNLnuIDQBcknZGTAcNGEYXHRtsZ/XnI/TO49myzHCuER4RkqqrK+usDHGLEQjvP7Xhy81s4DkYXEjTRPIz5XaNUZoh1hI1OiuMBpw98T3uJOa9gqecCqkDW6NA1C0uCNzMaWHUEXtsmKxvFnDtPUmokZM+ObrXE31B3Qix6hloqh0MrbOb8V9BY7SlmJygtJY8E+w/5oVdI9KGGJ5aA8aDxCXKKYXsOCNUZ+ib80nEn8bN+HEg271ijL0Sfmn4j/jZvw4ki6gkNnpt1xq4ADv2T0u5015JgROcRc6lK5VY3q2J/nbxVWWhzL7EcxoVa43+TAjk4FVQdeMFRy/pfj7i1wejJpDPILMc45ddX2+QUepiMVdcaCTWw2BCm4Wx7qVhBuO7MRbVN4gDdjjydYeCfKfUuF1m6jYXHdW+HfZxOA3vqqqAi4J71PpH3nc2PtG3JJxdZLc0+qw65zblw0Av5Kuw3M6ufI3Uhl7E7EqxJEkL4c18wILm878guaShZROcb3e8AG9tAPJaWQMSk0ar0hesGqDl/wAKULq6vjiboCdSeQR7FLHRYRBSwCzI4g3QoW9F2GekVAleLNDjd52bpf8AmjCKKSWLJ1geNtQqYxmzu6zZhzZpANrEJ6hJcQ4bAm60MGHNiGXKDcaleuwyJjNGuFtdLapi6oTdImHwV8jqmBpbV2LngerIADr4O+aFcosbjUI98UUjDE18cYbI14zaG5CBeIMEU72t9UOIACTKK8eX4jDvstVwbRGaodMAAWkNBPJZO5ut30dyASytcbMu17vGyGPpuS9CLhmFRtY2SQdWDo7Ns4+Cta2KOnijc2xa/mVAppTVxh8rn2Y4nKG8idPkrR7BUQMaGlscYJGYWG6dBVusHnJoTzAWkwOlDKYZDcuN1XwU0xquo6nM218wHJaGnApImsawg8/Bc6TszjVO1zG1Mht1TTcnYDxQT6Q6xlbUubGCWRN0PffmjTxJNkwySR5tGIyXeOmyAvFJs0uO7gLX8ktP/kxL/WRk6JDbon4jP9tm/DiQak9ZGTomNuiXiP8AjZvw4kjRFO8l5JCT25YS4nUi3ku2gNu52g77JmVwkcRs0Lq5Q42QKaxO7gFVMB6qxVnxEfsWMbzfufaqYPkcAw6DmVnz/pfjuouab8nY06jySrXEQhxJIaRvyCmQwtMLA3siyj14DKWW+txb3myfV0nL9tojqpugFyOan4TUOkqnRMFm5Lk94CpdhpurfAGNEMkjiLl1rnuCTCdtHLnvHS0rKgwtY2CQtu7V4HK3JP0k+eljfNLmLrm+2l9FT4nM0zhjLkNZbU2JJUm1jHCAA1jANFolZGHK7i9ZcFOweuPNcF8GPovfDDQuieQXP7fluEVKXtZWhhAy3vbvQ+6N5YafCaRuSMOlDswdawIOh23O63wqZ26Brdtwbqv4zy9prmsabc7bBMCRkrCWEg30B0Kix1rTLexcXc7GwUr0qEv1aC8rtG+UrI8TxuYaiRwIZFE913bXsbfFfO1f/WW7l9EdJWNUtNw7PFJYSVAtG0HtHx8l851T8zyTvdDLx2E7R76rU8E1NPFXtFTKyOMkXLisoTqpFHOYpWvBtlcClimU3H0fhc1HLG6OKVhNg7sXcb+QVh1dQ+oBbB1UIAzOk0B8Q3f3rE8E8U+kYaxudrZmHJJYBvLfTwV9LiHXyNd1jnX13VGdqaSeJj7Z3OlJIu63aVi2QOBDm3PPVZWnqYYnMlDnknfXmrOOotGJs57ewHNCzYzJZVzI5qV8b2hzbagi+iBvSqzD6asbDSRuZI1oz8ha2nn5oyzzF9MXOuG87myAHSXiIq8flaw3bEMn1shej491i373Rb6OZnwdC3Fc0YGaOpncM2o0iiQiJ1RZ4B/Mdxf+/qPwolNeMb/vDipIzRxloFsvVj6FdR41VSZmywMGnZFjqswampH/AHnKwwmV0kdUZ5bkMHV3G5sSfkp9uP1eJPqogx8DWAOzXF1HLrN8VXtq5nWD33B30CnHYHwU8vVcPKtY8aa2JjDTPGUAXa6903VYpBNTSRmOS7rWc7lqqL06YXAy2B7l76dMQQQyx8E/ae+1i6TcjZXeDy04omtknY1xcSQTa2qz97tudgFZ4YwOjaSLggGyXD0/Jej4b1mIgk3bn0PKw/0VrTUji/OZi/ycDfzTLY2EC7R7lzIxpOyrKmxh3TtPbrBfvCZO6cg9cJoF8GHgCrY5kMTg0Pb2WtOxF/8ANb+eQwy9WHEaXsDqLoU8EydZENB10Bab/pRk294PzRNqsz3dawi1y0ny2KtPGW+rKB5yWvc21um6iYUVDNVVMgZEwFznE7DySon9m7t7bLEdKeKyR0FPQtNhKTLIPAaN+Nz7Ea4OuNuIZcaxKSYktj0axp3DR/8AX9qyEjrlSat93lQnKWVaMZqPF002K5SCU7QcOV76SujcNWFwzBGXB4GVNG2WM5mk3BHcgZhJHXtze5GHo/qjnlpSSWSszW/aG/vHyVMWbkna+nY5szI8xy7lqt6djnUsd9S11vd/qq+dpNTmI2CvKNtqJpO9y4piKjiWtNNQSm5z5DYcl8743MZq2Z7ty83Rt48nPo4jLtXXc63wQKxI3qZNfvFJkrxeoh3Ra4B/Mdxf+/qPwokJOaLnR+L9B3F/7+o/CiSNATEap6mqPRhLZgcXsLQSdr7px1NID6pXBhdzaR7FDYIrQrWNvWQMyuG3eoXUuHIrU4Zg1LNhtNLNSRvkdGCXEb910ZPkbHLTIOYMx1BF9COa9ijzysaCNXAfFTK+B0dXM3LYB5sB3XUrh2KM1sjpAMzWdgO5d6MpXrYHsl6mSKcOJygNYTfyOyn4WC2NrD6zdD7Ff0NMXlrNx3XVHVgUGL1NNJZrQ/M0naztfqjJJ2OWW1k3YeSbnNh7P5L2OQFoIII8EzVSNA1NgmKx5T1PrIPNNkJ2nH2gTR18EPgM2rms/WRPbby1+iJeGPdUQVUeW/VvcNDt2jb4EIZcGShmJ0B2zSZPeCPqiFgVQIOKaujfoyshDwP2g3l5i/uVp4y31dtf6PTGZzRmsBZCzpSmz44G8m08YHx/mijXFv2cQFm31CFfSa3/AJhkbvaGMfBGunoa1HrFRiFYVMRzHRRTEe5RrRjejFkgE91Z7khGe5A20mgaTICOXNETgesfFi1G133n5fYRZYTDY+1qFr+G3iLEKeT9CVvzVMUMxPr5i2Vw2KumyFlEDbXLZUeKBvpQb3kBW0rwKe3IFMmHXGtUXzVRBNh2R7BZCOtJM7z4om8SyiQ1J5FzkM6z+td5pMluJF5oxdGQv0M8UA7elTfhRIRCCR0D525TGxwa7XW5BI09hRf6Mb/8G+J7b+lzfhRKd8WYt7LG2W571yAL2IG3MaJ8tOnzXdKGCdjpWl0Yd2hbcLP+mO4VhT6xwfKwNh/SI9byVjilRFTR5GZWBrbDuVjVYjSspTJFKxwI7IabnyssVXslrKp0sxOW/Zjvt5q11hCzdcvqYHgkAOLja5CYfPTsd2W2LTuAmHsc2Qi2jUmU3WOJPxUtjpquF61lXM6IPu8C/cVIx+iaa0TSRXa5obe2gt4+1Z7DKeairGVVNe4BaRe1wtlHjdJLSubVNeCRZzch1VcbMsdBfWd9Ep9SYgNO5cCkpjG3PEx2nIWT12OY617a277LhzQ4AB1rbXSa0LIZQnqdo6xvmkkrErbcOANqaNw3bMwj/Et5UgRcZYU9mji5oPlcj5JJK0Z760mJNHpTf731Q16RGA8Ry3/VMSSRBh6mJmbZRXRN7kklOqTw26JvcuerbfZJJAyxw6JuYac1fYWA2WO36Q+aSSaJ5CbiP5VH/eCn1hIgFuZ+iSSJApxfWCS/O6H9SLyu80kkmS3G4ZPNHFJCyRzYpCC9g2dbvRc6MT/0d4o/i5/wokkkt8VjMN7RaCNwnXsaNQLdnN7UklmpnIY0AuAANlxUNAaRbaySSNFXiFjjc31aXe1PMhYNhzSSSuTKYAtBtre10mes7U210SST/jikAbHYcxqVxOcrdAN0kkYFf//Z"/>
          <p:cNvSpPr>
            <a:spLocks noChangeAspect="1" noChangeArrowheads="1"/>
          </p:cNvSpPr>
          <p:nvPr/>
        </p:nvSpPr>
        <p:spPr bwMode="auto">
          <a:xfrm>
            <a:off x="63500" y="-444500"/>
            <a:ext cx="1714500" cy="895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 dirty="0"/>
          </a:p>
        </p:txBody>
      </p:sp>
      <p:pic>
        <p:nvPicPr>
          <p:cNvPr id="43012" name="Picture 4" descr="http://t1.gstatic.com/images?q=tbn:ANd9GcSy1gXkFZ1J3jPhkcaER6FGvwOA2uLz0hpK7antbDaCCgvh4unDm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2204864"/>
            <a:ext cx="6984776" cy="3638374"/>
          </a:xfrm>
          <a:prstGeom prst="rect">
            <a:avLst/>
          </a:prstGeom>
          <a:noFill/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DC25FA15-4F05-0F4C-AE05-8D3631897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2.gstatic.com/images?q=tbn:ANd9GcQ-3j-spVkvdEldV0lCno_lQvZvM3bl1jVT-EE_c6UGM-kbXCC_i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548680"/>
            <a:ext cx="5369768" cy="5369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Aporte de Factor deficiente.</a:t>
            </a:r>
          </a:p>
          <a:p>
            <a:r>
              <a:rPr lang="es-CL" dirty="0"/>
              <a:t>Calculo para Hemofilia A: Factor VIII</a:t>
            </a:r>
          </a:p>
          <a:p>
            <a:pPr>
              <a:buNone/>
            </a:pPr>
            <a:r>
              <a:rPr lang="es-CL" dirty="0"/>
              <a:t>   </a:t>
            </a:r>
            <a:r>
              <a:rPr lang="es-CL" sz="2000" b="1" u="sng" dirty="0"/>
              <a:t>PESO x (Factor de corrección - % de factor del paciente)</a:t>
            </a:r>
          </a:p>
          <a:p>
            <a:pPr>
              <a:buNone/>
            </a:pPr>
            <a:r>
              <a:rPr lang="es-CL" sz="2000" b="1" dirty="0"/>
              <a:t>					2</a:t>
            </a:r>
          </a:p>
          <a:p>
            <a:r>
              <a:rPr lang="es-CL" sz="2800" dirty="0"/>
              <a:t>Calculo para Hemofilia B: Factor IX</a:t>
            </a:r>
          </a:p>
          <a:p>
            <a:pPr>
              <a:buNone/>
            </a:pPr>
            <a:r>
              <a:rPr lang="es-CL" sz="2800" dirty="0"/>
              <a:t>   </a:t>
            </a:r>
            <a:r>
              <a:rPr lang="es-CL" sz="2000" b="1" dirty="0"/>
              <a:t>PESO x (Factor de corrección - % de factor del paciente)</a:t>
            </a:r>
          </a:p>
          <a:p>
            <a:pPr>
              <a:buNone/>
            </a:pPr>
            <a:endParaRPr lang="es-CL" sz="2000" b="1" dirty="0"/>
          </a:p>
          <a:p>
            <a:pPr>
              <a:buNone/>
            </a:pPr>
            <a:endParaRPr lang="es-CL" sz="2000" b="1" dirty="0"/>
          </a:p>
          <a:p>
            <a:pPr>
              <a:buNone/>
            </a:pPr>
            <a:endParaRPr lang="es-CL" sz="2000" b="1" dirty="0"/>
          </a:p>
          <a:p>
            <a:pPr>
              <a:buNone/>
            </a:pPr>
            <a:endParaRPr lang="es-CL" sz="2000" b="1" dirty="0"/>
          </a:p>
          <a:p>
            <a:pPr>
              <a:buNone/>
            </a:pPr>
            <a:r>
              <a:rPr lang="es-CL" sz="2000" b="1" dirty="0"/>
              <a:t>Guías de manejo clínico de la Hemofilia (MINSAL)</a:t>
            </a:r>
            <a:endParaRPr lang="es-CL" sz="2000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Tratamiento</a:t>
            </a:r>
          </a:p>
        </p:txBody>
      </p:sp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C0D9C3C3-1A5A-904B-8E19-426AB97EA3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6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Hereditaria ligada al X</a:t>
            </a:r>
          </a:p>
        </p:txBody>
      </p:sp>
      <p:pic>
        <p:nvPicPr>
          <p:cNvPr id="47106" name="Picture 2" descr="http://www.ucm.es/info/genetica/grupod/mendelismo/queen%20victoria%20hemofil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1556792"/>
            <a:ext cx="6516216" cy="4977665"/>
          </a:xfrm>
          <a:prstGeom prst="rect">
            <a:avLst/>
          </a:prstGeom>
          <a:noFill/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4BC7D192-6E96-C04A-AA6F-5C3298486D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i.ytimg.com/vi/8hSiCpSkJw0/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692696"/>
            <a:ext cx="6696744" cy="5022559"/>
          </a:xfrm>
          <a:prstGeom prst="rect">
            <a:avLst/>
          </a:prstGeom>
          <a:noFill/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0180C7F3-1FF6-8646-8E18-ECE6DB67F5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t3.gstatic.com/images?q=tbn:ANd9GcRcm_gdlXlB5s_QRIQY9Kze28Q_tHj6hgr6h5VGTLkK5EoZqPI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548680"/>
            <a:ext cx="7632848" cy="5258184"/>
          </a:xfrm>
          <a:prstGeom prst="rect">
            <a:avLst/>
          </a:prstGeom>
          <a:noFill/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7FBBD430-99E0-CA40-9993-234C539A26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t2.gstatic.com/images?q=tbn:ANd9GcRkx2CNIeOP5oET9khiMY68_hGdRM4GHaxFQ77Is8UnlFcCTcZOa3RXqJq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620688"/>
            <a:ext cx="5616624" cy="57431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t0.gstatic.com/images?q=tbn:ANd9GcTFW0pAuEagGqNbyKNuS7H5gFRY4OOpv7QUbLXQI3sydooEbGLwA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836712"/>
            <a:ext cx="4032448" cy="5404312"/>
          </a:xfrm>
          <a:prstGeom prst="rect">
            <a:avLst/>
          </a:prstGeom>
          <a:noFill/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71B680D4-4893-B548-95BD-30047B11C4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Enfermedad de Von Willebrand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0.8% de la población.</a:t>
            </a:r>
          </a:p>
          <a:p>
            <a:r>
              <a:rPr lang="es-CL" dirty="0"/>
              <a:t>Epistaxis es lo más característico.</a:t>
            </a:r>
          </a:p>
          <a:p>
            <a:r>
              <a:rPr lang="es-CL" dirty="0"/>
              <a:t>Tipos: I, II, III.</a:t>
            </a: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7C89233E-2315-2041-A5F3-FE282A4D16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/>
              <a:t>El tiempo de sangría es un test global que evalúa la formación del tapón plaquetario que se forma como resultado de la adhesión de las plaquetas a la pared de los vasos y la subsiguiente agregación. </a:t>
            </a:r>
            <a:r>
              <a:rPr lang="es-CL" dirty="0">
                <a:solidFill>
                  <a:schemeClr val="accent2"/>
                </a:solidFill>
              </a:rPr>
              <a:t>Debe hacerse con test de </a:t>
            </a:r>
            <a:r>
              <a:rPr lang="es-CL" dirty="0" err="1">
                <a:solidFill>
                  <a:schemeClr val="accent2"/>
                </a:solidFill>
              </a:rPr>
              <a:t>Ivy</a:t>
            </a:r>
            <a:r>
              <a:rPr lang="es-CL" dirty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Tiempo de sangría prolongado.</a:t>
            </a:r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B4D6B9B0-8CA5-204E-9665-813FC6280F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Depende de:</a:t>
            </a:r>
          </a:p>
          <a:p>
            <a:pPr>
              <a:buFontTx/>
              <a:buChar char="-"/>
            </a:pPr>
            <a:r>
              <a:rPr lang="es-CL" dirty="0"/>
              <a:t>La función plaquetaria</a:t>
            </a:r>
          </a:p>
          <a:p>
            <a:pPr>
              <a:buFontTx/>
              <a:buChar char="-"/>
            </a:pPr>
            <a:r>
              <a:rPr lang="es-CL" dirty="0"/>
              <a:t>Del adecuado número de plaquetas </a:t>
            </a:r>
          </a:p>
          <a:p>
            <a:pPr>
              <a:buFontTx/>
              <a:buChar char="-"/>
            </a:pPr>
            <a:r>
              <a:rPr lang="es-CL" dirty="0"/>
              <a:t>Presencia de proteínas plasmáticas adhesivas que permiten la adhesión de las plaquetas a la pared vascular injuriada y la agregación plaquetaria.</a:t>
            </a:r>
          </a:p>
          <a:p>
            <a:pPr>
              <a:buFontTx/>
              <a:buChar char="-"/>
            </a:pPr>
            <a:r>
              <a:rPr lang="es-CL" dirty="0"/>
              <a:t>De la integridad de la matriz de la pared vascular.</a:t>
            </a: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Tiempo de sangría</a:t>
            </a:r>
            <a:endParaRPr lang="es-CL" dirty="0"/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ED9269D6-5502-A341-BEF6-6F88610A16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Drogas que prolongan el T. de Sangría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D03AB87-9F92-7241-8D6C-D6A3CB63DA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31C3ABD-9696-314F-BF3F-72010F0D0CF3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2" name="1 Marcador de contenido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s-CL" dirty="0"/>
              <a:t>AAS</a:t>
            </a:r>
          </a:p>
          <a:p>
            <a:pPr>
              <a:lnSpc>
                <a:spcPct val="120000"/>
              </a:lnSpc>
            </a:pPr>
            <a:r>
              <a:rPr lang="es-CL" dirty="0"/>
              <a:t>AINE</a:t>
            </a:r>
          </a:p>
          <a:p>
            <a:pPr>
              <a:lnSpc>
                <a:spcPct val="120000"/>
              </a:lnSpc>
            </a:pPr>
            <a:r>
              <a:rPr lang="es-CL" dirty="0"/>
              <a:t>Allopurinol</a:t>
            </a:r>
          </a:p>
          <a:p>
            <a:pPr>
              <a:lnSpc>
                <a:spcPct val="120000"/>
              </a:lnSpc>
            </a:pPr>
            <a:r>
              <a:rPr lang="es-CL" dirty="0"/>
              <a:t>Ac. Aminocaproico.</a:t>
            </a:r>
          </a:p>
          <a:p>
            <a:pPr>
              <a:lnSpc>
                <a:spcPct val="120000"/>
              </a:lnSpc>
            </a:pPr>
            <a:r>
              <a:rPr lang="es-CL" dirty="0"/>
              <a:t>Ampicilina.</a:t>
            </a:r>
          </a:p>
          <a:p>
            <a:pPr>
              <a:lnSpc>
                <a:spcPct val="120000"/>
              </a:lnSpc>
            </a:pPr>
            <a:r>
              <a:rPr lang="es-CL" dirty="0"/>
              <a:t>Asparaginasa</a:t>
            </a:r>
          </a:p>
          <a:p>
            <a:pPr>
              <a:lnSpc>
                <a:spcPct val="120000"/>
              </a:lnSpc>
            </a:pPr>
            <a:r>
              <a:rPr lang="es-CL" dirty="0"/>
              <a:t>Azlocilina</a:t>
            </a:r>
          </a:p>
          <a:p>
            <a:pPr>
              <a:lnSpc>
                <a:spcPct val="120000"/>
              </a:lnSpc>
            </a:pPr>
            <a:r>
              <a:rPr lang="es-CL" dirty="0"/>
              <a:t>Carbenicilina</a:t>
            </a:r>
          </a:p>
          <a:p>
            <a:pPr>
              <a:lnSpc>
                <a:spcPct val="120000"/>
              </a:lnSpc>
            </a:pPr>
            <a:r>
              <a:rPr lang="es-CL" dirty="0"/>
              <a:t>Cefoperazona</a:t>
            </a:r>
          </a:p>
          <a:p>
            <a:pPr>
              <a:lnSpc>
                <a:spcPct val="120000"/>
              </a:lnSpc>
            </a:pPr>
            <a:r>
              <a:rPr lang="es-CL" dirty="0"/>
              <a:t>Dextran</a:t>
            </a:r>
          </a:p>
          <a:p>
            <a:pPr>
              <a:lnSpc>
                <a:spcPct val="120000"/>
              </a:lnSpc>
            </a:pPr>
            <a:r>
              <a:rPr lang="es-CL" dirty="0"/>
              <a:t>Diltiazem</a:t>
            </a:r>
          </a:p>
          <a:p>
            <a:pPr>
              <a:lnSpc>
                <a:spcPct val="120000"/>
              </a:lnSpc>
            </a:pPr>
            <a:r>
              <a:rPr lang="es-CL" dirty="0"/>
              <a:t>Etanol.</a:t>
            </a:r>
          </a:p>
          <a:p>
            <a:pPr>
              <a:lnSpc>
                <a:spcPct val="120000"/>
              </a:lnSpc>
            </a:pPr>
            <a:r>
              <a:rPr lang="es-CL" dirty="0"/>
              <a:t>Halotano</a:t>
            </a:r>
          </a:p>
          <a:p>
            <a:pPr>
              <a:lnSpc>
                <a:spcPct val="120000"/>
              </a:lnSpc>
            </a:pPr>
            <a:r>
              <a:rPr lang="es-CL" dirty="0"/>
              <a:t>Heparina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CCD834F-816D-174F-B456-4CDBADFCED1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s-CL" dirty="0"/>
              <a:t>Mezlocilina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s-CL" dirty="0"/>
              <a:t>Moxalactama.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s-CL" dirty="0"/>
              <a:t>Nifedipino.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s-CL" dirty="0"/>
              <a:t>Penicilina G.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s-CL" dirty="0"/>
              <a:t>Piperacilina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s-CL" dirty="0"/>
              <a:t>Propanolol.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s-CL" dirty="0"/>
              <a:t>Estreptoquinasa.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s-CL" dirty="0"/>
              <a:t>Estreptodornasa.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s-CL" dirty="0"/>
              <a:t>Uroquinasa.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s-CL" dirty="0"/>
              <a:t>Acido valproico.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s-CL" dirty="0"/>
              <a:t>Triclopidina.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s-CL" dirty="0"/>
              <a:t>Tulfinpirazona.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s-CL" dirty="0"/>
              <a:t>Ticarcilina.</a:t>
            </a:r>
          </a:p>
        </p:txBody>
      </p:sp>
      <p:pic>
        <p:nvPicPr>
          <p:cNvPr id="7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B4CB4BE3-5291-6641-AA51-765CB81FA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EPISTAXIS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b="1" dirty="0"/>
              <a:t>Desórdenes inflamatorios</a:t>
            </a:r>
          </a:p>
          <a:p>
            <a:r>
              <a:rPr lang="es-CL" b="1" dirty="0"/>
              <a:t>Infecciones</a:t>
            </a:r>
          </a:p>
          <a:p>
            <a:r>
              <a:rPr lang="es-CL" b="1" dirty="0"/>
              <a:t>Trauma.</a:t>
            </a:r>
          </a:p>
          <a:p>
            <a:r>
              <a:rPr lang="es-CL" b="1" dirty="0"/>
              <a:t>Vasculares.</a:t>
            </a:r>
          </a:p>
          <a:p>
            <a:endParaRPr lang="es-CL" b="1" dirty="0"/>
          </a:p>
          <a:p>
            <a:r>
              <a:rPr lang="es-CL" b="1" dirty="0"/>
              <a:t>Ocasionalmente puede tratarse de un signo temprano de enfermedades sistémicas, de origen hematológico, malformaciones vasculares o tumores.</a:t>
            </a:r>
            <a:endParaRPr lang="es-CL" dirty="0"/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5C468880-BDE7-8A4E-A240-BB5AB6173B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/>
              <a:t>Es la generación extensa de trombina en la sangre con el consiguiente consumo de factores de coagulación y plaquetas, posible obstrucción de la microcirculación y activación secundaria de la </a:t>
            </a:r>
            <a:r>
              <a:rPr lang="es-CL" dirty="0" err="1"/>
              <a:t>fibrinolisis</a:t>
            </a:r>
            <a:r>
              <a:rPr lang="es-CL" dirty="0"/>
              <a:t>. </a:t>
            </a:r>
          </a:p>
          <a:p>
            <a:r>
              <a:rPr lang="es-CL" dirty="0"/>
              <a:t>El consumo de factores de coagulación y plaquetas lleva a aparición de hemorragias y las trombosis obstructivas de la microcirculación a necrosis y disfunciones orgánicas.</a:t>
            </a: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CID</a:t>
            </a: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87F939FE-24DF-E34F-94C6-8384B6CBCF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Paciente grave.</a:t>
            </a:r>
          </a:p>
          <a:p>
            <a:r>
              <a:rPr lang="es-CL" dirty="0"/>
              <a:t>Alteración de todos los </a:t>
            </a:r>
            <a:r>
              <a:rPr lang="es-CL" dirty="0" err="1"/>
              <a:t>exs</a:t>
            </a:r>
            <a:r>
              <a:rPr lang="es-CL" dirty="0"/>
              <a:t>. de coagulación.</a:t>
            </a:r>
          </a:p>
          <a:p>
            <a:r>
              <a:rPr lang="es-CL" dirty="0"/>
              <a:t>Aumento en PDF.</a:t>
            </a:r>
          </a:p>
          <a:p>
            <a:r>
              <a:rPr lang="es-CL" dirty="0"/>
              <a:t>Tratamiento de la causa de base  y apoyo de factores de coagulación.</a:t>
            </a: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965FB8AF-0CE0-B84B-8126-849DADF06C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CL" dirty="0" err="1"/>
              <a:t>Tx</a:t>
            </a:r>
            <a:r>
              <a:rPr lang="es-CL" dirty="0"/>
              <a:t> plaquetas cuando hay hemorragia y la cifra de plaquetas está por debajo de 50.000/</a:t>
            </a:r>
            <a:r>
              <a:rPr lang="es-CL" dirty="0" err="1"/>
              <a:t>μL</a:t>
            </a:r>
            <a:r>
              <a:rPr lang="es-CL" dirty="0"/>
              <a:t>, para mantener una cifra de plaquetas entre 50.000 – </a:t>
            </a:r>
            <a:r>
              <a:rPr lang="el-GR" dirty="0"/>
              <a:t>70.000/μ</a:t>
            </a:r>
            <a:r>
              <a:rPr lang="es-CL" dirty="0"/>
              <a:t>L</a:t>
            </a:r>
          </a:p>
          <a:p>
            <a:r>
              <a:rPr lang="es-CL" dirty="0"/>
              <a:t>·</a:t>
            </a:r>
            <a:r>
              <a:rPr lang="es-CL" dirty="0" err="1"/>
              <a:t>Tx</a:t>
            </a:r>
            <a:r>
              <a:rPr lang="es-CL" dirty="0"/>
              <a:t> </a:t>
            </a:r>
            <a:r>
              <a:rPr lang="es-CL" dirty="0" err="1"/>
              <a:t>crioprecipitados</a:t>
            </a:r>
            <a:r>
              <a:rPr lang="es-CL" dirty="0"/>
              <a:t> (1-2 U x c/10 kg de peso) en pacientes con hemorragia y una concentración de fibrinógeno &lt; 50-60 mg/</a:t>
            </a:r>
            <a:r>
              <a:rPr lang="es-CL" dirty="0" err="1"/>
              <a:t>dL</a:t>
            </a:r>
            <a:r>
              <a:rPr lang="es-CL" dirty="0"/>
              <a:t>.  (Como alternativa, concentrado de fibrinógeno.)</a:t>
            </a:r>
          </a:p>
          <a:p>
            <a:r>
              <a:rPr lang="es-CL" dirty="0" err="1"/>
              <a:t>Tx</a:t>
            </a:r>
            <a:r>
              <a:rPr lang="es-CL" dirty="0"/>
              <a:t> PFC cuando los niveles de otros factores de coagulación son&lt;25%</a:t>
            </a: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sz="2700" dirty="0"/>
              <a:t>Reposición de factores de coagulación y plaquetas: (en general se sigue la siguiente pauta)</a:t>
            </a:r>
            <a:endParaRPr lang="es-CL" dirty="0"/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D865835B-0667-2340-8906-8CC8F717E3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HHT (</a:t>
            </a:r>
            <a:r>
              <a:rPr lang="es-ES_tradnl" dirty="0" err="1"/>
              <a:t>Rendu-Osler</a:t>
            </a:r>
            <a:r>
              <a:rPr lang="es-ES_tradnl" dirty="0"/>
              <a:t> – Weber)</a:t>
            </a:r>
          </a:p>
          <a:p>
            <a:pPr marL="109728" indent="0">
              <a:buNone/>
            </a:pPr>
            <a:r>
              <a:rPr lang="es-CL" dirty="0"/>
              <a:t>Un comité de expertos se reunió en el año 1999 en la isla de </a:t>
            </a:r>
            <a:r>
              <a:rPr lang="es-CL" dirty="0" err="1"/>
              <a:t>Curaçao</a:t>
            </a:r>
            <a:r>
              <a:rPr lang="es-CL" dirty="0"/>
              <a:t> y definió los criterios diagnósticos de la HHT, actualmente vigentes (conocidos como criterios de </a:t>
            </a:r>
            <a:r>
              <a:rPr lang="es-CL" dirty="0" err="1"/>
              <a:t>Curaçao</a:t>
            </a:r>
            <a:r>
              <a:rPr lang="es-CL" dirty="0"/>
              <a:t>).</a:t>
            </a:r>
          </a:p>
          <a:p>
            <a:pPr marL="109728" indent="0">
              <a:buNone/>
            </a:pPr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Causas vasculares.</a:t>
            </a:r>
            <a:endParaRPr lang="es-CL" dirty="0"/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5A477456-F005-5E4C-B273-26028D57A4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109728" indent="0">
              <a:buNone/>
            </a:pPr>
            <a:endParaRPr lang="es-CL" dirty="0"/>
          </a:p>
          <a:p>
            <a:pPr marL="624078" indent="-514350">
              <a:buFont typeface="+mj-lt"/>
              <a:buAutoNum type="arabicPeriod"/>
            </a:pPr>
            <a:r>
              <a:rPr lang="es-CL" dirty="0" err="1"/>
              <a:t>Epístaxis</a:t>
            </a:r>
            <a:r>
              <a:rPr lang="es-CL" dirty="0"/>
              <a:t>, espontáneos y recurrentes.</a:t>
            </a:r>
          </a:p>
          <a:p>
            <a:pPr marL="624078" indent="-514350">
              <a:buFont typeface="+mj-lt"/>
              <a:buAutoNum type="arabicPeriod"/>
            </a:pPr>
            <a:r>
              <a:rPr lang="es-CL" dirty="0" err="1"/>
              <a:t>Telangiectasias</a:t>
            </a:r>
            <a:r>
              <a:rPr lang="es-CL" dirty="0"/>
              <a:t>, o manchitas de color rosado o púrpura, suelen ser múltiples y en sitios característicos: labios, cavidad oral, punta y alrededor de los dedos, nariz.</a:t>
            </a:r>
          </a:p>
          <a:p>
            <a:pPr marL="624078" indent="-514350">
              <a:buFont typeface="+mj-lt"/>
              <a:buAutoNum type="arabicPeriod"/>
            </a:pPr>
            <a:r>
              <a:rPr lang="es-CL" dirty="0"/>
              <a:t>Lesiones viscerales características en: La mucosa gastro-intestinal(con o sin sangrado)</a:t>
            </a:r>
          </a:p>
          <a:p>
            <a:pPr lvl="2"/>
            <a:r>
              <a:rPr lang="es-CL" dirty="0"/>
              <a:t>MAV pulmonares</a:t>
            </a:r>
          </a:p>
          <a:p>
            <a:pPr lvl="2"/>
            <a:r>
              <a:rPr lang="es-CL" dirty="0"/>
              <a:t>MAV hepáticas</a:t>
            </a:r>
          </a:p>
          <a:p>
            <a:pPr lvl="2"/>
            <a:r>
              <a:rPr lang="es-CL" dirty="0"/>
              <a:t>MAV cerebrales</a:t>
            </a:r>
          </a:p>
          <a:p>
            <a:pPr lvl="2"/>
            <a:r>
              <a:rPr lang="es-CL" dirty="0"/>
              <a:t>MAV espinales</a:t>
            </a:r>
          </a:p>
          <a:p>
            <a:pPr marL="880110" lvl="1" indent="-514350">
              <a:buFont typeface="+mj-lt"/>
              <a:buAutoNum type="arabicPeriod"/>
            </a:pPr>
            <a:endParaRPr lang="es-CL" dirty="0"/>
          </a:p>
          <a:p>
            <a:pPr marL="624078" indent="-514350">
              <a:buFont typeface="+mj-lt"/>
              <a:buAutoNum type="arabicPeriod"/>
            </a:pPr>
            <a:r>
              <a:rPr lang="es-CL" dirty="0"/>
              <a:t>Historia familiar: existiendo varios miembros con síntomas entre los parientes de primer grado en una familia Dados los avances de las técnicas de diagnóstico molecular, un 5° criterio diagnóstico de la enfermedad, totalmente concluyente es la presencia de una mutación en los genes de Endoglina o de ALK1</a:t>
            </a:r>
          </a:p>
          <a:p>
            <a:pPr marL="624078" indent="-514350">
              <a:buFont typeface="+mj-lt"/>
              <a:buAutoNum type="arabicPeriod"/>
            </a:pPr>
            <a:endParaRPr lang="es-CL" dirty="0"/>
          </a:p>
          <a:p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Criterios de </a:t>
            </a:r>
            <a:r>
              <a:rPr lang="es-ES_tradnl" dirty="0" err="1"/>
              <a:t>Curacao</a:t>
            </a:r>
            <a:r>
              <a:rPr lang="es-ES_tradnl"/>
              <a:t>:</a:t>
            </a:r>
            <a:endParaRPr lang="es-CL" dirty="0"/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3D931514-B101-3C4A-802F-F3535A0F7A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5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1327327"/>
            <a:ext cx="6750659" cy="44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7CECE676-8F65-BF43-A9BC-95926A5A5A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6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957" y="1124744"/>
            <a:ext cx="5981143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8321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704856" cy="5777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7108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GRACIAS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t3.gstatic.com/images?q=tbn:ANd9GcQppocHZo9vlA0P6dAfWfUjBpkB5dC6gThdmcqTFQQ4fbzZ-zU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268760"/>
            <a:ext cx="4497288" cy="44972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MANEJO AGUDO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Paciente sentado.</a:t>
            </a:r>
          </a:p>
          <a:p>
            <a:r>
              <a:rPr lang="es-CL" dirty="0"/>
              <a:t>Compresión de la fosa nasal sangrante durante 5 min.</a:t>
            </a:r>
          </a:p>
          <a:p>
            <a:endParaRPr lang="es-CL" dirty="0"/>
          </a:p>
          <a:p>
            <a:r>
              <a:rPr lang="es-CL" dirty="0"/>
              <a:t>Si falla: </a:t>
            </a:r>
          </a:p>
          <a:p>
            <a:pPr marL="624078" indent="-514350">
              <a:buFont typeface="+mj-lt"/>
              <a:buAutoNum type="arabicPeriod"/>
            </a:pPr>
            <a:r>
              <a:rPr lang="es-CL" dirty="0"/>
              <a:t>Taponamiento anterior.</a:t>
            </a:r>
          </a:p>
          <a:p>
            <a:pPr marL="624078" indent="-514350">
              <a:buFont typeface="+mj-lt"/>
              <a:buAutoNum type="arabicPeriod"/>
            </a:pPr>
            <a:r>
              <a:rPr lang="es-CL" dirty="0"/>
              <a:t>Taponamiento posterior</a:t>
            </a:r>
          </a:p>
          <a:p>
            <a:pPr marL="624078" indent="-514350">
              <a:buFont typeface="+mj-lt"/>
              <a:buAutoNum type="arabicPeriod"/>
            </a:pPr>
            <a:r>
              <a:rPr lang="es-CL" dirty="0"/>
              <a:t>Estudio local y de coagulación.</a:t>
            </a: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2C87A8E3-6C13-1143-97F4-A22A40E113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t2.gstatic.com/images?q=tbn:ANd9GcSsnnQTchhfXaIOQMRx10z6hhCGH7xtRIgnWQb7BqOPGFz-RJc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26" y="836712"/>
            <a:ext cx="6253296" cy="4291930"/>
          </a:xfrm>
          <a:prstGeom prst="rect">
            <a:avLst/>
          </a:prstGeom>
          <a:noFill/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3A821318-4034-8A4D-9736-7619112842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PROCEDIMIENTO</a:t>
            </a:r>
            <a:br>
              <a:rPr lang="es-CL" dirty="0"/>
            </a:br>
            <a:r>
              <a:rPr lang="es-CL" dirty="0"/>
              <a:t>Taponamiento anterior</a:t>
            </a:r>
          </a:p>
        </p:txBody>
      </p:sp>
      <p:pic>
        <p:nvPicPr>
          <p:cNvPr id="30722" name="Picture 2" descr="http://t0.gstatic.com/images?q=tbn:ANd9GcS1IJK0Y29EWBje_IGHKZt4Tcc30uHg1-T_s6WLOrLTF6CYm_NfV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48880"/>
            <a:ext cx="4368159" cy="3021310"/>
          </a:xfrm>
          <a:prstGeom prst="rect">
            <a:avLst/>
          </a:prstGeom>
          <a:noFill/>
        </p:spPr>
      </p:pic>
      <p:pic>
        <p:nvPicPr>
          <p:cNvPr id="30724" name="Picture 4" descr="http://wellpath.uniovi.es/es/contenidos/cursos/otorrino/rinologia/tema6_exploracion_basica/imagenes/Tapo_anterior_esquem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5510" y="2348880"/>
            <a:ext cx="4428490" cy="2952328"/>
          </a:xfrm>
          <a:prstGeom prst="rect">
            <a:avLst/>
          </a:prstGeom>
          <a:noFill/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4CC4A47F-1C93-BE40-8283-C6F4B8183D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Taponamiento posterior</a:t>
            </a:r>
          </a:p>
        </p:txBody>
      </p:sp>
      <p:pic>
        <p:nvPicPr>
          <p:cNvPr id="34818" name="Picture 2" descr="http://t1.gstatic.com/images?q=tbn:ANd9GcRu28zVXe38VqcFPogAfnn98JjXUHBp5TddaRmoZXCjirLW2kh5s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1772816"/>
            <a:ext cx="5760640" cy="4314920"/>
          </a:xfrm>
          <a:prstGeom prst="rect">
            <a:avLst/>
          </a:prstGeom>
          <a:noFill/>
        </p:spPr>
      </p:pic>
      <p:pic>
        <p:nvPicPr>
          <p:cNvPr id="3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AB4C7DBE-66AD-D849-8A36-3FDF3ADD98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Historia personal</a:t>
            </a:r>
          </a:p>
          <a:p>
            <a:r>
              <a:rPr lang="es-CL" dirty="0"/>
              <a:t>Historia familiar</a:t>
            </a:r>
          </a:p>
          <a:p>
            <a:r>
              <a:rPr lang="es-CL" dirty="0"/>
              <a:t>Examen físico</a:t>
            </a:r>
          </a:p>
          <a:p>
            <a:endParaRPr lang="es-CL" dirty="0"/>
          </a:p>
          <a:p>
            <a:r>
              <a:rPr lang="es-CL" dirty="0"/>
              <a:t>Hemograma con Rcto. de plaquetas.</a:t>
            </a:r>
          </a:p>
          <a:p>
            <a:r>
              <a:rPr lang="es-CL" dirty="0"/>
              <a:t>T. Protrombina.</a:t>
            </a:r>
          </a:p>
          <a:p>
            <a:r>
              <a:rPr lang="es-CL" dirty="0"/>
              <a:t>T.T.P.K.</a:t>
            </a:r>
          </a:p>
          <a:p>
            <a:r>
              <a:rPr lang="es-CL" dirty="0"/>
              <a:t>(T. de Sangría.)</a:t>
            </a: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Estudio</a:t>
            </a:r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19A3488F-7288-1240-9057-FAE23FD4D5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renci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493</TotalTime>
  <Words>881</Words>
  <Application>Microsoft Macintosh PowerPoint</Application>
  <PresentationFormat>Presentación en pantalla (4:3)</PresentationFormat>
  <Paragraphs>157</Paragraphs>
  <Slides>38</Slides>
  <Notes>0</Notes>
  <HiddenSlides>0</HiddenSlides>
  <MMClips>32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3" baseType="lpstr">
      <vt:lpstr>Lucida Sans Unicode</vt:lpstr>
      <vt:lpstr>Verdana</vt:lpstr>
      <vt:lpstr>Wingdings 2</vt:lpstr>
      <vt:lpstr>Wingdings 3</vt:lpstr>
      <vt:lpstr>Concurrencia</vt:lpstr>
      <vt:lpstr>EL NIÑO QUE SANGRA.</vt:lpstr>
      <vt:lpstr>Presentación de PowerPoint</vt:lpstr>
      <vt:lpstr>EPISTAXIS</vt:lpstr>
      <vt:lpstr>Presentación de PowerPoint</vt:lpstr>
      <vt:lpstr>MANEJO AGUDO</vt:lpstr>
      <vt:lpstr>Presentación de PowerPoint</vt:lpstr>
      <vt:lpstr>PROCEDIMIENTO Taponamiento anterior</vt:lpstr>
      <vt:lpstr>Taponamiento posterior</vt:lpstr>
      <vt:lpstr>Estudio</vt:lpstr>
      <vt:lpstr>Rcto. de plaquetas bajo.</vt:lpstr>
      <vt:lpstr>Tratamiento TPI</vt:lpstr>
      <vt:lpstr>T. Protrombina prolongado</vt:lpstr>
      <vt:lpstr>T. Protrombina prolongado</vt:lpstr>
      <vt:lpstr>T.T.P.K. prolongado</vt:lpstr>
      <vt:lpstr>TTPA prolongado</vt:lpstr>
      <vt:lpstr>TTPA Prolongado</vt:lpstr>
      <vt:lpstr>Vía común</vt:lpstr>
      <vt:lpstr>Hemofilias</vt:lpstr>
      <vt:lpstr>Artropatía hemofílica</vt:lpstr>
      <vt:lpstr>Tratamiento</vt:lpstr>
      <vt:lpstr>Hereditaria ligada al X</vt:lpstr>
      <vt:lpstr>Presentación de PowerPoint</vt:lpstr>
      <vt:lpstr>Presentación de PowerPoint</vt:lpstr>
      <vt:lpstr>Presentación de PowerPoint</vt:lpstr>
      <vt:lpstr>Presentación de PowerPoint</vt:lpstr>
      <vt:lpstr>Enfermedad de Von Willebrand</vt:lpstr>
      <vt:lpstr>Tiempo de sangría prolongado.</vt:lpstr>
      <vt:lpstr>Tiempo de sangría</vt:lpstr>
      <vt:lpstr>Drogas que prolongan el T. de Sangría</vt:lpstr>
      <vt:lpstr>CID</vt:lpstr>
      <vt:lpstr>Presentación de PowerPoint</vt:lpstr>
      <vt:lpstr>Reposición de factores de coagulación y plaquetas: (en general se sigue la siguiente pauta)</vt:lpstr>
      <vt:lpstr>Causas vasculares.</vt:lpstr>
      <vt:lpstr>Criterios de Curacao:</vt:lpstr>
      <vt:lpstr>Presentación de PowerPoint</vt:lpstr>
      <vt:lpstr>Presentación de PowerPoint</vt:lpstr>
      <vt:lpstr>Presentación de PowerPoint</vt:lpstr>
      <vt:lpstr>GRACIAS</vt:lpstr>
    </vt:vector>
  </TitlesOfParts>
  <Company>Casa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NIÑO QUE SANGRA.</dc:title>
  <dc:creator>Felipe Espinoza Chacur</dc:creator>
  <cp:lastModifiedBy>Microsoft Office User</cp:lastModifiedBy>
  <cp:revision>33</cp:revision>
  <dcterms:created xsi:type="dcterms:W3CDTF">2012-06-08T01:42:45Z</dcterms:created>
  <dcterms:modified xsi:type="dcterms:W3CDTF">2020-05-16T17:01:57Z</dcterms:modified>
</cp:coreProperties>
</file>