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sldIdLst>
    <p:sldId id="256" r:id="rId2"/>
    <p:sldId id="261" r:id="rId3"/>
    <p:sldId id="262" r:id="rId4"/>
    <p:sldId id="271" r:id="rId5"/>
    <p:sldId id="270" r:id="rId6"/>
    <p:sldId id="264" r:id="rId7"/>
    <p:sldId id="272" r:id="rId8"/>
    <p:sldId id="273" r:id="rId9"/>
    <p:sldId id="274" r:id="rId10"/>
    <p:sldId id="265" r:id="rId11"/>
    <p:sldId id="277" r:id="rId12"/>
    <p:sldId id="266" r:id="rId13"/>
    <p:sldId id="267" r:id="rId14"/>
    <p:sldId id="276" r:id="rId15"/>
    <p:sldId id="275" r:id="rId16"/>
    <p:sldId id="279" r:id="rId17"/>
    <p:sldId id="278" r:id="rId18"/>
    <p:sldId id="268" r:id="rId19"/>
    <p:sldId id="294" r:id="rId20"/>
    <p:sldId id="269" r:id="rId21"/>
    <p:sldId id="281" r:id="rId22"/>
    <p:sldId id="280" r:id="rId23"/>
    <p:sldId id="263" r:id="rId24"/>
    <p:sldId id="283" r:id="rId25"/>
    <p:sldId id="257" r:id="rId26"/>
    <p:sldId id="284" r:id="rId27"/>
    <p:sldId id="285" r:id="rId28"/>
    <p:sldId id="288" r:id="rId29"/>
    <p:sldId id="258" r:id="rId30"/>
    <p:sldId id="289" r:id="rId31"/>
    <p:sldId id="290" r:id="rId32"/>
    <p:sldId id="293" r:id="rId33"/>
    <p:sldId id="295" r:id="rId34"/>
    <p:sldId id="286" r:id="rId35"/>
    <p:sldId id="292" r:id="rId36"/>
    <p:sldId id="291" r:id="rId37"/>
    <p:sldId id="28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9B950-D06B-421A-9592-D9073A474DA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B8C1F-1E37-4227-AC67-EE022DDA49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801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B8C1F-1E37-4227-AC67-EE022DDA494A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988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208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903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139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7849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1159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71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7126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269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378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30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075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766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115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280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923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191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A089-D804-424F-A935-D8EF6AC95AE3}" type="datetimeFigureOut">
              <a:rPr lang="es-CL" smtClean="0"/>
              <a:t>04-01-2022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4D53BA1-4C19-4377-9CEE-BED33CC1D1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810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.pobletef@gmail.com" TargetMode="External"/><Relationship Id="rId2" Type="http://schemas.openxmlformats.org/officeDocument/2006/relationships/hyperlink" Target="https://www.ncbi.nlm.nih.gov/pubmed/2207534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43608" y="2790974"/>
            <a:ext cx="6660232" cy="1276052"/>
          </a:xfrm>
        </p:spPr>
        <p:txBody>
          <a:bodyPr>
            <a:noAutofit/>
          </a:bodyPr>
          <a:lstStyle/>
          <a:p>
            <a:pPr algn="ctr"/>
            <a:r>
              <a:rPr lang="es-CL" sz="6000" dirty="0"/>
              <a:t>Patología inguinal </a:t>
            </a:r>
            <a:br>
              <a:rPr lang="es-CL" sz="6000" dirty="0"/>
            </a:br>
            <a:r>
              <a:rPr lang="es-CL" sz="6000" dirty="0"/>
              <a:t>y umbilical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475656" y="4653136"/>
            <a:ext cx="6400800" cy="1113160"/>
          </a:xfrm>
        </p:spPr>
        <p:txBody>
          <a:bodyPr>
            <a:no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Dra. Martina Poblete Fierro</a:t>
            </a:r>
          </a:p>
          <a:p>
            <a:pPr algn="ctr"/>
            <a:r>
              <a:rPr lang="es-CL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Cirugía infantil HCSBA 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BFA78849-6C72-48FA-9858-C36F474C9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461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Complicaciones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794416" y="1707394"/>
            <a:ext cx="3090672" cy="576262"/>
          </a:xfrm>
        </p:spPr>
        <p:txBody>
          <a:bodyPr/>
          <a:lstStyle/>
          <a:p>
            <a:pPr algn="ctr"/>
            <a:r>
              <a:rPr lang="es-CL" dirty="0"/>
              <a:t>HERNIA INCARCERADA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539552" y="2636912"/>
            <a:ext cx="3600400" cy="3814192"/>
          </a:xfrm>
        </p:spPr>
        <p:txBody>
          <a:bodyPr>
            <a:normAutofit/>
          </a:bodyPr>
          <a:lstStyle/>
          <a:p>
            <a:pPr algn="just"/>
            <a:r>
              <a:rPr lang="es-CL" dirty="0">
                <a:latin typeface="Calibri" panose="020F0502020204030204" pitchFamily="34" charset="0"/>
              </a:rPr>
              <a:t> Causa frecuente de OI, 12% H, 17% M</a:t>
            </a:r>
          </a:p>
          <a:p>
            <a:pPr algn="just"/>
            <a:r>
              <a:rPr lang="es-CL" dirty="0">
                <a:latin typeface="Calibri" panose="020F0502020204030204" pitchFamily="34" charset="0"/>
              </a:rPr>
              <a:t> Intestino dentro de la hernia atascado</a:t>
            </a:r>
          </a:p>
          <a:p>
            <a:pPr algn="just"/>
            <a:r>
              <a:rPr lang="es-CL" dirty="0">
                <a:latin typeface="Calibri" panose="020F0502020204030204" pitchFamily="34" charset="0"/>
              </a:rPr>
              <a:t> Si paciente estable intentar reducir. </a:t>
            </a:r>
          </a:p>
          <a:p>
            <a:pPr algn="just"/>
            <a:r>
              <a:rPr lang="es-CL" dirty="0">
                <a:latin typeface="Calibri" panose="020F0502020204030204" pitchFamily="34" charset="0"/>
              </a:rPr>
              <a:t> &gt; 50% en menor de 6 meses ( ¡¡importante derivación precoz para evitar complicaciones!!)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4870369" y="1557714"/>
            <a:ext cx="3973016" cy="707152"/>
          </a:xfrm>
        </p:spPr>
        <p:txBody>
          <a:bodyPr/>
          <a:lstStyle/>
          <a:p>
            <a:pPr algn="ctr"/>
            <a:r>
              <a:rPr lang="es-CL" dirty="0"/>
              <a:t>HERNIA ESTRANGULADA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>
          <a:xfrm>
            <a:off x="5004048" y="2636912"/>
            <a:ext cx="3513584" cy="3310136"/>
          </a:xfrm>
        </p:spPr>
        <p:txBody>
          <a:bodyPr/>
          <a:lstStyle/>
          <a:p>
            <a:pPr algn="just"/>
            <a:r>
              <a:rPr lang="es-CL" dirty="0">
                <a:latin typeface="Calibri" panose="020F0502020204030204" pitchFamily="34" charset="0"/>
              </a:rPr>
              <a:t> Intestino atascado dentro de la hernia con compromiso de vasculatura</a:t>
            </a:r>
          </a:p>
          <a:p>
            <a:pPr algn="just"/>
            <a:r>
              <a:rPr lang="es-CL" dirty="0">
                <a:latin typeface="Calibri" panose="020F0502020204030204" pitchFamily="34" charset="0"/>
              </a:rPr>
              <a:t> Se evalúa en pabellón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349B66A-C1F2-45AC-80C6-8F82DA0AC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4448" y="6014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Complicaciones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1640" y="1556792"/>
            <a:ext cx="6707088" cy="4845152"/>
          </a:xfrm>
        </p:spPr>
        <p:txBody>
          <a:bodyPr>
            <a:normAutofit/>
          </a:bodyPr>
          <a:lstStyle/>
          <a:p>
            <a:r>
              <a:rPr lang="es-CL" sz="2000" dirty="0">
                <a:latin typeface="Calibri" panose="020F0502020204030204" pitchFamily="34" charset="0"/>
              </a:rPr>
              <a:t> Si intestino se atasca dentro de saco herniario </a:t>
            </a:r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es-CL" sz="2000" b="1" dirty="0">
                <a:latin typeface="Calibri" panose="020F0502020204030204" pitchFamily="34" charset="0"/>
                <a:sym typeface="Wingdings" pitchFamily="2" charset="2"/>
              </a:rPr>
              <a:t>incarceración.</a:t>
            </a:r>
          </a:p>
          <a:p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Paciente irritable, vómitos, masa dolorosa en región inguinal</a:t>
            </a:r>
          </a:p>
          <a:p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Si paciente estable intentar reducción</a:t>
            </a:r>
          </a:p>
          <a:p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Si reduce programar cirugía 24-72 horas post</a:t>
            </a:r>
          </a:p>
          <a:p>
            <a:pPr lvl="1"/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Si no reduce  </a:t>
            </a:r>
            <a:r>
              <a:rPr lang="es-CL" sz="2000" b="1" dirty="0">
                <a:latin typeface="Calibri" panose="020F0502020204030204" pitchFamily="34" charset="0"/>
                <a:sym typeface="Wingdings" pitchFamily="2" charset="2"/>
              </a:rPr>
              <a:t>Estrangulación </a:t>
            </a:r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 Alteración de drenaje linfático y venoso, aumentando edema y presión.</a:t>
            </a:r>
          </a:p>
          <a:p>
            <a:pPr lvl="1"/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Compromiso de la perfusión arterial, desarrollándose gangrena y necrosis.</a:t>
            </a:r>
          </a:p>
          <a:p>
            <a:pPr lvl="1"/>
            <a:r>
              <a:rPr lang="es-CL" sz="2000" dirty="0">
                <a:latin typeface="Calibri" panose="020F0502020204030204" pitchFamily="34" charset="0"/>
              </a:rPr>
              <a:t>Hipersensibilidad, eritema, masa más firme.</a:t>
            </a:r>
          </a:p>
          <a:p>
            <a:endParaRPr lang="es-CL" sz="2000" dirty="0">
              <a:latin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911F6BA-8963-42E5-B35E-F7EEC8FBC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940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Maniobra de reducción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05" y="1565665"/>
            <a:ext cx="3744416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289" y="1574793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29" y="4005064"/>
            <a:ext cx="3513584" cy="26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8229DF6-DF82-4140-8809-C5DFB50A2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764702"/>
            <a:ext cx="2592289" cy="875184"/>
          </a:xfrm>
        </p:spPr>
        <p:txBody>
          <a:bodyPr/>
          <a:lstStyle/>
          <a:p>
            <a:pPr algn="ctr"/>
            <a:r>
              <a:rPr lang="es-CL" dirty="0"/>
              <a:t>Cirugía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844824"/>
            <a:ext cx="3322712" cy="4873752"/>
          </a:xfrm>
        </p:spPr>
        <p:txBody>
          <a:bodyPr>
            <a:normAutofit/>
          </a:bodyPr>
          <a:lstStyle/>
          <a:p>
            <a:r>
              <a:rPr lang="es-CL" sz="2400" dirty="0">
                <a:latin typeface="Calibri" panose="020F0502020204030204" pitchFamily="34" charset="0"/>
              </a:rPr>
              <a:t> Tratamiento electivo lo antes posible desde dg.</a:t>
            </a:r>
          </a:p>
          <a:p>
            <a:r>
              <a:rPr lang="es-CL" sz="2400" dirty="0">
                <a:latin typeface="Calibri" panose="020F0502020204030204" pitchFamily="34" charset="0"/>
              </a:rPr>
              <a:t> Herniorrafia</a:t>
            </a:r>
          </a:p>
          <a:p>
            <a:r>
              <a:rPr lang="es-CL" sz="2400" dirty="0">
                <a:latin typeface="Calibri" panose="020F0502020204030204" pitchFamily="34" charset="0"/>
              </a:rPr>
              <a:t> Cierre del saco herniario a nivel del anillo inguinal profundo</a:t>
            </a:r>
          </a:p>
          <a:p>
            <a:r>
              <a:rPr lang="es-CL" sz="2400" dirty="0">
                <a:latin typeface="Calibri" panose="020F0502020204030204" pitchFamily="34" charset="0"/>
              </a:rPr>
              <a:t> Cierre por planos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427" y="764702"/>
            <a:ext cx="2592288" cy="57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624" y="764700"/>
            <a:ext cx="2414857" cy="418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39" y="4953319"/>
            <a:ext cx="2345342" cy="154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8737EAA-20FF-4DFA-BA54-51D1BB185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7467600" cy="1143000"/>
          </a:xfrm>
        </p:spPr>
        <p:txBody>
          <a:bodyPr/>
          <a:lstStyle/>
          <a:p>
            <a:pPr algn="ctr"/>
            <a:r>
              <a:rPr lang="es-CL" dirty="0"/>
              <a:t>Complicaciones post </a:t>
            </a:r>
            <a:r>
              <a:rPr lang="es-CL" dirty="0" err="1"/>
              <a:t>qx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26984" r="25818" b="14286"/>
          <a:stretch/>
        </p:blipFill>
        <p:spPr bwMode="auto">
          <a:xfrm>
            <a:off x="755576" y="1628800"/>
            <a:ext cx="7455081" cy="461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E15FAE4-00E2-45E9-8591-4FA0F6AD5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9284" y="5495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5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64839" y="404664"/>
            <a:ext cx="6347713" cy="1320800"/>
          </a:xfrm>
        </p:spPr>
        <p:txBody>
          <a:bodyPr/>
          <a:lstStyle/>
          <a:p>
            <a:r>
              <a:rPr lang="es-CL" dirty="0"/>
              <a:t>Diagnósticos diferenciales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1895" y="2633210"/>
            <a:ext cx="3898776" cy="4989168"/>
          </a:xfrm>
        </p:spPr>
        <p:txBody>
          <a:bodyPr/>
          <a:lstStyle/>
          <a:p>
            <a:r>
              <a:rPr lang="es-CL" dirty="0"/>
              <a:t> Hernia inguinal deslizada    (ovario, apéndice, vejiga)</a:t>
            </a:r>
          </a:p>
          <a:p>
            <a:r>
              <a:rPr lang="es-CL" dirty="0"/>
              <a:t>Hidrocele comunicante y no comunicante</a:t>
            </a:r>
          </a:p>
          <a:p>
            <a:r>
              <a:rPr lang="es-CL" dirty="0"/>
              <a:t> Varicocele</a:t>
            </a:r>
          </a:p>
          <a:p>
            <a:r>
              <a:rPr lang="es-CL" dirty="0"/>
              <a:t> Hernia femoral</a:t>
            </a:r>
          </a:p>
          <a:p>
            <a:r>
              <a:rPr lang="es-CL" dirty="0"/>
              <a:t> Adenopatías inguinales </a:t>
            </a:r>
          </a:p>
          <a:p>
            <a:endParaRPr lang="es-C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74" y="1556792"/>
            <a:ext cx="2099816" cy="15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02" y="3356992"/>
            <a:ext cx="2589560" cy="177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07FBBCB-F0D0-44F7-BE6D-ABB26A827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9095" y="5810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94195"/>
            <a:ext cx="6347713" cy="1165696"/>
          </a:xfrm>
        </p:spPr>
        <p:txBody>
          <a:bodyPr/>
          <a:lstStyle/>
          <a:p>
            <a:pPr algn="ctr"/>
            <a:r>
              <a:rPr lang="es-CL" dirty="0"/>
              <a:t>Hidrocele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873752"/>
          </a:xfrm>
        </p:spPr>
        <p:txBody>
          <a:bodyPr>
            <a:normAutofit/>
          </a:bodyPr>
          <a:lstStyle/>
          <a:p>
            <a:pPr algn="just"/>
            <a:r>
              <a:rPr lang="es-CL" dirty="0">
                <a:latin typeface="Calibri" panose="020F0502020204030204" pitchFamily="34" charset="0"/>
              </a:rPr>
              <a:t> Acumulación de líquido peritoneal entre las capas de la túnica vaginal a nivel escrotal.  Su origen es la persistencia del CPV</a:t>
            </a:r>
          </a:p>
          <a:p>
            <a:pPr algn="just"/>
            <a:r>
              <a:rPr lang="es-CL" dirty="0">
                <a:latin typeface="Calibri" panose="020F0502020204030204" pitchFamily="34" charset="0"/>
              </a:rPr>
              <a:t> </a:t>
            </a:r>
            <a:r>
              <a:rPr lang="es-CL" b="1" dirty="0">
                <a:latin typeface="Calibri" panose="020F0502020204030204" pitchFamily="34" charset="0"/>
              </a:rPr>
              <a:t>De tipo comunicante </a:t>
            </a:r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 Durante el día aumenta de tamaño y en la noche con reposo decúbito disminuye, apreciada la disminución en la mañana.</a:t>
            </a:r>
          </a:p>
          <a:p>
            <a:pPr algn="just"/>
            <a:r>
              <a:rPr lang="es-CL" b="1" dirty="0">
                <a:latin typeface="Calibri" panose="020F0502020204030204" pitchFamily="34" charset="0"/>
                <a:sym typeface="Wingdings" pitchFamily="2" charset="2"/>
              </a:rPr>
              <a:t> No comunicante </a:t>
            </a:r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 No cambia de tamaño o crece, pero no desaparece en la noche. </a:t>
            </a:r>
          </a:p>
          <a:p>
            <a:pPr algn="just"/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 </a:t>
            </a:r>
            <a:r>
              <a:rPr lang="es-CL" b="1" dirty="0">
                <a:latin typeface="Calibri" panose="020F0502020204030204" pitchFamily="34" charset="0"/>
                <a:sym typeface="Wingdings" pitchFamily="2" charset="2"/>
              </a:rPr>
              <a:t>Tardío después del año de edad </a:t>
            </a:r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sin causa aparente     ( aumento de PIA, trauma) </a:t>
            </a:r>
            <a:r>
              <a:rPr lang="es-CL" b="1" dirty="0">
                <a:latin typeface="Calibri" panose="020F0502020204030204" pitchFamily="34" charset="0"/>
                <a:sym typeface="Wingdings" pitchFamily="2" charset="2"/>
              </a:rPr>
              <a:t>se debe sospechar TU testicular</a:t>
            </a:r>
          </a:p>
          <a:p>
            <a:pPr algn="just"/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 Tratamiento conservador si disminuye progresivamente, </a:t>
            </a:r>
            <a:r>
              <a:rPr lang="es-CL" b="1" dirty="0">
                <a:latin typeface="Calibri" panose="020F0502020204030204" pitchFamily="34" charset="0"/>
                <a:sym typeface="Wingdings" pitchFamily="2" charset="2"/>
              </a:rPr>
              <a:t>si al año va creciendo, a tensión o sintomático  Cirugía </a:t>
            </a:r>
            <a:endParaRPr lang="es-CL" b="1" dirty="0">
              <a:latin typeface="Calibri" panose="020F050202020403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04" y="1700808"/>
            <a:ext cx="2304256" cy="173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16585"/>
          <a:stretch/>
        </p:blipFill>
        <p:spPr bwMode="auto">
          <a:xfrm>
            <a:off x="5847572" y="3717032"/>
            <a:ext cx="2923521" cy="205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1464176-6F99-4211-9571-ED0461104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9472" y="5864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1115616" y="980728"/>
            <a:ext cx="3744416" cy="874392"/>
          </a:xfrm>
        </p:spPr>
        <p:txBody>
          <a:bodyPr/>
          <a:lstStyle/>
          <a:p>
            <a:pPr algn="ctr"/>
            <a:r>
              <a:rPr lang="es-CL" dirty="0"/>
              <a:t> HERNIA INGUINAL DIRECTA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604388" y="2474388"/>
            <a:ext cx="4248472" cy="4418712"/>
          </a:xfrm>
        </p:spPr>
        <p:txBody>
          <a:bodyPr>
            <a:normAutofit/>
          </a:bodyPr>
          <a:lstStyle/>
          <a:p>
            <a:r>
              <a:rPr lang="es-CL" dirty="0"/>
              <a:t> Muy poco frecuente </a:t>
            </a:r>
          </a:p>
          <a:p>
            <a:r>
              <a:rPr lang="es-CL" dirty="0"/>
              <a:t> Contenido herniario protruye por debilidad de pared posterior de conducto inguinal en fascia </a:t>
            </a:r>
            <a:r>
              <a:rPr lang="es-CL" dirty="0" err="1"/>
              <a:t>transversalis</a:t>
            </a:r>
            <a:endParaRPr lang="es-CL" dirty="0"/>
          </a:p>
          <a:p>
            <a:r>
              <a:rPr lang="es-CL" dirty="0"/>
              <a:t> Cirugía. Técnica de </a:t>
            </a:r>
            <a:r>
              <a:rPr lang="es-CL" dirty="0" err="1"/>
              <a:t>McVay</a:t>
            </a:r>
            <a:r>
              <a:rPr lang="es-CL" dirty="0"/>
              <a:t> que se aproxima tendón conjunto a ligamento de Cooper.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t="10676" r="21958" b="10980"/>
          <a:stretch/>
        </p:blipFill>
        <p:spPr bwMode="auto">
          <a:xfrm>
            <a:off x="5273551" y="2348880"/>
            <a:ext cx="325319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51B1ACF-C375-4B76-AAE8-B1321CD04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2141" y="5859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11560" y="692736"/>
            <a:ext cx="7467600" cy="1143000"/>
          </a:xfrm>
        </p:spPr>
        <p:txBody>
          <a:bodyPr/>
          <a:lstStyle/>
          <a:p>
            <a:pPr algn="ctr"/>
            <a:r>
              <a:rPr lang="es-CL" dirty="0"/>
              <a:t>Varicocele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827584" y="1484784"/>
            <a:ext cx="4752528" cy="48737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L" sz="2000" dirty="0">
              <a:latin typeface="Calibri" panose="020F0502020204030204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s-CL" sz="2000" dirty="0">
                <a:latin typeface="Calibri" panose="020F0502020204030204" pitchFamily="34" charset="0"/>
              </a:rPr>
              <a:t>Dilatación y tortuosidad anormal de las venas intratesticulares en el plexo pampiniforme. </a:t>
            </a:r>
          </a:p>
          <a:p>
            <a:pPr algn="just">
              <a:buFont typeface="Wingdings" pitchFamily="2" charset="2"/>
              <a:buChar char="q"/>
            </a:pPr>
            <a:r>
              <a:rPr lang="es-CL" sz="2000" dirty="0">
                <a:latin typeface="Calibri" panose="020F0502020204030204" pitchFamily="34" charset="0"/>
              </a:rPr>
              <a:t> Prevalencia 8-16%, alcanzando un 40% varicoceles subclínicos. </a:t>
            </a:r>
          </a:p>
          <a:p>
            <a:pPr algn="just">
              <a:buFont typeface="Wingdings" pitchFamily="2" charset="2"/>
              <a:buChar char="q"/>
            </a:pPr>
            <a:r>
              <a:rPr lang="es-CL" sz="2000" dirty="0">
                <a:latin typeface="Calibri" panose="020F0502020204030204" pitchFamily="34" charset="0"/>
              </a:rPr>
              <a:t> Predominio 80-90% lado izquierdo porque venas testiculares desembocan en vena renal y luego VCI. </a:t>
            </a:r>
          </a:p>
          <a:p>
            <a:pPr algn="just">
              <a:buFont typeface="Wingdings" pitchFamily="2" charset="2"/>
              <a:buChar char="q"/>
            </a:pPr>
            <a:r>
              <a:rPr lang="es-CL" sz="2000" dirty="0">
                <a:latin typeface="Calibri" panose="020F0502020204030204" pitchFamily="34" charset="0"/>
              </a:rPr>
              <a:t> Derivación a Urología infantil.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799" y="2718048"/>
            <a:ext cx="2813427" cy="1872208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B5E9787-E8C7-4FA1-A30E-24C15EF1A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48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5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98143" y="709977"/>
            <a:ext cx="6347713" cy="916847"/>
          </a:xfrm>
        </p:spPr>
        <p:txBody>
          <a:bodyPr/>
          <a:lstStyle/>
          <a:p>
            <a:pPr algn="ctr"/>
            <a:r>
              <a:rPr lang="es-CL" dirty="0"/>
              <a:t>Hernia femoral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0792" y="1772816"/>
            <a:ext cx="4474840" cy="4264152"/>
          </a:xfrm>
        </p:spPr>
        <p:txBody>
          <a:bodyPr>
            <a:normAutofit/>
          </a:bodyPr>
          <a:lstStyle/>
          <a:p>
            <a:pPr algn="just"/>
            <a:r>
              <a:rPr lang="es-CL" sz="2000" dirty="0">
                <a:latin typeface="Calibri" panose="020F0502020204030204" pitchFamily="34" charset="0"/>
              </a:rPr>
              <a:t>Inserción congénita anómala de la pared inguinal posterior al ligamento de  Cooper resultando en ampliación del anillo femoral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Predisponiendo a ampliación frente a aumentos de PIA. 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Raras en niños, 0,3-1%, más frecuente derecha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2/3 hallazgo </a:t>
            </a:r>
            <a:r>
              <a:rPr lang="es-CL" sz="2000" dirty="0" err="1">
                <a:latin typeface="Calibri" panose="020F0502020204030204" pitchFamily="34" charset="0"/>
              </a:rPr>
              <a:t>intraoperatorio</a:t>
            </a:r>
            <a:endParaRPr lang="es-CL" sz="2000" dirty="0">
              <a:latin typeface="Calibri" panose="020F0502020204030204" pitchFamily="34" charset="0"/>
            </a:endParaRP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Sospechar en aumento de volumen lateral y bajo ligamento inguinal. </a:t>
            </a:r>
          </a:p>
          <a:p>
            <a:pPr algn="just"/>
            <a:endParaRPr lang="es-CL" sz="2000" dirty="0">
              <a:latin typeface="Calibri" panose="020F050202020403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r="1369" b="7747"/>
          <a:stretch/>
        </p:blipFill>
        <p:spPr bwMode="auto">
          <a:xfrm>
            <a:off x="5364088" y="2422998"/>
            <a:ext cx="3312368" cy="273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689A149-0135-4591-9E65-55F2F4723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593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39552" y="1412776"/>
            <a:ext cx="8424936" cy="4649728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es-CL" dirty="0">
                <a:latin typeface="Calibri" panose="020F0502020204030204" pitchFamily="34" charset="0"/>
              </a:rPr>
              <a:t> </a:t>
            </a:r>
            <a:r>
              <a:rPr lang="es-CL" sz="3600" dirty="0">
                <a:latin typeface="Calibri" panose="020F0502020204030204" pitchFamily="34" charset="0"/>
              </a:rPr>
              <a:t>Patología inguinal     </a:t>
            </a:r>
          </a:p>
          <a:p>
            <a:pPr marL="0" indent="0">
              <a:buNone/>
            </a:pPr>
            <a:endParaRPr lang="es-CL" sz="3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s-CL" sz="3600" dirty="0">
              <a:latin typeface="Calibri" panose="020F0502020204030204" pitchFamily="34" charset="0"/>
            </a:endParaRPr>
          </a:p>
          <a:p>
            <a:r>
              <a:rPr lang="es-CL" sz="2600" dirty="0">
                <a:latin typeface="Calibri" panose="020F0502020204030204" pitchFamily="34" charset="0"/>
              </a:rPr>
              <a:t>Hernia inguinal</a:t>
            </a:r>
          </a:p>
          <a:p>
            <a:r>
              <a:rPr lang="es-CL" sz="2600" dirty="0">
                <a:latin typeface="Calibri" panose="020F0502020204030204" pitchFamily="34" charset="0"/>
              </a:rPr>
              <a:t>Hidrocele</a:t>
            </a:r>
          </a:p>
          <a:p>
            <a:r>
              <a:rPr lang="es-CL" sz="2600" dirty="0">
                <a:latin typeface="Calibri" panose="020F0502020204030204" pitchFamily="34" charset="0"/>
              </a:rPr>
              <a:t>Varicocele</a:t>
            </a:r>
          </a:p>
          <a:p>
            <a:r>
              <a:rPr lang="es-CL" sz="2600" dirty="0">
                <a:latin typeface="Calibri" panose="020F0502020204030204" pitchFamily="34" charset="0"/>
              </a:rPr>
              <a:t>Hernia femoral</a:t>
            </a:r>
          </a:p>
          <a:p>
            <a:pPr marL="0" indent="0">
              <a:buNone/>
            </a:pPr>
            <a:endParaRPr lang="es-CL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s-CL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s-CL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s-CL" sz="3600" dirty="0">
                <a:latin typeface="Calibri" panose="020F0502020204030204" pitchFamily="34" charset="0"/>
              </a:rPr>
              <a:t>Patología Umbilical</a:t>
            </a:r>
          </a:p>
          <a:p>
            <a:pPr marL="0" indent="0">
              <a:buNone/>
            </a:pPr>
            <a:endParaRPr lang="es-CL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s-CL" sz="2200" dirty="0">
                <a:latin typeface="Calibri" panose="020F0502020204030204" pitchFamily="34" charset="0"/>
              </a:rPr>
              <a:t>Hernia umbilical</a:t>
            </a:r>
          </a:p>
          <a:p>
            <a:pPr marL="0" indent="0">
              <a:buNone/>
            </a:pPr>
            <a:r>
              <a:rPr lang="es-CL" sz="2200" dirty="0">
                <a:latin typeface="Calibri" panose="020F0502020204030204" pitchFamily="34" charset="0"/>
              </a:rPr>
              <a:t>Ombligo húmedo</a:t>
            </a:r>
          </a:p>
          <a:p>
            <a:pPr marL="514350" indent="-514350">
              <a:buAutoNum type="alphaLcPeriod"/>
            </a:pPr>
            <a:r>
              <a:rPr lang="es-CL" sz="2200" dirty="0">
                <a:latin typeface="Calibri" panose="020F0502020204030204" pitchFamily="34" charset="0"/>
              </a:rPr>
              <a:t>Granuloma umbilical</a:t>
            </a:r>
          </a:p>
          <a:p>
            <a:pPr marL="514350" indent="-514350">
              <a:buAutoNum type="alphaLcPeriod"/>
            </a:pPr>
            <a:r>
              <a:rPr lang="es-CL" sz="2200" dirty="0">
                <a:latin typeface="Calibri" panose="020F0502020204030204" pitchFamily="34" charset="0"/>
              </a:rPr>
              <a:t>Pólipo umbilical</a:t>
            </a:r>
          </a:p>
          <a:p>
            <a:pPr marL="514350" indent="-514350">
              <a:buAutoNum type="alphaLcPeriod"/>
            </a:pPr>
            <a:r>
              <a:rPr lang="es-CL" sz="2200" dirty="0">
                <a:latin typeface="Calibri" panose="020F0502020204030204" pitchFamily="34" charset="0"/>
              </a:rPr>
              <a:t>Persistencia conducto vitelino</a:t>
            </a:r>
          </a:p>
          <a:p>
            <a:pPr marL="514350" indent="-514350">
              <a:buAutoNum type="alphaLcPeriod"/>
            </a:pPr>
            <a:r>
              <a:rPr lang="es-CL" sz="2200" dirty="0">
                <a:latin typeface="Calibri" panose="020F0502020204030204" pitchFamily="34" charset="0"/>
              </a:rPr>
              <a:t>Persistencia conducto de </a:t>
            </a:r>
            <a:r>
              <a:rPr lang="es-CL" sz="2200" dirty="0" err="1">
                <a:latin typeface="Calibri" panose="020F0502020204030204" pitchFamily="34" charset="0"/>
              </a:rPr>
              <a:t>uraco</a:t>
            </a:r>
            <a:endParaRPr lang="es-CL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s-CL" sz="2200" dirty="0">
                <a:latin typeface="Calibri" panose="020F0502020204030204" pitchFamily="34" charset="0"/>
              </a:rPr>
              <a:t>Divertículo de Meckel</a:t>
            </a:r>
          </a:p>
          <a:p>
            <a:pPr marL="514350" indent="-514350">
              <a:buAutoNum type="alphaLcPeriod"/>
            </a:pPr>
            <a:endParaRPr lang="es-CL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s-CL" dirty="0">
              <a:latin typeface="Calibri" panose="020F0502020204030204" pitchFamily="34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6C4FCAC9-CD6E-4AA9-A6D7-DE676EA49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2420" y="5757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484871"/>
            <a:ext cx="7467600" cy="2298207"/>
          </a:xfrm>
        </p:spPr>
        <p:txBody>
          <a:bodyPr>
            <a:normAutofit/>
          </a:bodyPr>
          <a:lstStyle/>
          <a:p>
            <a:pPr algn="ctr"/>
            <a:endParaRPr lang="es-CL" sz="4800" dirty="0"/>
          </a:p>
          <a:p>
            <a:pPr marL="0" indent="0" algn="ctr">
              <a:buNone/>
            </a:pPr>
            <a:r>
              <a:rPr lang="es-CL" sz="4800" dirty="0"/>
              <a:t>PATOLOGÍA UMBILICAL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06" y="2925819"/>
            <a:ext cx="3665388" cy="229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61D4DE8-AF67-4C4D-B62D-8BCC1FE2D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5770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32656"/>
            <a:ext cx="7467600" cy="1143000"/>
          </a:xfrm>
        </p:spPr>
        <p:txBody>
          <a:bodyPr/>
          <a:lstStyle/>
          <a:p>
            <a:pPr algn="ctr"/>
            <a:r>
              <a:rPr lang="es-CL" dirty="0"/>
              <a:t>EMBRIOLOGÍA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3222" y="1475656"/>
            <a:ext cx="4253345" cy="4585720"/>
          </a:xfrm>
        </p:spPr>
        <p:txBody>
          <a:bodyPr>
            <a:normAutofit/>
          </a:bodyPr>
          <a:lstStyle/>
          <a:p>
            <a:pPr algn="just"/>
            <a:r>
              <a:rPr lang="es-CL" sz="2200" dirty="0">
                <a:latin typeface="Calibri" panose="020F0502020204030204" pitchFamily="34" charset="0"/>
              </a:rPr>
              <a:t> CORDÓN UMBILICAL </a:t>
            </a:r>
            <a:r>
              <a:rPr lang="es-CL" sz="2200" dirty="0">
                <a:latin typeface="Calibri" panose="020F0502020204030204" pitchFamily="34" charset="0"/>
                <a:sym typeface="Wingdings" pitchFamily="2" charset="2"/>
              </a:rPr>
              <a:t> Se forma a la 6ta semana de embarazo.</a:t>
            </a:r>
          </a:p>
          <a:p>
            <a:pPr algn="just"/>
            <a:r>
              <a:rPr lang="es-CL" sz="2200" dirty="0">
                <a:latin typeface="Calibri" panose="020F0502020204030204" pitchFamily="34" charset="0"/>
                <a:sym typeface="Wingdings" pitchFamily="2" charset="2"/>
              </a:rPr>
              <a:t> Principal transporte de nutrientes de madre al feto.</a:t>
            </a:r>
          </a:p>
          <a:p>
            <a:pPr algn="just"/>
            <a:r>
              <a:rPr lang="es-CL" sz="2200" dirty="0">
                <a:latin typeface="Calibri" panose="020F0502020204030204" pitchFamily="34" charset="0"/>
                <a:sym typeface="Wingdings" pitchFamily="2" charset="2"/>
              </a:rPr>
              <a:t>  El amnios envuelve al pedículo de fijación que lleva 2 arterias umbilicales y 1 vena umbilical, el </a:t>
            </a:r>
            <a:r>
              <a:rPr lang="es-CL" sz="2200" b="1" dirty="0">
                <a:latin typeface="Calibri" panose="020F0502020204030204" pitchFamily="34" charset="0"/>
                <a:sym typeface="Wingdings" pitchFamily="2" charset="2"/>
              </a:rPr>
              <a:t>conducto vitelino u onfalomesentérico, el alantoides o </a:t>
            </a:r>
            <a:r>
              <a:rPr lang="es-CL" sz="2200" b="1" dirty="0" err="1">
                <a:latin typeface="Calibri" panose="020F0502020204030204" pitchFamily="34" charset="0"/>
                <a:sym typeface="Wingdings" pitchFamily="2" charset="2"/>
              </a:rPr>
              <a:t>uraco</a:t>
            </a:r>
            <a:r>
              <a:rPr lang="es-CL" sz="2200" b="1" dirty="0">
                <a:latin typeface="Calibri" panose="020F0502020204030204" pitchFamily="34" charset="0"/>
                <a:sym typeface="Wingdings" pitchFamily="2" charset="2"/>
              </a:rPr>
              <a:t> y rodeado por gelatina de </a:t>
            </a:r>
            <a:r>
              <a:rPr lang="es-CL" sz="2200" b="1" dirty="0" err="1">
                <a:latin typeface="Calibri" panose="020F0502020204030204" pitchFamily="34" charset="0"/>
                <a:sym typeface="Wingdings" pitchFamily="2" charset="2"/>
              </a:rPr>
              <a:t>Wharton</a:t>
            </a:r>
            <a:endParaRPr lang="es-CL" sz="2200" b="1" dirty="0">
              <a:latin typeface="Calibri" panose="020F050202020403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26168"/>
            <a:ext cx="4039287" cy="220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55C1DF9-54D7-4234-A9BF-F2080F3FF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5756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4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7467600" cy="1143000"/>
          </a:xfrm>
        </p:spPr>
        <p:txBody>
          <a:bodyPr/>
          <a:lstStyle/>
          <a:p>
            <a:pPr algn="ctr"/>
            <a:r>
              <a:rPr lang="es-CL" dirty="0"/>
              <a:t>HERNIA UMBILICAL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2645" y="1460628"/>
            <a:ext cx="4896544" cy="4668035"/>
          </a:xfrm>
        </p:spPr>
        <p:txBody>
          <a:bodyPr>
            <a:noAutofit/>
          </a:bodyPr>
          <a:lstStyle/>
          <a:p>
            <a:pPr algn="just"/>
            <a:r>
              <a:rPr lang="es-CL" sz="2000" dirty="0">
                <a:latin typeface="Calibri" panose="020F0502020204030204" pitchFamily="34" charset="0"/>
              </a:rPr>
              <a:t> Cierre defectuoso del anillo umbilical , por el que puede o no protruir una porción de intestino, recubierta por piel normal.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Más frecuente en mujeres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Incidencia variable según tipo de población.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Caucásicos en USA </a:t>
            </a:r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 2-19% 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Afroamericanos  25-60%. 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Chile 10% RNV.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Más frecuente en RNPT, </a:t>
            </a:r>
            <a:r>
              <a:rPr lang="es-CL" sz="2000" dirty="0" err="1">
                <a:latin typeface="Calibri" panose="020F0502020204030204" pitchFamily="34" charset="0"/>
              </a:rPr>
              <a:t>Sd</a:t>
            </a:r>
            <a:r>
              <a:rPr lang="es-CL" sz="2000" dirty="0">
                <a:latin typeface="Calibri" panose="020F0502020204030204" pitchFamily="34" charset="0"/>
              </a:rPr>
              <a:t>. Down, Hipotiroidismo.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90% cierra antes de los 4 años.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12" y="1988840"/>
            <a:ext cx="2808830" cy="332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E914475-E531-4898-811B-70095C740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582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Diagnostico 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211960" y="1412776"/>
            <a:ext cx="4248472" cy="4585720"/>
          </a:xfrm>
        </p:spPr>
        <p:txBody>
          <a:bodyPr>
            <a:noAutofit/>
          </a:bodyPr>
          <a:lstStyle/>
          <a:p>
            <a:pPr algn="just"/>
            <a:r>
              <a:rPr lang="es-CL" sz="2200" dirty="0"/>
              <a:t> Clínico con protrusión indolora cuando niño llora o hace esfuerzos. </a:t>
            </a:r>
          </a:p>
          <a:p>
            <a:pPr algn="just"/>
            <a:r>
              <a:rPr lang="es-CL" sz="2200" dirty="0"/>
              <a:t> Frecuentemente reductibles, la probabilidad de incarceración es muy baja pero no imposible                  ( 1 en 5000).</a:t>
            </a:r>
          </a:p>
          <a:p>
            <a:pPr algn="just"/>
            <a:r>
              <a:rPr lang="es-CL" sz="2200" dirty="0"/>
              <a:t> Examen físico: Definir tamaño no por protrusión sino defecto aponeurótico que da el diámetro de la hernia.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168352" cy="21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1EFF38C-B521-42D9-9FB0-B52EA02F9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76" y="301313"/>
            <a:ext cx="7467600" cy="890098"/>
          </a:xfrm>
        </p:spPr>
        <p:txBody>
          <a:bodyPr/>
          <a:lstStyle/>
          <a:p>
            <a:pPr algn="ctr"/>
            <a:r>
              <a:rPr lang="es-CL" dirty="0"/>
              <a:t>Cirugía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63602" y="1340768"/>
            <a:ext cx="7283152" cy="1396752"/>
          </a:xfrm>
        </p:spPr>
        <p:txBody>
          <a:bodyPr>
            <a:normAutofit/>
          </a:bodyPr>
          <a:lstStyle/>
          <a:p>
            <a:r>
              <a:rPr lang="es-CL" dirty="0"/>
              <a:t> Hernias &gt; 2cm a los 2 años</a:t>
            </a:r>
          </a:p>
          <a:p>
            <a:r>
              <a:rPr lang="es-CL" dirty="0">
                <a:sym typeface="Wingdings" pitchFamily="2" charset="2"/>
              </a:rPr>
              <a:t> Hernias &lt; 2 </a:t>
            </a:r>
            <a:r>
              <a:rPr lang="es-CL" dirty="0" err="1">
                <a:sym typeface="Wingdings" pitchFamily="2" charset="2"/>
              </a:rPr>
              <a:t>cms</a:t>
            </a:r>
            <a:r>
              <a:rPr lang="es-CL" dirty="0">
                <a:sym typeface="Wingdings" pitchFamily="2" charset="2"/>
              </a:rPr>
              <a:t>.  Derivación 4 años. </a:t>
            </a:r>
          </a:p>
          <a:p>
            <a:r>
              <a:rPr lang="es-CL" dirty="0">
                <a:sym typeface="Wingdings" pitchFamily="2" charset="2"/>
              </a:rPr>
              <a:t> Sintomáticas ( muy raro)</a:t>
            </a:r>
          </a:p>
          <a:p>
            <a:endParaRPr lang="es-CL" dirty="0"/>
          </a:p>
          <a:p>
            <a:pPr marL="0" indent="0">
              <a:buNone/>
            </a:pPr>
            <a:endParaRPr lang="es-CL" dirty="0">
              <a:sym typeface="Wingdings" pitchFamily="2" charset="2"/>
            </a:endParaRP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r="-1980"/>
          <a:stretch/>
        </p:blipFill>
        <p:spPr bwMode="auto">
          <a:xfrm>
            <a:off x="872703" y="2541101"/>
            <a:ext cx="7422473" cy="431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407BD13-BEDF-479F-90E5-BB6D3AA37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596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6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7792" r="29721" b="7065"/>
          <a:stretch/>
        </p:blipFill>
        <p:spPr bwMode="auto">
          <a:xfrm>
            <a:off x="384628" y="1270000"/>
            <a:ext cx="8374744" cy="521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67544" y="4797152"/>
            <a:ext cx="8374744" cy="72008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EF2C23D-570D-491B-932A-3AADA8A3C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HERNIA EPIGÁSTRICA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07904" y="1556792"/>
            <a:ext cx="4752528" cy="4873752"/>
          </a:xfrm>
        </p:spPr>
        <p:txBody>
          <a:bodyPr>
            <a:normAutofit/>
          </a:bodyPr>
          <a:lstStyle/>
          <a:p>
            <a:r>
              <a:rPr lang="es-CL" dirty="0">
                <a:latin typeface="Calibri" panose="020F0502020204030204" pitchFamily="34" charset="0"/>
              </a:rPr>
              <a:t> Dg. Diferencial de hernia umbilical</a:t>
            </a:r>
          </a:p>
          <a:p>
            <a:r>
              <a:rPr lang="es-CL" dirty="0">
                <a:latin typeface="Calibri" panose="020F0502020204030204" pitchFamily="34" charset="0"/>
              </a:rPr>
              <a:t> Teorías </a:t>
            </a:r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 Debilidad de línea alba en ingreso de paquete vasculonervioso o Debilidad de decusación de fibras musculares oblicuo interno, externo y vaina de los rectos. </a:t>
            </a:r>
          </a:p>
          <a:p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 Desde proceso xifoideo a ombligo</a:t>
            </a:r>
          </a:p>
          <a:p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 Habitualmente solo tejido graso</a:t>
            </a:r>
          </a:p>
          <a:p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 No cierran solas por lo que requieren cierre </a:t>
            </a:r>
            <a:r>
              <a:rPr lang="es-CL" dirty="0" err="1">
                <a:latin typeface="Calibri" panose="020F0502020204030204" pitchFamily="34" charset="0"/>
                <a:sym typeface="Wingdings" pitchFamily="2" charset="2"/>
              </a:rPr>
              <a:t>qx</a:t>
            </a:r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. </a:t>
            </a:r>
          </a:p>
          <a:p>
            <a:r>
              <a:rPr lang="es-CL" dirty="0">
                <a:latin typeface="Calibri" panose="020F0502020204030204" pitchFamily="34" charset="0"/>
                <a:sym typeface="Wingdings" pitchFamily="2" charset="2"/>
              </a:rPr>
              <a:t> Muy poca probabilidad de obstrucción.</a:t>
            </a:r>
            <a:endParaRPr lang="es-CL" dirty="0">
              <a:latin typeface="Calibri" panose="020F050202020403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16482"/>
            <a:ext cx="2818500" cy="305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54E603E-5E7C-4475-8174-9AD2B526A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751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620688"/>
            <a:ext cx="7467600" cy="1143000"/>
          </a:xfrm>
        </p:spPr>
        <p:txBody>
          <a:bodyPr/>
          <a:lstStyle/>
          <a:p>
            <a:r>
              <a:rPr lang="es-CL" dirty="0"/>
              <a:t>Ombligo húmedo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7787208" cy="491716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s-CL" sz="2400" dirty="0">
              <a:latin typeface="Calibri" panose="020F050202020403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L" sz="2400" dirty="0">
                <a:latin typeface="Calibri" panose="020F0502020204030204" pitchFamily="34" charset="0"/>
              </a:rPr>
              <a:t>Posterior a caída de cordón umbilical.</a:t>
            </a:r>
          </a:p>
          <a:p>
            <a:pPr algn="just">
              <a:buFont typeface="Arial" pitchFamily="34" charset="0"/>
              <a:buChar char="•"/>
            </a:pPr>
            <a:r>
              <a:rPr lang="es-CL" sz="2400" dirty="0">
                <a:latin typeface="Calibri" panose="020F0502020204030204" pitchFamily="34" charset="0"/>
              </a:rPr>
              <a:t>Distintos tipos de secreción serosa, mucosa, tipo orina, tipo fecaloídea a través de ombligo. </a:t>
            </a:r>
          </a:p>
          <a:p>
            <a:pPr>
              <a:buFont typeface="Wingdings" pitchFamily="2" charset="2"/>
              <a:buChar char="q"/>
            </a:pPr>
            <a:endParaRPr lang="es-CL" sz="2400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s-CL" sz="2400" dirty="0">
                <a:latin typeface="Calibri" panose="020F0502020204030204" pitchFamily="34" charset="0"/>
              </a:rPr>
              <a:t>Granuloma umbilical</a:t>
            </a:r>
          </a:p>
          <a:p>
            <a:pPr>
              <a:buFont typeface="Wingdings" pitchFamily="2" charset="2"/>
              <a:buChar char="q"/>
            </a:pPr>
            <a:r>
              <a:rPr lang="es-CL" sz="2400" dirty="0">
                <a:latin typeface="Calibri" panose="020F0502020204030204" pitchFamily="34" charset="0"/>
              </a:rPr>
              <a:t>Pólipo umbilical</a:t>
            </a:r>
          </a:p>
          <a:p>
            <a:pPr>
              <a:buFont typeface="Wingdings" pitchFamily="2" charset="2"/>
              <a:buChar char="q"/>
            </a:pPr>
            <a:r>
              <a:rPr lang="es-CL" sz="2400" dirty="0">
                <a:latin typeface="Calibri" panose="020F0502020204030204" pitchFamily="34" charset="0"/>
              </a:rPr>
              <a:t>Persistencia conducto vitelino</a:t>
            </a:r>
          </a:p>
          <a:p>
            <a:pPr>
              <a:buFont typeface="Wingdings" pitchFamily="2" charset="2"/>
              <a:buChar char="q"/>
            </a:pPr>
            <a:r>
              <a:rPr lang="es-CL" sz="2400" dirty="0">
                <a:latin typeface="Calibri" panose="020F0502020204030204" pitchFamily="34" charset="0"/>
              </a:rPr>
              <a:t>Persistencia </a:t>
            </a:r>
            <a:r>
              <a:rPr lang="es-CL" sz="2400" dirty="0" err="1">
                <a:latin typeface="Calibri" panose="020F0502020204030204" pitchFamily="34" charset="0"/>
              </a:rPr>
              <a:t>uraco</a:t>
            </a:r>
            <a:r>
              <a:rPr lang="es-CL" sz="24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C760FFB-41E3-4879-AC3B-7AD7FE5C8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15519" y="548680"/>
            <a:ext cx="6347713" cy="1320800"/>
          </a:xfrm>
        </p:spPr>
        <p:txBody>
          <a:bodyPr/>
          <a:lstStyle/>
          <a:p>
            <a:pPr algn="ctr"/>
            <a:r>
              <a:rPr lang="es-CL" dirty="0"/>
              <a:t>Granuloma umbilical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988840"/>
            <a:ext cx="7467600" cy="3672408"/>
          </a:xfrm>
        </p:spPr>
        <p:txBody>
          <a:bodyPr>
            <a:normAutofit/>
          </a:bodyPr>
          <a:lstStyle/>
          <a:p>
            <a:endParaRPr lang="es-CL" sz="2000" dirty="0">
              <a:latin typeface="Calibri" panose="020F0502020204030204" pitchFamily="34" charset="0"/>
            </a:endParaRPr>
          </a:p>
          <a:p>
            <a:r>
              <a:rPr lang="es-CL" sz="2000" dirty="0">
                <a:latin typeface="Calibri" panose="020F0502020204030204" pitchFamily="34" charset="0"/>
              </a:rPr>
              <a:t>Nódulo o excrecencia de tejido de granulación friable rosado – rojo que persiste después de la caída del cordón. </a:t>
            </a:r>
          </a:p>
          <a:p>
            <a:r>
              <a:rPr lang="es-CL" sz="2000" dirty="0">
                <a:latin typeface="Calibri" panose="020F0502020204030204" pitchFamily="34" charset="0"/>
              </a:rPr>
              <a:t>Puede producir secreción mucosa y sangrar por traumatismo.</a:t>
            </a:r>
          </a:p>
          <a:p>
            <a:r>
              <a:rPr lang="es-CL" sz="2000" dirty="0">
                <a:latin typeface="Calibri" panose="020F0502020204030204" pitchFamily="34" charset="0"/>
              </a:rPr>
              <a:t> Tratamiento con Nitrato de Plata </a:t>
            </a:r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 1-2 veces por semana por 1 mes</a:t>
            </a:r>
          </a:p>
          <a:p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Si persiste derivación a cirugía infantil.</a:t>
            </a:r>
          </a:p>
          <a:p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Cuidado de no quemar piel sana</a:t>
            </a:r>
          </a:p>
          <a:p>
            <a:pPr marL="0" indent="0">
              <a:buNone/>
            </a:pPr>
            <a:endParaRPr lang="es-CL" sz="2000" dirty="0">
              <a:latin typeface="Calibri" panose="020F0502020204030204" pitchFamily="34" charset="0"/>
            </a:endParaRP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5A7C1E4-A1D6-476F-ADDB-6A4066374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25537" r="30408" b="10644"/>
          <a:stretch/>
        </p:blipFill>
        <p:spPr bwMode="auto">
          <a:xfrm>
            <a:off x="899592" y="980728"/>
            <a:ext cx="7299385" cy="511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0F20900-3317-4C95-97A5-A97073116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Embriología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5005805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508104" y="1124744"/>
            <a:ext cx="29523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CL" sz="2000" dirty="0">
                <a:latin typeface="Calibri" pitchFamily="34" charset="0"/>
                <a:cs typeface="Calibri" pitchFamily="34" charset="0"/>
              </a:rPr>
              <a:t>Factores hormonales activan factores mecánicos         (gubernaculo </a:t>
            </a:r>
            <a:r>
              <a:rPr lang="es-CL" sz="2000" dirty="0" err="1">
                <a:latin typeface="Calibri" pitchFamily="34" charset="0"/>
                <a:cs typeface="Calibri" pitchFamily="34" charset="0"/>
              </a:rPr>
              <a:t>testis</a:t>
            </a:r>
            <a:r>
              <a:rPr lang="es-CL" sz="2000" dirty="0">
                <a:latin typeface="Calibri" pitchFamily="34" charset="0"/>
                <a:cs typeface="Calibri" pitchFamily="34" charset="0"/>
              </a:rPr>
              <a:t>) para descenso testicular (6ta semana)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CL" sz="2000" dirty="0">
                <a:latin typeface="Calibri" pitchFamily="34" charset="0"/>
                <a:cs typeface="Calibri" pitchFamily="34" charset="0"/>
              </a:rPr>
              <a:t>Testículo alcanza la región inguinal a las 12 semanas de gestación.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CL" sz="2000" b="1" dirty="0">
                <a:latin typeface="Calibri" pitchFamily="34" charset="0"/>
                <a:cs typeface="Calibri" pitchFamily="34" charset="0"/>
              </a:rPr>
              <a:t>Migra a través del conducto inguinal alrededor de las 28 semanas.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CL" sz="2000" dirty="0">
                <a:latin typeface="Calibri" pitchFamily="34" charset="0"/>
                <a:cs typeface="Calibri" pitchFamily="34" charset="0"/>
              </a:rPr>
              <a:t>Alcanza el escroto a las 33 semanas.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5C7E8B2-C412-44E9-8AAD-2B6D12DDE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6126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1287" y="548680"/>
            <a:ext cx="6347713" cy="1320800"/>
          </a:xfrm>
        </p:spPr>
        <p:txBody>
          <a:bodyPr/>
          <a:lstStyle/>
          <a:p>
            <a:pPr algn="ctr"/>
            <a:r>
              <a:rPr lang="es-CL" dirty="0"/>
              <a:t>Pólipo umbilical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2207702"/>
            <a:ext cx="3816424" cy="3669570"/>
          </a:xfrm>
        </p:spPr>
        <p:txBody>
          <a:bodyPr>
            <a:normAutofit/>
          </a:bodyPr>
          <a:lstStyle/>
          <a:p>
            <a:pPr algn="just"/>
            <a:r>
              <a:rPr lang="es-CL" sz="2000" dirty="0">
                <a:latin typeface="Calibri" panose="020F0502020204030204" pitchFamily="34" charset="0"/>
              </a:rPr>
              <a:t>Pólipo rojo cereza intenso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Proviene de mucosa intestinal que quedó en el conducto onfalomesentérico cuando las asas intestinales regresaron al abdomen a la 12ava semana. 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Más liso que granuloma umbilical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Derivación a Cirugía Infantil al diagnóstico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B288DD-34B5-4B4B-B021-9ED0BA1DD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134875"/>
            <a:ext cx="3817723" cy="3380467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CE45DA2-4048-476F-80DF-87F782E19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0412" y="5901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5689" y="40466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Remanente permeable del </a:t>
            </a:r>
            <a:br>
              <a:rPr lang="es-CL" dirty="0"/>
            </a:br>
            <a:r>
              <a:rPr lang="es-CL" dirty="0"/>
              <a:t>conducto vitelino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34870" y="1844824"/>
            <a:ext cx="7333697" cy="2436452"/>
          </a:xfrm>
        </p:spPr>
        <p:txBody>
          <a:bodyPr>
            <a:normAutofit/>
          </a:bodyPr>
          <a:lstStyle/>
          <a:p>
            <a:pPr algn="just"/>
            <a:r>
              <a:rPr lang="es-CL" sz="2000" dirty="0">
                <a:latin typeface="Calibri" panose="020F0502020204030204" pitchFamily="34" charset="0"/>
              </a:rPr>
              <a:t>Falta de obliteración del conducto vitelino, quedando una fístula , seno, quiste permeable del lumen intestinal al ombligo.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Orificio o pólipo por donde discurre líquido verdoso de mal olor. 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Ecografía partes blandas de pared abdominal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Derivación a Cirugía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29" y="3861048"/>
            <a:ext cx="553894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04B1D80-CCBB-4D9B-9D16-A73295E2A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7715" y="3556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5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3787" y="363576"/>
            <a:ext cx="7467600" cy="1143000"/>
          </a:xfrm>
        </p:spPr>
        <p:txBody>
          <a:bodyPr/>
          <a:lstStyle/>
          <a:p>
            <a:pPr algn="ctr"/>
            <a:r>
              <a:rPr lang="es-CL" dirty="0"/>
              <a:t>Divertículo de Meckel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24644" r="37005" b="7639"/>
          <a:stretch/>
        </p:blipFill>
        <p:spPr bwMode="auto">
          <a:xfrm>
            <a:off x="384548" y="2492050"/>
            <a:ext cx="4765813" cy="402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034" y="1287076"/>
            <a:ext cx="2951187" cy="20978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13855" y="3667744"/>
            <a:ext cx="111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(60 cm)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016559" y="453001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/>
              <a:t>(6 cm)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338" y="3626338"/>
            <a:ext cx="2384577" cy="260615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03907" y="1358739"/>
            <a:ext cx="4590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latin typeface="Calibri" panose="020F0502020204030204" pitchFamily="34" charset="0"/>
              </a:rPr>
              <a:t>Es la anomalía congénita más común del tracto gastrointestinal correspondiendo al remanente del conducto onfalomesentérico. </a:t>
            </a:r>
          </a:p>
        </p:txBody>
      </p: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855D5D1-5E91-4DE1-8960-BE0FC375C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1785" y="5832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0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46077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Complicaciones divertículo de Meckel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6375" t="40200" r="50000" b="36000"/>
          <a:stretch/>
        </p:blipFill>
        <p:spPr>
          <a:xfrm>
            <a:off x="683568" y="1600200"/>
            <a:ext cx="6776865" cy="3840223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2E1FC91-F1CE-4FA8-A58C-AEE6231C4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07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4518" y="332505"/>
            <a:ext cx="6347713" cy="1320800"/>
          </a:xfrm>
        </p:spPr>
        <p:txBody>
          <a:bodyPr/>
          <a:lstStyle/>
          <a:p>
            <a:pPr algn="ctr"/>
            <a:r>
              <a:rPr lang="es-CL" dirty="0"/>
              <a:t>Remanente permeable del conducto de </a:t>
            </a:r>
            <a:r>
              <a:rPr lang="es-CL" dirty="0" err="1"/>
              <a:t>uraco</a:t>
            </a:r>
            <a:r>
              <a:rPr lang="es-CL" dirty="0"/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99" y="2108474"/>
            <a:ext cx="3898776" cy="4417021"/>
          </a:xfrm>
        </p:spPr>
        <p:txBody>
          <a:bodyPr>
            <a:normAutofit/>
          </a:bodyPr>
          <a:lstStyle/>
          <a:p>
            <a:pPr algn="just"/>
            <a:r>
              <a:rPr lang="es-CL" sz="2000" dirty="0">
                <a:latin typeface="Calibri" panose="020F0502020204030204" pitchFamily="34" charset="0"/>
              </a:rPr>
              <a:t>El </a:t>
            </a:r>
            <a:r>
              <a:rPr lang="es-CL" sz="2000" dirty="0" err="1">
                <a:latin typeface="Calibri" panose="020F0502020204030204" pitchFamily="34" charset="0"/>
              </a:rPr>
              <a:t>uraco</a:t>
            </a:r>
            <a:r>
              <a:rPr lang="es-CL" sz="2000" dirty="0">
                <a:latin typeface="Calibri" panose="020F0502020204030204" pitchFamily="34" charset="0"/>
              </a:rPr>
              <a:t> persiste como una estructura fibrosa desde la pared superior de la vejiga a la porción inferior del anillo umbilical flanqueado a cada lado por los dos ligamentos umbilicales.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Salida de líquido mucoso u orina. 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Estudio: Eco partes blandas, abdominal y UCG.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</a:rPr>
              <a:t> Cirugía </a:t>
            </a:r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 Urología Infantil.</a:t>
            </a:r>
            <a:endParaRPr lang="es-CL" sz="2000" dirty="0">
              <a:latin typeface="Calibri" panose="020F0502020204030204" pitchFamily="34" charset="0"/>
            </a:endParaRPr>
          </a:p>
          <a:p>
            <a:pPr algn="just"/>
            <a:endParaRPr lang="es-CL" sz="2000" dirty="0">
              <a:latin typeface="Calibri" panose="020F0502020204030204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09" y="1999777"/>
            <a:ext cx="3528392" cy="424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A7161AD-09B2-4AC3-95FB-6C6AC478C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525525"/>
            <a:ext cx="6347713" cy="875184"/>
          </a:xfrm>
        </p:spPr>
        <p:txBody>
          <a:bodyPr/>
          <a:lstStyle/>
          <a:p>
            <a:pPr algn="ctr"/>
            <a:r>
              <a:rPr lang="es-CL" dirty="0"/>
              <a:t>Onfalitis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2923" y="1400709"/>
            <a:ext cx="5266928" cy="4873752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s-CL" sz="2000" dirty="0">
                <a:latin typeface="Calibri" panose="020F0502020204030204" pitchFamily="34" charset="0"/>
              </a:rPr>
              <a:t>Infección de cordón umbilical </a:t>
            </a:r>
          </a:p>
          <a:p>
            <a:pPr algn="just">
              <a:defRPr/>
            </a:pPr>
            <a:r>
              <a:rPr lang="es-CL" sz="2000" b="1" dirty="0">
                <a:latin typeface="Calibri" panose="020F0502020204030204" pitchFamily="34" charset="0"/>
              </a:rPr>
              <a:t>Higiene deficiente lo principal</a:t>
            </a:r>
            <a:r>
              <a:rPr lang="es-CL" sz="2000" dirty="0">
                <a:latin typeface="Calibri" panose="020F0502020204030204" pitchFamily="34" charset="0"/>
              </a:rPr>
              <a:t> o infección intrahospitalaria.</a:t>
            </a:r>
          </a:p>
          <a:p>
            <a:pPr algn="just">
              <a:defRPr/>
            </a:pPr>
            <a:r>
              <a:rPr lang="es-CL" sz="2000" b="1" dirty="0">
                <a:latin typeface="Calibri" panose="020F0502020204030204" pitchFamily="34" charset="0"/>
                <a:sym typeface="Wingdings" pitchFamily="2" charset="2"/>
              </a:rPr>
              <a:t>Prevención  Aseo con alcohol 70° tracción suave de cordón y rodearlo, diariamente</a:t>
            </a:r>
          </a:p>
          <a:p>
            <a:pPr algn="just">
              <a:defRPr/>
            </a:pPr>
            <a:r>
              <a:rPr lang="es-CL" sz="2000" dirty="0">
                <a:latin typeface="Calibri" panose="020F0502020204030204" pitchFamily="34" charset="0"/>
              </a:rPr>
              <a:t>Puede asociarse a retención de elementos del cordón umbilical. </a:t>
            </a:r>
          </a:p>
          <a:p>
            <a:pPr algn="just">
              <a:defRPr/>
            </a:pPr>
            <a:r>
              <a:rPr lang="es-CL" sz="2000" dirty="0">
                <a:latin typeface="Calibri" panose="020F0502020204030204" pitchFamily="34" charset="0"/>
              </a:rPr>
              <a:t>La onfalitis puede progresar rápidamente: eritema umbilical moderado a celulitis importante  y sepsis 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Celulitis  Tratamiento antibiótico </a:t>
            </a:r>
            <a:r>
              <a:rPr lang="es-CL" sz="2000" dirty="0" err="1">
                <a:latin typeface="Calibri" panose="020F0502020204030204" pitchFamily="34" charset="0"/>
                <a:sym typeface="Wingdings" pitchFamily="2" charset="2"/>
              </a:rPr>
              <a:t>Flucloxacilina</a:t>
            </a:r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</a:t>
            </a:r>
          </a:p>
          <a:p>
            <a:pPr algn="just"/>
            <a:r>
              <a:rPr lang="es-CL" sz="2000" dirty="0">
                <a:latin typeface="Calibri" panose="020F0502020204030204" pitchFamily="34" charset="0"/>
                <a:sym typeface="Wingdings" pitchFamily="2" charset="2"/>
              </a:rPr>
              <a:t> Sospechar infecciones más severas como fasceitis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32" y="565783"/>
            <a:ext cx="2758445" cy="206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632" y="2925762"/>
            <a:ext cx="2857500" cy="1495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906" y="4620678"/>
            <a:ext cx="2847226" cy="2067757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62B29A6-785F-45D1-BD12-D5B05EF24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119068" cy="538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BC3E2F1-8594-4AE3-85A1-541BE0B1B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Bibliografía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2950" y="2060848"/>
            <a:ext cx="8219256" cy="4873752"/>
          </a:xfrm>
        </p:spPr>
        <p:txBody>
          <a:bodyPr/>
          <a:lstStyle/>
          <a:p>
            <a:r>
              <a:rPr lang="es-ES" dirty="0">
                <a:latin typeface="Calibri" panose="020F0502020204030204" pitchFamily="34" charset="0"/>
              </a:rPr>
              <a:t>Rev. </a:t>
            </a:r>
            <a:r>
              <a:rPr lang="es-ES" dirty="0" err="1">
                <a:latin typeface="Calibri" panose="020F0502020204030204" pitchFamily="34" charset="0"/>
              </a:rPr>
              <a:t>Ped</a:t>
            </a:r>
            <a:r>
              <a:rPr lang="es-ES" dirty="0">
                <a:latin typeface="Calibri" panose="020F0502020204030204" pitchFamily="34" charset="0"/>
              </a:rPr>
              <a:t>. </a:t>
            </a:r>
            <a:r>
              <a:rPr lang="es-ES" dirty="0" err="1">
                <a:latin typeface="Calibri" panose="020F0502020204030204" pitchFamily="34" charset="0"/>
              </a:rPr>
              <a:t>Elec</a:t>
            </a:r>
            <a:r>
              <a:rPr lang="es-ES" dirty="0">
                <a:latin typeface="Calibri" panose="020F0502020204030204" pitchFamily="34" charset="0"/>
              </a:rPr>
              <a:t>. [en línea] 2015, </a:t>
            </a:r>
            <a:r>
              <a:rPr lang="es-ES" dirty="0" err="1">
                <a:latin typeface="Calibri" panose="020F0502020204030204" pitchFamily="34" charset="0"/>
              </a:rPr>
              <a:t>Vol</a:t>
            </a:r>
            <a:r>
              <a:rPr lang="es-ES" dirty="0">
                <a:latin typeface="Calibri" panose="020F0502020204030204" pitchFamily="34" charset="0"/>
              </a:rPr>
              <a:t> 12, N° 1. ISSN 0718-0918 </a:t>
            </a:r>
          </a:p>
          <a:p>
            <a:r>
              <a:rPr lang="es-ES" dirty="0">
                <a:latin typeface="Calibri" panose="020F0502020204030204" pitchFamily="34" charset="0"/>
              </a:rPr>
              <a:t> Manual de Sociedad Chilena de Cirugía Pediátrica</a:t>
            </a:r>
          </a:p>
          <a:p>
            <a:r>
              <a:rPr lang="es-ES" dirty="0">
                <a:latin typeface="Calibri" panose="020F0502020204030204" pitchFamily="34" charset="0"/>
              </a:rPr>
              <a:t> Curso patología quirúrgica pediátrica prevalente 2018, Educación continua </a:t>
            </a:r>
            <a:r>
              <a:rPr lang="es-ES" dirty="0" err="1">
                <a:latin typeface="Calibri" panose="020F0502020204030204" pitchFamily="34" charset="0"/>
              </a:rPr>
              <a:t>Saval</a:t>
            </a:r>
            <a:endParaRPr lang="es-ES" dirty="0">
              <a:latin typeface="Calibri" panose="020F0502020204030204" pitchFamily="34" charset="0"/>
            </a:endParaRPr>
          </a:p>
          <a:p>
            <a:r>
              <a:rPr lang="es-CL" dirty="0" err="1">
                <a:latin typeface="Calibri" panose="020F0502020204030204" pitchFamily="34" charset="0"/>
              </a:rPr>
              <a:t>Zendejas</a:t>
            </a:r>
            <a:r>
              <a:rPr lang="es-CL" dirty="0">
                <a:latin typeface="Calibri" panose="020F0502020204030204" pitchFamily="34" charset="0"/>
              </a:rPr>
              <a:t> B</a:t>
            </a:r>
            <a:r>
              <a:rPr lang="es-CL" baseline="30000" dirty="0">
                <a:latin typeface="Calibri" panose="020F0502020204030204" pitchFamily="34" charset="0"/>
              </a:rPr>
              <a:t>1</a:t>
            </a:r>
            <a:r>
              <a:rPr lang="es-CL" dirty="0">
                <a:latin typeface="Calibri" panose="020F0502020204030204" pitchFamily="34" charset="0"/>
              </a:rPr>
              <a:t>, Lucena A, </a:t>
            </a:r>
            <a:r>
              <a:rPr lang="es-CL" dirty="0" err="1">
                <a:latin typeface="Calibri" panose="020F0502020204030204" pitchFamily="34" charset="0"/>
              </a:rPr>
              <a:t>Onkendi</a:t>
            </a:r>
            <a:r>
              <a:rPr lang="es-CL" dirty="0">
                <a:latin typeface="Calibri" panose="020F0502020204030204" pitchFamily="34" charset="0"/>
              </a:rPr>
              <a:t> EO, </a:t>
            </a:r>
            <a:r>
              <a:rPr lang="es-CL" dirty="0" err="1">
                <a:latin typeface="Calibri" panose="020F0502020204030204" pitchFamily="34" charset="0"/>
              </a:rPr>
              <a:t>Lohse</a:t>
            </a:r>
            <a:r>
              <a:rPr lang="es-CL" dirty="0">
                <a:latin typeface="Calibri" panose="020F0502020204030204" pitchFamily="34" charset="0"/>
              </a:rPr>
              <a:t> CM, </a:t>
            </a:r>
            <a:r>
              <a:rPr lang="es-CL" dirty="0" err="1">
                <a:latin typeface="Calibri" panose="020F0502020204030204" pitchFamily="34" charset="0"/>
              </a:rPr>
              <a:t>Moir</a:t>
            </a:r>
            <a:r>
              <a:rPr lang="es-CL" dirty="0">
                <a:latin typeface="Calibri" panose="020F0502020204030204" pitchFamily="34" charset="0"/>
              </a:rPr>
              <a:t> CR, </a:t>
            </a:r>
            <a:r>
              <a:rPr lang="es-CL" dirty="0" err="1">
                <a:latin typeface="Calibri" panose="020F0502020204030204" pitchFamily="34" charset="0"/>
              </a:rPr>
              <a:t>Ishitani</a:t>
            </a:r>
            <a:r>
              <a:rPr lang="es-CL" dirty="0">
                <a:latin typeface="Calibri" panose="020F0502020204030204" pitchFamily="34" charset="0"/>
              </a:rPr>
              <a:t> MB, Potter DD, </a:t>
            </a:r>
            <a:r>
              <a:rPr lang="es-CL" dirty="0" err="1">
                <a:latin typeface="Calibri" panose="020F0502020204030204" pitchFamily="34" charset="0"/>
              </a:rPr>
              <a:t>Farley</a:t>
            </a:r>
            <a:r>
              <a:rPr lang="es-CL" dirty="0">
                <a:latin typeface="Calibri" panose="020F0502020204030204" pitchFamily="34" charset="0"/>
              </a:rPr>
              <a:t> DR, </a:t>
            </a:r>
            <a:r>
              <a:rPr lang="es-CL" dirty="0" err="1">
                <a:latin typeface="Calibri" panose="020F0502020204030204" pitchFamily="34" charset="0"/>
              </a:rPr>
              <a:t>Zarroug</a:t>
            </a:r>
            <a:r>
              <a:rPr lang="es-CL" dirty="0">
                <a:latin typeface="Calibri" panose="020F0502020204030204" pitchFamily="34" charset="0"/>
              </a:rPr>
              <a:t> AE. </a:t>
            </a:r>
            <a:r>
              <a:rPr lang="es-CL" dirty="0" err="1">
                <a:latin typeface="Calibri" panose="020F0502020204030204" pitchFamily="34" charset="0"/>
              </a:rPr>
              <a:t>Fifty-three-year</a:t>
            </a:r>
            <a:r>
              <a:rPr lang="es-CL" dirty="0">
                <a:latin typeface="Calibri" panose="020F0502020204030204" pitchFamily="34" charset="0"/>
              </a:rPr>
              <a:t> </a:t>
            </a:r>
            <a:r>
              <a:rPr lang="es-CL" dirty="0" err="1">
                <a:latin typeface="Calibri" panose="020F0502020204030204" pitchFamily="34" charset="0"/>
              </a:rPr>
              <a:t>experience</a:t>
            </a:r>
            <a:r>
              <a:rPr lang="es-CL" dirty="0">
                <a:latin typeface="Calibri" panose="020F0502020204030204" pitchFamily="34" charset="0"/>
              </a:rPr>
              <a:t> </a:t>
            </a:r>
            <a:r>
              <a:rPr lang="es-CL" dirty="0" err="1">
                <a:latin typeface="Calibri" panose="020F0502020204030204" pitchFamily="34" charset="0"/>
              </a:rPr>
              <a:t>with</a:t>
            </a:r>
            <a:r>
              <a:rPr lang="es-CL" dirty="0">
                <a:latin typeface="Calibri" panose="020F0502020204030204" pitchFamily="34" charset="0"/>
              </a:rPr>
              <a:t> </a:t>
            </a:r>
            <a:r>
              <a:rPr lang="es-CL" dirty="0" err="1">
                <a:latin typeface="Calibri" panose="020F0502020204030204" pitchFamily="34" charset="0"/>
              </a:rPr>
              <a:t>pediatric</a:t>
            </a:r>
            <a:r>
              <a:rPr lang="es-CL" dirty="0">
                <a:latin typeface="Calibri" panose="020F0502020204030204" pitchFamily="34" charset="0"/>
              </a:rPr>
              <a:t> umbilical hernia </a:t>
            </a:r>
            <a:r>
              <a:rPr lang="es-CL" dirty="0" err="1">
                <a:latin typeface="Calibri" panose="020F0502020204030204" pitchFamily="34" charset="0"/>
              </a:rPr>
              <a:t>repairs</a:t>
            </a:r>
            <a:r>
              <a:rPr lang="es-CL" dirty="0">
                <a:latin typeface="Calibri" panose="020F0502020204030204" pitchFamily="34" charset="0"/>
              </a:rPr>
              <a:t>.</a:t>
            </a:r>
            <a:r>
              <a:rPr lang="pt-BR" u="sng" dirty="0">
                <a:latin typeface="Calibri" panose="020F0502020204030204" pitchFamily="34" charset="0"/>
                <a:hlinkClick r:id="rId2" tooltip="Journal of pediatric surgery."/>
              </a:rPr>
              <a:t> </a:t>
            </a:r>
            <a:r>
              <a:rPr lang="pt-BR" u="sng" dirty="0">
                <a:latin typeface="Calibri" panose="020F0502020204030204" pitchFamily="34" charset="0"/>
              </a:rPr>
              <a:t>J </a:t>
            </a:r>
            <a:r>
              <a:rPr lang="pt-BR" u="sng" dirty="0" err="1">
                <a:latin typeface="Calibri" panose="020F0502020204030204" pitchFamily="34" charset="0"/>
              </a:rPr>
              <a:t>Pediatr</a:t>
            </a:r>
            <a:r>
              <a:rPr lang="pt-BR" u="sng" dirty="0">
                <a:latin typeface="Calibri" panose="020F0502020204030204" pitchFamily="34" charset="0"/>
              </a:rPr>
              <a:t> </a:t>
            </a:r>
            <a:r>
              <a:rPr lang="pt-BR" u="sng" dirty="0" err="1">
                <a:latin typeface="Calibri" panose="020F0502020204030204" pitchFamily="34" charset="0"/>
              </a:rPr>
              <a:t>Surg</a:t>
            </a:r>
            <a:r>
              <a:rPr lang="pt-BR" u="sng" dirty="0">
                <a:latin typeface="Calibri" panose="020F0502020204030204" pitchFamily="34" charset="0"/>
              </a:rPr>
              <a:t>.</a:t>
            </a:r>
            <a:r>
              <a:rPr lang="pt-BR" dirty="0">
                <a:latin typeface="Calibri" panose="020F0502020204030204" pitchFamily="34" charset="0"/>
              </a:rPr>
              <a:t> 2011 Nov;46(11):2151-6. </a:t>
            </a:r>
          </a:p>
          <a:p>
            <a:endParaRPr lang="pt-BR" dirty="0">
              <a:latin typeface="Calibri" panose="020F0502020204030204" pitchFamily="34" charset="0"/>
            </a:endParaRPr>
          </a:p>
          <a:p>
            <a:r>
              <a:rPr lang="pt-BR" dirty="0" err="1">
                <a:latin typeface="Calibri" panose="020F0502020204030204" pitchFamily="34" charset="0"/>
              </a:rPr>
              <a:t>Correo</a:t>
            </a:r>
            <a:r>
              <a:rPr lang="pt-BR" dirty="0">
                <a:latin typeface="Calibri" panose="020F0502020204030204" pitchFamily="34" charset="0"/>
              </a:rPr>
              <a:t> </a:t>
            </a:r>
            <a:r>
              <a:rPr lang="pt-BR" dirty="0" err="1">
                <a:latin typeface="Calibri" panose="020F0502020204030204" pitchFamily="34" charset="0"/>
              </a:rPr>
              <a:t>electronico</a:t>
            </a:r>
            <a:r>
              <a:rPr lang="pt-BR" dirty="0">
                <a:latin typeface="Calibri" panose="020F0502020204030204" pitchFamily="34" charset="0"/>
              </a:rPr>
              <a:t>: </a:t>
            </a:r>
            <a:r>
              <a:rPr lang="pt-BR" dirty="0">
                <a:latin typeface="Calibri" panose="020F0502020204030204" pitchFamily="34" charset="0"/>
                <a:hlinkClick r:id="rId3"/>
              </a:rPr>
              <a:t>marti.pobletef@gmail.com</a:t>
            </a:r>
            <a:endParaRPr lang="es-CL" dirty="0">
              <a:latin typeface="Calibri" panose="020F0502020204030204" pitchFamily="34" charset="0"/>
            </a:endParaRPr>
          </a:p>
          <a:p>
            <a:endParaRPr lang="es-CL" sz="20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8727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196752"/>
            <a:ext cx="3456384" cy="5089776"/>
          </a:xfrm>
        </p:spPr>
        <p:txBody>
          <a:bodyPr>
            <a:normAutofit/>
          </a:bodyPr>
          <a:lstStyle/>
          <a:p>
            <a:r>
              <a:rPr lang="es-CL" sz="2200" dirty="0">
                <a:latin typeface="Calibri" panose="020F0502020204030204" pitchFamily="34" charset="0"/>
              </a:rPr>
              <a:t> Proceso peritoneo vaginal se forma a la 12° semana.</a:t>
            </a:r>
          </a:p>
          <a:p>
            <a:r>
              <a:rPr lang="es-CL" sz="2200" dirty="0">
                <a:latin typeface="Calibri" panose="020F0502020204030204" pitchFamily="34" charset="0"/>
              </a:rPr>
              <a:t> En hombre corresponde a túnica vaginal alrededor de testículo. </a:t>
            </a:r>
          </a:p>
          <a:p>
            <a:r>
              <a:rPr lang="es-CL" sz="2200" dirty="0">
                <a:latin typeface="Calibri" panose="020F0502020204030204" pitchFamily="34" charset="0"/>
              </a:rPr>
              <a:t> Proceso peritoneo vaginal degenera normalmente.</a:t>
            </a:r>
          </a:p>
          <a:p>
            <a:r>
              <a:rPr lang="es-CL" sz="2200" dirty="0">
                <a:latin typeface="Calibri" panose="020F0502020204030204" pitchFamily="34" charset="0"/>
              </a:rPr>
              <a:t> En mujeres forma el ligamento redondo hacia los labios mayores.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3"/>
          <a:stretch/>
        </p:blipFill>
        <p:spPr bwMode="auto">
          <a:xfrm>
            <a:off x="4283968" y="1556792"/>
            <a:ext cx="4310787" cy="373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911A458-EBCF-43E0-B032-4971038F1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523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t="34375" r="25190" b="15056"/>
          <a:stretch/>
        </p:blipFill>
        <p:spPr bwMode="auto">
          <a:xfrm>
            <a:off x="258684" y="1052736"/>
            <a:ext cx="8626632" cy="450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9ED69CD-5BF1-48D6-A6DC-F8185DEAD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04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8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207870"/>
            <a:ext cx="7323584" cy="935130"/>
          </a:xfrm>
        </p:spPr>
        <p:txBody>
          <a:bodyPr/>
          <a:lstStyle/>
          <a:p>
            <a:pPr algn="ctr"/>
            <a:r>
              <a:rPr lang="es-CL" dirty="0"/>
              <a:t>Hernia inguinal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07126" y="1772816"/>
            <a:ext cx="3122041" cy="67403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s-CL" sz="1600" dirty="0">
              <a:latin typeface="Calibri" panose="020F0502020204030204" pitchFamily="34" charset="0"/>
            </a:endParaRPr>
          </a:p>
          <a:p>
            <a:pPr algn="just"/>
            <a:r>
              <a:rPr lang="es-CL" sz="1600" b="1" dirty="0">
                <a:latin typeface="Calibri" panose="020F0502020204030204" pitchFamily="34" charset="0"/>
              </a:rPr>
              <a:t>Directa: </a:t>
            </a:r>
            <a:r>
              <a:rPr lang="es-CL" sz="1600" dirty="0">
                <a:latin typeface="Calibri" panose="020F0502020204030204" pitchFamily="34" charset="0"/>
              </a:rPr>
              <a:t>Muy poco frecuentes en     niños. </a:t>
            </a:r>
          </a:p>
          <a:p>
            <a:pPr algn="just"/>
            <a:r>
              <a:rPr lang="es-CL" sz="1600" dirty="0">
                <a:latin typeface="Calibri" panose="020F0502020204030204" pitchFamily="34" charset="0"/>
              </a:rPr>
              <a:t>El contenido protruye desde la pared posterior del conducto inguinal por una debilidad de la fascia </a:t>
            </a:r>
            <a:r>
              <a:rPr lang="es-CL" sz="1600" dirty="0" err="1">
                <a:latin typeface="Calibri" panose="020F0502020204030204" pitchFamily="34" charset="0"/>
              </a:rPr>
              <a:t>tranversalis</a:t>
            </a:r>
            <a:r>
              <a:rPr lang="es-CL" sz="1600" dirty="0">
                <a:latin typeface="Calibri" panose="020F0502020204030204" pitchFamily="34" charset="0"/>
              </a:rPr>
              <a:t>, en triángulo de  </a:t>
            </a:r>
            <a:r>
              <a:rPr lang="es-CL" sz="1600" dirty="0" err="1">
                <a:latin typeface="Calibri" panose="020F0502020204030204" pitchFamily="34" charset="0"/>
              </a:rPr>
              <a:t>Heselbach</a:t>
            </a:r>
            <a:r>
              <a:rPr lang="es-CL" sz="1600" dirty="0">
                <a:latin typeface="Calibri" panose="020F0502020204030204" pitchFamily="34" charset="0"/>
              </a:rPr>
              <a:t> por dentro de los vasos epigástricos inferiores. </a:t>
            </a: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  <a:p>
            <a:pPr algn="just"/>
            <a:endParaRPr lang="es-CL" sz="1600" dirty="0">
              <a:latin typeface="Calibri" panose="020F0502020204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27584" y="1307908"/>
            <a:ext cx="7570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L" b="1" dirty="0">
                <a:solidFill>
                  <a:prstClr val="black"/>
                </a:solidFill>
                <a:latin typeface="Calibri" panose="020F0502020204030204" pitchFamily="34" charset="0"/>
              </a:rPr>
              <a:t>Definición </a:t>
            </a:r>
            <a:r>
              <a:rPr lang="es-CL" dirty="0">
                <a:solidFill>
                  <a:prstClr val="black"/>
                </a:solidFill>
                <a:latin typeface="Calibri" panose="020F0502020204030204" pitchFamily="34" charset="0"/>
              </a:rPr>
              <a:t>: Protrusión de vísceras abdominales, generalmente del intestino, a través de saco herniario en relación al conducto inguinal.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146533" y="2060848"/>
            <a:ext cx="3225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L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Indirecta: </a:t>
            </a:r>
            <a:r>
              <a:rPr lang="es-CL" sz="1600" dirty="0">
                <a:solidFill>
                  <a:prstClr val="black"/>
                </a:solidFill>
                <a:latin typeface="Calibri" panose="020F0502020204030204" pitchFamily="34" charset="0"/>
              </a:rPr>
              <a:t>Más frecuente en niños. </a:t>
            </a:r>
          </a:p>
          <a:p>
            <a:pPr lvl="0" algn="just"/>
            <a:r>
              <a:rPr lang="es-CL" sz="1600" dirty="0">
                <a:solidFill>
                  <a:prstClr val="black"/>
                </a:solidFill>
                <a:latin typeface="Calibri" panose="020F0502020204030204" pitchFamily="34" charset="0"/>
              </a:rPr>
              <a:t>El saco herniario atraviesa el canal inguinal a través del conducto                        </a:t>
            </a:r>
            <a:r>
              <a:rPr lang="es-CL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peritoneovaginal</a:t>
            </a:r>
            <a:r>
              <a:rPr lang="es-CL" sz="1600" dirty="0">
                <a:solidFill>
                  <a:prstClr val="black"/>
                </a:solidFill>
                <a:latin typeface="Calibri" panose="020F0502020204030204" pitchFamily="34" charset="0"/>
              </a:rPr>
              <a:t> persistente. </a:t>
            </a:r>
          </a:p>
          <a:p>
            <a:pPr lvl="0" algn="just"/>
            <a:r>
              <a:rPr lang="es-CL" sz="1600" dirty="0">
                <a:solidFill>
                  <a:prstClr val="black"/>
                </a:solidFill>
                <a:latin typeface="Calibri" panose="020F0502020204030204" pitchFamily="34" charset="0"/>
              </a:rPr>
              <a:t>Por fuera de vasos epigástricos inferiores.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64011"/>
            <a:ext cx="2161170" cy="248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36" y="4149080"/>
            <a:ext cx="2160240" cy="251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191271E-4145-4E26-9950-61A4297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7577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Epidemiología </a:t>
            </a:r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115616" y="1628800"/>
            <a:ext cx="6912768" cy="4873752"/>
          </a:xfrm>
        </p:spPr>
        <p:txBody>
          <a:bodyPr rtlCol="0">
            <a:no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es-CL" sz="2200" dirty="0">
                <a:latin typeface="Calibri" panose="020F0502020204030204" pitchFamily="34" charset="0"/>
              </a:rPr>
              <a:t>Incidencia : </a:t>
            </a:r>
          </a:p>
          <a:p>
            <a:pPr marL="640080" lvl="1" indent="-274320" fontAlgn="auto">
              <a:spcAft>
                <a:spcPts val="0"/>
              </a:spcAft>
              <a:defRPr/>
            </a:pPr>
            <a:r>
              <a:rPr lang="es-CL" sz="2200" dirty="0">
                <a:latin typeface="Calibri" panose="020F0502020204030204" pitchFamily="34" charset="0"/>
              </a:rPr>
              <a:t>entre 3- 5% en RNT </a:t>
            </a:r>
          </a:p>
          <a:p>
            <a:pPr marL="640080" lvl="1" indent="-274320" fontAlgn="auto">
              <a:spcAft>
                <a:spcPts val="0"/>
              </a:spcAft>
              <a:defRPr/>
            </a:pPr>
            <a:r>
              <a:rPr lang="es-CL" sz="2200" dirty="0">
                <a:latin typeface="Calibri" panose="020F0502020204030204" pitchFamily="34" charset="0"/>
              </a:rPr>
              <a:t>10-30% en RNPT</a:t>
            </a:r>
          </a:p>
          <a:p>
            <a:pPr>
              <a:defRPr/>
            </a:pPr>
            <a:r>
              <a:rPr lang="es-CL" sz="2200" dirty="0">
                <a:latin typeface="Calibri" panose="020F0502020204030204" pitchFamily="34" charset="0"/>
              </a:rPr>
              <a:t>90% son hernias inguinales indirectas</a:t>
            </a:r>
          </a:p>
          <a:p>
            <a:pPr>
              <a:defRPr/>
            </a:pPr>
            <a:r>
              <a:rPr lang="es-CL" sz="2200" dirty="0">
                <a:latin typeface="Calibri" panose="020F0502020204030204" pitchFamily="34" charset="0"/>
              </a:rPr>
              <a:t>60% son derechas,30% izquierdas y 10% bilaterales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s-CL" sz="2200" dirty="0">
                <a:latin typeface="Calibri" panose="020F0502020204030204" pitchFamily="34" charset="0"/>
              </a:rPr>
              <a:t>Sexo masculino / femenino </a:t>
            </a:r>
            <a:r>
              <a:rPr lang="es-CL" sz="2200" dirty="0"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es-CL" sz="2200" dirty="0">
                <a:latin typeface="Calibri" panose="020F0502020204030204" pitchFamily="34" charset="0"/>
              </a:rPr>
              <a:t>8-10:1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s-CL" sz="2200" dirty="0">
                <a:latin typeface="Calibri" panose="020F0502020204030204" pitchFamily="34" charset="0"/>
              </a:rPr>
              <a:t>Factores Predisponentes</a:t>
            </a:r>
            <a:r>
              <a:rPr lang="es-CL" sz="2200" dirty="0"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es-CL" sz="2200" dirty="0">
                <a:latin typeface="Calibri" panose="020F0502020204030204" pitchFamily="34" charset="0"/>
              </a:rPr>
              <a:t>Aumento líquido y/o   P° </a:t>
            </a:r>
            <a:r>
              <a:rPr lang="es-CL" sz="2200" dirty="0" err="1">
                <a:latin typeface="Calibri" panose="020F0502020204030204" pitchFamily="34" charset="0"/>
              </a:rPr>
              <a:t>intrabadominal</a:t>
            </a:r>
            <a:r>
              <a:rPr lang="es-CL" sz="2200" dirty="0">
                <a:latin typeface="Calibri" panose="020F0502020204030204" pitchFamily="34" charset="0"/>
              </a:rPr>
              <a:t>: Ascitis, </a:t>
            </a:r>
            <a:r>
              <a:rPr lang="es-CL" sz="2200" dirty="0" err="1">
                <a:latin typeface="Calibri" panose="020F0502020204030204" pitchFamily="34" charset="0"/>
              </a:rPr>
              <a:t>Shunt</a:t>
            </a:r>
            <a:r>
              <a:rPr lang="es-CL" sz="2200" dirty="0">
                <a:latin typeface="Calibri" panose="020F0502020204030204" pitchFamily="34" charset="0"/>
              </a:rPr>
              <a:t> VP, Diálisis peritoneal. Patologías </a:t>
            </a:r>
            <a:r>
              <a:rPr lang="es-CL" sz="2200" dirty="0" err="1">
                <a:latin typeface="Calibri" panose="020F0502020204030204" pitchFamily="34" charset="0"/>
              </a:rPr>
              <a:t>tej</a:t>
            </a:r>
            <a:r>
              <a:rPr lang="es-CL" sz="2200" dirty="0">
                <a:latin typeface="Calibri" panose="020F0502020204030204" pitchFamily="34" charset="0"/>
              </a:rPr>
              <a:t>. conectivo ( </a:t>
            </a:r>
            <a:r>
              <a:rPr lang="es-CL" sz="2200" dirty="0" err="1">
                <a:latin typeface="Calibri" panose="020F0502020204030204" pitchFamily="34" charset="0"/>
              </a:rPr>
              <a:t>Ehlers-Danlos</a:t>
            </a:r>
            <a:r>
              <a:rPr lang="es-CL" sz="2200" dirty="0">
                <a:latin typeface="Calibri" panose="020F0502020204030204" pitchFamily="34" charset="0"/>
              </a:rPr>
              <a:t>, </a:t>
            </a:r>
            <a:r>
              <a:rPr lang="es-CL" sz="2200" dirty="0" err="1">
                <a:latin typeface="Calibri" panose="020F0502020204030204" pitchFamily="34" charset="0"/>
              </a:rPr>
              <a:t>Marfán</a:t>
            </a:r>
            <a:r>
              <a:rPr lang="es-CL" sz="2200" dirty="0">
                <a:latin typeface="Calibri" panose="020F0502020204030204" pitchFamily="34" charset="0"/>
              </a:rPr>
              <a:t>). Criptorquidia, FQ, </a:t>
            </a:r>
            <a:r>
              <a:rPr lang="es-CL" sz="2200" dirty="0" err="1">
                <a:latin typeface="Calibri" panose="020F0502020204030204" pitchFamily="34" charset="0"/>
              </a:rPr>
              <a:t>Mielomeningocele</a:t>
            </a:r>
            <a:r>
              <a:rPr lang="es-CL" sz="2200" dirty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97D9F59-6242-4340-99B7-639F0A9A6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3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46896"/>
            <a:ext cx="7467600" cy="1143000"/>
          </a:xfrm>
        </p:spPr>
        <p:txBody>
          <a:bodyPr/>
          <a:lstStyle/>
          <a:p>
            <a:pPr algn="ctr"/>
            <a:r>
              <a:rPr lang="es-CL" dirty="0"/>
              <a:t>Diagnóstico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75855" y="1682733"/>
            <a:ext cx="5534255" cy="4845152"/>
          </a:xfrm>
        </p:spPr>
        <p:txBody>
          <a:bodyPr>
            <a:normAutofit/>
          </a:bodyPr>
          <a:lstStyle/>
          <a:p>
            <a:r>
              <a:rPr lang="es-CL" sz="2400" dirty="0">
                <a:latin typeface="Calibri" panose="020F0502020204030204" pitchFamily="34" charset="0"/>
              </a:rPr>
              <a:t> Clínica : La mayoría asintomáticas</a:t>
            </a:r>
          </a:p>
          <a:p>
            <a:r>
              <a:rPr lang="es-CL" sz="2400" dirty="0">
                <a:latin typeface="Calibri" panose="020F0502020204030204" pitchFamily="34" charset="0"/>
              </a:rPr>
              <a:t> Padres o cuidadores refieren aumento de volumen en esfuerzo, intermitente, frecuentemente indoloro   ( excepto en complicación). </a:t>
            </a:r>
          </a:p>
          <a:p>
            <a:r>
              <a:rPr lang="es-CL" sz="2400" dirty="0">
                <a:latin typeface="Calibri" panose="020F0502020204030204" pitchFamily="34" charset="0"/>
              </a:rPr>
              <a:t> Si dolor, no reduce y/o vómitos </a:t>
            </a:r>
            <a:r>
              <a:rPr lang="es-CL" sz="2400" dirty="0">
                <a:latin typeface="Calibri" panose="020F0502020204030204" pitchFamily="34" charset="0"/>
                <a:sym typeface="Wingdings" pitchFamily="2" charset="2"/>
              </a:rPr>
              <a:t> Sospechar complicación. </a:t>
            </a:r>
          </a:p>
          <a:p>
            <a:r>
              <a:rPr lang="es-CL" sz="2400" dirty="0">
                <a:latin typeface="Calibri" panose="020F0502020204030204" pitchFamily="34" charset="0"/>
                <a:sym typeface="Wingdings" pitchFamily="2" charset="2"/>
              </a:rPr>
              <a:t> Si queda duda diagnóstica y/o duda de hernia contralateral que no es evidenciable al ex. físico  Ecografía inguinal. </a:t>
            </a:r>
            <a:endParaRPr lang="es-CL" sz="2400" dirty="0">
              <a:latin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r="17604"/>
          <a:stretch/>
        </p:blipFill>
        <p:spPr bwMode="auto">
          <a:xfrm>
            <a:off x="405893" y="1682733"/>
            <a:ext cx="2427554" cy="247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b="60471"/>
          <a:stretch>
            <a:fillRect/>
          </a:stretch>
        </p:blipFill>
        <p:spPr bwMode="auto">
          <a:xfrm>
            <a:off x="310194" y="4447134"/>
            <a:ext cx="2618953" cy="18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E00ED7B-27BB-4EFB-8BB9-D3A4C82BF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6188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384048"/>
            <a:ext cx="6347713" cy="1320800"/>
          </a:xfrm>
        </p:spPr>
        <p:txBody>
          <a:bodyPr/>
          <a:lstStyle/>
          <a:p>
            <a:pPr algn="ctr"/>
            <a:r>
              <a:rPr lang="es-CL" dirty="0"/>
              <a:t>Examen físico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873752"/>
          </a:xfrm>
        </p:spPr>
        <p:txBody>
          <a:bodyPr>
            <a:normAutofit/>
          </a:bodyPr>
          <a:lstStyle/>
          <a:p>
            <a:pPr algn="just"/>
            <a:r>
              <a:rPr lang="es-CL" sz="2400" dirty="0">
                <a:latin typeface="Calibri" panose="020F0502020204030204" pitchFamily="34" charset="0"/>
              </a:rPr>
              <a:t> En decúbito, palpar testículos inicialmente en escroto ( para dg diferencial con criptorquidia),</a:t>
            </a:r>
          </a:p>
          <a:p>
            <a:pPr algn="just"/>
            <a:r>
              <a:rPr lang="es-CL" sz="2400" dirty="0">
                <a:latin typeface="Calibri" panose="020F0502020204030204" pitchFamily="34" charset="0"/>
              </a:rPr>
              <a:t> Si hernia no es palpable, examen de pie </a:t>
            </a:r>
          </a:p>
          <a:p>
            <a:pPr algn="just"/>
            <a:r>
              <a:rPr lang="es-CL" sz="2400" dirty="0">
                <a:latin typeface="Calibri" panose="020F0502020204030204" pitchFamily="34" charset="0"/>
              </a:rPr>
              <a:t> Más fácil si paciente efectuando </a:t>
            </a:r>
            <a:r>
              <a:rPr lang="es-CL" sz="2400" dirty="0" err="1">
                <a:latin typeface="Calibri" panose="020F0502020204030204" pitchFamily="34" charset="0"/>
              </a:rPr>
              <a:t>valsalva</a:t>
            </a:r>
            <a:r>
              <a:rPr lang="es-CL" sz="2400" dirty="0">
                <a:latin typeface="Calibri" panose="020F0502020204030204" pitchFamily="34" charset="0"/>
              </a:rPr>
              <a:t> como tos, llanto, etc. </a:t>
            </a:r>
          </a:p>
          <a:p>
            <a:pPr algn="just"/>
            <a:r>
              <a:rPr lang="es-CL" sz="2400" dirty="0">
                <a:latin typeface="Calibri" panose="020F0502020204030204" pitchFamily="34" charset="0"/>
              </a:rPr>
              <a:t> Se puede palpar signo del frote de la seda o engrosamiento del cordón.</a:t>
            </a:r>
          </a:p>
          <a:p>
            <a:pPr algn="just"/>
            <a:r>
              <a:rPr lang="es-CL" sz="2400" dirty="0">
                <a:latin typeface="Calibri" panose="020F0502020204030204" pitchFamily="34" charset="0"/>
              </a:rPr>
              <a:t> Transiluminación dg diferencial de hidrocele.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24128" y="2636912"/>
            <a:ext cx="3131006" cy="271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D80EB95-84D4-4AE4-9423-122CE3331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5864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515</TotalTime>
  <Words>1603</Words>
  <Application>Microsoft Office PowerPoint</Application>
  <PresentationFormat>Presentación en pantalla (4:3)</PresentationFormat>
  <Paragraphs>210</Paragraphs>
  <Slides>37</Slides>
  <Notes>1</Notes>
  <HiddenSlides>0</HiddenSlides>
  <MMClips>36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Trebuchet MS</vt:lpstr>
      <vt:lpstr>Wingdings</vt:lpstr>
      <vt:lpstr>Wingdings 3</vt:lpstr>
      <vt:lpstr>Faceta</vt:lpstr>
      <vt:lpstr>Patología inguinal  y umbilical</vt:lpstr>
      <vt:lpstr>Presentación de PowerPoint</vt:lpstr>
      <vt:lpstr>Embriología </vt:lpstr>
      <vt:lpstr>Presentación de PowerPoint</vt:lpstr>
      <vt:lpstr>Presentación de PowerPoint</vt:lpstr>
      <vt:lpstr>Hernia inguinal</vt:lpstr>
      <vt:lpstr>Epidemiología </vt:lpstr>
      <vt:lpstr>Diagnóstico</vt:lpstr>
      <vt:lpstr>Examen físico</vt:lpstr>
      <vt:lpstr>Complicaciones </vt:lpstr>
      <vt:lpstr>Complicaciones</vt:lpstr>
      <vt:lpstr>Maniobra de reducción </vt:lpstr>
      <vt:lpstr>Cirugía</vt:lpstr>
      <vt:lpstr>Complicaciones post qx</vt:lpstr>
      <vt:lpstr>Diagnósticos diferenciales </vt:lpstr>
      <vt:lpstr>Hidrocele</vt:lpstr>
      <vt:lpstr>Presentación de PowerPoint</vt:lpstr>
      <vt:lpstr>Varicocele</vt:lpstr>
      <vt:lpstr>Hernia femoral </vt:lpstr>
      <vt:lpstr>Presentación de PowerPoint</vt:lpstr>
      <vt:lpstr>EMBRIOLOGÍA </vt:lpstr>
      <vt:lpstr>HERNIA UMBILICAL </vt:lpstr>
      <vt:lpstr>Diagnostico </vt:lpstr>
      <vt:lpstr>Cirugía</vt:lpstr>
      <vt:lpstr>Presentación de PowerPoint</vt:lpstr>
      <vt:lpstr>HERNIA EPIGÁSTRICA </vt:lpstr>
      <vt:lpstr>Ombligo húmedo </vt:lpstr>
      <vt:lpstr>Granuloma umbilical </vt:lpstr>
      <vt:lpstr>Presentación de PowerPoint</vt:lpstr>
      <vt:lpstr>Pólipo umbilical </vt:lpstr>
      <vt:lpstr>Remanente permeable del  conducto vitelino</vt:lpstr>
      <vt:lpstr>Divertículo de Meckel </vt:lpstr>
      <vt:lpstr>Complicaciones divertículo de Meckel</vt:lpstr>
      <vt:lpstr>Remanente permeable del conducto de uraco </vt:lpstr>
      <vt:lpstr>Onfalitis</vt:lpstr>
      <vt:lpstr>Presentación de PowerPoint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marti.poblete@gmail.com</dc:creator>
  <cp:lastModifiedBy>Martina Poblete</cp:lastModifiedBy>
  <cp:revision>43</cp:revision>
  <dcterms:created xsi:type="dcterms:W3CDTF">2018-12-03T21:14:06Z</dcterms:created>
  <dcterms:modified xsi:type="dcterms:W3CDTF">2022-01-05T03:09:48Z</dcterms:modified>
</cp:coreProperties>
</file>