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492" r:id="rId3"/>
    <p:sldId id="493" r:id="rId4"/>
    <p:sldId id="494" r:id="rId5"/>
    <p:sldId id="495" r:id="rId6"/>
    <p:sldId id="496" r:id="rId7"/>
    <p:sldId id="497" r:id="rId8"/>
    <p:sldId id="498" r:id="rId9"/>
    <p:sldId id="499" r:id="rId10"/>
    <p:sldId id="510" r:id="rId11"/>
    <p:sldId id="512" r:id="rId12"/>
    <p:sldId id="500" r:id="rId13"/>
    <p:sldId id="501" r:id="rId14"/>
    <p:sldId id="502" r:id="rId15"/>
    <p:sldId id="409" r:id="rId16"/>
    <p:sldId id="427" r:id="rId17"/>
    <p:sldId id="432" r:id="rId18"/>
    <p:sldId id="433" r:id="rId19"/>
    <p:sldId id="434" r:id="rId20"/>
    <p:sldId id="435" r:id="rId21"/>
    <p:sldId id="430" r:id="rId22"/>
    <p:sldId id="431" r:id="rId23"/>
    <p:sldId id="428" r:id="rId24"/>
    <p:sldId id="429" r:id="rId25"/>
    <p:sldId id="410" r:id="rId26"/>
    <p:sldId id="411" r:id="rId27"/>
    <p:sldId id="412" r:id="rId28"/>
    <p:sldId id="413" r:id="rId29"/>
    <p:sldId id="414" r:id="rId30"/>
    <p:sldId id="436" r:id="rId31"/>
    <p:sldId id="437" r:id="rId32"/>
    <p:sldId id="438" r:id="rId33"/>
    <p:sldId id="439" r:id="rId34"/>
    <p:sldId id="440" r:id="rId35"/>
    <p:sldId id="441" r:id="rId36"/>
    <p:sldId id="442" r:id="rId37"/>
    <p:sldId id="443" r:id="rId38"/>
    <p:sldId id="444" r:id="rId39"/>
    <p:sldId id="445" r:id="rId40"/>
    <p:sldId id="446" r:id="rId41"/>
    <p:sldId id="415" r:id="rId42"/>
    <p:sldId id="450" r:id="rId43"/>
    <p:sldId id="447" r:id="rId44"/>
    <p:sldId id="452" r:id="rId45"/>
    <p:sldId id="451" r:id="rId46"/>
    <p:sldId id="453" r:id="rId47"/>
    <p:sldId id="457" r:id="rId48"/>
    <p:sldId id="459" r:id="rId49"/>
    <p:sldId id="458" r:id="rId50"/>
    <p:sldId id="460" r:id="rId51"/>
    <p:sldId id="503" r:id="rId52"/>
    <p:sldId id="504" r:id="rId53"/>
    <p:sldId id="513" r:id="rId54"/>
    <p:sldId id="514" r:id="rId55"/>
    <p:sldId id="416" r:id="rId56"/>
    <p:sldId id="454" r:id="rId57"/>
    <p:sldId id="455" r:id="rId58"/>
    <p:sldId id="456" r:id="rId59"/>
    <p:sldId id="461" r:id="rId60"/>
    <p:sldId id="469" r:id="rId61"/>
    <p:sldId id="516" r:id="rId62"/>
    <p:sldId id="470" r:id="rId63"/>
    <p:sldId id="515" r:id="rId6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D2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4660"/>
  </p:normalViewPr>
  <p:slideViewPr>
    <p:cSldViewPr>
      <p:cViewPr>
        <p:scale>
          <a:sx n="51" d="100"/>
          <a:sy n="51" d="100"/>
        </p:scale>
        <p:origin x="-942" y="-360"/>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205CA-E3B6-4937-8B1E-EF76EAE8103A}" type="datetimeFigureOut">
              <a:rPr lang="es-CL" smtClean="0"/>
              <a:pPr/>
              <a:t>03-01-2016</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4B6F6-F39B-4492-B0AD-8C1CA41EF29F}" type="slidenum">
              <a:rPr lang="es-CL" smtClean="0"/>
              <a:pPr/>
              <a:t>‹Nº›</a:t>
            </a:fld>
            <a:endParaRPr lang="es-CL"/>
          </a:p>
        </p:txBody>
      </p:sp>
    </p:spTree>
    <p:extLst>
      <p:ext uri="{BB962C8B-B14F-4D97-AF65-F5344CB8AC3E}">
        <p14:creationId xmlns:p14="http://schemas.microsoft.com/office/powerpoint/2010/main" val="3979462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00B4B6F6-F39B-4492-B0AD-8C1CA41EF29F}" type="slidenum">
              <a:rPr lang="es-CL" smtClean="0"/>
              <a:pPr/>
              <a:t>10</a:t>
            </a:fld>
            <a:endParaRPr lang="es-CL"/>
          </a:p>
        </p:txBody>
      </p:sp>
    </p:spTree>
    <p:extLst>
      <p:ext uri="{BB962C8B-B14F-4D97-AF65-F5344CB8AC3E}">
        <p14:creationId xmlns:p14="http://schemas.microsoft.com/office/powerpoint/2010/main" val="91224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00B4B6F6-F39B-4492-B0AD-8C1CA41EF29F}" type="slidenum">
              <a:rPr lang="es-CL" smtClean="0">
                <a:solidFill>
                  <a:prstClr val="black"/>
                </a:solidFill>
              </a:rPr>
              <a:pPr/>
              <a:t>11</a:t>
            </a:fld>
            <a:endParaRPr lang="es-CL">
              <a:solidFill>
                <a:prstClr val="black"/>
              </a:solidFill>
            </a:endParaRPr>
          </a:p>
        </p:txBody>
      </p:sp>
    </p:spTree>
    <p:extLst>
      <p:ext uri="{BB962C8B-B14F-4D97-AF65-F5344CB8AC3E}">
        <p14:creationId xmlns:p14="http://schemas.microsoft.com/office/powerpoint/2010/main" val="91224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pPr/>
              <a:t>03-01-2016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3503FA6-B720-4CEC-97C0-F8D99BF796DD}" type="slidenum">
              <a:rPr lang="es-CL" smtClean="0"/>
              <a:pPr/>
              <a:t>‹Nº›</a:t>
            </a:fld>
            <a:endParaRPr lang="es-CL"/>
          </a:p>
        </p:txBody>
      </p:sp>
    </p:spTree>
    <p:extLst>
      <p:ext uri="{BB962C8B-B14F-4D97-AF65-F5344CB8AC3E}">
        <p14:creationId xmlns:p14="http://schemas.microsoft.com/office/powerpoint/2010/main" val="302843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pPr/>
              <a:t>03-01-2016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3503FA6-B720-4CEC-97C0-F8D99BF796DD}" type="slidenum">
              <a:rPr lang="es-CL" smtClean="0"/>
              <a:pPr/>
              <a:t>‹Nº›</a:t>
            </a:fld>
            <a:endParaRPr lang="es-CL"/>
          </a:p>
        </p:txBody>
      </p:sp>
    </p:spTree>
    <p:extLst>
      <p:ext uri="{BB962C8B-B14F-4D97-AF65-F5344CB8AC3E}">
        <p14:creationId xmlns:p14="http://schemas.microsoft.com/office/powerpoint/2010/main" val="1036264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pPr/>
              <a:t>03-01-2016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3503FA6-B720-4CEC-97C0-F8D99BF796DD}" type="slidenum">
              <a:rPr lang="es-CL" smtClean="0"/>
              <a:pPr/>
              <a:t>‹Nº›</a:t>
            </a:fld>
            <a:endParaRPr lang="es-CL"/>
          </a:p>
        </p:txBody>
      </p:sp>
    </p:spTree>
    <p:extLst>
      <p:ext uri="{BB962C8B-B14F-4D97-AF65-F5344CB8AC3E}">
        <p14:creationId xmlns:p14="http://schemas.microsoft.com/office/powerpoint/2010/main" val="383590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pPr/>
              <a:t>03-01-2016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3503FA6-B720-4CEC-97C0-F8D99BF796DD}" type="slidenum">
              <a:rPr lang="es-CL" smtClean="0"/>
              <a:pPr/>
              <a:t>‹Nº›</a:t>
            </a:fld>
            <a:endParaRPr lang="es-CL"/>
          </a:p>
        </p:txBody>
      </p:sp>
    </p:spTree>
    <p:extLst>
      <p:ext uri="{BB962C8B-B14F-4D97-AF65-F5344CB8AC3E}">
        <p14:creationId xmlns:p14="http://schemas.microsoft.com/office/powerpoint/2010/main" val="130898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95CE7FA-692F-47E9-B625-E7E2B3761E4B}" type="datetimeFigureOut">
              <a:rPr lang="es-CL" smtClean="0"/>
              <a:pPr/>
              <a:t>03-01-2016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3503FA6-B720-4CEC-97C0-F8D99BF796DD}" type="slidenum">
              <a:rPr lang="es-CL" smtClean="0"/>
              <a:pPr/>
              <a:t>‹Nº›</a:t>
            </a:fld>
            <a:endParaRPr lang="es-CL"/>
          </a:p>
        </p:txBody>
      </p:sp>
    </p:spTree>
    <p:extLst>
      <p:ext uri="{BB962C8B-B14F-4D97-AF65-F5344CB8AC3E}">
        <p14:creationId xmlns:p14="http://schemas.microsoft.com/office/powerpoint/2010/main" val="166999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095CE7FA-692F-47E9-B625-E7E2B3761E4B}" type="datetimeFigureOut">
              <a:rPr lang="es-CL" smtClean="0"/>
              <a:pPr/>
              <a:t>03-01-2016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3503FA6-B720-4CEC-97C0-F8D99BF796DD}" type="slidenum">
              <a:rPr lang="es-CL" smtClean="0"/>
              <a:pPr/>
              <a:t>‹Nº›</a:t>
            </a:fld>
            <a:endParaRPr lang="es-CL"/>
          </a:p>
        </p:txBody>
      </p:sp>
    </p:spTree>
    <p:extLst>
      <p:ext uri="{BB962C8B-B14F-4D97-AF65-F5344CB8AC3E}">
        <p14:creationId xmlns:p14="http://schemas.microsoft.com/office/powerpoint/2010/main" val="111218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095CE7FA-692F-47E9-B625-E7E2B3761E4B}" type="datetimeFigureOut">
              <a:rPr lang="es-CL" smtClean="0"/>
              <a:pPr/>
              <a:t>03-01-2016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13503FA6-B720-4CEC-97C0-F8D99BF796DD}" type="slidenum">
              <a:rPr lang="es-CL" smtClean="0"/>
              <a:pPr/>
              <a:t>‹Nº›</a:t>
            </a:fld>
            <a:endParaRPr lang="es-CL"/>
          </a:p>
        </p:txBody>
      </p:sp>
    </p:spTree>
    <p:extLst>
      <p:ext uri="{BB962C8B-B14F-4D97-AF65-F5344CB8AC3E}">
        <p14:creationId xmlns:p14="http://schemas.microsoft.com/office/powerpoint/2010/main" val="547986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095CE7FA-692F-47E9-B625-E7E2B3761E4B}" type="datetimeFigureOut">
              <a:rPr lang="es-CL" smtClean="0"/>
              <a:pPr/>
              <a:t>03-01-2016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13503FA6-B720-4CEC-97C0-F8D99BF796DD}" type="slidenum">
              <a:rPr lang="es-CL" smtClean="0"/>
              <a:pPr/>
              <a:t>‹Nº›</a:t>
            </a:fld>
            <a:endParaRPr lang="es-CL"/>
          </a:p>
        </p:txBody>
      </p:sp>
    </p:spTree>
    <p:extLst>
      <p:ext uri="{BB962C8B-B14F-4D97-AF65-F5344CB8AC3E}">
        <p14:creationId xmlns:p14="http://schemas.microsoft.com/office/powerpoint/2010/main" val="203401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5CE7FA-692F-47E9-B625-E7E2B3761E4B}" type="datetimeFigureOut">
              <a:rPr lang="es-CL" smtClean="0"/>
              <a:pPr/>
              <a:t>03-01-2016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13503FA6-B720-4CEC-97C0-F8D99BF796DD}" type="slidenum">
              <a:rPr lang="es-CL" smtClean="0"/>
              <a:pPr/>
              <a:t>‹Nº›</a:t>
            </a:fld>
            <a:endParaRPr lang="es-CL"/>
          </a:p>
        </p:txBody>
      </p:sp>
    </p:spTree>
    <p:extLst>
      <p:ext uri="{BB962C8B-B14F-4D97-AF65-F5344CB8AC3E}">
        <p14:creationId xmlns:p14="http://schemas.microsoft.com/office/powerpoint/2010/main" val="136363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5CE7FA-692F-47E9-B625-E7E2B3761E4B}" type="datetimeFigureOut">
              <a:rPr lang="es-CL" smtClean="0"/>
              <a:pPr/>
              <a:t>03-01-2016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3503FA6-B720-4CEC-97C0-F8D99BF796DD}" type="slidenum">
              <a:rPr lang="es-CL" smtClean="0"/>
              <a:pPr/>
              <a:t>‹Nº›</a:t>
            </a:fld>
            <a:endParaRPr lang="es-CL"/>
          </a:p>
        </p:txBody>
      </p:sp>
    </p:spTree>
    <p:extLst>
      <p:ext uri="{BB962C8B-B14F-4D97-AF65-F5344CB8AC3E}">
        <p14:creationId xmlns:p14="http://schemas.microsoft.com/office/powerpoint/2010/main" val="46650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5CE7FA-692F-47E9-B625-E7E2B3761E4B}" type="datetimeFigureOut">
              <a:rPr lang="es-CL" smtClean="0"/>
              <a:pPr/>
              <a:t>03-01-2016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3503FA6-B720-4CEC-97C0-F8D99BF796DD}" type="slidenum">
              <a:rPr lang="es-CL" smtClean="0"/>
              <a:pPr/>
              <a:t>‹Nº›</a:t>
            </a:fld>
            <a:endParaRPr lang="es-CL"/>
          </a:p>
        </p:txBody>
      </p:sp>
    </p:spTree>
    <p:extLst>
      <p:ext uri="{BB962C8B-B14F-4D97-AF65-F5344CB8AC3E}">
        <p14:creationId xmlns:p14="http://schemas.microsoft.com/office/powerpoint/2010/main" val="157368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CE7FA-692F-47E9-B625-E7E2B3761E4B}" type="datetimeFigureOut">
              <a:rPr lang="es-CL" smtClean="0"/>
              <a:pPr/>
              <a:t>03-01-2016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03FA6-B720-4CEC-97C0-F8D99BF796DD}" type="slidenum">
              <a:rPr lang="es-CL" smtClean="0"/>
              <a:pPr/>
              <a:t>‹Nº›</a:t>
            </a:fld>
            <a:endParaRPr lang="es-CL"/>
          </a:p>
        </p:txBody>
      </p:sp>
    </p:spTree>
    <p:extLst>
      <p:ext uri="{BB962C8B-B14F-4D97-AF65-F5344CB8AC3E}">
        <p14:creationId xmlns:p14="http://schemas.microsoft.com/office/powerpoint/2010/main" val="305095990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L"/>
          </a:p>
        </p:txBody>
      </p:sp>
      <p:sp>
        <p:nvSpPr>
          <p:cNvPr id="3" name="2 Subtítulo"/>
          <p:cNvSpPr>
            <a:spLocks noGrp="1"/>
          </p:cNvSpPr>
          <p:nvPr>
            <p:ph type="subTitle" idx="1"/>
          </p:nvPr>
        </p:nvSpPr>
        <p:spPr/>
        <p:txBody>
          <a:bodyPr/>
          <a:lstStyle/>
          <a:p>
            <a:endParaRPr lang="es-CL"/>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187624" y="3140968"/>
            <a:ext cx="720080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b="1" dirty="0" smtClean="0">
                <a:effectLst>
                  <a:outerShdw blurRad="38100" dist="38100" dir="2700000" algn="tl">
                    <a:srgbClr val="000000">
                      <a:alpha val="43137"/>
                    </a:srgbClr>
                  </a:outerShdw>
                </a:effectLst>
                <a:latin typeface="Broadway" pitchFamily="82" charset="0"/>
                <a:cs typeface="Aharoni" pitchFamily="2" charset="-79"/>
              </a:rPr>
              <a:t>MÉDICO</a:t>
            </a:r>
            <a:endParaRPr lang="es-CL" sz="3600" b="1" dirty="0">
              <a:effectLst>
                <a:outerShdw blurRad="38100" dist="38100" dir="2700000" algn="tl">
                  <a:srgbClr val="000000">
                    <a:alpha val="43137"/>
                  </a:srgbClr>
                </a:outerShdw>
              </a:effectLst>
              <a:latin typeface="Broadway" pitchFamily="82" charset="0"/>
              <a:cs typeface="Aharoni" pitchFamily="2" charset="-79"/>
            </a:endParaRPr>
          </a:p>
        </p:txBody>
      </p:sp>
      <p:sp>
        <p:nvSpPr>
          <p:cNvPr id="4" name="3 Rectángulo"/>
          <p:cNvSpPr/>
          <p:nvPr/>
        </p:nvSpPr>
        <p:spPr>
          <a:xfrm rot="19267523">
            <a:off x="1967431" y="2121809"/>
            <a:ext cx="5093552" cy="205904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EPISODIO IV </a:t>
            </a:r>
          </a:p>
          <a:p>
            <a:pPr algn="ctr"/>
            <a:r>
              <a:rPr lang="es-CL"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EL PEDIATRA CONTRA ATACA </a:t>
            </a:r>
            <a:endParaRPr lang="es-CL"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1299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4"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5</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Un lactante de 1 año 10 meses es traído por su madre porque le encuentra el prepucio muy estrecho. Nunca ha presentado infecciones locales, ni presenta </a:t>
            </a:r>
            <a:r>
              <a:rPr lang="es-CL" sz="2400" b="1" dirty="0" err="1">
                <a:solidFill>
                  <a:prstClr val="white"/>
                </a:solidFill>
                <a:effectLst>
                  <a:outerShdw blurRad="38100" dist="38100" dir="2700000" algn="tl">
                    <a:srgbClr val="000000">
                      <a:alpha val="43137"/>
                    </a:srgbClr>
                  </a:outerShdw>
                </a:effectLst>
              </a:rPr>
              <a:t>balonamiento</a:t>
            </a:r>
            <a:r>
              <a:rPr lang="es-CL" sz="2400" b="1" dirty="0">
                <a:solidFill>
                  <a:prstClr val="white"/>
                </a:solidFill>
                <a:effectLst>
                  <a:outerShdw blurRad="38100" dist="38100" dir="2700000" algn="tl">
                    <a:srgbClr val="000000">
                      <a:alpha val="43137"/>
                    </a:srgbClr>
                  </a:outerShdw>
                </a:effectLst>
              </a:rPr>
              <a:t> del prepucio al orinar. Ud. encuentra que efectivamente el prepucio no se puede retraer. La conducta más apropiada frente a este paciente es: </a:t>
            </a:r>
          </a:p>
        </p:txBody>
      </p:sp>
      <p:sp>
        <p:nvSpPr>
          <p:cNvPr id="6" name="5 Proceso alternativo"/>
          <p:cNvSpPr/>
          <p:nvPr/>
        </p:nvSpPr>
        <p:spPr>
          <a:xfrm>
            <a:off x="539552" y="2996952"/>
            <a:ext cx="3240360" cy="136815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a:t>
            </a:r>
            <a:r>
              <a:rPr lang="es-CL" sz="2400" b="1" dirty="0">
                <a:solidFill>
                  <a:prstClr val="white"/>
                </a:solidFill>
                <a:effectLst>
                  <a:outerShdw blurRad="38100" dist="38100" dir="2700000" algn="tl">
                    <a:srgbClr val="000000">
                      <a:alpha val="43137"/>
                    </a:srgbClr>
                  </a:outerShdw>
                </a:effectLst>
              </a:rPr>
              <a:t>Postergar la retracción para los 3 años de edad</a:t>
            </a:r>
          </a:p>
          <a:p>
            <a:pPr algn="ctr"/>
            <a:endParaRPr lang="es-CL" sz="22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25556" y="4891878"/>
            <a:ext cx="3254356" cy="129614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b</a:t>
            </a:r>
            <a:r>
              <a:rPr lang="es-CL" sz="2200" b="1" dirty="0">
                <a:solidFill>
                  <a:prstClr val="white"/>
                </a:solidFill>
                <a:effectLst>
                  <a:outerShdw blurRad="38100" dist="38100" dir="2700000" algn="tl">
                    <a:srgbClr val="000000">
                      <a:alpha val="43137"/>
                    </a:srgbClr>
                  </a:outerShdw>
                </a:effectLst>
              </a:rPr>
              <a:t>. Derivar a cirugía infantil para resolución quirúrgica </a:t>
            </a:r>
          </a:p>
        </p:txBody>
      </p:sp>
      <p:sp>
        <p:nvSpPr>
          <p:cNvPr id="9" name="8 Proceso alternativo"/>
          <p:cNvSpPr/>
          <p:nvPr/>
        </p:nvSpPr>
        <p:spPr>
          <a:xfrm>
            <a:off x="4427984" y="4365104"/>
            <a:ext cx="4248472" cy="115212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d</a:t>
            </a:r>
            <a:r>
              <a:rPr lang="es-CL" sz="2200" b="1" dirty="0">
                <a:solidFill>
                  <a:prstClr val="white"/>
                </a:solidFill>
                <a:effectLst>
                  <a:outerShdw blurRad="38100" dist="38100" dir="2700000" algn="tl">
                    <a:srgbClr val="000000">
                      <a:alpha val="43137"/>
                    </a:srgbClr>
                  </a:outerShdw>
                </a:effectLst>
              </a:rPr>
              <a:t>. Intentar una maniobra de retracción del prepucio en ese momento </a:t>
            </a:r>
          </a:p>
        </p:txBody>
      </p:sp>
      <p:sp>
        <p:nvSpPr>
          <p:cNvPr id="10" name="9 Proceso alternativo"/>
          <p:cNvSpPr/>
          <p:nvPr/>
        </p:nvSpPr>
        <p:spPr>
          <a:xfrm>
            <a:off x="4427984" y="2952124"/>
            <a:ext cx="4248472" cy="115212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c</a:t>
            </a:r>
            <a:r>
              <a:rPr lang="es-CL" sz="2200" b="1" dirty="0">
                <a:solidFill>
                  <a:prstClr val="white"/>
                </a:solidFill>
                <a:effectLst>
                  <a:outerShdw blurRad="38100" dist="38100" dir="2700000" algn="tl">
                    <a:srgbClr val="000000">
                      <a:alpha val="43137"/>
                    </a:srgbClr>
                  </a:outerShdw>
                </a:effectLst>
              </a:rPr>
              <a:t>. Indicar tratamiento médico con crema de estrógenos y masaje </a:t>
            </a:r>
          </a:p>
        </p:txBody>
      </p:sp>
      <p:sp>
        <p:nvSpPr>
          <p:cNvPr id="11" name="10 Proceso alternativo"/>
          <p:cNvSpPr/>
          <p:nvPr/>
        </p:nvSpPr>
        <p:spPr>
          <a:xfrm>
            <a:off x="4427984" y="5697252"/>
            <a:ext cx="4248472" cy="97210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e</a:t>
            </a:r>
            <a:r>
              <a:rPr lang="es-CL" sz="2200" b="1" dirty="0">
                <a:solidFill>
                  <a:prstClr val="white"/>
                </a:solidFill>
                <a:effectLst>
                  <a:outerShdw blurRad="38100" dist="38100" dir="2700000" algn="tl">
                    <a:srgbClr val="000000">
                      <a:alpha val="43137"/>
                    </a:srgbClr>
                  </a:outerShdw>
                </a:effectLst>
              </a:rPr>
              <a:t>. Tranquilizar a la madre y decirle que es normal a esta edad y que se debe observar </a:t>
            </a:r>
          </a:p>
        </p:txBody>
      </p:sp>
    </p:spTree>
    <p:extLst>
      <p:ext uri="{BB962C8B-B14F-4D97-AF65-F5344CB8AC3E}">
        <p14:creationId xmlns:p14="http://schemas.microsoft.com/office/powerpoint/2010/main" val="21320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5</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Un lactante de 1 año 10 meses es traído por su madre porque le encuentra el prepucio muy estrecho. Nunca ha presentado infecciones locales, ni presenta </a:t>
            </a:r>
            <a:r>
              <a:rPr lang="es-CL" sz="2400" b="1" dirty="0" err="1">
                <a:solidFill>
                  <a:prstClr val="white"/>
                </a:solidFill>
                <a:effectLst>
                  <a:outerShdw blurRad="38100" dist="38100" dir="2700000" algn="tl">
                    <a:srgbClr val="000000">
                      <a:alpha val="43137"/>
                    </a:srgbClr>
                  </a:outerShdw>
                </a:effectLst>
              </a:rPr>
              <a:t>balonamiento</a:t>
            </a:r>
            <a:r>
              <a:rPr lang="es-CL" sz="2400" b="1" dirty="0">
                <a:solidFill>
                  <a:prstClr val="white"/>
                </a:solidFill>
                <a:effectLst>
                  <a:outerShdw blurRad="38100" dist="38100" dir="2700000" algn="tl">
                    <a:srgbClr val="000000">
                      <a:alpha val="43137"/>
                    </a:srgbClr>
                  </a:outerShdw>
                </a:effectLst>
              </a:rPr>
              <a:t> del prepucio al orinar. Ud. encuentra que efectivamente el prepucio no se puede retraer. La conducta más apropiada frente a este paciente es: </a:t>
            </a:r>
          </a:p>
        </p:txBody>
      </p:sp>
      <p:sp>
        <p:nvSpPr>
          <p:cNvPr id="6" name="5 Proceso alternativo"/>
          <p:cNvSpPr/>
          <p:nvPr/>
        </p:nvSpPr>
        <p:spPr>
          <a:xfrm>
            <a:off x="539552" y="2996952"/>
            <a:ext cx="3240360" cy="136815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a:t>
            </a:r>
            <a:r>
              <a:rPr lang="es-CL" sz="2400" b="1" dirty="0">
                <a:solidFill>
                  <a:prstClr val="white"/>
                </a:solidFill>
                <a:effectLst>
                  <a:outerShdw blurRad="38100" dist="38100" dir="2700000" algn="tl">
                    <a:srgbClr val="000000">
                      <a:alpha val="43137"/>
                    </a:srgbClr>
                  </a:outerShdw>
                </a:effectLst>
              </a:rPr>
              <a:t>Postergar la retracción para los 3 años de edad</a:t>
            </a:r>
          </a:p>
          <a:p>
            <a:pPr algn="ctr"/>
            <a:endParaRPr lang="es-CL" sz="22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25556" y="4891878"/>
            <a:ext cx="3254356" cy="129614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b</a:t>
            </a:r>
            <a:r>
              <a:rPr lang="es-CL" sz="2200" b="1" dirty="0">
                <a:solidFill>
                  <a:prstClr val="white"/>
                </a:solidFill>
                <a:effectLst>
                  <a:outerShdw blurRad="38100" dist="38100" dir="2700000" algn="tl">
                    <a:srgbClr val="000000">
                      <a:alpha val="43137"/>
                    </a:srgbClr>
                  </a:outerShdw>
                </a:effectLst>
              </a:rPr>
              <a:t>. Derivar a cirugía infantil para resolución quirúrgica </a:t>
            </a:r>
          </a:p>
        </p:txBody>
      </p:sp>
      <p:sp>
        <p:nvSpPr>
          <p:cNvPr id="9" name="8 Proceso alternativo"/>
          <p:cNvSpPr/>
          <p:nvPr/>
        </p:nvSpPr>
        <p:spPr>
          <a:xfrm>
            <a:off x="4427984" y="4365104"/>
            <a:ext cx="4248472" cy="115212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d</a:t>
            </a:r>
            <a:r>
              <a:rPr lang="es-CL" sz="2200" b="1" dirty="0">
                <a:solidFill>
                  <a:prstClr val="white"/>
                </a:solidFill>
                <a:effectLst>
                  <a:outerShdw blurRad="38100" dist="38100" dir="2700000" algn="tl">
                    <a:srgbClr val="000000">
                      <a:alpha val="43137"/>
                    </a:srgbClr>
                  </a:outerShdw>
                </a:effectLst>
              </a:rPr>
              <a:t>. Intentar una maniobra de retracción del prepucio en ese momento </a:t>
            </a:r>
          </a:p>
        </p:txBody>
      </p:sp>
      <p:sp>
        <p:nvSpPr>
          <p:cNvPr id="10" name="9 Proceso alternativo"/>
          <p:cNvSpPr/>
          <p:nvPr/>
        </p:nvSpPr>
        <p:spPr>
          <a:xfrm>
            <a:off x="4427984" y="2952124"/>
            <a:ext cx="4248472" cy="115212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c</a:t>
            </a:r>
            <a:r>
              <a:rPr lang="es-CL" sz="2200" b="1" dirty="0">
                <a:solidFill>
                  <a:prstClr val="white"/>
                </a:solidFill>
                <a:effectLst>
                  <a:outerShdw blurRad="38100" dist="38100" dir="2700000" algn="tl">
                    <a:srgbClr val="000000">
                      <a:alpha val="43137"/>
                    </a:srgbClr>
                  </a:outerShdw>
                </a:effectLst>
              </a:rPr>
              <a:t>. Indicar tratamiento médico con crema de estrógenos y masaje </a:t>
            </a:r>
          </a:p>
        </p:txBody>
      </p:sp>
      <p:sp>
        <p:nvSpPr>
          <p:cNvPr id="11" name="10 Proceso alternativo"/>
          <p:cNvSpPr/>
          <p:nvPr/>
        </p:nvSpPr>
        <p:spPr>
          <a:xfrm>
            <a:off x="4427984" y="5697252"/>
            <a:ext cx="4248472" cy="972108"/>
          </a:xfrm>
          <a:prstGeom prst="flowChartAlternateProcess">
            <a:avLst/>
          </a:prstGeom>
          <a:gradFill flip="none" rotWithShape="1">
            <a:gsLst>
              <a:gs pos="0">
                <a:srgbClr val="2AAD23">
                  <a:shade val="30000"/>
                  <a:satMod val="115000"/>
                </a:srgbClr>
              </a:gs>
              <a:gs pos="50000">
                <a:srgbClr val="2AAD23">
                  <a:shade val="67500"/>
                  <a:satMod val="115000"/>
                </a:srgbClr>
              </a:gs>
              <a:gs pos="100000">
                <a:srgbClr val="2AAD23">
                  <a:shade val="100000"/>
                  <a:satMod val="115000"/>
                </a:srgbClr>
              </a:gs>
            </a:gsLst>
            <a:path path="circle">
              <a:fillToRect l="50000" t="50000" r="50000" b="50000"/>
            </a:path>
            <a:tileRect/>
          </a:gradFill>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e</a:t>
            </a:r>
            <a:r>
              <a:rPr lang="es-CL" sz="2200" b="1" dirty="0">
                <a:solidFill>
                  <a:prstClr val="white"/>
                </a:solidFill>
                <a:effectLst>
                  <a:outerShdw blurRad="38100" dist="38100" dir="2700000" algn="tl">
                    <a:srgbClr val="000000">
                      <a:alpha val="43137"/>
                    </a:srgbClr>
                  </a:outerShdw>
                </a:effectLst>
              </a:rPr>
              <a:t>. Tranquilizar a la madre y decirle que es normal a esta edad y que se debe observar </a:t>
            </a:r>
          </a:p>
        </p:txBody>
      </p:sp>
    </p:spTree>
    <p:extLst>
      <p:ext uri="{BB962C8B-B14F-4D97-AF65-F5344CB8AC3E}">
        <p14:creationId xmlns:p14="http://schemas.microsoft.com/office/powerpoint/2010/main" val="1790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effectLst>
                  <a:outerShdw blurRad="38100" dist="38100" dir="2700000" algn="tl">
                    <a:srgbClr val="000000">
                      <a:alpha val="43137"/>
                    </a:srgbClr>
                  </a:outerShdw>
                </a:effectLst>
              </a:rPr>
              <a:t>Cirugía Infantil </a:t>
            </a:r>
            <a:endParaRPr lang="es-CL" b="1" dirty="0">
              <a:effectLst>
                <a:outerShdw blurRad="38100" dist="38100" dir="2700000" algn="tl">
                  <a:srgbClr val="000000">
                    <a:alpha val="43137"/>
                  </a:srgbClr>
                </a:outerShdw>
              </a:effectLst>
            </a:endParaRPr>
          </a:p>
        </p:txBody>
      </p:sp>
      <p:sp>
        <p:nvSpPr>
          <p:cNvPr id="3" name="2 Marcador de contenido"/>
          <p:cNvSpPr>
            <a:spLocks noGrp="1"/>
          </p:cNvSpPr>
          <p:nvPr>
            <p:ph sz="half" idx="1"/>
          </p:nvPr>
        </p:nvSpPr>
        <p:spPr>
          <a:xfrm>
            <a:off x="457200" y="1412776"/>
            <a:ext cx="5338936" cy="4713387"/>
          </a:xfrm>
        </p:spPr>
        <p:txBody>
          <a:bodyPr>
            <a:noAutofit/>
          </a:bodyPr>
          <a:lstStyle/>
          <a:p>
            <a:r>
              <a:rPr lang="es-CL" sz="3200" dirty="0" smtClean="0">
                <a:latin typeface="Calibri" pitchFamily="34" charset="0"/>
                <a:cs typeface="Calibri" pitchFamily="34" charset="0"/>
              </a:rPr>
              <a:t>Hernia inguinal: protrusión de contenido abdominal en el saco peritoneal hacia el canal inguinal.</a:t>
            </a:r>
          </a:p>
          <a:p>
            <a:r>
              <a:rPr lang="es-CL" sz="3200" dirty="0" smtClean="0">
                <a:latin typeface="Calibri" pitchFamily="34" charset="0"/>
                <a:cs typeface="Calibri" pitchFamily="34" charset="0"/>
              </a:rPr>
              <a:t>Más </a:t>
            </a:r>
            <a:r>
              <a:rPr lang="es-CL" sz="3200" dirty="0" err="1" smtClean="0">
                <a:latin typeface="Calibri" pitchFamily="34" charset="0"/>
                <a:cs typeface="Calibri" pitchFamily="34" charset="0"/>
              </a:rPr>
              <a:t>fcte</a:t>
            </a:r>
            <a:r>
              <a:rPr lang="es-CL" sz="3200" dirty="0" smtClean="0">
                <a:latin typeface="Calibri" pitchFamily="34" charset="0"/>
                <a:cs typeface="Calibri" pitchFamily="34" charset="0"/>
              </a:rPr>
              <a:t> indirecta.</a:t>
            </a:r>
          </a:p>
          <a:p>
            <a:r>
              <a:rPr lang="es-CL" sz="3200" dirty="0" smtClean="0">
                <a:latin typeface="Calibri" pitchFamily="34" charset="0"/>
                <a:cs typeface="Calibri" pitchFamily="34" charset="0"/>
              </a:rPr>
              <a:t>Clínica</a:t>
            </a:r>
          </a:p>
          <a:p>
            <a:r>
              <a:rPr lang="es-CL" sz="3200" dirty="0" smtClean="0">
                <a:latin typeface="Calibri" pitchFamily="34" charset="0"/>
                <a:cs typeface="Calibri" pitchFamily="34" charset="0"/>
              </a:rPr>
              <a:t>Complicaciones:</a:t>
            </a:r>
          </a:p>
          <a:p>
            <a:r>
              <a:rPr lang="es-CL" sz="3200" dirty="0" smtClean="0">
                <a:latin typeface="Calibri" pitchFamily="34" charset="0"/>
                <a:cs typeface="Calibri" pitchFamily="34" charset="0"/>
              </a:rPr>
              <a:t>Manejo: </a:t>
            </a:r>
            <a:r>
              <a:rPr lang="es-CL" sz="3200" dirty="0" err="1" smtClean="0">
                <a:latin typeface="Calibri" pitchFamily="34" charset="0"/>
                <a:cs typeface="Calibri" pitchFamily="34" charset="0"/>
              </a:rPr>
              <a:t>Qx</a:t>
            </a:r>
            <a:r>
              <a:rPr lang="es-CL" sz="3200" dirty="0" smtClean="0">
                <a:latin typeface="Calibri" pitchFamily="34" charset="0"/>
                <a:cs typeface="Calibri" pitchFamily="34" charset="0"/>
              </a:rPr>
              <a:t> TODAS</a:t>
            </a:r>
            <a:endParaRPr lang="es-ES" sz="3200" dirty="0">
              <a:latin typeface="Calibri" pitchFamily="34" charset="0"/>
              <a:cs typeface="Calibri" pitchFamily="34" charset="0"/>
            </a:endParaRPr>
          </a:p>
        </p:txBody>
      </p:sp>
      <p:sp>
        <p:nvSpPr>
          <p:cNvPr id="5" name="4 Marcador de contenido"/>
          <p:cNvSpPr>
            <a:spLocks noGrp="1"/>
          </p:cNvSpPr>
          <p:nvPr>
            <p:ph sz="half" idx="2"/>
          </p:nvPr>
        </p:nvSpPr>
        <p:spPr/>
        <p:txBody>
          <a:bodyPr>
            <a:normAutofit/>
          </a:bodyPr>
          <a:lstStyle/>
          <a:p>
            <a:endParaRPr lang="es-CL"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88640"/>
            <a:ext cx="228600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3068960"/>
            <a:ext cx="2867397"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687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Estenosis Hipertrófica del Píloro</a:t>
            </a:r>
            <a:endParaRPr lang="es-CL" dirty="0"/>
          </a:p>
        </p:txBody>
      </p:sp>
      <p:sp>
        <p:nvSpPr>
          <p:cNvPr id="3" name="2 Marcador de contenido"/>
          <p:cNvSpPr>
            <a:spLocks noGrp="1"/>
          </p:cNvSpPr>
          <p:nvPr>
            <p:ph idx="1"/>
          </p:nvPr>
        </p:nvSpPr>
        <p:spPr/>
        <p:txBody>
          <a:bodyPr>
            <a:normAutofit fontScale="92500" lnSpcReduction="20000"/>
          </a:bodyPr>
          <a:lstStyle/>
          <a:p>
            <a:pPr marL="0" indent="0">
              <a:lnSpc>
                <a:spcPct val="80000"/>
              </a:lnSpc>
              <a:buNone/>
            </a:pPr>
            <a:r>
              <a:rPr lang="es-CL" dirty="0">
                <a:latin typeface="Comic Sans MS" pitchFamily="66" charset="0"/>
              </a:rPr>
              <a:t> </a:t>
            </a:r>
            <a:r>
              <a:rPr lang="es-CL" dirty="0" smtClean="0"/>
              <a:t>Obstrucción del flujo gástrico a través del píloro por estenosis pilórica debido al engrosamiento del músculo.</a:t>
            </a:r>
          </a:p>
          <a:p>
            <a:pPr marL="0" indent="0">
              <a:lnSpc>
                <a:spcPct val="80000"/>
              </a:lnSpc>
              <a:buNone/>
            </a:pPr>
            <a:r>
              <a:rPr lang="es-CL" dirty="0" smtClean="0"/>
              <a:t>Más frecuente en varones, primer hijo.</a:t>
            </a:r>
          </a:p>
          <a:p>
            <a:pPr marL="0" indent="0">
              <a:lnSpc>
                <a:spcPct val="80000"/>
              </a:lnSpc>
              <a:buNone/>
            </a:pPr>
            <a:r>
              <a:rPr lang="es-CL" dirty="0" smtClean="0"/>
              <a:t>Clínica: lactante 2-6 semanas, pasa de estar sano, alimentándose sin problemas, comienza con vómitos no biliosos, postprandiales, precoces, luego son en proyectil. El niño está hambriento→ inquietud, llanto intenso. Deterioro nutritivo, deshidratación.</a:t>
            </a:r>
          </a:p>
          <a:p>
            <a:pPr marL="0" indent="0">
              <a:lnSpc>
                <a:spcPct val="80000"/>
              </a:lnSpc>
              <a:buNone/>
            </a:pPr>
            <a:r>
              <a:rPr lang="es-CL" dirty="0" smtClean="0"/>
              <a:t>Ex físico: DN, DH, palpar oliva pilórica, ondas de lucha. Ecografía abdominal. </a:t>
            </a:r>
            <a:r>
              <a:rPr lang="es-CL" dirty="0" err="1" smtClean="0"/>
              <a:t>Lab</a:t>
            </a:r>
            <a:r>
              <a:rPr lang="es-CL" dirty="0" smtClean="0"/>
              <a:t>: alcalosis metabólica </a:t>
            </a:r>
            <a:r>
              <a:rPr lang="es-CL" dirty="0" err="1" smtClean="0"/>
              <a:t>hipoclorémica</a:t>
            </a:r>
            <a:r>
              <a:rPr lang="es-CL" dirty="0" smtClean="0"/>
              <a:t> e </a:t>
            </a:r>
            <a:r>
              <a:rPr lang="es-CL" dirty="0" err="1" smtClean="0"/>
              <a:t>hipokalémica</a:t>
            </a:r>
            <a:r>
              <a:rPr lang="es-CL" dirty="0" smtClean="0"/>
              <a:t>.</a:t>
            </a:r>
          </a:p>
          <a:p>
            <a:pPr marL="0" indent="0">
              <a:lnSpc>
                <a:spcPct val="80000"/>
              </a:lnSpc>
              <a:buNone/>
            </a:pPr>
            <a:r>
              <a:rPr lang="es-CL" dirty="0" smtClean="0"/>
              <a:t>Manejo: </a:t>
            </a:r>
            <a:r>
              <a:rPr lang="es-CL" dirty="0" err="1" smtClean="0"/>
              <a:t>Qx</a:t>
            </a:r>
            <a:r>
              <a:rPr lang="es-CL" dirty="0" smtClean="0"/>
              <a:t>.</a:t>
            </a:r>
          </a:p>
          <a:p>
            <a:endParaRPr lang="es-CL" dirty="0"/>
          </a:p>
        </p:txBody>
      </p:sp>
    </p:spTree>
    <p:extLst>
      <p:ext uri="{BB962C8B-B14F-4D97-AF65-F5344CB8AC3E}">
        <p14:creationId xmlns:p14="http://schemas.microsoft.com/office/powerpoint/2010/main" val="2374519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229100" cy="1143000"/>
          </a:xfrm>
        </p:spPr>
        <p:txBody>
          <a:bodyPr/>
          <a:lstStyle/>
          <a:p>
            <a:r>
              <a:rPr lang="es-CL" dirty="0" smtClean="0"/>
              <a:t>Abdomen agudo</a:t>
            </a:r>
            <a:endParaRPr lang="es-CL" dirty="0"/>
          </a:p>
        </p:txBody>
      </p:sp>
      <p:sp>
        <p:nvSpPr>
          <p:cNvPr id="3" name="2 Marcador de contenido"/>
          <p:cNvSpPr>
            <a:spLocks noGrp="1"/>
          </p:cNvSpPr>
          <p:nvPr>
            <p:ph idx="1"/>
          </p:nvPr>
        </p:nvSpPr>
        <p:spPr>
          <a:xfrm>
            <a:off x="457200" y="1772816"/>
            <a:ext cx="8229600" cy="4824536"/>
          </a:xfrm>
        </p:spPr>
        <p:txBody>
          <a:bodyPr>
            <a:normAutofit fontScale="92500" lnSpcReduction="20000"/>
          </a:bodyPr>
          <a:lstStyle/>
          <a:p>
            <a:pPr marL="0" indent="0">
              <a:lnSpc>
                <a:spcPct val="80000"/>
              </a:lnSpc>
              <a:buNone/>
            </a:pPr>
            <a:r>
              <a:rPr lang="es-CL" dirty="0" smtClean="0">
                <a:latin typeface="Comic Sans MS" pitchFamily="66" charset="0"/>
              </a:rPr>
              <a:t> </a:t>
            </a:r>
          </a:p>
          <a:p>
            <a:pPr marL="0" indent="0">
              <a:lnSpc>
                <a:spcPct val="80000"/>
              </a:lnSpc>
              <a:buNone/>
            </a:pPr>
            <a:r>
              <a:rPr lang="es-CL" u="sng" dirty="0" smtClean="0"/>
              <a:t>Apendicitis Aguda</a:t>
            </a:r>
            <a:r>
              <a:rPr lang="es-CL" dirty="0" smtClean="0"/>
              <a:t>: Clínica?, Manejo? Complicaciones?</a:t>
            </a:r>
          </a:p>
          <a:p>
            <a:pPr marL="0" indent="0">
              <a:lnSpc>
                <a:spcPct val="80000"/>
              </a:lnSpc>
              <a:buNone/>
            </a:pPr>
            <a:r>
              <a:rPr lang="es-CL" dirty="0" smtClean="0"/>
              <a:t>Dg Diferencial: ITU, Adenitis mesentérica, Neumonía basal derecha, folículo ovárico roto, divertículo de Meckel complicado.</a:t>
            </a:r>
          </a:p>
          <a:p>
            <a:pPr marL="0" indent="0">
              <a:lnSpc>
                <a:spcPct val="80000"/>
              </a:lnSpc>
              <a:buNone/>
            </a:pPr>
            <a:endParaRPr lang="es-CL" dirty="0" smtClean="0"/>
          </a:p>
          <a:p>
            <a:pPr marL="0" indent="0">
              <a:lnSpc>
                <a:spcPct val="80000"/>
              </a:lnSpc>
              <a:buNone/>
            </a:pPr>
            <a:r>
              <a:rPr lang="es-CL" dirty="0" smtClean="0"/>
              <a:t> </a:t>
            </a:r>
            <a:r>
              <a:rPr lang="es-CL" u="sng" dirty="0" smtClean="0"/>
              <a:t>Invaginación Intestinal</a:t>
            </a:r>
            <a:r>
              <a:rPr lang="es-CL" dirty="0" smtClean="0"/>
              <a:t>: introducción de una porción proximal de intestino dentro de una porción más distal.</a:t>
            </a:r>
          </a:p>
          <a:p>
            <a:pPr marL="0" indent="0">
              <a:lnSpc>
                <a:spcPct val="80000"/>
              </a:lnSpc>
              <a:buNone/>
            </a:pPr>
            <a:r>
              <a:rPr lang="es-CL" dirty="0" smtClean="0"/>
              <a:t>Lactantes 6-10 meses, dolor cólico, intermitente, luego vómitos (alimenticios→ biliosos), deposiciones color rojo oscuro. Ex físico puede ser N o palparse masa en fosa iliaca derecha. </a:t>
            </a:r>
            <a:r>
              <a:rPr lang="es-CL" dirty="0" err="1" smtClean="0"/>
              <a:t>Rx</a:t>
            </a:r>
            <a:r>
              <a:rPr lang="es-CL" dirty="0" smtClean="0"/>
              <a:t> abdomen, ecografía, enema </a:t>
            </a:r>
            <a:r>
              <a:rPr lang="es-CL" dirty="0" err="1" smtClean="0"/>
              <a:t>baritado</a:t>
            </a:r>
            <a:r>
              <a:rPr lang="es-CL" dirty="0" smtClean="0"/>
              <a:t>. Manejo </a:t>
            </a:r>
            <a:r>
              <a:rPr lang="es-CL" dirty="0" err="1" smtClean="0"/>
              <a:t>qx</a:t>
            </a:r>
            <a:r>
              <a:rPr lang="es-CL" dirty="0" smtClean="0"/>
              <a:t>.</a:t>
            </a:r>
          </a:p>
          <a:p>
            <a:pPr>
              <a:lnSpc>
                <a:spcPct val="80000"/>
              </a:lnSpc>
            </a:pPr>
            <a:endParaRPr lang="es-ES" dirty="0" smtClean="0">
              <a:latin typeface="Comic Sans MS" pitchFamily="66" charset="0"/>
            </a:endParaRPr>
          </a:p>
          <a:p>
            <a:endParaRPr lang="es-CL"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6300" y="0"/>
            <a:ext cx="4457700"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35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6</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CL" sz="2000" b="1" dirty="0" smtClean="0">
                <a:solidFill>
                  <a:prstClr val="white"/>
                </a:solidFill>
                <a:effectLst>
                  <a:outerShdw blurRad="38100" dist="38100" dir="2700000" algn="tl">
                    <a:srgbClr val="000000">
                      <a:alpha val="43137"/>
                    </a:srgbClr>
                  </a:outerShdw>
                </a:effectLst>
              </a:rPr>
              <a:t>Ud. se encuentra como general de zona en La Ligua y atiende a un lactante de 6 semanas que comenzó con ictericia, orinas oscuras y deposiciones blancas a la semana de vida. Al examinarlo encuentra hígado 3 cm bajo reborde costal e ictericia generalizada. ¿Cuál es la conducta más apropiada es? </a:t>
            </a:r>
            <a:endParaRPr lang="es-CL" sz="2000" b="1" dirty="0">
              <a:solidFill>
                <a:prstClr val="white"/>
              </a:solidFill>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Indicar Fototerapia y reevaluar</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b. Derivar de inmediato a centro terciario</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4427984" y="4336538"/>
            <a:ext cx="4233192"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 Suspender lactancia materna por 48 </a:t>
            </a:r>
            <a:r>
              <a:rPr lang="es-CL" sz="2400" b="1" dirty="0" err="1" smtClean="0">
                <a:solidFill>
                  <a:prstClr val="white"/>
                </a:solidFill>
                <a:effectLst>
                  <a:outerShdw blurRad="38100" dist="38100" dir="2700000" algn="tl">
                    <a:srgbClr val="000000">
                      <a:alpha val="43137"/>
                    </a:srgbClr>
                  </a:outerShdw>
                </a:effectLst>
              </a:rPr>
              <a:t>hrs</a:t>
            </a:r>
            <a:r>
              <a:rPr lang="es-CL" sz="2400" b="1" dirty="0" smtClean="0">
                <a:solidFill>
                  <a:prstClr val="white"/>
                </a:solidFill>
                <a:effectLst>
                  <a:outerShdw blurRad="38100" dist="38100" dir="2700000" algn="tl">
                    <a:srgbClr val="000000">
                      <a:alpha val="43137"/>
                    </a:srgbClr>
                  </a:outerShdw>
                </a:effectLst>
              </a:rPr>
              <a:t> y reevaluar</a:t>
            </a:r>
            <a:endParaRPr lang="es-CL" sz="24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4427984" y="2924944"/>
            <a:ext cx="4248472" cy="104411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 Realizar estudio  de anticuerpos para descartar hepatitis aguda viral</a:t>
            </a:r>
            <a:endParaRPr lang="es-CL" sz="24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4427984" y="5517232"/>
            <a:ext cx="4248472"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 Solicitar </a:t>
            </a:r>
            <a:r>
              <a:rPr lang="es-CL" sz="2400" b="1" dirty="0" err="1" smtClean="0">
                <a:solidFill>
                  <a:prstClr val="white"/>
                </a:solidFill>
                <a:effectLst>
                  <a:outerShdw blurRad="38100" dist="38100" dir="2700000" algn="tl">
                    <a:srgbClr val="000000">
                      <a:alpha val="43137"/>
                    </a:srgbClr>
                  </a:outerShdw>
                </a:effectLst>
              </a:rPr>
              <a:t>bilirrubinemia</a:t>
            </a:r>
            <a:r>
              <a:rPr lang="es-CL" sz="2400" b="1" dirty="0" smtClean="0">
                <a:solidFill>
                  <a:prstClr val="white"/>
                </a:solidFill>
                <a:effectLst>
                  <a:outerShdw blurRad="38100" dist="38100" dir="2700000" algn="tl">
                    <a:srgbClr val="000000">
                      <a:alpha val="43137"/>
                    </a:srgbClr>
                  </a:outerShdw>
                </a:effectLst>
              </a:rPr>
              <a:t>, transaminasas, ecografía abdominal y examen de orina</a:t>
            </a:r>
            <a:endParaRPr lang="es-CL"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661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6</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CL" sz="2000" b="1" dirty="0" smtClean="0">
                <a:solidFill>
                  <a:prstClr val="white"/>
                </a:solidFill>
                <a:effectLst>
                  <a:outerShdw blurRad="38100" dist="38100" dir="2700000" algn="tl">
                    <a:srgbClr val="000000">
                      <a:alpha val="43137"/>
                    </a:srgbClr>
                  </a:outerShdw>
                </a:effectLst>
              </a:rPr>
              <a:t>Ud. se encuentra como general de zona en La Ligua y atiende a un lactante de 6 semanas que comenzó con ictericia, orinas oscuras y deposiciones blancas a la semana de vida. Al examinarlo encuentra hígado 3 cm bajo reborde costal e ictericia generalizada. ¿Cuál es la conducta más apropiada es? </a:t>
            </a:r>
            <a:endParaRPr lang="es-CL" sz="2000" b="1" dirty="0">
              <a:solidFill>
                <a:prstClr val="white"/>
              </a:solidFill>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Indicar Fototerapia y reevaluar</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b. Derivar de inmediato a centro terciario</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4427984" y="4336538"/>
            <a:ext cx="4233192"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 Suspender lactancia materna por 48 </a:t>
            </a:r>
            <a:r>
              <a:rPr lang="es-CL" sz="2400" b="1" dirty="0" err="1" smtClean="0">
                <a:solidFill>
                  <a:prstClr val="white"/>
                </a:solidFill>
                <a:effectLst>
                  <a:outerShdw blurRad="38100" dist="38100" dir="2700000" algn="tl">
                    <a:srgbClr val="000000">
                      <a:alpha val="43137"/>
                    </a:srgbClr>
                  </a:outerShdw>
                </a:effectLst>
              </a:rPr>
              <a:t>hrs</a:t>
            </a:r>
            <a:r>
              <a:rPr lang="es-CL" sz="2400" b="1" dirty="0" smtClean="0">
                <a:solidFill>
                  <a:prstClr val="white"/>
                </a:solidFill>
                <a:effectLst>
                  <a:outerShdw blurRad="38100" dist="38100" dir="2700000" algn="tl">
                    <a:srgbClr val="000000">
                      <a:alpha val="43137"/>
                    </a:srgbClr>
                  </a:outerShdw>
                </a:effectLst>
              </a:rPr>
              <a:t> y reevaluar</a:t>
            </a:r>
            <a:endParaRPr lang="es-CL" sz="24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4427984" y="2924944"/>
            <a:ext cx="4248472" cy="104411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 Realizar estudio  de anticuerpos para descartar hepatitis aguda viral</a:t>
            </a:r>
            <a:endParaRPr lang="es-CL" sz="24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4427984" y="5517232"/>
            <a:ext cx="4248472"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 Solicitar </a:t>
            </a:r>
            <a:r>
              <a:rPr lang="es-CL" sz="2400" b="1" dirty="0" err="1" smtClean="0">
                <a:solidFill>
                  <a:prstClr val="white"/>
                </a:solidFill>
                <a:effectLst>
                  <a:outerShdw blurRad="38100" dist="38100" dir="2700000" algn="tl">
                    <a:srgbClr val="000000">
                      <a:alpha val="43137"/>
                    </a:srgbClr>
                  </a:outerShdw>
                </a:effectLst>
              </a:rPr>
              <a:t>bilirrubinemia</a:t>
            </a:r>
            <a:r>
              <a:rPr lang="es-CL" sz="2400" b="1" dirty="0" smtClean="0">
                <a:solidFill>
                  <a:prstClr val="white"/>
                </a:solidFill>
                <a:effectLst>
                  <a:outerShdw blurRad="38100" dist="38100" dir="2700000" algn="tl">
                    <a:srgbClr val="000000">
                      <a:alpha val="43137"/>
                    </a:srgbClr>
                  </a:outerShdw>
                </a:effectLst>
              </a:rPr>
              <a:t>, transaminasas, ecografía abdominal y examen de orina</a:t>
            </a:r>
            <a:endParaRPr lang="es-CL"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114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effectLst>
                  <a:outerShdw blurRad="38100" dist="38100" dir="2700000" algn="tl">
                    <a:srgbClr val="000000">
                      <a:alpha val="43137"/>
                    </a:srgbClr>
                  </a:outerShdw>
                </a:effectLst>
              </a:rPr>
              <a:t>7</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CL" sz="2000" b="1" dirty="0" smtClean="0">
                <a:effectLst>
                  <a:outerShdw blurRad="38100" dist="38100" dir="2700000" algn="tl">
                    <a:srgbClr val="000000">
                      <a:alpha val="43137"/>
                    </a:srgbClr>
                  </a:outerShdw>
                </a:effectLst>
              </a:rPr>
              <a:t>Consulta un paciente de 6 años por presentar cuadro de dolor abdominal  recurrente asociado a deposiciones  escasas y de aspecto caprino hace 6 meses. Su peso actual es 18 kg y no ha presentado otras  patologías. El tacto rectal muestra la presencia de deposiciones duras. ¿ Cuál es el cuadro que con mayor probabilidad explica estos síntomas? </a:t>
            </a:r>
            <a:endParaRPr lang="es-CL" sz="2000" b="1" dirty="0">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Hipotiroidismo</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a:t>
            </a:r>
            <a:r>
              <a:rPr lang="es-CL" sz="2400" b="1" dirty="0" err="1" smtClean="0">
                <a:effectLst>
                  <a:outerShdw blurRad="38100" dist="38100" dir="2700000" algn="tl">
                    <a:srgbClr val="000000">
                      <a:alpha val="43137"/>
                    </a:srgbClr>
                  </a:outerShdw>
                </a:effectLst>
              </a:rPr>
              <a:t>Sd</a:t>
            </a:r>
            <a:r>
              <a:rPr lang="es-CL" sz="2400" b="1" dirty="0" smtClean="0">
                <a:effectLst>
                  <a:outerShdw blurRad="38100" dist="38100" dir="2700000" algn="tl">
                    <a:srgbClr val="000000">
                      <a:alpha val="43137"/>
                    </a:srgbClr>
                  </a:outerShdw>
                </a:effectLst>
              </a:rPr>
              <a:t>. De </a:t>
            </a:r>
            <a:r>
              <a:rPr lang="es-CL" sz="2400" b="1" dirty="0" err="1" smtClean="0">
                <a:effectLst>
                  <a:outerShdw blurRad="38100" dist="38100" dir="2700000" algn="tl">
                    <a:srgbClr val="000000">
                      <a:alpha val="43137"/>
                    </a:srgbClr>
                  </a:outerShdw>
                </a:effectLst>
              </a:rPr>
              <a:t>Peutz</a:t>
            </a:r>
            <a:r>
              <a:rPr lang="es-CL" sz="2400" b="1" dirty="0" smtClean="0">
                <a:effectLst>
                  <a:outerShdw blurRad="38100" dist="38100" dir="2700000" algn="tl">
                    <a:srgbClr val="000000">
                      <a:alpha val="43137"/>
                    </a:srgbClr>
                  </a:outerShdw>
                </a:effectLst>
              </a:rPr>
              <a:t> </a:t>
            </a:r>
            <a:r>
              <a:rPr lang="es-CL" sz="2400" b="1" dirty="0" err="1" smtClean="0">
                <a:effectLst>
                  <a:outerShdw blurRad="38100" dist="38100" dir="2700000" algn="tl">
                    <a:srgbClr val="000000">
                      <a:alpha val="43137"/>
                    </a:srgbClr>
                  </a:outerShdw>
                </a:effectLst>
              </a:rPr>
              <a:t>Jeghers</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5812769"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Enfermedad de </a:t>
            </a:r>
            <a:r>
              <a:rPr lang="es-CL" sz="2400" b="1" dirty="0" err="1" smtClean="0">
                <a:effectLst>
                  <a:outerShdw blurRad="38100" dist="38100" dir="2700000" algn="tl">
                    <a:srgbClr val="000000">
                      <a:alpha val="43137"/>
                    </a:srgbClr>
                  </a:outerShdw>
                </a:effectLst>
              </a:rPr>
              <a:t>Hirschprung</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5796136" y="3140968"/>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Displasia neuronal intestinal</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5796136" y="5697252"/>
            <a:ext cx="288032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Constipación crónica funcional</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782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effectLst>
                  <a:outerShdw blurRad="38100" dist="38100" dir="2700000" algn="tl">
                    <a:srgbClr val="000000">
                      <a:alpha val="43137"/>
                    </a:srgbClr>
                  </a:outerShdw>
                </a:effectLst>
              </a:rPr>
              <a:t>7</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CL" sz="2000" b="1" dirty="0" smtClean="0">
                <a:effectLst>
                  <a:outerShdw blurRad="38100" dist="38100" dir="2700000" algn="tl">
                    <a:srgbClr val="000000">
                      <a:alpha val="43137"/>
                    </a:srgbClr>
                  </a:outerShdw>
                </a:effectLst>
              </a:rPr>
              <a:t>Consulta un paciente de 6 años por presentar cuadro de dolor abdominal  recurrente asociado a deposiciones  escasas y de aspecto caprino hace 6 meses. Su peso actual es 18 kg y no ha presentado otras  patologías. El tacto rectal muestra la presencia de deposiciones duras. ¿ Cuál es el cuadro que con mayor probabilidad explica estos síntomas? </a:t>
            </a:r>
            <a:endParaRPr lang="es-CL" sz="2000" b="1" dirty="0">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Hipotiroidismo</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a:t>
            </a:r>
            <a:r>
              <a:rPr lang="es-CL" sz="2400" b="1" dirty="0" err="1" smtClean="0">
                <a:effectLst>
                  <a:outerShdw blurRad="38100" dist="38100" dir="2700000" algn="tl">
                    <a:srgbClr val="000000">
                      <a:alpha val="43137"/>
                    </a:srgbClr>
                  </a:outerShdw>
                </a:effectLst>
              </a:rPr>
              <a:t>Sd</a:t>
            </a:r>
            <a:r>
              <a:rPr lang="es-CL" sz="2400" b="1" dirty="0" smtClean="0">
                <a:effectLst>
                  <a:outerShdw blurRad="38100" dist="38100" dir="2700000" algn="tl">
                    <a:srgbClr val="000000">
                      <a:alpha val="43137"/>
                    </a:srgbClr>
                  </a:outerShdw>
                </a:effectLst>
              </a:rPr>
              <a:t>. De </a:t>
            </a:r>
            <a:r>
              <a:rPr lang="es-CL" sz="2400" b="1" dirty="0" err="1" smtClean="0">
                <a:effectLst>
                  <a:outerShdw blurRad="38100" dist="38100" dir="2700000" algn="tl">
                    <a:srgbClr val="000000">
                      <a:alpha val="43137"/>
                    </a:srgbClr>
                  </a:outerShdw>
                </a:effectLst>
              </a:rPr>
              <a:t>Peutz</a:t>
            </a:r>
            <a:r>
              <a:rPr lang="es-CL" sz="2400" b="1" dirty="0" smtClean="0">
                <a:effectLst>
                  <a:outerShdw blurRad="38100" dist="38100" dir="2700000" algn="tl">
                    <a:srgbClr val="000000">
                      <a:alpha val="43137"/>
                    </a:srgbClr>
                  </a:outerShdw>
                </a:effectLst>
              </a:rPr>
              <a:t> </a:t>
            </a:r>
            <a:r>
              <a:rPr lang="es-CL" sz="2400" b="1" dirty="0" err="1" smtClean="0">
                <a:effectLst>
                  <a:outerShdw blurRad="38100" dist="38100" dir="2700000" algn="tl">
                    <a:srgbClr val="000000">
                      <a:alpha val="43137"/>
                    </a:srgbClr>
                  </a:outerShdw>
                </a:effectLst>
              </a:rPr>
              <a:t>Jeghers</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5812769"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Enfermedad de </a:t>
            </a:r>
            <a:r>
              <a:rPr lang="es-CL" sz="2400" b="1" dirty="0" err="1" smtClean="0">
                <a:effectLst>
                  <a:outerShdw blurRad="38100" dist="38100" dir="2700000" algn="tl">
                    <a:srgbClr val="000000">
                      <a:alpha val="43137"/>
                    </a:srgbClr>
                  </a:outerShdw>
                </a:effectLst>
              </a:rPr>
              <a:t>Hirschprung</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5796136" y="3140968"/>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Displasia neuronal intestinal</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5796136" y="5697252"/>
            <a:ext cx="2880320" cy="756084"/>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Constipación crónica funcional</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171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8</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CL" sz="2800" b="1" dirty="0" smtClean="0">
                <a:solidFill>
                  <a:prstClr val="white"/>
                </a:solidFill>
                <a:effectLst>
                  <a:outerShdw blurRad="38100" dist="38100" dir="2700000" algn="tl">
                    <a:srgbClr val="000000">
                      <a:alpha val="43137"/>
                    </a:srgbClr>
                  </a:outerShdw>
                </a:effectLst>
              </a:rPr>
              <a:t>Evalúa a un recién nacido de término, sano,  de 6 días  debido a que aún no ha eliminado meconio. ¿ Cuál es el cuadro más probable que explica esto?</a:t>
            </a:r>
            <a:endParaRPr lang="es-CL" sz="2800" b="1" dirty="0">
              <a:solidFill>
                <a:prstClr val="white"/>
              </a:solidFill>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Es normal</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b. Bridas congénitas</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578085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 Obstrucción intestinal alta</a:t>
            </a:r>
            <a:endParaRPr lang="es-CL" sz="24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5796136" y="3140968"/>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 Enfermedad de </a:t>
            </a:r>
            <a:r>
              <a:rPr lang="es-CL" sz="2400" b="1" dirty="0" err="1" smtClean="0">
                <a:solidFill>
                  <a:prstClr val="white"/>
                </a:solidFill>
                <a:effectLst>
                  <a:outerShdw blurRad="38100" dist="38100" dir="2700000" algn="tl">
                    <a:srgbClr val="000000">
                      <a:alpha val="43137"/>
                    </a:srgbClr>
                  </a:outerShdw>
                </a:effectLst>
              </a:rPr>
              <a:t>Hirschprung</a:t>
            </a:r>
            <a:endParaRPr lang="es-CL" sz="24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5796136" y="5697252"/>
            <a:ext cx="288032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 Displasia neuronal intestinal</a:t>
            </a:r>
            <a:endParaRPr lang="es-CL"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077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1</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ES_tradnl" sz="2400" b="1" dirty="0">
                <a:solidFill>
                  <a:prstClr val="white"/>
                </a:solidFill>
                <a:effectLst>
                  <a:outerShdw blurRad="38100" dist="38100" dir="2700000" algn="tl">
                    <a:srgbClr val="000000">
                      <a:alpha val="43137"/>
                    </a:srgbClr>
                  </a:outerShdw>
                </a:effectLst>
              </a:rPr>
              <a:t>Usted diagnostica criptorquidia en un niño de 2 meses de edad</a:t>
            </a:r>
            <a:r>
              <a:rPr lang="es-ES_tradnl" sz="2400" b="1" dirty="0" smtClean="0">
                <a:solidFill>
                  <a:prstClr val="white"/>
                </a:solidFill>
                <a:effectLst>
                  <a:outerShdw blurRad="38100" dist="38100" dir="2700000" algn="tl">
                    <a:srgbClr val="000000">
                      <a:alpha val="43137"/>
                    </a:srgbClr>
                  </a:outerShdw>
                </a:effectLst>
              </a:rPr>
              <a:t>.¿ Cuándo lo debe derivar </a:t>
            </a:r>
            <a:r>
              <a:rPr lang="es-ES_tradnl" sz="2400" b="1" dirty="0">
                <a:solidFill>
                  <a:prstClr val="white"/>
                </a:solidFill>
                <a:effectLst>
                  <a:outerShdw blurRad="38100" dist="38100" dir="2700000" algn="tl">
                    <a:srgbClr val="000000">
                      <a:alpha val="43137"/>
                    </a:srgbClr>
                  </a:outerShdw>
                </a:effectLst>
              </a:rPr>
              <a:t>a un cirujano para su </a:t>
            </a:r>
            <a:r>
              <a:rPr lang="es-ES_tradnl" sz="2400" b="1" dirty="0" smtClean="0">
                <a:solidFill>
                  <a:prstClr val="white"/>
                </a:solidFill>
                <a:effectLst>
                  <a:outerShdw blurRad="38100" dist="38100" dir="2700000" algn="tl">
                    <a:srgbClr val="000000">
                      <a:alpha val="43137"/>
                    </a:srgbClr>
                  </a:outerShdw>
                </a:effectLst>
              </a:rPr>
              <a:t>corrección? </a:t>
            </a:r>
            <a:endParaRPr lang="es-CL" sz="2400" b="1" dirty="0">
              <a:solidFill>
                <a:prstClr val="white"/>
              </a:solidFill>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A la brevedad</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b. A los 3 años </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579613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 A los 5 años </a:t>
            </a:r>
            <a:endParaRPr lang="es-CL" sz="24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5796136" y="3140968"/>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 A los 4 años </a:t>
            </a:r>
            <a:endParaRPr lang="es-CL" sz="24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5796136" y="5697252"/>
            <a:ext cx="288032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 A los 10 años </a:t>
            </a:r>
            <a:endParaRPr lang="es-CL"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647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8</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CL" sz="2800" b="1" dirty="0" smtClean="0">
                <a:solidFill>
                  <a:prstClr val="white"/>
                </a:solidFill>
                <a:effectLst>
                  <a:outerShdw blurRad="38100" dist="38100" dir="2700000" algn="tl">
                    <a:srgbClr val="000000">
                      <a:alpha val="43137"/>
                    </a:srgbClr>
                  </a:outerShdw>
                </a:effectLst>
              </a:rPr>
              <a:t>Evalúa a un recién nacido de término, sano,  de 6 días  debido a que aún no ha eliminado meconio. ¿ Cuál es el cuadro más probable que explica esto?</a:t>
            </a:r>
            <a:endParaRPr lang="es-CL" sz="2800" b="1" dirty="0">
              <a:solidFill>
                <a:prstClr val="white"/>
              </a:solidFill>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Es normal</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b. Bridas congénitas</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578085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 Obstrucción intestinal alta</a:t>
            </a:r>
            <a:endParaRPr lang="es-CL" sz="24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5796136" y="3140968"/>
            <a:ext cx="2880320" cy="828092"/>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 Enfermedad de </a:t>
            </a:r>
            <a:r>
              <a:rPr lang="es-CL" sz="2400" b="1" dirty="0" err="1" smtClean="0">
                <a:solidFill>
                  <a:prstClr val="white"/>
                </a:solidFill>
                <a:effectLst>
                  <a:outerShdw blurRad="38100" dist="38100" dir="2700000" algn="tl">
                    <a:srgbClr val="000000">
                      <a:alpha val="43137"/>
                    </a:srgbClr>
                  </a:outerShdw>
                </a:effectLst>
              </a:rPr>
              <a:t>Hirschprung</a:t>
            </a:r>
            <a:endParaRPr lang="es-CL" sz="24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5796136" y="5697252"/>
            <a:ext cx="288032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 Displasia neuronal intestinal</a:t>
            </a:r>
            <a:endParaRPr lang="es-CL"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998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effectLst>
                  <a:outerShdw blurRad="38100" dist="38100" dir="2700000" algn="tl">
                    <a:srgbClr val="000000">
                      <a:alpha val="43137"/>
                    </a:srgbClr>
                  </a:outerShdw>
                </a:effectLst>
              </a:rPr>
              <a:t>9</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CL" sz="2400" b="1" dirty="0" smtClean="0">
                <a:effectLst>
                  <a:outerShdw blurRad="38100" dist="38100" dir="2700000" algn="tl">
                    <a:srgbClr val="000000">
                      <a:alpha val="43137"/>
                    </a:srgbClr>
                  </a:outerShdw>
                </a:effectLst>
              </a:rPr>
              <a:t>Preescolar de 4 años con antecedentes de constipación crónica,  consulta en servicio de urgencia por </a:t>
            </a:r>
            <a:r>
              <a:rPr lang="es-CL" sz="2400" b="1" dirty="0" err="1" smtClean="0">
                <a:effectLst>
                  <a:outerShdw blurRad="38100" dist="38100" dir="2700000" algn="tl">
                    <a:srgbClr val="000000">
                      <a:alpha val="43137"/>
                    </a:srgbClr>
                  </a:outerShdw>
                </a:effectLst>
              </a:rPr>
              <a:t>rectorragia</a:t>
            </a:r>
            <a:r>
              <a:rPr lang="es-CL" sz="2400" b="1" dirty="0" smtClean="0">
                <a:effectLst>
                  <a:outerShdw blurRad="38100" dist="38100" dir="2700000" algn="tl">
                    <a:srgbClr val="000000">
                      <a:alpha val="43137"/>
                    </a:srgbClr>
                  </a:outerShdw>
                </a:effectLst>
              </a:rPr>
              <a:t>. ¿ Cuál de las siguientes complicaciones sospecharía?</a:t>
            </a:r>
            <a:endParaRPr lang="es-CL" sz="2400" b="1" dirty="0">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Fisura anal</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Enterocolitis</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578085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Divertículo de Meckel</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5796136" y="3140968"/>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Pólipo rectal asociado</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5796136" y="5697252"/>
            <a:ext cx="288032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Ulceración de la pared rectal</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845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effectLst>
                  <a:outerShdw blurRad="38100" dist="38100" dir="2700000" algn="tl">
                    <a:srgbClr val="000000">
                      <a:alpha val="43137"/>
                    </a:srgbClr>
                  </a:outerShdw>
                </a:effectLst>
              </a:rPr>
              <a:t>9</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CL" sz="2400" b="1" dirty="0" smtClean="0">
                <a:effectLst>
                  <a:outerShdw blurRad="38100" dist="38100" dir="2700000" algn="tl">
                    <a:srgbClr val="000000">
                      <a:alpha val="43137"/>
                    </a:srgbClr>
                  </a:outerShdw>
                </a:effectLst>
              </a:rPr>
              <a:t>Preescolar de 4 años con antecedentes de constipación crónica,  consulta en servicio de urgencia por </a:t>
            </a:r>
            <a:r>
              <a:rPr lang="es-CL" sz="2400" b="1" dirty="0" err="1" smtClean="0">
                <a:effectLst>
                  <a:outerShdw blurRad="38100" dist="38100" dir="2700000" algn="tl">
                    <a:srgbClr val="000000">
                      <a:alpha val="43137"/>
                    </a:srgbClr>
                  </a:outerShdw>
                </a:effectLst>
              </a:rPr>
              <a:t>rectorragia</a:t>
            </a:r>
            <a:r>
              <a:rPr lang="es-CL" sz="2400" b="1" dirty="0" smtClean="0">
                <a:effectLst>
                  <a:outerShdw blurRad="38100" dist="38100" dir="2700000" algn="tl">
                    <a:srgbClr val="000000">
                      <a:alpha val="43137"/>
                    </a:srgbClr>
                  </a:outerShdw>
                </a:effectLst>
              </a:rPr>
              <a:t>. ¿ Cuál de las siguientes complicaciones sospecharía?</a:t>
            </a:r>
            <a:endParaRPr lang="es-CL" sz="2400" b="1" dirty="0">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Fisura anal</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Enterocolitis</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578085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Divertículo de Meckel</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5796136" y="3140968"/>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Pólipo rectal asociado</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5796136" y="5697252"/>
            <a:ext cx="288032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Ulceración de la pared rectal</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046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10</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CL" sz="2000" b="1" dirty="0" smtClean="0">
                <a:effectLst>
                  <a:outerShdw blurRad="38100" dist="38100" dir="2700000" algn="tl">
                    <a:srgbClr val="000000">
                      <a:alpha val="43137"/>
                    </a:srgbClr>
                  </a:outerShdw>
                </a:effectLst>
              </a:rPr>
              <a:t>Un lactante de 4 meses de edad, alimentado al pecho, es traído al consultorio ya que su madre está preocupada porque defeca cada tres días. Sus deposiciones son pastosas y las evacúa sin dificultad.  Al examen físico se ve en buenas condiciones generales, es eutrófico y no hay hallazgos patológicos. ¿Cuál es la conducta más apropiada frente a este paciente?</a:t>
            </a:r>
            <a:endParaRPr lang="es-CL" sz="2000" b="1" dirty="0">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Indicarle estimulación rectal</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Indicarle agua en las alimentaciones</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4572000" y="4365104"/>
            <a:ext cx="4089176"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Tranquilizar a la madre y explicarle que esto es normal</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4572000" y="2924944"/>
            <a:ext cx="4104456" cy="104411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Derivar a gastroenterólogo para estudio</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4572000" y="5517232"/>
            <a:ext cx="4104456" cy="115212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Indicarle ejercicios de flexión de muslos cuando sienta que puja para obrar </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511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10</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CL" sz="2000" b="1" dirty="0" smtClean="0">
                <a:effectLst>
                  <a:outerShdw blurRad="38100" dist="38100" dir="2700000" algn="tl">
                    <a:srgbClr val="000000">
                      <a:alpha val="43137"/>
                    </a:srgbClr>
                  </a:outerShdw>
                </a:effectLst>
              </a:rPr>
              <a:t>Un lactante de 4 meses de edad, alimentado al pecho, es traído al consultorio ya que su madre está preocupada porque defeca cada tres días. Sus deposiciones son pastosas y las evacúa sin dificultad.  Al examen físico se ve en buenas condiciones generales, es eutrófico y no hay hallazgos patológicos. ¿Cuál es la conducta más apropiada frente a este paciente?</a:t>
            </a:r>
            <a:endParaRPr lang="es-CL" sz="2000" b="1" dirty="0">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Indicarle estimulación rectal</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Indicarle agua en las alimentaciones</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4572000" y="4365104"/>
            <a:ext cx="4089176" cy="792088"/>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Tranquilizar a la madre y explicarle que esto es normal</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4572000" y="2924944"/>
            <a:ext cx="4104456" cy="104411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Derivar a gastroenterólogo para estudio</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4572000" y="5517232"/>
            <a:ext cx="4104456" cy="115212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Indicarle ejercicios de flexión de muslos cuando sienta que puja para obrar </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97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lvl="0" algn="ctr"/>
            <a:r>
              <a:rPr lang="es-CL" sz="2400" b="1" dirty="0" smtClean="0">
                <a:solidFill>
                  <a:prstClr val="white"/>
                </a:solidFill>
                <a:effectLst>
                  <a:outerShdw blurRad="38100" dist="38100" dir="2700000" algn="tl">
                    <a:srgbClr val="000000">
                      <a:alpha val="43137"/>
                    </a:srgbClr>
                  </a:outerShdw>
                </a:effectLst>
              </a:rPr>
              <a:t>11</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000" b="1" dirty="0" smtClean="0">
                <a:effectLst>
                  <a:outerShdw blurRad="38100" dist="38100" dir="2700000" algn="tl">
                    <a:srgbClr val="000000">
                      <a:alpha val="43137"/>
                    </a:srgbClr>
                  </a:outerShdw>
                </a:effectLst>
              </a:rPr>
              <a:t>Lactante de 10 meses presenta deposiciones líquidas 4 a 5 veces al día sin vómitos ni fiebre, desde hace tres días. Se alimenta bien con lactancia artificial más almuerzo y comida con postre. Examen físico: </a:t>
            </a:r>
            <a:r>
              <a:rPr lang="es-CL" sz="2000" b="1" dirty="0" err="1" smtClean="0">
                <a:effectLst>
                  <a:outerShdw blurRad="38100" dist="38100" dir="2700000" algn="tl">
                    <a:srgbClr val="000000">
                      <a:alpha val="43137"/>
                    </a:srgbClr>
                  </a:outerShdw>
                </a:effectLst>
              </a:rPr>
              <a:t>afebril</a:t>
            </a:r>
            <a:r>
              <a:rPr lang="es-CL" sz="2000" b="1" dirty="0" smtClean="0">
                <a:effectLst>
                  <a:outerShdw blurRad="38100" dist="38100" dir="2700000" algn="tl">
                    <a:srgbClr val="000000">
                      <a:alpha val="43137"/>
                    </a:srgbClr>
                  </a:outerShdw>
                </a:effectLst>
              </a:rPr>
              <a:t>, buen estado general, sin signos de deshidratación, abdomen distendido, ruidos </a:t>
            </a:r>
            <a:r>
              <a:rPr lang="es-CL" sz="2000" b="1" dirty="0" err="1" smtClean="0">
                <a:effectLst>
                  <a:outerShdw blurRad="38100" dist="38100" dir="2700000" algn="tl">
                    <a:srgbClr val="000000">
                      <a:alpha val="43137"/>
                    </a:srgbClr>
                  </a:outerShdw>
                </a:effectLst>
              </a:rPr>
              <a:t>hidroaéreos</a:t>
            </a:r>
            <a:r>
              <a:rPr lang="es-CL" sz="2000" b="1" dirty="0" smtClean="0">
                <a:effectLst>
                  <a:outerShdw blurRad="38100" dist="38100" dir="2700000" algn="tl">
                    <a:srgbClr val="000000">
                      <a:alpha val="43137"/>
                    </a:srgbClr>
                  </a:outerShdw>
                </a:effectLst>
              </a:rPr>
              <a:t> aumentados y bazuqueo.  ¿Cuál es la conducta más adecuada?</a:t>
            </a:r>
            <a:endParaRPr lang="es-CL" sz="2000" b="1" dirty="0">
              <a:effectLst>
                <a:outerShdw blurRad="38100" dist="38100" dir="2700000" algn="tl">
                  <a:srgbClr val="000000">
                    <a:alpha val="43137"/>
                  </a:srgbClr>
                </a:outerShdw>
              </a:effectLst>
            </a:endParaRPr>
          </a:p>
        </p:txBody>
      </p:sp>
      <p:sp>
        <p:nvSpPr>
          <p:cNvPr id="6" name="5 Proceso alternativo"/>
          <p:cNvSpPr/>
          <p:nvPr/>
        </p:nvSpPr>
        <p:spPr>
          <a:xfrm>
            <a:off x="539552" y="3429000"/>
            <a:ext cx="3816424"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Hidratar por vía oral por 4 horas y luego continuar con su misma alimentación</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3816424"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t>b. Reemplazar leche por leche modificada sin lactosa </a:t>
            </a:r>
            <a:endParaRPr lang="es-CL" sz="2400" b="1" dirty="0"/>
          </a:p>
        </p:txBody>
      </p:sp>
      <p:sp>
        <p:nvSpPr>
          <p:cNvPr id="9" name="8 Proceso alternativo"/>
          <p:cNvSpPr/>
          <p:nvPr/>
        </p:nvSpPr>
        <p:spPr>
          <a:xfrm>
            <a:off x="4572000" y="4365104"/>
            <a:ext cx="410445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Administrar SRO después de cada deposición y eliminar los residuos de la dieta</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4572000" y="2924944"/>
            <a:ext cx="4104456" cy="129614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Hidratar por vía oral por 4 </a:t>
            </a:r>
            <a:r>
              <a:rPr lang="es-CL" sz="2400" b="1" dirty="0" err="1" smtClean="0">
                <a:effectLst>
                  <a:outerShdw blurRad="38100" dist="38100" dir="2700000" algn="tl">
                    <a:srgbClr val="000000">
                      <a:alpha val="43137"/>
                    </a:srgbClr>
                  </a:outerShdw>
                </a:effectLst>
              </a:rPr>
              <a:t>hrs</a:t>
            </a:r>
            <a:r>
              <a:rPr lang="es-CL" sz="2400" b="1" dirty="0" smtClean="0">
                <a:effectLst>
                  <a:outerShdw blurRad="38100" dist="38100" dir="2700000" algn="tl">
                    <a:srgbClr val="000000">
                      <a:alpha val="43137"/>
                    </a:srgbClr>
                  </a:outerShdw>
                </a:effectLst>
              </a:rPr>
              <a:t>. y luego continuar con leche modificada sin lactosa </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4572000" y="5697252"/>
            <a:ext cx="4104456"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Diluir la leche y eliminar los residuos de la dieta </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799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lvl="0" algn="ctr"/>
            <a:r>
              <a:rPr lang="es-CL" sz="2400" b="1" dirty="0" smtClean="0">
                <a:solidFill>
                  <a:prstClr val="white"/>
                </a:solidFill>
                <a:effectLst>
                  <a:outerShdw blurRad="38100" dist="38100" dir="2700000" algn="tl">
                    <a:srgbClr val="000000">
                      <a:alpha val="43137"/>
                    </a:srgbClr>
                  </a:outerShdw>
                </a:effectLst>
              </a:rPr>
              <a:t>11</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000" b="1" dirty="0" smtClean="0">
                <a:effectLst>
                  <a:outerShdw blurRad="38100" dist="38100" dir="2700000" algn="tl">
                    <a:srgbClr val="000000">
                      <a:alpha val="43137"/>
                    </a:srgbClr>
                  </a:outerShdw>
                </a:effectLst>
              </a:rPr>
              <a:t>Lactante de 10 meses presenta deposiciones líquidas 4 a 5 veces al día sin vómitos ni fiebre, desde hace tres días. Se alimenta bien con lactancia artificial más almuerzo y comida con postre. Examen físico: </a:t>
            </a:r>
            <a:r>
              <a:rPr lang="es-CL" sz="2000" b="1" dirty="0" err="1" smtClean="0">
                <a:effectLst>
                  <a:outerShdw blurRad="38100" dist="38100" dir="2700000" algn="tl">
                    <a:srgbClr val="000000">
                      <a:alpha val="43137"/>
                    </a:srgbClr>
                  </a:outerShdw>
                </a:effectLst>
              </a:rPr>
              <a:t>afebril</a:t>
            </a:r>
            <a:r>
              <a:rPr lang="es-CL" sz="2000" b="1" dirty="0" smtClean="0">
                <a:effectLst>
                  <a:outerShdw blurRad="38100" dist="38100" dir="2700000" algn="tl">
                    <a:srgbClr val="000000">
                      <a:alpha val="43137"/>
                    </a:srgbClr>
                  </a:outerShdw>
                </a:effectLst>
              </a:rPr>
              <a:t>, buen estado general, sin signos de deshidratación, abdomen distendido, ruidos </a:t>
            </a:r>
            <a:r>
              <a:rPr lang="es-CL" sz="2000" b="1" dirty="0" err="1" smtClean="0">
                <a:effectLst>
                  <a:outerShdw blurRad="38100" dist="38100" dir="2700000" algn="tl">
                    <a:srgbClr val="000000">
                      <a:alpha val="43137"/>
                    </a:srgbClr>
                  </a:outerShdw>
                </a:effectLst>
              </a:rPr>
              <a:t>hidroaéreos</a:t>
            </a:r>
            <a:r>
              <a:rPr lang="es-CL" sz="2000" b="1" dirty="0" smtClean="0">
                <a:effectLst>
                  <a:outerShdw blurRad="38100" dist="38100" dir="2700000" algn="tl">
                    <a:srgbClr val="000000">
                      <a:alpha val="43137"/>
                    </a:srgbClr>
                  </a:outerShdw>
                </a:effectLst>
              </a:rPr>
              <a:t> aumentados y bazuqueo.  ¿Cuál es la conducta más adecuada?</a:t>
            </a:r>
            <a:endParaRPr lang="es-CL" sz="2000" b="1" dirty="0">
              <a:effectLst>
                <a:outerShdw blurRad="38100" dist="38100" dir="2700000" algn="tl">
                  <a:srgbClr val="000000">
                    <a:alpha val="43137"/>
                  </a:srgbClr>
                </a:outerShdw>
              </a:effectLst>
            </a:endParaRPr>
          </a:p>
        </p:txBody>
      </p:sp>
      <p:sp>
        <p:nvSpPr>
          <p:cNvPr id="6" name="5 Proceso alternativo"/>
          <p:cNvSpPr/>
          <p:nvPr/>
        </p:nvSpPr>
        <p:spPr>
          <a:xfrm>
            <a:off x="539552" y="3429000"/>
            <a:ext cx="3816424"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Hidratar por vía oral por 4 horas y luego continuar con su misma alimentación</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3816424"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t>b. Reemplazar leche por leche modificada sin lactosa </a:t>
            </a:r>
            <a:endParaRPr lang="es-CL" sz="2400" b="1" dirty="0"/>
          </a:p>
        </p:txBody>
      </p:sp>
      <p:sp>
        <p:nvSpPr>
          <p:cNvPr id="9" name="8 Proceso alternativo"/>
          <p:cNvSpPr/>
          <p:nvPr/>
        </p:nvSpPr>
        <p:spPr>
          <a:xfrm>
            <a:off x="4572000" y="4365104"/>
            <a:ext cx="4104456" cy="1080120"/>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Administrar SRO después de cada deposición y eliminar los residuos de la dieta</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4572000" y="2924944"/>
            <a:ext cx="4104456" cy="129614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Hidratar por vía oral por 4 </a:t>
            </a:r>
            <a:r>
              <a:rPr lang="es-CL" sz="2400" b="1" dirty="0" err="1" smtClean="0">
                <a:effectLst>
                  <a:outerShdw blurRad="38100" dist="38100" dir="2700000" algn="tl">
                    <a:srgbClr val="000000">
                      <a:alpha val="43137"/>
                    </a:srgbClr>
                  </a:outerShdw>
                </a:effectLst>
              </a:rPr>
              <a:t>hrs</a:t>
            </a:r>
            <a:r>
              <a:rPr lang="es-CL" sz="2400" b="1" dirty="0" smtClean="0">
                <a:effectLst>
                  <a:outerShdw blurRad="38100" dist="38100" dir="2700000" algn="tl">
                    <a:srgbClr val="000000">
                      <a:alpha val="43137"/>
                    </a:srgbClr>
                  </a:outerShdw>
                </a:effectLst>
              </a:rPr>
              <a:t>. y luego continuar con leche modificada sin lactosa </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4572000" y="5697252"/>
            <a:ext cx="4104456"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Diluir la leche y eliminar los residuos de la dieta </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124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lvl="0" algn="ctr"/>
            <a:r>
              <a:rPr lang="es-CL" sz="2400" b="1" dirty="0" smtClean="0">
                <a:solidFill>
                  <a:prstClr val="white"/>
                </a:solidFill>
                <a:effectLst>
                  <a:outerShdw blurRad="38100" dist="38100" dir="2700000" algn="tl">
                    <a:srgbClr val="000000">
                      <a:alpha val="43137"/>
                    </a:srgbClr>
                  </a:outerShdw>
                </a:effectLst>
              </a:rPr>
              <a:t>12</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Un niño de un mes de edad consulta por ictericia. Se alimenta sin problema y no regurgita. Al examen se aprecia activo, bien hidratado, con ictericia hasta el muslo. El hígado se palpa a 2 cm. bajo el reborde costal.  El antecedente </a:t>
            </a:r>
            <a:r>
              <a:rPr lang="es-CL" sz="2400" b="1" dirty="0" err="1" smtClean="0">
                <a:effectLst>
                  <a:outerShdw blurRad="38100" dist="38100" dir="2700000" algn="tl">
                    <a:srgbClr val="000000">
                      <a:alpha val="43137"/>
                    </a:srgbClr>
                  </a:outerShdw>
                </a:effectLst>
              </a:rPr>
              <a:t>anamnéstico</a:t>
            </a:r>
            <a:r>
              <a:rPr lang="es-CL" sz="2400" b="1" dirty="0" smtClean="0">
                <a:effectLst>
                  <a:outerShdw blurRad="38100" dist="38100" dir="2700000" algn="tl">
                    <a:srgbClr val="000000">
                      <a:alpha val="43137"/>
                    </a:srgbClr>
                  </a:outerShdw>
                </a:effectLst>
              </a:rPr>
              <a:t> más relevante para el diagnóstico es:</a:t>
            </a:r>
            <a:endParaRPr lang="es-CL" sz="2400" b="1" dirty="0">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Constipación</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Tipo de alimentación</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5436096" y="4365104"/>
            <a:ext cx="3024336"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Peso del control anterior </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5436096" y="3140968"/>
            <a:ext cx="324036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Presencia de fiebre</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5436096" y="5697252"/>
            <a:ext cx="324036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Presencia de coluria y acolia</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281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lvl="0" algn="ctr"/>
            <a:r>
              <a:rPr lang="es-CL" sz="2400" b="1" dirty="0" smtClean="0">
                <a:solidFill>
                  <a:prstClr val="white"/>
                </a:solidFill>
                <a:effectLst>
                  <a:outerShdw blurRad="38100" dist="38100" dir="2700000" algn="tl">
                    <a:srgbClr val="000000">
                      <a:alpha val="43137"/>
                    </a:srgbClr>
                  </a:outerShdw>
                </a:effectLst>
              </a:rPr>
              <a:t>12</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Un niño de un mes de edad consulta por ictericia. Se alimenta sin problema y no regurgita. Al examen se aprecia activo, bien hidratado, con ictericia hasta el muslo. El hígado se palpa a 2 cm. bajo el reborde costal.  El antecedente </a:t>
            </a:r>
            <a:r>
              <a:rPr lang="es-CL" sz="2400" b="1" dirty="0" err="1" smtClean="0">
                <a:effectLst>
                  <a:outerShdw blurRad="38100" dist="38100" dir="2700000" algn="tl">
                    <a:srgbClr val="000000">
                      <a:alpha val="43137"/>
                    </a:srgbClr>
                  </a:outerShdw>
                </a:effectLst>
              </a:rPr>
              <a:t>anamnéstico</a:t>
            </a:r>
            <a:r>
              <a:rPr lang="es-CL" sz="2400" b="1" dirty="0" smtClean="0">
                <a:effectLst>
                  <a:outerShdw blurRad="38100" dist="38100" dir="2700000" algn="tl">
                    <a:srgbClr val="000000">
                      <a:alpha val="43137"/>
                    </a:srgbClr>
                  </a:outerShdw>
                </a:effectLst>
              </a:rPr>
              <a:t> más relevante para el diagnóstico es:</a:t>
            </a:r>
            <a:endParaRPr lang="es-CL" sz="2400" b="1" dirty="0">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Constipación</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Tipo de alimentación</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5436096" y="4365104"/>
            <a:ext cx="3024336"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Peso del control anterior </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5436096" y="3140968"/>
            <a:ext cx="324036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Presencia de fiebre</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5436096" y="5697252"/>
            <a:ext cx="3240360" cy="756084"/>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Presencia de coluria y acolia</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850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13</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CL" sz="2400" b="1" dirty="0" smtClean="0">
                <a:effectLst>
                  <a:outerShdw blurRad="38100" dist="38100" dir="2700000" algn="tl">
                    <a:srgbClr val="000000">
                      <a:alpha val="43137"/>
                    </a:srgbClr>
                  </a:outerShdw>
                </a:effectLst>
              </a:rPr>
              <a:t>Lactante de 27 días alimentado al pecho con buen incremento ponderal. Consulta por coloración amarilla de piel y mucosas que se extiende hasta el abdomen. Presenta  orina clara y deposiciones amarillas , sin otros síntomas o signos asociados. El diagnóstico más probable es:</a:t>
            </a:r>
            <a:endParaRPr lang="es-CL" sz="2400" b="1" dirty="0">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Atresia vía biliar</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Hepatitis neonatal</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578085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a:t>
            </a:r>
            <a:r>
              <a:rPr lang="es-CL" sz="2400" b="1" dirty="0" err="1" smtClean="0">
                <a:effectLst>
                  <a:outerShdw blurRad="38100" dist="38100" dir="2700000" algn="tl">
                    <a:srgbClr val="000000">
                      <a:alpha val="43137"/>
                    </a:srgbClr>
                  </a:outerShdw>
                </a:effectLst>
              </a:rPr>
              <a:t>Enf</a:t>
            </a:r>
            <a:r>
              <a:rPr lang="es-CL" sz="2400" b="1" dirty="0">
                <a:effectLst>
                  <a:outerShdw blurRad="38100" dist="38100" dir="2700000" algn="tl">
                    <a:srgbClr val="000000">
                      <a:alpha val="43137"/>
                    </a:srgbClr>
                  </a:outerShdw>
                </a:effectLst>
              </a:rPr>
              <a:t>.</a:t>
            </a:r>
            <a:r>
              <a:rPr lang="es-CL" sz="2400" b="1" dirty="0" smtClean="0">
                <a:effectLst>
                  <a:outerShdw blurRad="38100" dist="38100" dir="2700000" algn="tl">
                    <a:srgbClr val="000000">
                      <a:alpha val="43137"/>
                    </a:srgbClr>
                  </a:outerShdw>
                </a:effectLst>
              </a:rPr>
              <a:t> de Gilbert</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5796136" y="3140968"/>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Ictericia fisiológica</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5796136" y="5697252"/>
            <a:ext cx="288032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Ictericia por leche materna</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616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1</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ES_tradnl" sz="2400" b="1" dirty="0">
                <a:solidFill>
                  <a:prstClr val="white"/>
                </a:solidFill>
                <a:effectLst>
                  <a:outerShdw blurRad="38100" dist="38100" dir="2700000" algn="tl">
                    <a:srgbClr val="000000">
                      <a:alpha val="43137"/>
                    </a:srgbClr>
                  </a:outerShdw>
                </a:effectLst>
              </a:rPr>
              <a:t>Usted diagnostica criptorquidia en un niño de 2 meses de edad</a:t>
            </a:r>
            <a:r>
              <a:rPr lang="es-ES_tradnl" sz="2400" b="1" dirty="0" smtClean="0">
                <a:solidFill>
                  <a:prstClr val="white"/>
                </a:solidFill>
                <a:effectLst>
                  <a:outerShdw blurRad="38100" dist="38100" dir="2700000" algn="tl">
                    <a:srgbClr val="000000">
                      <a:alpha val="43137"/>
                    </a:srgbClr>
                  </a:outerShdw>
                </a:effectLst>
              </a:rPr>
              <a:t>.¿ Cuándo lo debe derivar </a:t>
            </a:r>
            <a:r>
              <a:rPr lang="es-ES_tradnl" sz="2400" b="1" dirty="0">
                <a:solidFill>
                  <a:prstClr val="white"/>
                </a:solidFill>
                <a:effectLst>
                  <a:outerShdw blurRad="38100" dist="38100" dir="2700000" algn="tl">
                    <a:srgbClr val="000000">
                      <a:alpha val="43137"/>
                    </a:srgbClr>
                  </a:outerShdw>
                </a:effectLst>
              </a:rPr>
              <a:t>a un cirujano para su </a:t>
            </a:r>
            <a:r>
              <a:rPr lang="es-ES_tradnl" sz="2400" b="1" dirty="0" smtClean="0">
                <a:solidFill>
                  <a:prstClr val="white"/>
                </a:solidFill>
                <a:effectLst>
                  <a:outerShdw blurRad="38100" dist="38100" dir="2700000" algn="tl">
                    <a:srgbClr val="000000">
                      <a:alpha val="43137"/>
                    </a:srgbClr>
                  </a:outerShdw>
                </a:effectLst>
              </a:rPr>
              <a:t>corrección? </a:t>
            </a:r>
            <a:endParaRPr lang="es-CL" sz="2400" b="1" dirty="0">
              <a:solidFill>
                <a:prstClr val="white"/>
              </a:solidFill>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A la brevedad</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b. A los 3 años </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579613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 A los 5 años </a:t>
            </a:r>
            <a:endParaRPr lang="es-CL" sz="24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5796136" y="3140968"/>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 A los 4 años </a:t>
            </a:r>
            <a:endParaRPr lang="es-CL" sz="24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5796136" y="5697252"/>
            <a:ext cx="288032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 A los 10 años </a:t>
            </a:r>
            <a:endParaRPr lang="es-CL"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31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13</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CL" sz="2400" b="1" dirty="0" smtClean="0">
                <a:effectLst>
                  <a:outerShdw blurRad="38100" dist="38100" dir="2700000" algn="tl">
                    <a:srgbClr val="000000">
                      <a:alpha val="43137"/>
                    </a:srgbClr>
                  </a:outerShdw>
                </a:effectLst>
              </a:rPr>
              <a:t>Lactante de 27 días alimentado al pecho con buen incremento ponderal. Consulta por coloración amarilla de piel y mucosas que se extiende hasta el abdomen. Presenta  orina clara y deposiciones amarillas , sin otros síntomas o signos asociados. El diagnóstico más probable es:</a:t>
            </a:r>
            <a:endParaRPr lang="es-CL" sz="2400" b="1" dirty="0">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Atresia vía biliar</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Hepatitis neonatal</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578085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a:t>
            </a:r>
            <a:r>
              <a:rPr lang="es-CL" sz="2400" b="1" dirty="0" err="1" smtClean="0">
                <a:effectLst>
                  <a:outerShdw blurRad="38100" dist="38100" dir="2700000" algn="tl">
                    <a:srgbClr val="000000">
                      <a:alpha val="43137"/>
                    </a:srgbClr>
                  </a:outerShdw>
                </a:effectLst>
              </a:rPr>
              <a:t>Enf</a:t>
            </a:r>
            <a:r>
              <a:rPr lang="es-CL" sz="2400" b="1" dirty="0">
                <a:effectLst>
                  <a:outerShdw blurRad="38100" dist="38100" dir="2700000" algn="tl">
                    <a:srgbClr val="000000">
                      <a:alpha val="43137"/>
                    </a:srgbClr>
                  </a:outerShdw>
                </a:effectLst>
              </a:rPr>
              <a:t>.</a:t>
            </a:r>
            <a:r>
              <a:rPr lang="es-CL" sz="2400" b="1" dirty="0" smtClean="0">
                <a:effectLst>
                  <a:outerShdw blurRad="38100" dist="38100" dir="2700000" algn="tl">
                    <a:srgbClr val="000000">
                      <a:alpha val="43137"/>
                    </a:srgbClr>
                  </a:outerShdw>
                </a:effectLst>
              </a:rPr>
              <a:t> de Gilbert</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5796136" y="3140968"/>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Ictericia fisiológica</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5796136" y="5697252"/>
            <a:ext cx="2880320" cy="756084"/>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Ictericia por leche materna</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392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14</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CL" sz="2000" b="1" dirty="0"/>
              <a:t>Consulta en Urgencia un preescolar de 4 años sin antecedentes mórbidos de importancia. Hace 24 horas inició cuadro de vómitos alimentarios frecuentes, el último de los cuales tenía estrías sanguinolentas entre la comida, razón por la cual su mamá lo trae. Al examen físico, en buen estado general, hidratado, con parámetros hemodinámicos normales y sin hallazgos patológicos. El diagnóstico más probable es:</a:t>
            </a: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Esofagitis</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Úlcera gástrica</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578085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Déficit de vitamina K</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5796136" y="3140968"/>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Várices esofágicas</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5796136" y="5697252"/>
            <a:ext cx="288032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a:t>
            </a:r>
            <a:r>
              <a:rPr lang="es-CL" sz="2400" b="1" dirty="0" err="1" smtClean="0">
                <a:effectLst>
                  <a:outerShdw blurRad="38100" dist="38100" dir="2700000" algn="tl">
                    <a:srgbClr val="000000">
                      <a:alpha val="43137"/>
                    </a:srgbClr>
                  </a:outerShdw>
                </a:effectLst>
              </a:rPr>
              <a:t>Sd</a:t>
            </a:r>
            <a:r>
              <a:rPr lang="es-CL" sz="2400" b="1" dirty="0" smtClean="0">
                <a:effectLst>
                  <a:outerShdw blurRad="38100" dist="38100" dir="2700000" algn="tl">
                    <a:srgbClr val="000000">
                      <a:alpha val="43137"/>
                    </a:srgbClr>
                  </a:outerShdw>
                </a:effectLst>
              </a:rPr>
              <a:t>. </a:t>
            </a:r>
            <a:r>
              <a:rPr lang="es-CL" sz="2400" b="1" dirty="0" err="1" smtClean="0">
                <a:effectLst>
                  <a:outerShdw blurRad="38100" dist="38100" dir="2700000" algn="tl">
                    <a:srgbClr val="000000">
                      <a:alpha val="43137"/>
                    </a:srgbClr>
                  </a:outerShdw>
                </a:effectLst>
              </a:rPr>
              <a:t>Mallory</a:t>
            </a:r>
            <a:r>
              <a:rPr lang="es-CL" sz="2400" b="1" dirty="0" smtClean="0">
                <a:effectLst>
                  <a:outerShdw blurRad="38100" dist="38100" dir="2700000" algn="tl">
                    <a:srgbClr val="000000">
                      <a:alpha val="43137"/>
                    </a:srgbClr>
                  </a:outerShdw>
                </a:effectLst>
              </a:rPr>
              <a:t> </a:t>
            </a:r>
            <a:r>
              <a:rPr lang="es-CL" sz="2400" b="1" dirty="0" err="1" smtClean="0">
                <a:effectLst>
                  <a:outerShdw blurRad="38100" dist="38100" dir="2700000" algn="tl">
                    <a:srgbClr val="000000">
                      <a:alpha val="43137"/>
                    </a:srgbClr>
                  </a:outerShdw>
                </a:effectLst>
              </a:rPr>
              <a:t>Weiss</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853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14</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CL" sz="2000" b="1" dirty="0"/>
              <a:t>Consulta en Urgencia un preescolar de 4 años sin antecedentes mórbidos de importancia. Hace 24 horas inició cuadro de vómitos alimentarios frecuentes, el último de los cuales tenía estrías sanguinolentas entre la comida, razón por la cual su mamá lo trae. Al examen físico, en buen estado general, hidratado, con parámetros hemodinámicos normales y sin hallazgos patológicos. El diagnóstico más probable es:</a:t>
            </a: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Esofagitis</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Úlcera gástrica</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578085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Déficit de vitamina K</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5796136" y="3140968"/>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Várices esofágicas</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5796136" y="5697252"/>
            <a:ext cx="2880320" cy="756084"/>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a:t>
            </a:r>
            <a:r>
              <a:rPr lang="es-CL" sz="2400" b="1" dirty="0" err="1" smtClean="0">
                <a:effectLst>
                  <a:outerShdw blurRad="38100" dist="38100" dir="2700000" algn="tl">
                    <a:srgbClr val="000000">
                      <a:alpha val="43137"/>
                    </a:srgbClr>
                  </a:outerShdw>
                </a:effectLst>
              </a:rPr>
              <a:t>Sd</a:t>
            </a:r>
            <a:r>
              <a:rPr lang="es-CL" sz="2400" b="1" dirty="0" smtClean="0">
                <a:effectLst>
                  <a:outerShdw blurRad="38100" dist="38100" dir="2700000" algn="tl">
                    <a:srgbClr val="000000">
                      <a:alpha val="43137"/>
                    </a:srgbClr>
                  </a:outerShdw>
                </a:effectLst>
              </a:rPr>
              <a:t>. </a:t>
            </a:r>
            <a:r>
              <a:rPr lang="es-CL" sz="2400" b="1" dirty="0" err="1" smtClean="0">
                <a:effectLst>
                  <a:outerShdw blurRad="38100" dist="38100" dir="2700000" algn="tl">
                    <a:srgbClr val="000000">
                      <a:alpha val="43137"/>
                    </a:srgbClr>
                  </a:outerShdw>
                </a:effectLst>
              </a:rPr>
              <a:t>Mallory</a:t>
            </a:r>
            <a:r>
              <a:rPr lang="es-CL" sz="2400" b="1" dirty="0" smtClean="0">
                <a:effectLst>
                  <a:outerShdw blurRad="38100" dist="38100" dir="2700000" algn="tl">
                    <a:srgbClr val="000000">
                      <a:alpha val="43137"/>
                    </a:srgbClr>
                  </a:outerShdw>
                </a:effectLst>
              </a:rPr>
              <a:t> </a:t>
            </a:r>
            <a:r>
              <a:rPr lang="es-CL" sz="2400" b="1" dirty="0" err="1" smtClean="0">
                <a:effectLst>
                  <a:outerShdw blurRad="38100" dist="38100" dir="2700000" algn="tl">
                    <a:srgbClr val="000000">
                      <a:alpha val="43137"/>
                    </a:srgbClr>
                  </a:outerShdw>
                </a:effectLst>
              </a:rPr>
              <a:t>Weiss</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3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15</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CL" sz="2400" b="1" dirty="0"/>
              <a:t>Consulta en urgencia un lactante de 1 mes 20 días, alimentado al pecho,  por cuadro de coriza. Al examen físico usted pesquisa ictericia de piel y mucosas por lo que decide solicitar exámenes. Los resultados muestran </a:t>
            </a:r>
            <a:r>
              <a:rPr lang="es-CL" sz="2400" b="1" dirty="0" err="1"/>
              <a:t>Bilirubina</a:t>
            </a:r>
            <a:r>
              <a:rPr lang="es-CL" sz="2400" b="1" dirty="0"/>
              <a:t> total de 5 mg% con </a:t>
            </a:r>
            <a:r>
              <a:rPr lang="es-CL" sz="2400" b="1" dirty="0" err="1"/>
              <a:t>Bili</a:t>
            </a:r>
            <a:r>
              <a:rPr lang="es-CL" sz="2400" b="1" dirty="0"/>
              <a:t> indirecta de 3mg%. La conducta recomendada es:</a:t>
            </a: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Indicar suspensión de lactancia materna</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Enviar a su consultorio para seguimiento</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4355976" y="4365104"/>
            <a:ext cx="430520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Solicitar pruebas hepáticas y derivar a gastroenterólogo</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4355976" y="3140968"/>
            <a:ext cx="432048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Hospitalizar de forma inmediata para estudio</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4355976" y="5517232"/>
            <a:ext cx="4320480" cy="115212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Hospitalizar de forma inmediata para indicar fototerapia</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875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15</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CL" sz="2400" b="1" dirty="0"/>
              <a:t>Consulta en urgencia un lactante de 1 mes 20 días, alimentado al pecho,  por cuadro de coriza. Al examen físico usted pesquisa ictericia de piel y mucosas por lo que decide solicitar exámenes. Los resultados muestran </a:t>
            </a:r>
            <a:r>
              <a:rPr lang="es-CL" sz="2400" b="1" dirty="0" err="1"/>
              <a:t>Bilirubina</a:t>
            </a:r>
            <a:r>
              <a:rPr lang="es-CL" sz="2400" b="1" dirty="0"/>
              <a:t> total de 5 mg% con </a:t>
            </a:r>
            <a:r>
              <a:rPr lang="es-CL" sz="2400" b="1" dirty="0" err="1"/>
              <a:t>Bili</a:t>
            </a:r>
            <a:r>
              <a:rPr lang="es-CL" sz="2400" b="1" dirty="0"/>
              <a:t> indirecta de 3mg%. La conducta recomendada es:</a:t>
            </a: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Indicar suspensión de lactancia materna</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Enviar a su consultorio para seguimiento</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4355976" y="4365104"/>
            <a:ext cx="430520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Solicitar pruebas hepáticas y derivar a gastroenterólogo</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4355976" y="3140968"/>
            <a:ext cx="4320480" cy="828092"/>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Hospitalizar de forma inmediata para estudio</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4355976" y="5517232"/>
            <a:ext cx="4320480" cy="115212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Hospitalizar de forma inmediata para indicar fototerapia</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959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16</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CL" sz="2000" b="1" dirty="0"/>
              <a:t>Usted evalúa en Urgencia a un  lactante de 1 mes 10 días alimentado con fórmula desde hace 2 semanas, con historia de  haber presentado deposiciones con sangre fresca y vómitos en una ocasión. Al examen físico está en buenas condiciones generales, abdomen blando, </a:t>
            </a:r>
            <a:r>
              <a:rPr lang="es-CL" sz="2000" b="1" dirty="0" err="1"/>
              <a:t>depresible</a:t>
            </a:r>
            <a:r>
              <a:rPr lang="es-CL" sz="2000" b="1" dirty="0"/>
              <a:t>, indoloro, con RHA (+), sin  alteraciones al resto del examen físico.  El diagnóstico más probable es: </a:t>
            </a: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Úlcera de stress</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Vólvulo intestinal</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4788024" y="4365104"/>
            <a:ext cx="3873152"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Invaginación intestinal</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4788024" y="3140968"/>
            <a:ext cx="3888432"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Déficit de Vitamina K</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4788024" y="5697252"/>
            <a:ext cx="3888432"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Alergia proteína leche de vaca</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249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16</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CL" sz="2000" b="1" dirty="0"/>
              <a:t>Usted evalúa en Urgencia a un  lactante de 1 mes 10 días alimentado con fórmula desde hace 2 semanas, con historia de  haber presentado deposiciones con sangre fresca y vómitos en una ocasión. Al examen físico está en buenas condiciones generales, abdomen blando, </a:t>
            </a:r>
            <a:r>
              <a:rPr lang="es-CL" sz="2000" b="1" dirty="0" err="1"/>
              <a:t>depresible</a:t>
            </a:r>
            <a:r>
              <a:rPr lang="es-CL" sz="2000" b="1" dirty="0"/>
              <a:t>, indoloro, con RHA (+), sin  alteraciones al resto del examen físico.  El diagnóstico más probable es: </a:t>
            </a: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Úlcera de stress</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Vólvulo intestinal</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4788024" y="4365104"/>
            <a:ext cx="3873152"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Invaginación intestinal</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4788024" y="3140968"/>
            <a:ext cx="3888432"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Déficit de Vitamina K</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4788024" y="5697252"/>
            <a:ext cx="3888432" cy="756084"/>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Alergia proteína leche de vaca</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127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17</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CL" sz="2400" b="1" dirty="0"/>
              <a:t>Controla en puerperio a un recién nacido de término, AEG,  de 18 </a:t>
            </a:r>
            <a:r>
              <a:rPr lang="es-CL" sz="2400" b="1" dirty="0" err="1"/>
              <a:t>hrs</a:t>
            </a:r>
            <a:r>
              <a:rPr lang="es-CL" sz="2400" b="1" dirty="0"/>
              <a:t> de vida, nacido por parto vaginal. Peso de nacimiento 3.300kg Talla 50 cm, </a:t>
            </a:r>
            <a:r>
              <a:rPr lang="es-CL" sz="2400" b="1" dirty="0" err="1"/>
              <a:t>Apgar</a:t>
            </a:r>
            <a:r>
              <a:rPr lang="es-CL" sz="2400" b="1" dirty="0"/>
              <a:t> 8-9. Alimentándose al pecho. Mamá Rh (-).  Al examen físico Ud. objetiva ictericia hasta los muslos. El diagnóstico más probable es:</a:t>
            </a: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Atresia de vía biliar</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Ictericia Fisiológica</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4716016" y="4365104"/>
            <a:ext cx="394516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Ictericia por leche materna</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4716016" y="3140968"/>
            <a:ext cx="396044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Hepatitis neonatal</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4716016" y="5697252"/>
            <a:ext cx="396044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Ictericia por incompatibilidad de grupo</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884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17</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CL" sz="2400" b="1" dirty="0"/>
              <a:t>Controla en puerperio a un recién nacido de término, AEG,  de 18 </a:t>
            </a:r>
            <a:r>
              <a:rPr lang="es-CL" sz="2400" b="1" dirty="0" err="1"/>
              <a:t>hrs</a:t>
            </a:r>
            <a:r>
              <a:rPr lang="es-CL" sz="2400" b="1" dirty="0"/>
              <a:t> de vida, nacido por parto vaginal. Peso de nacimiento 3.300kg Talla 50 cm, </a:t>
            </a:r>
            <a:r>
              <a:rPr lang="es-CL" sz="2400" b="1" dirty="0" err="1"/>
              <a:t>Apgar</a:t>
            </a:r>
            <a:r>
              <a:rPr lang="es-CL" sz="2400" b="1" dirty="0"/>
              <a:t> 8-9. Alimentándose al pecho. Mamá Rh (-).  Al examen físico Ud. objetiva ictericia hasta los muslos. El diagnóstico más probable es:</a:t>
            </a: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Atresia de vía biliar</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Ictericia Fisiológica</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4716016" y="4365104"/>
            <a:ext cx="394516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Ictericia por leche materna</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4716016" y="3140968"/>
            <a:ext cx="396044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Hepatitis neonatal</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4716016" y="5697252"/>
            <a:ext cx="3960440" cy="756084"/>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Ictericia por incompatibilidad de grupo</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24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18</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CL" sz="2000" b="1" dirty="0"/>
              <a:t>Usted evalúa en urgencia a un  lactante de 6 meses con historia de  haber presentado deposiciones con sangre fresca y vómitos en 2 ocasiones. Al examen físico  pálido, irritable, </a:t>
            </a:r>
            <a:r>
              <a:rPr lang="es-CL" sz="2000" b="1" dirty="0" smtClean="0"/>
              <a:t>abdomen  distendido, </a:t>
            </a:r>
            <a:r>
              <a:rPr lang="es-CL" sz="2000" b="1" dirty="0"/>
              <a:t>sensible difuso, con RHA </a:t>
            </a:r>
            <a:r>
              <a:rPr lang="es-CL" sz="2000" b="1" dirty="0" smtClean="0"/>
              <a:t>(-) , </a:t>
            </a:r>
            <a:r>
              <a:rPr lang="es-CL" sz="2000" b="1" dirty="0"/>
              <a:t>sin  alteraciones al resto del examen físico. Madre refiere que hace 2 semanas lo alimenta con fórmula. El diagnóstico más probable es: </a:t>
            </a: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Úlcera de stress</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53209"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Vólvulo intestinal</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578085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effectLst>
                  <a:outerShdw blurRad="38100" dist="38100" dir="2700000" algn="tl">
                    <a:srgbClr val="000000">
                      <a:alpha val="43137"/>
                    </a:srgbClr>
                  </a:outerShdw>
                </a:effectLst>
              </a:rPr>
              <a:t>d</a:t>
            </a:r>
            <a:r>
              <a:rPr lang="es-CL" sz="2400" b="1" dirty="0" smtClean="0">
                <a:effectLst>
                  <a:outerShdw blurRad="38100" dist="38100" dir="2700000" algn="tl">
                    <a:srgbClr val="000000">
                      <a:alpha val="43137"/>
                    </a:srgbClr>
                  </a:outerShdw>
                </a:effectLst>
              </a:rPr>
              <a:t>. Alergia alimentaria</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5796136" y="3140968"/>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effectLst>
                  <a:outerShdw blurRad="38100" dist="38100" dir="2700000" algn="tl">
                    <a:srgbClr val="000000">
                      <a:alpha val="43137"/>
                    </a:srgbClr>
                  </a:outerShdw>
                </a:effectLst>
              </a:rPr>
              <a:t>c</a:t>
            </a:r>
            <a:r>
              <a:rPr lang="es-CL" sz="2400" b="1" dirty="0" smtClean="0">
                <a:effectLst>
                  <a:outerShdw blurRad="38100" dist="38100" dir="2700000" algn="tl">
                    <a:srgbClr val="000000">
                      <a:alpha val="43137"/>
                    </a:srgbClr>
                  </a:outerShdw>
                </a:effectLst>
              </a:rPr>
              <a:t>. Déficit de Vitamina K</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5796136" y="5697252"/>
            <a:ext cx="288032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Invaginación intestinal</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034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2</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_tradnl" sz="2000" b="1" dirty="0">
                <a:solidFill>
                  <a:prstClr val="white"/>
                </a:solidFill>
                <a:effectLst>
                  <a:outerShdw blurRad="38100" dist="38100" dir="2700000" algn="tl">
                    <a:srgbClr val="000000">
                      <a:alpha val="43137"/>
                    </a:srgbClr>
                  </a:outerShdw>
                </a:effectLst>
              </a:rPr>
              <a:t>Lactante de 9 meses inicia hace 8 horas cuadro de CEG, vómitos y episodios de llanto intermitente asociado a flexión de las piernas sobre el abdomen. En el examen físico el abdomen se encuentra distendido y doloroso y presenta una deposición abundante color rojo </a:t>
            </a:r>
            <a:r>
              <a:rPr lang="es-ES_tradnl" sz="2000" b="1" dirty="0" smtClean="0">
                <a:solidFill>
                  <a:prstClr val="white"/>
                </a:solidFill>
                <a:effectLst>
                  <a:outerShdw blurRad="38100" dist="38100" dir="2700000" algn="tl">
                    <a:srgbClr val="000000">
                      <a:alpha val="43137"/>
                    </a:srgbClr>
                  </a:outerShdw>
                </a:effectLst>
              </a:rPr>
              <a:t>oscuro</a:t>
            </a:r>
            <a:r>
              <a:rPr lang="es-ES_tradnl" sz="2000" b="1" dirty="0">
                <a:solidFill>
                  <a:prstClr val="white"/>
                </a:solidFill>
                <a:effectLst>
                  <a:outerShdw blurRad="38100" dist="38100" dir="2700000" algn="tl">
                    <a:srgbClr val="000000">
                      <a:alpha val="43137"/>
                    </a:srgbClr>
                  </a:outerShdw>
                </a:effectLst>
              </a:rPr>
              <a:t> </a:t>
            </a:r>
            <a:r>
              <a:rPr lang="es-ES_tradnl" sz="2000" b="1" dirty="0" smtClean="0">
                <a:solidFill>
                  <a:prstClr val="white"/>
                </a:solidFill>
                <a:effectLst>
                  <a:outerShdw blurRad="38100" dist="38100" dir="2700000" algn="tl">
                    <a:srgbClr val="000000">
                      <a:alpha val="43137"/>
                    </a:srgbClr>
                  </a:outerShdw>
                </a:effectLst>
              </a:rPr>
              <a:t> </a:t>
            </a:r>
            <a:r>
              <a:rPr lang="es-ES_tradnl" sz="2000" b="1" dirty="0">
                <a:solidFill>
                  <a:prstClr val="white"/>
                </a:solidFill>
                <a:effectLst>
                  <a:outerShdw blurRad="38100" dist="38100" dir="2700000" algn="tl">
                    <a:srgbClr val="000000">
                      <a:alpha val="43137"/>
                    </a:srgbClr>
                  </a:outerShdw>
                </a:effectLst>
              </a:rPr>
              <a:t>¿Cuál es el diagnóstico más probable</a:t>
            </a:r>
            <a:r>
              <a:rPr lang="es-ES_tradnl" sz="2000" b="1" dirty="0" smtClean="0">
                <a:solidFill>
                  <a:prstClr val="white"/>
                </a:solidFill>
                <a:effectLst>
                  <a:outerShdw blurRad="38100" dist="38100" dir="2700000" algn="tl">
                    <a:srgbClr val="000000">
                      <a:alpha val="43137"/>
                    </a:srgbClr>
                  </a:outerShdw>
                </a:effectLst>
              </a:rPr>
              <a:t>?</a:t>
            </a:r>
            <a:endParaRPr lang="es-CL" sz="2000" b="1" dirty="0">
              <a:solidFill>
                <a:prstClr val="white"/>
              </a:solidFill>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Apendicitis aguda</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b. </a:t>
            </a:r>
            <a:r>
              <a:rPr lang="es-CL" sz="2400" b="1" dirty="0" err="1" smtClean="0">
                <a:solidFill>
                  <a:prstClr val="white"/>
                </a:solidFill>
                <a:effectLst>
                  <a:outerShdw blurRad="38100" dist="38100" dir="2700000" algn="tl">
                    <a:srgbClr val="000000">
                      <a:alpha val="43137"/>
                    </a:srgbClr>
                  </a:outerShdw>
                </a:effectLst>
              </a:rPr>
              <a:t>Poliposis</a:t>
            </a:r>
            <a:r>
              <a:rPr lang="es-CL" sz="2400" b="1" dirty="0" smtClean="0">
                <a:solidFill>
                  <a:prstClr val="white"/>
                </a:solidFill>
                <a:effectLst>
                  <a:outerShdw blurRad="38100" dist="38100" dir="2700000" algn="tl">
                    <a:srgbClr val="000000">
                      <a:alpha val="43137"/>
                    </a:srgbClr>
                  </a:outerShdw>
                </a:effectLst>
              </a:rPr>
              <a:t> intestinal</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5364088" y="4365104"/>
            <a:ext cx="3312368"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 Estenosis Hipertrófica del Píloro</a:t>
            </a:r>
            <a:endParaRPr lang="es-CL" sz="24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5364088" y="3140968"/>
            <a:ext cx="3312368"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 Invaginación intestinal</a:t>
            </a:r>
            <a:endParaRPr lang="es-CL" sz="24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5364088" y="5697252"/>
            <a:ext cx="3312368"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 Alergia a Proteína leche de Vaca.</a:t>
            </a:r>
            <a:endParaRPr lang="es-CL"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427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18</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CL" sz="2000" b="1" dirty="0"/>
              <a:t>Usted evalúa en urgencia a un  lactante de 6 meses con historia de  haber presentado deposiciones con sangre fresca y vómitos en 2 ocasiones. Al examen físico  pálido, irritable, </a:t>
            </a:r>
            <a:r>
              <a:rPr lang="es-CL" sz="2000" b="1" dirty="0" smtClean="0"/>
              <a:t>abdomen  distendido, sensible </a:t>
            </a:r>
            <a:r>
              <a:rPr lang="es-CL" sz="2000" b="1" dirty="0"/>
              <a:t>difuso, con RHA </a:t>
            </a:r>
            <a:r>
              <a:rPr lang="es-CL" sz="2000" b="1" dirty="0" smtClean="0"/>
              <a:t>(-) , </a:t>
            </a:r>
            <a:r>
              <a:rPr lang="es-CL" sz="2000" b="1" dirty="0"/>
              <a:t>sin  alteraciones al resto del examen físico. Madre refiere que hace 2 semanas lo alimenta con fórmula. El diagnóstico más probable es: </a:t>
            </a: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Úlcera de stress</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53209"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Vólvulo intestinal</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578085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effectLst>
                  <a:outerShdw blurRad="38100" dist="38100" dir="2700000" algn="tl">
                    <a:srgbClr val="000000">
                      <a:alpha val="43137"/>
                    </a:srgbClr>
                  </a:outerShdw>
                </a:effectLst>
              </a:rPr>
              <a:t>d</a:t>
            </a:r>
            <a:r>
              <a:rPr lang="es-CL" sz="2400" b="1" dirty="0" smtClean="0">
                <a:effectLst>
                  <a:outerShdw blurRad="38100" dist="38100" dir="2700000" algn="tl">
                    <a:srgbClr val="000000">
                      <a:alpha val="43137"/>
                    </a:srgbClr>
                  </a:outerShdw>
                </a:effectLst>
              </a:rPr>
              <a:t>. Alergia alimentaria</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5796136" y="3140968"/>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effectLst>
                  <a:outerShdw blurRad="38100" dist="38100" dir="2700000" algn="tl">
                    <a:srgbClr val="000000">
                      <a:alpha val="43137"/>
                    </a:srgbClr>
                  </a:outerShdw>
                </a:effectLst>
              </a:rPr>
              <a:t>c</a:t>
            </a:r>
            <a:r>
              <a:rPr lang="es-CL" sz="2400" b="1" dirty="0" smtClean="0">
                <a:effectLst>
                  <a:outerShdw blurRad="38100" dist="38100" dir="2700000" algn="tl">
                    <a:srgbClr val="000000">
                      <a:alpha val="43137"/>
                    </a:srgbClr>
                  </a:outerShdw>
                </a:effectLst>
              </a:rPr>
              <a:t>. Déficit de Vitamina K</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5796136" y="5697252"/>
            <a:ext cx="2880320" cy="756084"/>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Invaginación intestinal</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2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19</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CL" sz="2000" b="1" dirty="0"/>
              <a:t>Un lactante de 1 mes de edad alimentado con una fórmula de inicio, consulta por presentar desde hace 10 días vómitos que han ido aumentando en frecuencia e intensidad y que actualmente son precoces después de cada alimentación.  El niño ha bajado de peso, </a:t>
            </a:r>
            <a:r>
              <a:rPr lang="es-ES_tradnl" sz="2000" b="1" dirty="0"/>
              <a:t>está decaído, de aspecto enflaquecido pero con hambre y sin otros hallazgos específicos al examen físico.</a:t>
            </a:r>
            <a:r>
              <a:rPr lang="es-CL" sz="2000" b="1" dirty="0"/>
              <a:t> El primer diagnóstico que Usted debe pensar en descartar en este caso es: </a:t>
            </a:r>
            <a:endParaRPr lang="es-CL" sz="2000" dirty="0"/>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a:t>
            </a:r>
            <a:r>
              <a:rPr lang="es-CL" sz="2400" b="1" dirty="0" err="1" smtClean="0">
                <a:effectLst>
                  <a:outerShdw blurRad="38100" dist="38100" dir="2700000" algn="tl">
                    <a:srgbClr val="000000">
                      <a:alpha val="43137"/>
                    </a:srgbClr>
                  </a:outerShdw>
                </a:effectLst>
              </a:rPr>
              <a:t>Malrotación</a:t>
            </a:r>
            <a:r>
              <a:rPr lang="es-CL" sz="2400" b="1" dirty="0" smtClean="0">
                <a:effectLst>
                  <a:outerShdw blurRad="38100" dist="38100" dir="2700000" algn="tl">
                    <a:srgbClr val="000000">
                      <a:alpha val="43137"/>
                    </a:srgbClr>
                  </a:outerShdw>
                </a:effectLst>
              </a:rPr>
              <a:t> intestinal</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Reflujo gastroesofágico</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5040052" y="4365104"/>
            <a:ext cx="3621124"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Estenosis hipertrófica del píloro</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5040052" y="3140968"/>
            <a:ext cx="3636404"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Mala técnica alimentaria</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5040052" y="5697252"/>
            <a:ext cx="3636404"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Alergia a proteína leche de vaca</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881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19</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CL" sz="2000" b="1" dirty="0"/>
              <a:t>Un lactante de 1 mes de edad alimentado con una fórmula de inicio, consulta por presentar desde hace 10 días vómitos que han ido aumentando en frecuencia e intensidad y que actualmente son precoces después de cada alimentación.  El niño ha bajado de peso, </a:t>
            </a:r>
            <a:r>
              <a:rPr lang="es-ES_tradnl" sz="2000" b="1" dirty="0"/>
              <a:t>está decaído, de aspecto enflaquecido pero con hambre y sin otros hallazgos específicos al examen físico.</a:t>
            </a:r>
            <a:r>
              <a:rPr lang="es-CL" sz="2000" b="1" dirty="0"/>
              <a:t> El primer diagnóstico que Usted debe pensar en descartar en este caso es: </a:t>
            </a:r>
            <a:endParaRPr lang="es-CL" sz="2000" dirty="0"/>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a:t>
            </a:r>
            <a:r>
              <a:rPr lang="es-CL" sz="2400" b="1" dirty="0" err="1" smtClean="0">
                <a:effectLst>
                  <a:outerShdw blurRad="38100" dist="38100" dir="2700000" algn="tl">
                    <a:srgbClr val="000000">
                      <a:alpha val="43137"/>
                    </a:srgbClr>
                  </a:outerShdw>
                </a:effectLst>
              </a:rPr>
              <a:t>Malrotación</a:t>
            </a:r>
            <a:r>
              <a:rPr lang="es-CL" sz="2400" b="1" dirty="0" smtClean="0">
                <a:effectLst>
                  <a:outerShdw blurRad="38100" dist="38100" dir="2700000" algn="tl">
                    <a:srgbClr val="000000">
                      <a:alpha val="43137"/>
                    </a:srgbClr>
                  </a:outerShdw>
                </a:effectLst>
              </a:rPr>
              <a:t> intestinal</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Reflujo gastroesofágico</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5040052" y="4365104"/>
            <a:ext cx="3621124" cy="792088"/>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Estenosis hipertrófica del píloro</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5040052" y="3140968"/>
            <a:ext cx="3636404"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Mala técnica alimentaria</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5040052" y="5697252"/>
            <a:ext cx="3636404"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Alergia a proteína leche de vaca</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351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20</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CL" sz="2800" b="1" dirty="0"/>
              <a:t>En un lactante de 10 meses que ingresa por un </a:t>
            </a:r>
            <a:r>
              <a:rPr lang="es-CL" sz="2800" b="1" dirty="0" err="1"/>
              <a:t>Sd</a:t>
            </a:r>
            <a:r>
              <a:rPr lang="es-CL" sz="2800" b="1" dirty="0"/>
              <a:t>. Diarreico Agudo con Deshidratación leve, la  terapia de rehidratación oral estaría contraindicada si presenta</a:t>
            </a:r>
            <a:r>
              <a:rPr lang="es-CL" sz="2000" b="1" dirty="0"/>
              <a:t>: </a:t>
            </a:r>
            <a:endParaRPr lang="es-CL" sz="2000" dirty="0"/>
          </a:p>
        </p:txBody>
      </p:sp>
      <p:sp>
        <p:nvSpPr>
          <p:cNvPr id="6" name="5 Proceso alternativo"/>
          <p:cNvSpPr/>
          <p:nvPr/>
        </p:nvSpPr>
        <p:spPr>
          <a:xfrm>
            <a:off x="539552" y="3284984"/>
            <a:ext cx="3168352"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Acidosis metabólica</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3168352"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Manifestaciones de </a:t>
            </a:r>
            <a:r>
              <a:rPr lang="es-CL" sz="2400" b="1" dirty="0" err="1" smtClean="0">
                <a:effectLst>
                  <a:outerShdw blurRad="38100" dist="38100" dir="2700000" algn="tl">
                    <a:srgbClr val="000000">
                      <a:alpha val="43137"/>
                    </a:srgbClr>
                  </a:outerShdw>
                </a:effectLst>
              </a:rPr>
              <a:t>Ileo</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5292080" y="4365104"/>
            <a:ext cx="3369096"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Diarrea por </a:t>
            </a:r>
            <a:r>
              <a:rPr lang="es-CL" sz="2400" b="1" dirty="0" err="1" smtClean="0">
                <a:effectLst>
                  <a:outerShdw blurRad="38100" dist="38100" dir="2700000" algn="tl">
                    <a:srgbClr val="000000">
                      <a:alpha val="43137"/>
                    </a:srgbClr>
                  </a:outerShdw>
                </a:effectLst>
              </a:rPr>
              <a:t>vibrion</a:t>
            </a:r>
            <a:r>
              <a:rPr lang="es-CL" sz="2400" b="1" dirty="0" smtClean="0">
                <a:effectLst>
                  <a:outerShdw blurRad="38100" dist="38100" dir="2700000" algn="tl">
                    <a:srgbClr val="000000">
                      <a:alpha val="43137"/>
                    </a:srgbClr>
                  </a:outerShdw>
                </a:effectLst>
              </a:rPr>
              <a:t> </a:t>
            </a:r>
            <a:r>
              <a:rPr lang="es-CL" sz="2400" b="1" dirty="0" err="1" smtClean="0">
                <a:effectLst>
                  <a:outerShdw blurRad="38100" dist="38100" dir="2700000" algn="tl">
                    <a:srgbClr val="000000">
                      <a:alpha val="43137"/>
                    </a:srgbClr>
                  </a:outerShdw>
                </a:effectLst>
              </a:rPr>
              <a:t>cholerae</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5292080" y="3140968"/>
            <a:ext cx="3384376"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Antecedente de vómitos</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5292080" y="5517232"/>
            <a:ext cx="338437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Signos de deshidratación con oliguria</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26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21</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CL" sz="2800" b="1" dirty="0"/>
              <a:t>En un lactante de 10 meses que ingresa por un </a:t>
            </a:r>
            <a:r>
              <a:rPr lang="es-CL" sz="2800" b="1" dirty="0" err="1"/>
              <a:t>Sd</a:t>
            </a:r>
            <a:r>
              <a:rPr lang="es-CL" sz="2800" b="1" dirty="0"/>
              <a:t>. Diarreico Agudo con Deshidratación leve, la  terapia de rehidratación oral estaría contraindicada si presenta</a:t>
            </a:r>
            <a:r>
              <a:rPr lang="es-CL" sz="2000" b="1" dirty="0"/>
              <a:t>: </a:t>
            </a:r>
            <a:endParaRPr lang="es-CL" sz="2000" dirty="0"/>
          </a:p>
        </p:txBody>
      </p:sp>
      <p:sp>
        <p:nvSpPr>
          <p:cNvPr id="6" name="5 Proceso alternativo"/>
          <p:cNvSpPr/>
          <p:nvPr/>
        </p:nvSpPr>
        <p:spPr>
          <a:xfrm>
            <a:off x="539552" y="3284984"/>
            <a:ext cx="3168352"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Acidosis metabólica</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3168352" cy="1080120"/>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Manifestaciones de </a:t>
            </a:r>
            <a:r>
              <a:rPr lang="es-CL" sz="2400" b="1" dirty="0" err="1" smtClean="0">
                <a:effectLst>
                  <a:outerShdw blurRad="38100" dist="38100" dir="2700000" algn="tl">
                    <a:srgbClr val="000000">
                      <a:alpha val="43137"/>
                    </a:srgbClr>
                  </a:outerShdw>
                </a:effectLst>
              </a:rPr>
              <a:t>Ileo</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5292080" y="4365104"/>
            <a:ext cx="3369096"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Diarrea por </a:t>
            </a:r>
            <a:r>
              <a:rPr lang="es-CL" sz="2400" b="1" dirty="0" err="1" smtClean="0">
                <a:effectLst>
                  <a:outerShdw blurRad="38100" dist="38100" dir="2700000" algn="tl">
                    <a:srgbClr val="000000">
                      <a:alpha val="43137"/>
                    </a:srgbClr>
                  </a:outerShdw>
                </a:effectLst>
              </a:rPr>
              <a:t>vibrion</a:t>
            </a:r>
            <a:r>
              <a:rPr lang="es-CL" sz="2400" b="1" dirty="0" smtClean="0">
                <a:effectLst>
                  <a:outerShdw blurRad="38100" dist="38100" dir="2700000" algn="tl">
                    <a:srgbClr val="000000">
                      <a:alpha val="43137"/>
                    </a:srgbClr>
                  </a:outerShdw>
                </a:effectLst>
              </a:rPr>
              <a:t> </a:t>
            </a:r>
            <a:r>
              <a:rPr lang="es-CL" sz="2400" b="1" dirty="0" err="1" smtClean="0">
                <a:effectLst>
                  <a:outerShdw blurRad="38100" dist="38100" dir="2700000" algn="tl">
                    <a:srgbClr val="000000">
                      <a:alpha val="43137"/>
                    </a:srgbClr>
                  </a:outerShdw>
                </a:effectLst>
              </a:rPr>
              <a:t>cholerae</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5292080" y="3140968"/>
            <a:ext cx="3384376"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Antecedente de vómitos</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5292080" y="5517232"/>
            <a:ext cx="338437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Signos de deshidratación con oliguria</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765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22</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CL" sz="2400" b="1" dirty="0" smtClean="0">
                <a:effectLst>
                  <a:outerShdw blurRad="38100" dist="38100" dir="2700000" algn="tl">
                    <a:srgbClr val="000000">
                      <a:alpha val="43137"/>
                    </a:srgbClr>
                  </a:outerShdw>
                </a:effectLst>
              </a:rPr>
              <a:t>Ud. </a:t>
            </a:r>
            <a:r>
              <a:rPr lang="es-CL" sz="2400" b="1" dirty="0">
                <a:effectLst>
                  <a:outerShdw blurRad="38100" dist="38100" dir="2700000" algn="tl">
                    <a:srgbClr val="000000">
                      <a:alpha val="43137"/>
                    </a:srgbClr>
                  </a:outerShdw>
                </a:effectLst>
              </a:rPr>
              <a:t>Atiende en Policlínico a un lactante de 3 meses que presenta desde hace 2 </a:t>
            </a:r>
            <a:r>
              <a:rPr lang="es-CL" sz="2400" b="1" dirty="0" smtClean="0">
                <a:effectLst>
                  <a:outerShdw blurRad="38100" dist="38100" dir="2700000" algn="tl">
                    <a:srgbClr val="000000">
                      <a:alpha val="43137"/>
                    </a:srgbClr>
                  </a:outerShdw>
                </a:effectLst>
              </a:rPr>
              <a:t>días deposiciones  diarreicas con </a:t>
            </a:r>
            <a:r>
              <a:rPr lang="es-CL" sz="2400" b="1" dirty="0">
                <a:effectLst>
                  <a:outerShdw blurRad="38100" dist="38100" dir="2700000" algn="tl">
                    <a:srgbClr val="000000">
                      <a:alpha val="43137"/>
                    </a:srgbClr>
                  </a:outerShdw>
                </a:effectLst>
              </a:rPr>
              <a:t>estrías de sangre. </a:t>
            </a:r>
            <a:r>
              <a:rPr lang="es-CL" sz="2400" b="1" dirty="0" smtClean="0">
                <a:effectLst>
                  <a:outerShdw blurRad="38100" dist="38100" dir="2700000" algn="tl">
                    <a:srgbClr val="000000">
                      <a:alpha val="43137"/>
                    </a:srgbClr>
                  </a:outerShdw>
                </a:effectLst>
              </a:rPr>
              <a:t>Consulta </a:t>
            </a:r>
            <a:r>
              <a:rPr lang="es-CL" sz="2400" b="1" dirty="0">
                <a:effectLst>
                  <a:outerShdw blurRad="38100" dist="38100" dir="2700000" algn="tl">
                    <a:srgbClr val="000000">
                      <a:alpha val="43137"/>
                    </a:srgbClr>
                  </a:outerShdw>
                </a:effectLst>
              </a:rPr>
              <a:t>febril </a:t>
            </a:r>
            <a:r>
              <a:rPr lang="es-CL" sz="2400" b="1" dirty="0" smtClean="0">
                <a:effectLst>
                  <a:outerShdw blurRad="38100" dist="38100" dir="2700000" algn="tl">
                    <a:srgbClr val="000000">
                      <a:alpha val="43137"/>
                    </a:srgbClr>
                  </a:outerShdw>
                </a:effectLst>
              </a:rPr>
              <a:t>39ºC,  decaído, con compromiso del  estado general. </a:t>
            </a:r>
            <a:r>
              <a:rPr lang="es-CL" sz="2400" b="1" dirty="0">
                <a:effectLst>
                  <a:outerShdw blurRad="38100" dist="38100" dir="2700000" algn="tl">
                    <a:srgbClr val="000000">
                      <a:alpha val="43137"/>
                    </a:srgbClr>
                  </a:outerShdw>
                </a:effectLst>
              </a:rPr>
              <a:t>La conducta recomendada es:</a:t>
            </a: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Indicar Cloranfenicol</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Derivar a Servicio urgencia</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4572000" y="4221088"/>
            <a:ext cx="408917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effectLst>
                  <a:outerShdw blurRad="38100" dist="38100" dir="2700000" algn="tl">
                    <a:srgbClr val="000000">
                      <a:alpha val="43137"/>
                    </a:srgbClr>
                  </a:outerShdw>
                </a:effectLst>
              </a:rPr>
              <a:t>d</a:t>
            </a:r>
            <a:r>
              <a:rPr lang="es-CL" sz="2400" b="1" dirty="0" smtClean="0">
                <a:effectLst>
                  <a:outerShdw blurRad="38100" dist="38100" dir="2700000" algn="tl">
                    <a:srgbClr val="000000">
                      <a:alpha val="43137"/>
                    </a:srgbClr>
                  </a:outerShdw>
                </a:effectLst>
              </a:rPr>
              <a:t>. No  indicar antibióticos y controlar en 48 </a:t>
            </a:r>
            <a:r>
              <a:rPr lang="es-CL" sz="2400" b="1" dirty="0" err="1" smtClean="0">
                <a:effectLst>
                  <a:outerShdw blurRad="38100" dist="38100" dir="2700000" algn="tl">
                    <a:srgbClr val="000000">
                      <a:alpha val="43137"/>
                    </a:srgbClr>
                  </a:outerShdw>
                </a:effectLst>
              </a:rPr>
              <a:t>hr</a:t>
            </a:r>
            <a:r>
              <a:rPr lang="es-CL" sz="2400" b="1" dirty="0" smtClean="0">
                <a:effectLst>
                  <a:outerShdw blurRad="38100" dist="38100" dir="2700000" algn="tl">
                    <a:srgbClr val="000000">
                      <a:alpha val="43137"/>
                    </a:srgbClr>
                  </a:outerShdw>
                </a:effectLst>
              </a:rPr>
              <a:t> con coprocultivo</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4572000" y="3140968"/>
            <a:ext cx="4104456"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effectLst>
                  <a:outerShdw blurRad="38100" dist="38100" dir="2700000" algn="tl">
                    <a:srgbClr val="000000">
                      <a:alpha val="43137"/>
                    </a:srgbClr>
                  </a:outerShdw>
                </a:effectLst>
              </a:rPr>
              <a:t>c</a:t>
            </a:r>
            <a:r>
              <a:rPr lang="es-CL" sz="2400" b="1" dirty="0" smtClean="0">
                <a:effectLst>
                  <a:outerShdw blurRad="38100" dist="38100" dir="2700000" algn="tl">
                    <a:srgbClr val="000000">
                      <a:alpha val="43137"/>
                    </a:srgbClr>
                  </a:outerShdw>
                </a:effectLst>
              </a:rPr>
              <a:t>. Indicar </a:t>
            </a:r>
            <a:r>
              <a:rPr lang="es-CL" sz="2400" b="1" dirty="0" err="1" smtClean="0">
                <a:effectLst>
                  <a:outerShdw blurRad="38100" dist="38100" dir="2700000" algn="tl">
                    <a:srgbClr val="000000">
                      <a:alpha val="43137"/>
                    </a:srgbClr>
                  </a:outerShdw>
                </a:effectLst>
              </a:rPr>
              <a:t>Furazolidona</a:t>
            </a:r>
            <a:r>
              <a:rPr lang="es-CL" sz="2400" b="1" dirty="0" smtClean="0">
                <a:effectLst>
                  <a:outerShdw blurRad="38100" dist="38100" dir="2700000" algn="tl">
                    <a:srgbClr val="000000">
                      <a:alpha val="43137"/>
                    </a:srgbClr>
                  </a:outerShdw>
                </a:effectLst>
              </a:rPr>
              <a:t> y controlar en 48  </a:t>
            </a:r>
            <a:r>
              <a:rPr lang="es-CL" sz="2400" b="1" dirty="0" err="1" smtClean="0">
                <a:effectLst>
                  <a:outerShdw blurRad="38100" dist="38100" dir="2700000" algn="tl">
                    <a:srgbClr val="000000">
                      <a:alpha val="43137"/>
                    </a:srgbClr>
                  </a:outerShdw>
                </a:effectLst>
              </a:rPr>
              <a:t>hr</a:t>
            </a:r>
            <a:r>
              <a:rPr lang="es-CL" sz="2400" b="1" dirty="0" smtClean="0">
                <a:effectLst>
                  <a:outerShdw blurRad="38100" dist="38100" dir="2700000" algn="tl">
                    <a:srgbClr val="000000">
                      <a:alpha val="43137"/>
                    </a:srgbClr>
                  </a:outerShdw>
                </a:effectLst>
              </a:rPr>
              <a:t>.</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4572000" y="5517232"/>
            <a:ext cx="4104456" cy="122413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Indicar dieta sin residuos más sales de rehidratación oral y </a:t>
            </a:r>
            <a:r>
              <a:rPr lang="es-CL" sz="2400" b="1" dirty="0" err="1" smtClean="0">
                <a:effectLst>
                  <a:outerShdw blurRad="38100" dist="38100" dir="2700000" algn="tl">
                    <a:srgbClr val="000000">
                      <a:alpha val="43137"/>
                    </a:srgbClr>
                  </a:outerShdw>
                </a:effectLst>
              </a:rPr>
              <a:t>cotrimoxazol</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764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22</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CL" sz="2400" b="1" dirty="0" smtClean="0">
                <a:effectLst>
                  <a:outerShdw blurRad="38100" dist="38100" dir="2700000" algn="tl">
                    <a:srgbClr val="000000">
                      <a:alpha val="43137"/>
                    </a:srgbClr>
                  </a:outerShdw>
                </a:effectLst>
              </a:rPr>
              <a:t>Ud. </a:t>
            </a:r>
            <a:r>
              <a:rPr lang="es-CL" sz="2400" b="1" dirty="0">
                <a:effectLst>
                  <a:outerShdw blurRad="38100" dist="38100" dir="2700000" algn="tl">
                    <a:srgbClr val="000000">
                      <a:alpha val="43137"/>
                    </a:srgbClr>
                  </a:outerShdw>
                </a:effectLst>
              </a:rPr>
              <a:t>Atiende en Policlínico a un lactante de 3 meses que presenta desde hace 2 </a:t>
            </a:r>
            <a:r>
              <a:rPr lang="es-CL" sz="2400" b="1" dirty="0" smtClean="0">
                <a:effectLst>
                  <a:outerShdw blurRad="38100" dist="38100" dir="2700000" algn="tl">
                    <a:srgbClr val="000000">
                      <a:alpha val="43137"/>
                    </a:srgbClr>
                  </a:outerShdw>
                </a:effectLst>
              </a:rPr>
              <a:t>días deposiciones  diarreicas con </a:t>
            </a:r>
            <a:r>
              <a:rPr lang="es-CL" sz="2400" b="1" dirty="0">
                <a:effectLst>
                  <a:outerShdw blurRad="38100" dist="38100" dir="2700000" algn="tl">
                    <a:srgbClr val="000000">
                      <a:alpha val="43137"/>
                    </a:srgbClr>
                  </a:outerShdw>
                </a:effectLst>
              </a:rPr>
              <a:t>estrías de sangre. </a:t>
            </a:r>
            <a:r>
              <a:rPr lang="es-CL" sz="2400" b="1" dirty="0" smtClean="0">
                <a:effectLst>
                  <a:outerShdw blurRad="38100" dist="38100" dir="2700000" algn="tl">
                    <a:srgbClr val="000000">
                      <a:alpha val="43137"/>
                    </a:srgbClr>
                  </a:outerShdw>
                </a:effectLst>
              </a:rPr>
              <a:t>Consulta </a:t>
            </a:r>
            <a:r>
              <a:rPr lang="es-CL" sz="2400" b="1" dirty="0">
                <a:effectLst>
                  <a:outerShdw blurRad="38100" dist="38100" dir="2700000" algn="tl">
                    <a:srgbClr val="000000">
                      <a:alpha val="43137"/>
                    </a:srgbClr>
                  </a:outerShdw>
                </a:effectLst>
              </a:rPr>
              <a:t>febril </a:t>
            </a:r>
            <a:r>
              <a:rPr lang="es-CL" sz="2400" b="1" dirty="0" smtClean="0">
                <a:effectLst>
                  <a:outerShdw blurRad="38100" dist="38100" dir="2700000" algn="tl">
                    <a:srgbClr val="000000">
                      <a:alpha val="43137"/>
                    </a:srgbClr>
                  </a:outerShdw>
                </a:effectLst>
              </a:rPr>
              <a:t>39ºC,  decaído, con compromiso del  estado general. </a:t>
            </a:r>
            <a:r>
              <a:rPr lang="es-CL" sz="2400" b="1" dirty="0">
                <a:effectLst>
                  <a:outerShdw blurRad="38100" dist="38100" dir="2700000" algn="tl">
                    <a:srgbClr val="000000">
                      <a:alpha val="43137"/>
                    </a:srgbClr>
                  </a:outerShdw>
                </a:effectLst>
              </a:rPr>
              <a:t>La conducta recomendada es:</a:t>
            </a: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Indicar Cloranfenicol</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Derivar a Servicio urgencia</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4572000" y="4221088"/>
            <a:ext cx="408917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effectLst>
                  <a:outerShdw blurRad="38100" dist="38100" dir="2700000" algn="tl">
                    <a:srgbClr val="000000">
                      <a:alpha val="43137"/>
                    </a:srgbClr>
                  </a:outerShdw>
                </a:effectLst>
              </a:rPr>
              <a:t>d</a:t>
            </a:r>
            <a:r>
              <a:rPr lang="es-CL" sz="2400" b="1" dirty="0" smtClean="0">
                <a:effectLst>
                  <a:outerShdw blurRad="38100" dist="38100" dir="2700000" algn="tl">
                    <a:srgbClr val="000000">
                      <a:alpha val="43137"/>
                    </a:srgbClr>
                  </a:outerShdw>
                </a:effectLst>
              </a:rPr>
              <a:t>. No  indicar antibióticos y controlar en 48 </a:t>
            </a:r>
            <a:r>
              <a:rPr lang="es-CL" sz="2400" b="1" dirty="0" err="1" smtClean="0">
                <a:effectLst>
                  <a:outerShdw blurRad="38100" dist="38100" dir="2700000" algn="tl">
                    <a:srgbClr val="000000">
                      <a:alpha val="43137"/>
                    </a:srgbClr>
                  </a:outerShdw>
                </a:effectLst>
              </a:rPr>
              <a:t>hr</a:t>
            </a:r>
            <a:r>
              <a:rPr lang="es-CL" sz="2400" b="1" dirty="0" smtClean="0">
                <a:effectLst>
                  <a:outerShdw blurRad="38100" dist="38100" dir="2700000" algn="tl">
                    <a:srgbClr val="000000">
                      <a:alpha val="43137"/>
                    </a:srgbClr>
                  </a:outerShdw>
                </a:effectLst>
              </a:rPr>
              <a:t> con coprocultivo</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4572000" y="3140968"/>
            <a:ext cx="4104456"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effectLst>
                  <a:outerShdw blurRad="38100" dist="38100" dir="2700000" algn="tl">
                    <a:srgbClr val="000000">
                      <a:alpha val="43137"/>
                    </a:srgbClr>
                  </a:outerShdw>
                </a:effectLst>
              </a:rPr>
              <a:t>c</a:t>
            </a:r>
            <a:r>
              <a:rPr lang="es-CL" sz="2400" b="1" dirty="0" smtClean="0">
                <a:effectLst>
                  <a:outerShdw blurRad="38100" dist="38100" dir="2700000" algn="tl">
                    <a:srgbClr val="000000">
                      <a:alpha val="43137"/>
                    </a:srgbClr>
                  </a:outerShdw>
                </a:effectLst>
              </a:rPr>
              <a:t>. Indicar </a:t>
            </a:r>
            <a:r>
              <a:rPr lang="es-CL" sz="2400" b="1" dirty="0" err="1" smtClean="0">
                <a:effectLst>
                  <a:outerShdw blurRad="38100" dist="38100" dir="2700000" algn="tl">
                    <a:srgbClr val="000000">
                      <a:alpha val="43137"/>
                    </a:srgbClr>
                  </a:outerShdw>
                </a:effectLst>
              </a:rPr>
              <a:t>Furazolidona</a:t>
            </a:r>
            <a:r>
              <a:rPr lang="es-CL" sz="2400" b="1" dirty="0" smtClean="0">
                <a:effectLst>
                  <a:outerShdw blurRad="38100" dist="38100" dir="2700000" algn="tl">
                    <a:srgbClr val="000000">
                      <a:alpha val="43137"/>
                    </a:srgbClr>
                  </a:outerShdw>
                </a:effectLst>
              </a:rPr>
              <a:t> y controlar en 48  </a:t>
            </a:r>
            <a:r>
              <a:rPr lang="es-CL" sz="2400" b="1" dirty="0" err="1" smtClean="0">
                <a:effectLst>
                  <a:outerShdw blurRad="38100" dist="38100" dir="2700000" algn="tl">
                    <a:srgbClr val="000000">
                      <a:alpha val="43137"/>
                    </a:srgbClr>
                  </a:outerShdw>
                </a:effectLst>
              </a:rPr>
              <a:t>hr</a:t>
            </a:r>
            <a:r>
              <a:rPr lang="es-CL" sz="2400" b="1" dirty="0" smtClean="0">
                <a:effectLst>
                  <a:outerShdw blurRad="38100" dist="38100" dir="2700000" algn="tl">
                    <a:srgbClr val="000000">
                      <a:alpha val="43137"/>
                    </a:srgbClr>
                  </a:outerShdw>
                </a:effectLst>
              </a:rPr>
              <a:t>.</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4572000" y="5517232"/>
            <a:ext cx="4104456" cy="122413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Indicar dieta sin residuos más sales de rehidratación oral y </a:t>
            </a:r>
            <a:r>
              <a:rPr lang="es-CL" sz="2400" b="1" dirty="0" err="1" smtClean="0">
                <a:effectLst>
                  <a:outerShdw blurRad="38100" dist="38100" dir="2700000" algn="tl">
                    <a:srgbClr val="000000">
                      <a:alpha val="43137"/>
                    </a:srgbClr>
                  </a:outerShdw>
                </a:effectLst>
              </a:rPr>
              <a:t>cotrimoxazol</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781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23</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ES_tradnl" sz="2400" b="1" dirty="0"/>
              <a:t>Usted atiende en consultorio a un lactante de 12 meses de edad y encuentra que ha habido una detención de su curva de peso y talla a partir de los 9 meses de edad. La madre refiere que desde hace 2 meses presenta diarrea intermitente.  Al examen físico con distensión abdominal. ¿Cuál sería la sospecha diagnóstica más probable?</a:t>
            </a:r>
            <a:endParaRPr lang="es-CL" sz="2400" b="1" dirty="0"/>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a:t>
            </a:r>
            <a:r>
              <a:rPr lang="es-CL" sz="2400" b="1" dirty="0" err="1" smtClean="0">
                <a:effectLst>
                  <a:outerShdw blurRad="38100" dist="38100" dir="2700000" algn="tl">
                    <a:srgbClr val="000000">
                      <a:alpha val="43137"/>
                    </a:srgbClr>
                  </a:outerShdw>
                </a:effectLst>
              </a:rPr>
              <a:t>Giardiasis</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Hipertiroidismo</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5292080" y="4280453"/>
            <a:ext cx="3384376"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Intolerancia a la lactosa</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5292080" y="3140968"/>
            <a:ext cx="3384376"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Enfermedad celiaca</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5292080" y="5697252"/>
            <a:ext cx="3384376"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Enfermedad inflamatoria intestinal</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329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23</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ES_tradnl" sz="2400" b="1" dirty="0"/>
              <a:t>Usted atiende en consultorio a un lactante de 12 meses de edad y encuentra que ha habido una detención de su curva de peso y talla a partir de los 9 meses de edad. La madre refiere que desde hace 2 meses presenta diarrea intermitente.  Al examen físico con distensión abdominal. ¿Cuál sería la sospecha diagnóstica más probable?</a:t>
            </a:r>
            <a:endParaRPr lang="es-CL" sz="2400" b="1" dirty="0"/>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a. </a:t>
            </a:r>
            <a:r>
              <a:rPr lang="es-CL" sz="2400" b="1" dirty="0" err="1" smtClean="0">
                <a:effectLst>
                  <a:outerShdw blurRad="38100" dist="38100" dir="2700000" algn="tl">
                    <a:srgbClr val="000000">
                      <a:alpha val="43137"/>
                    </a:srgbClr>
                  </a:outerShdw>
                </a:effectLst>
              </a:rPr>
              <a:t>Giardiasis</a:t>
            </a:r>
            <a:endParaRPr lang="es-CL" sz="2400" b="1" dirty="0">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b. Hipertiroidismo</a:t>
            </a:r>
            <a:endParaRPr lang="es-CL" sz="2400" b="1" dirty="0">
              <a:effectLst>
                <a:outerShdw blurRad="38100" dist="38100" dir="2700000" algn="tl">
                  <a:srgbClr val="000000">
                    <a:alpha val="43137"/>
                  </a:srgbClr>
                </a:outerShdw>
              </a:effectLst>
            </a:endParaRPr>
          </a:p>
        </p:txBody>
      </p:sp>
      <p:sp>
        <p:nvSpPr>
          <p:cNvPr id="9" name="8 Proceso alternativo"/>
          <p:cNvSpPr/>
          <p:nvPr/>
        </p:nvSpPr>
        <p:spPr>
          <a:xfrm>
            <a:off x="5290255" y="4280251"/>
            <a:ext cx="3384376"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d. Intolerancia a la lactosa</a:t>
            </a:r>
            <a:endParaRPr lang="es-CL" sz="2400" b="1" dirty="0">
              <a:effectLst>
                <a:outerShdw blurRad="38100" dist="38100" dir="2700000" algn="tl">
                  <a:srgbClr val="000000">
                    <a:alpha val="43137"/>
                  </a:srgbClr>
                </a:outerShdw>
              </a:effectLst>
            </a:endParaRPr>
          </a:p>
        </p:txBody>
      </p:sp>
      <p:sp>
        <p:nvSpPr>
          <p:cNvPr id="10" name="9 Proceso alternativo"/>
          <p:cNvSpPr/>
          <p:nvPr/>
        </p:nvSpPr>
        <p:spPr>
          <a:xfrm>
            <a:off x="5292080" y="3140968"/>
            <a:ext cx="3384376" cy="828092"/>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c. Enfermedad celiaca</a:t>
            </a:r>
            <a:endParaRPr lang="es-CL" sz="2400" b="1" dirty="0">
              <a:effectLst>
                <a:outerShdw blurRad="38100" dist="38100" dir="2700000" algn="tl">
                  <a:srgbClr val="000000">
                    <a:alpha val="43137"/>
                  </a:srgbClr>
                </a:outerShdw>
              </a:effectLst>
            </a:endParaRPr>
          </a:p>
        </p:txBody>
      </p:sp>
      <p:sp>
        <p:nvSpPr>
          <p:cNvPr id="11" name="10 Proceso alternativo"/>
          <p:cNvSpPr/>
          <p:nvPr/>
        </p:nvSpPr>
        <p:spPr>
          <a:xfrm>
            <a:off x="5292080" y="5697252"/>
            <a:ext cx="3384376"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e. Enfermedad inflamatoria intestinal</a:t>
            </a:r>
            <a:endParaRPr lang="es-C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429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24</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ES_tradnl" sz="2000" b="1" dirty="0"/>
              <a:t>Usted atiende en el consultorio a Jaime, un lactante de 1 mes de edad quien tiene antecedente de embarazo a termino y parto normal.  Se alimenta con Leche materna. La madre refiere que desde hace 1 semana presenta en forma progresiva vómitos explosivos de aspecto claro después de alimentarse. Relata que se alimenta con avidez, pero ha bajado de peso. ¿Cuál sería la conducta mas adecuada en este caso?</a:t>
            </a:r>
            <a:endParaRPr lang="es-CL" sz="2000" b="1" dirty="0"/>
          </a:p>
        </p:txBody>
      </p:sp>
      <p:sp>
        <p:nvSpPr>
          <p:cNvPr id="6" name="5 Proceso alternativo"/>
          <p:cNvSpPr/>
          <p:nvPr/>
        </p:nvSpPr>
        <p:spPr>
          <a:xfrm>
            <a:off x="539552" y="2924944"/>
            <a:ext cx="3096344" cy="183620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000" b="1" dirty="0" smtClean="0">
                <a:effectLst>
                  <a:outerShdw blurRad="38100" dist="38100" dir="2700000" algn="tl">
                    <a:srgbClr val="000000">
                      <a:alpha val="43137"/>
                    </a:srgbClr>
                  </a:outerShdw>
                </a:effectLst>
              </a:rPr>
              <a:t>a. Tranquilizar a la madre, darle medidas posición anti reflujo e iniciar </a:t>
            </a:r>
            <a:r>
              <a:rPr lang="es-CL" sz="2000" b="1" dirty="0" err="1" smtClean="0">
                <a:effectLst>
                  <a:outerShdw blurRad="38100" dist="38100" dir="2700000" algn="tl">
                    <a:srgbClr val="000000">
                      <a:alpha val="43137"/>
                    </a:srgbClr>
                  </a:outerShdw>
                </a:effectLst>
              </a:rPr>
              <a:t>domperidona</a:t>
            </a:r>
            <a:endParaRPr lang="es-CL" sz="2000" b="1" dirty="0">
              <a:effectLst>
                <a:outerShdw blurRad="38100" dist="38100" dir="2700000" algn="tl">
                  <a:srgbClr val="000000">
                    <a:alpha val="43137"/>
                  </a:srgbClr>
                </a:outerShdw>
              </a:effectLst>
            </a:endParaRPr>
          </a:p>
        </p:txBody>
      </p:sp>
      <p:sp>
        <p:nvSpPr>
          <p:cNvPr id="7" name="6 Proceso alternativo"/>
          <p:cNvSpPr/>
          <p:nvPr/>
        </p:nvSpPr>
        <p:spPr>
          <a:xfrm>
            <a:off x="539552" y="5013176"/>
            <a:ext cx="3096344" cy="144016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000" b="1" dirty="0" smtClean="0">
                <a:effectLst>
                  <a:outerShdw blurRad="38100" dist="38100" dir="2700000" algn="tl">
                    <a:srgbClr val="000000">
                      <a:alpha val="43137"/>
                    </a:srgbClr>
                  </a:outerShdw>
                </a:effectLst>
              </a:rPr>
              <a:t>b. Solicitar una radiografía Esófago-estómago-duodeno y controlar</a:t>
            </a:r>
            <a:endParaRPr lang="es-CL" sz="2000" b="1" dirty="0">
              <a:effectLst>
                <a:outerShdw blurRad="38100" dist="38100" dir="2700000" algn="tl">
                  <a:srgbClr val="000000">
                    <a:alpha val="43137"/>
                  </a:srgbClr>
                </a:outerShdw>
              </a:effectLst>
            </a:endParaRPr>
          </a:p>
        </p:txBody>
      </p:sp>
      <p:sp>
        <p:nvSpPr>
          <p:cNvPr id="9" name="8 Proceso alternativo"/>
          <p:cNvSpPr/>
          <p:nvPr/>
        </p:nvSpPr>
        <p:spPr>
          <a:xfrm>
            <a:off x="4499992" y="4149080"/>
            <a:ext cx="4161184" cy="122413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000" b="1" dirty="0" smtClean="0">
                <a:effectLst>
                  <a:outerShdw blurRad="38100" dist="38100" dir="2700000" algn="tl">
                    <a:srgbClr val="000000">
                      <a:alpha val="43137"/>
                    </a:srgbClr>
                  </a:outerShdw>
                </a:effectLst>
              </a:rPr>
              <a:t>d. Derivar a SU para hospitalización en sala, dejar en régimen 0 para volver a alimentar en 6 </a:t>
            </a:r>
            <a:r>
              <a:rPr lang="es-CL" sz="2000" b="1" dirty="0" err="1" smtClean="0">
                <a:effectLst>
                  <a:outerShdw blurRad="38100" dist="38100" dir="2700000" algn="tl">
                    <a:srgbClr val="000000">
                      <a:alpha val="43137"/>
                    </a:srgbClr>
                  </a:outerShdw>
                </a:effectLst>
              </a:rPr>
              <a:t>hr</a:t>
            </a:r>
            <a:r>
              <a:rPr lang="es-CL" sz="2000" b="1" dirty="0" smtClean="0">
                <a:effectLst>
                  <a:outerShdw blurRad="38100" dist="38100" dir="2700000" algn="tl">
                    <a:srgbClr val="000000">
                      <a:alpha val="43137"/>
                    </a:srgbClr>
                  </a:outerShdw>
                </a:effectLst>
              </a:rPr>
              <a:t>.</a:t>
            </a:r>
            <a:endParaRPr lang="es-CL" sz="2000" b="1" dirty="0">
              <a:effectLst>
                <a:outerShdw blurRad="38100" dist="38100" dir="2700000" algn="tl">
                  <a:srgbClr val="000000">
                    <a:alpha val="43137"/>
                  </a:srgbClr>
                </a:outerShdw>
              </a:effectLst>
            </a:endParaRPr>
          </a:p>
        </p:txBody>
      </p:sp>
      <p:sp>
        <p:nvSpPr>
          <p:cNvPr id="10" name="9 Proceso alternativo"/>
          <p:cNvSpPr/>
          <p:nvPr/>
        </p:nvSpPr>
        <p:spPr>
          <a:xfrm>
            <a:off x="4499992" y="2924944"/>
            <a:ext cx="4176464" cy="104411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000" b="1" dirty="0" smtClean="0">
                <a:effectLst>
                  <a:outerShdw blurRad="38100" dist="38100" dir="2700000" algn="tl">
                    <a:srgbClr val="000000">
                      <a:alpha val="43137"/>
                    </a:srgbClr>
                  </a:outerShdw>
                </a:effectLst>
              </a:rPr>
              <a:t>c. Recomendar a la madre alimentar cada 3 a 4 </a:t>
            </a:r>
            <a:r>
              <a:rPr lang="es-CL" sz="2000" b="1" dirty="0" err="1" smtClean="0">
                <a:effectLst>
                  <a:outerShdw blurRad="38100" dist="38100" dir="2700000" algn="tl">
                    <a:srgbClr val="000000">
                      <a:alpha val="43137"/>
                    </a:srgbClr>
                  </a:outerShdw>
                </a:effectLst>
              </a:rPr>
              <a:t>hrs</a:t>
            </a:r>
            <a:r>
              <a:rPr lang="es-CL" sz="2000" b="1" dirty="0" smtClean="0">
                <a:effectLst>
                  <a:outerShdw blurRad="38100" dist="38100" dir="2700000" algn="tl">
                    <a:srgbClr val="000000">
                      <a:alpha val="43137"/>
                    </a:srgbClr>
                  </a:outerShdw>
                </a:effectLst>
              </a:rPr>
              <a:t> en vez de libre demanda</a:t>
            </a:r>
            <a:endParaRPr lang="es-CL" sz="2000" b="1" dirty="0">
              <a:effectLst>
                <a:outerShdw blurRad="38100" dist="38100" dir="2700000" algn="tl">
                  <a:srgbClr val="000000">
                    <a:alpha val="43137"/>
                  </a:srgbClr>
                </a:outerShdw>
              </a:effectLst>
            </a:endParaRPr>
          </a:p>
        </p:txBody>
      </p:sp>
      <p:sp>
        <p:nvSpPr>
          <p:cNvPr id="11" name="10 Proceso alternativo"/>
          <p:cNvSpPr/>
          <p:nvPr/>
        </p:nvSpPr>
        <p:spPr>
          <a:xfrm>
            <a:off x="4499992" y="5651850"/>
            <a:ext cx="4176464" cy="100811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000" b="1" dirty="0" smtClean="0">
                <a:effectLst>
                  <a:outerShdw blurRad="38100" dist="38100" dir="2700000" algn="tl">
                    <a:srgbClr val="000000">
                      <a:alpha val="43137"/>
                    </a:srgbClr>
                  </a:outerShdw>
                </a:effectLst>
              </a:rPr>
              <a:t>e. Derivar a SU para evaluación  por cirugía infantil y resolución quirúrgica</a:t>
            </a:r>
            <a:endParaRPr lang="es-CL"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329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2</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_tradnl" sz="2000" b="1" dirty="0">
                <a:solidFill>
                  <a:prstClr val="white"/>
                </a:solidFill>
                <a:effectLst>
                  <a:outerShdw blurRad="38100" dist="38100" dir="2700000" algn="tl">
                    <a:srgbClr val="000000">
                      <a:alpha val="43137"/>
                    </a:srgbClr>
                  </a:outerShdw>
                </a:effectLst>
              </a:rPr>
              <a:t>Lactante de 9 meses inicia hace 8 horas cuadro de CEG, vómitos y episodios de llanto intermitente asociado a flexión de las piernas sobre el abdomen. En el examen físico el abdomen se encuentra distendido y doloroso y presenta una deposición abundante color rojo </a:t>
            </a:r>
            <a:r>
              <a:rPr lang="es-ES_tradnl" sz="2000" b="1" dirty="0" smtClean="0">
                <a:solidFill>
                  <a:prstClr val="white"/>
                </a:solidFill>
                <a:effectLst>
                  <a:outerShdw blurRad="38100" dist="38100" dir="2700000" algn="tl">
                    <a:srgbClr val="000000">
                      <a:alpha val="43137"/>
                    </a:srgbClr>
                  </a:outerShdw>
                </a:effectLst>
              </a:rPr>
              <a:t>oscuro</a:t>
            </a:r>
            <a:r>
              <a:rPr lang="es-ES_tradnl" sz="2000" b="1" dirty="0">
                <a:solidFill>
                  <a:prstClr val="white"/>
                </a:solidFill>
                <a:effectLst>
                  <a:outerShdw blurRad="38100" dist="38100" dir="2700000" algn="tl">
                    <a:srgbClr val="000000">
                      <a:alpha val="43137"/>
                    </a:srgbClr>
                  </a:outerShdw>
                </a:effectLst>
              </a:rPr>
              <a:t> </a:t>
            </a:r>
            <a:r>
              <a:rPr lang="es-ES_tradnl" sz="2000" b="1" dirty="0" smtClean="0">
                <a:solidFill>
                  <a:prstClr val="white"/>
                </a:solidFill>
                <a:effectLst>
                  <a:outerShdw blurRad="38100" dist="38100" dir="2700000" algn="tl">
                    <a:srgbClr val="000000">
                      <a:alpha val="43137"/>
                    </a:srgbClr>
                  </a:outerShdw>
                </a:effectLst>
              </a:rPr>
              <a:t> </a:t>
            </a:r>
            <a:r>
              <a:rPr lang="es-ES_tradnl" sz="2000" b="1" dirty="0">
                <a:solidFill>
                  <a:prstClr val="white"/>
                </a:solidFill>
                <a:effectLst>
                  <a:outerShdw blurRad="38100" dist="38100" dir="2700000" algn="tl">
                    <a:srgbClr val="000000">
                      <a:alpha val="43137"/>
                    </a:srgbClr>
                  </a:outerShdw>
                </a:effectLst>
              </a:rPr>
              <a:t>¿Cuál es el diagnóstico más probable</a:t>
            </a:r>
            <a:r>
              <a:rPr lang="es-ES_tradnl" sz="2000" b="1" dirty="0" smtClean="0">
                <a:solidFill>
                  <a:prstClr val="white"/>
                </a:solidFill>
                <a:effectLst>
                  <a:outerShdw blurRad="38100" dist="38100" dir="2700000" algn="tl">
                    <a:srgbClr val="000000">
                      <a:alpha val="43137"/>
                    </a:srgbClr>
                  </a:outerShdw>
                </a:effectLst>
              </a:rPr>
              <a:t>?</a:t>
            </a:r>
            <a:endParaRPr lang="es-CL" sz="2000" b="1" dirty="0">
              <a:solidFill>
                <a:prstClr val="white"/>
              </a:solidFill>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Apendicitis aguda</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b. </a:t>
            </a:r>
            <a:r>
              <a:rPr lang="es-CL" sz="2400" b="1" dirty="0" err="1" smtClean="0">
                <a:solidFill>
                  <a:prstClr val="white"/>
                </a:solidFill>
                <a:effectLst>
                  <a:outerShdw blurRad="38100" dist="38100" dir="2700000" algn="tl">
                    <a:srgbClr val="000000">
                      <a:alpha val="43137"/>
                    </a:srgbClr>
                  </a:outerShdw>
                </a:effectLst>
              </a:rPr>
              <a:t>Poliposis</a:t>
            </a:r>
            <a:r>
              <a:rPr lang="es-CL" sz="2400" b="1" dirty="0" smtClean="0">
                <a:solidFill>
                  <a:prstClr val="white"/>
                </a:solidFill>
                <a:effectLst>
                  <a:outerShdw blurRad="38100" dist="38100" dir="2700000" algn="tl">
                    <a:srgbClr val="000000">
                      <a:alpha val="43137"/>
                    </a:srgbClr>
                  </a:outerShdw>
                </a:effectLst>
              </a:rPr>
              <a:t> intestinal</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5364088" y="4365104"/>
            <a:ext cx="3312368"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 Estenosis Hipertrófica del Píloro</a:t>
            </a:r>
            <a:endParaRPr lang="es-CL" sz="24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5364088" y="3140968"/>
            <a:ext cx="3312368" cy="828092"/>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 Invaginación intestinal</a:t>
            </a:r>
            <a:endParaRPr lang="es-CL" sz="24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5364088" y="5697252"/>
            <a:ext cx="3312368"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 Alergia a Proteína leche de Vaca.</a:t>
            </a:r>
            <a:endParaRPr lang="es-CL"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45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24</a:t>
            </a:r>
            <a:endParaRPr lang="es-CL" sz="2400" b="1" dirty="0">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0"/>
            <a:r>
              <a:rPr lang="es-ES_tradnl" sz="2000" b="1" dirty="0"/>
              <a:t>Usted atiende en el consultorio a Jaime, un lactante de 1 mes de edad quien tiene antecedente de embarazo a termino y parto normal.  Se alimenta con Leche materna. La madre refiere que desde hace 1 semana presenta en forma progresiva vómitos explosivos de aspecto claro después de alimentarse. Relata que se alimenta con avidez, pero ha bajado de peso. ¿Cuál sería la conducta mas adecuada en este caso?</a:t>
            </a:r>
            <a:endParaRPr lang="es-CL" sz="2000" b="1" dirty="0"/>
          </a:p>
        </p:txBody>
      </p:sp>
      <p:sp>
        <p:nvSpPr>
          <p:cNvPr id="6" name="5 Proceso alternativo"/>
          <p:cNvSpPr/>
          <p:nvPr/>
        </p:nvSpPr>
        <p:spPr>
          <a:xfrm>
            <a:off x="539552" y="2924944"/>
            <a:ext cx="3096344" cy="183620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000" b="1" dirty="0" smtClean="0">
                <a:effectLst>
                  <a:outerShdw blurRad="38100" dist="38100" dir="2700000" algn="tl">
                    <a:srgbClr val="000000">
                      <a:alpha val="43137"/>
                    </a:srgbClr>
                  </a:outerShdw>
                </a:effectLst>
              </a:rPr>
              <a:t>a. Tranquilizar a la madre, darle medidas posición anti reflujo e iniciar </a:t>
            </a:r>
            <a:r>
              <a:rPr lang="es-CL" sz="2000" b="1" dirty="0" err="1" smtClean="0">
                <a:effectLst>
                  <a:outerShdw blurRad="38100" dist="38100" dir="2700000" algn="tl">
                    <a:srgbClr val="000000">
                      <a:alpha val="43137"/>
                    </a:srgbClr>
                  </a:outerShdw>
                </a:effectLst>
              </a:rPr>
              <a:t>domperidona</a:t>
            </a:r>
            <a:endParaRPr lang="es-CL" sz="2000" b="1" dirty="0">
              <a:effectLst>
                <a:outerShdw blurRad="38100" dist="38100" dir="2700000" algn="tl">
                  <a:srgbClr val="000000">
                    <a:alpha val="43137"/>
                  </a:srgbClr>
                </a:outerShdw>
              </a:effectLst>
            </a:endParaRPr>
          </a:p>
        </p:txBody>
      </p:sp>
      <p:sp>
        <p:nvSpPr>
          <p:cNvPr id="7" name="6 Proceso alternativo"/>
          <p:cNvSpPr/>
          <p:nvPr/>
        </p:nvSpPr>
        <p:spPr>
          <a:xfrm>
            <a:off x="539552" y="5013176"/>
            <a:ext cx="3096344" cy="144016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000" b="1" dirty="0" smtClean="0">
                <a:effectLst>
                  <a:outerShdw blurRad="38100" dist="38100" dir="2700000" algn="tl">
                    <a:srgbClr val="000000">
                      <a:alpha val="43137"/>
                    </a:srgbClr>
                  </a:outerShdw>
                </a:effectLst>
              </a:rPr>
              <a:t>b. Solicitar una radiografía Esófago-estómago-duodeno y controlar</a:t>
            </a:r>
            <a:endParaRPr lang="es-CL" sz="2000" b="1" dirty="0">
              <a:effectLst>
                <a:outerShdw blurRad="38100" dist="38100" dir="2700000" algn="tl">
                  <a:srgbClr val="000000">
                    <a:alpha val="43137"/>
                  </a:srgbClr>
                </a:outerShdw>
              </a:effectLst>
            </a:endParaRPr>
          </a:p>
        </p:txBody>
      </p:sp>
      <p:sp>
        <p:nvSpPr>
          <p:cNvPr id="9" name="8 Proceso alternativo"/>
          <p:cNvSpPr/>
          <p:nvPr/>
        </p:nvSpPr>
        <p:spPr>
          <a:xfrm>
            <a:off x="4499992" y="4149080"/>
            <a:ext cx="4161184" cy="122413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000" b="1" dirty="0" smtClean="0">
                <a:effectLst>
                  <a:outerShdw blurRad="38100" dist="38100" dir="2700000" algn="tl">
                    <a:srgbClr val="000000">
                      <a:alpha val="43137"/>
                    </a:srgbClr>
                  </a:outerShdw>
                </a:effectLst>
              </a:rPr>
              <a:t>d. Derivar a SU para hospitalización en sala, dejar en régimen 0 para volver a alimentar en 6 </a:t>
            </a:r>
            <a:r>
              <a:rPr lang="es-CL" sz="2000" b="1" dirty="0" err="1" smtClean="0">
                <a:effectLst>
                  <a:outerShdw blurRad="38100" dist="38100" dir="2700000" algn="tl">
                    <a:srgbClr val="000000">
                      <a:alpha val="43137"/>
                    </a:srgbClr>
                  </a:outerShdw>
                </a:effectLst>
              </a:rPr>
              <a:t>hr</a:t>
            </a:r>
            <a:r>
              <a:rPr lang="es-CL" sz="2000" b="1" dirty="0" smtClean="0">
                <a:effectLst>
                  <a:outerShdw blurRad="38100" dist="38100" dir="2700000" algn="tl">
                    <a:srgbClr val="000000">
                      <a:alpha val="43137"/>
                    </a:srgbClr>
                  </a:outerShdw>
                </a:effectLst>
              </a:rPr>
              <a:t>.</a:t>
            </a:r>
            <a:endParaRPr lang="es-CL" sz="2000" b="1" dirty="0">
              <a:effectLst>
                <a:outerShdw blurRad="38100" dist="38100" dir="2700000" algn="tl">
                  <a:srgbClr val="000000">
                    <a:alpha val="43137"/>
                  </a:srgbClr>
                </a:outerShdw>
              </a:effectLst>
            </a:endParaRPr>
          </a:p>
        </p:txBody>
      </p:sp>
      <p:sp>
        <p:nvSpPr>
          <p:cNvPr id="10" name="9 Proceso alternativo"/>
          <p:cNvSpPr/>
          <p:nvPr/>
        </p:nvSpPr>
        <p:spPr>
          <a:xfrm>
            <a:off x="4499992" y="2924944"/>
            <a:ext cx="4176464" cy="104411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000" b="1" dirty="0" smtClean="0">
                <a:effectLst>
                  <a:outerShdw blurRad="38100" dist="38100" dir="2700000" algn="tl">
                    <a:srgbClr val="000000">
                      <a:alpha val="43137"/>
                    </a:srgbClr>
                  </a:outerShdw>
                </a:effectLst>
              </a:rPr>
              <a:t>c. Recomendar a la madre alimentar cada 3 a 4 </a:t>
            </a:r>
            <a:r>
              <a:rPr lang="es-CL" sz="2000" b="1" dirty="0" err="1" smtClean="0">
                <a:effectLst>
                  <a:outerShdw blurRad="38100" dist="38100" dir="2700000" algn="tl">
                    <a:srgbClr val="000000">
                      <a:alpha val="43137"/>
                    </a:srgbClr>
                  </a:outerShdw>
                </a:effectLst>
              </a:rPr>
              <a:t>hrs</a:t>
            </a:r>
            <a:r>
              <a:rPr lang="es-CL" sz="2000" b="1" dirty="0" smtClean="0">
                <a:effectLst>
                  <a:outerShdw blurRad="38100" dist="38100" dir="2700000" algn="tl">
                    <a:srgbClr val="000000">
                      <a:alpha val="43137"/>
                    </a:srgbClr>
                  </a:outerShdw>
                </a:effectLst>
              </a:rPr>
              <a:t> en vez de libre demanda</a:t>
            </a:r>
            <a:endParaRPr lang="es-CL" sz="2000" b="1" dirty="0">
              <a:effectLst>
                <a:outerShdw blurRad="38100" dist="38100" dir="2700000" algn="tl">
                  <a:srgbClr val="000000">
                    <a:alpha val="43137"/>
                  </a:srgbClr>
                </a:outerShdw>
              </a:effectLst>
            </a:endParaRPr>
          </a:p>
        </p:txBody>
      </p:sp>
      <p:sp>
        <p:nvSpPr>
          <p:cNvPr id="11" name="10 Proceso alternativo"/>
          <p:cNvSpPr/>
          <p:nvPr/>
        </p:nvSpPr>
        <p:spPr>
          <a:xfrm>
            <a:off x="4499992" y="5651850"/>
            <a:ext cx="4176464" cy="1008112"/>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000" b="1" dirty="0" smtClean="0">
                <a:effectLst>
                  <a:outerShdw blurRad="38100" dist="38100" dir="2700000" algn="tl">
                    <a:srgbClr val="000000">
                      <a:alpha val="43137"/>
                    </a:srgbClr>
                  </a:outerShdw>
                </a:effectLst>
              </a:rPr>
              <a:t>e. Derivar a SU para evaluación  por cirugía infantil y resolución quirúrgica</a:t>
            </a:r>
            <a:endParaRPr lang="es-CL"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320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25</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000" b="1" dirty="0" smtClean="0">
                <a:solidFill>
                  <a:prstClr val="white"/>
                </a:solidFill>
                <a:effectLst>
                  <a:outerShdw blurRad="38100" dist="38100" dir="2700000" algn="tl">
                    <a:srgbClr val="000000">
                      <a:alpha val="43137"/>
                    </a:srgbClr>
                  </a:outerShdw>
                </a:effectLst>
              </a:rPr>
              <a:t>Consulta en atención primaria escolar de  7 años, cursando cuadro de  una semana de evolución de  fiebre y decaimiento agregando posteriormente orinas  oscuras y coloración amarillenta de la piel. Al examen </a:t>
            </a:r>
            <a:r>
              <a:rPr lang="es-CL" sz="2000" b="1" dirty="0" err="1" smtClean="0">
                <a:solidFill>
                  <a:prstClr val="white"/>
                </a:solidFill>
                <a:effectLst>
                  <a:outerShdw blurRad="38100" dist="38100" dir="2700000" algn="tl">
                    <a:srgbClr val="000000">
                      <a:alpha val="43137"/>
                    </a:srgbClr>
                  </a:outerShdw>
                </a:effectLst>
              </a:rPr>
              <a:t>ud.</a:t>
            </a:r>
            <a:r>
              <a:rPr lang="es-CL" sz="2000" b="1" dirty="0" smtClean="0">
                <a:solidFill>
                  <a:prstClr val="white"/>
                </a:solidFill>
                <a:effectLst>
                  <a:outerShdw blurRad="38100" dist="38100" dir="2700000" algn="tl">
                    <a:srgbClr val="000000">
                      <a:alpha val="43137"/>
                    </a:srgbClr>
                  </a:outerShdw>
                </a:effectLst>
              </a:rPr>
              <a:t> objetiva  ictericia  generalizada, con múltiples </a:t>
            </a:r>
            <a:r>
              <a:rPr lang="es-CL" sz="2000" b="1" dirty="0" err="1" smtClean="0">
                <a:solidFill>
                  <a:prstClr val="white"/>
                </a:solidFill>
                <a:effectLst>
                  <a:outerShdw blurRad="38100" dist="38100" dir="2700000" algn="tl">
                    <a:srgbClr val="000000">
                      <a:alpha val="43137"/>
                    </a:srgbClr>
                  </a:outerShdw>
                </a:effectLst>
              </a:rPr>
              <a:t>equímosis</a:t>
            </a:r>
            <a:r>
              <a:rPr lang="es-CL" sz="2000" b="1" dirty="0" smtClean="0">
                <a:solidFill>
                  <a:prstClr val="white"/>
                </a:solidFill>
                <a:effectLst>
                  <a:outerShdw blurRad="38100" dist="38100" dir="2700000" algn="tl">
                    <a:srgbClr val="000000">
                      <a:alpha val="43137"/>
                    </a:srgbClr>
                  </a:outerShdw>
                </a:effectLst>
              </a:rPr>
              <a:t>  y no logra palpar hígado.  El resto del examen físico es normal. ¿Cuál es la conducta más adecuada?  </a:t>
            </a:r>
            <a:endParaRPr lang="es-CL" sz="2000" b="1" dirty="0">
              <a:solidFill>
                <a:prstClr val="white"/>
              </a:solidFill>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Derivar a servicio urgencias.</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b. Reposo y control en 7 días</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5436096" y="4365104"/>
            <a:ext cx="324036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 Reposo por 5 días y ecografía abdominal</a:t>
            </a:r>
            <a:endParaRPr lang="es-CL" sz="24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5436096" y="3140968"/>
            <a:ext cx="324036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 Indicar vacunación contra VHA</a:t>
            </a:r>
            <a:endParaRPr lang="es-CL" sz="24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5436096" y="5517232"/>
            <a:ext cx="3240360" cy="115212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 Solicitar un hemograma y pruebas hepáticas</a:t>
            </a:r>
            <a:endParaRPr lang="es-CL"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947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25</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000" b="1" dirty="0" smtClean="0">
                <a:solidFill>
                  <a:prstClr val="white"/>
                </a:solidFill>
                <a:effectLst>
                  <a:outerShdw blurRad="38100" dist="38100" dir="2700000" algn="tl">
                    <a:srgbClr val="000000">
                      <a:alpha val="43137"/>
                    </a:srgbClr>
                  </a:outerShdw>
                </a:effectLst>
              </a:rPr>
              <a:t>Consulta en atención primaria escolar de  7 años, cursando cuadro de  una semana de evolución de  fiebre y decaimiento agregando posteriormente orinas  oscuras y coloración amarillenta de la piel. Al examen </a:t>
            </a:r>
            <a:r>
              <a:rPr lang="es-CL" sz="2000" b="1" dirty="0" err="1" smtClean="0">
                <a:solidFill>
                  <a:prstClr val="white"/>
                </a:solidFill>
                <a:effectLst>
                  <a:outerShdw blurRad="38100" dist="38100" dir="2700000" algn="tl">
                    <a:srgbClr val="000000">
                      <a:alpha val="43137"/>
                    </a:srgbClr>
                  </a:outerShdw>
                </a:effectLst>
              </a:rPr>
              <a:t>ud.</a:t>
            </a:r>
            <a:r>
              <a:rPr lang="es-CL" sz="2000" b="1" dirty="0" smtClean="0">
                <a:solidFill>
                  <a:prstClr val="white"/>
                </a:solidFill>
                <a:effectLst>
                  <a:outerShdw blurRad="38100" dist="38100" dir="2700000" algn="tl">
                    <a:srgbClr val="000000">
                      <a:alpha val="43137"/>
                    </a:srgbClr>
                  </a:outerShdw>
                </a:effectLst>
              </a:rPr>
              <a:t> objetiva  ictericia  generalizada, con múltiples </a:t>
            </a:r>
            <a:r>
              <a:rPr lang="es-CL" sz="2000" b="1" dirty="0" err="1" smtClean="0">
                <a:solidFill>
                  <a:prstClr val="white"/>
                </a:solidFill>
                <a:effectLst>
                  <a:outerShdw blurRad="38100" dist="38100" dir="2700000" algn="tl">
                    <a:srgbClr val="000000">
                      <a:alpha val="43137"/>
                    </a:srgbClr>
                  </a:outerShdw>
                </a:effectLst>
              </a:rPr>
              <a:t>equímosis</a:t>
            </a:r>
            <a:r>
              <a:rPr lang="es-CL" sz="2000" b="1" dirty="0" smtClean="0">
                <a:solidFill>
                  <a:prstClr val="white"/>
                </a:solidFill>
                <a:effectLst>
                  <a:outerShdw blurRad="38100" dist="38100" dir="2700000" algn="tl">
                    <a:srgbClr val="000000">
                      <a:alpha val="43137"/>
                    </a:srgbClr>
                  </a:outerShdw>
                </a:effectLst>
              </a:rPr>
              <a:t>  y no logra palpar hígado.  El resto del examen físico es normal. ¿Cuál es la conducta más adecuada?  </a:t>
            </a:r>
            <a:endParaRPr lang="es-CL" sz="2000" b="1" dirty="0">
              <a:solidFill>
                <a:prstClr val="white"/>
              </a:solidFill>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Derivar a servicio urgencias.</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b. Reposo y control en 7 días</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5436096" y="4365104"/>
            <a:ext cx="324036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 Reposo por 5 días y ecografía abdominal</a:t>
            </a:r>
            <a:endParaRPr lang="es-CL" sz="24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5436096" y="3140968"/>
            <a:ext cx="324036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 Indicar vacunación contra VHA</a:t>
            </a:r>
            <a:endParaRPr lang="es-CL" sz="24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5436096" y="5517232"/>
            <a:ext cx="3240360" cy="115212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 Solicitar un hemograma y pruebas hepáticas</a:t>
            </a:r>
            <a:endParaRPr lang="es-CL"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037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26</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Un niño de 2 años presenta fiebre de 40.5 </a:t>
            </a:r>
            <a:r>
              <a:rPr lang="es-CL" sz="2400" b="1" dirty="0" err="1">
                <a:solidFill>
                  <a:prstClr val="white"/>
                </a:solidFill>
                <a:effectLst>
                  <a:outerShdw blurRad="38100" dist="38100" dir="2700000" algn="tl">
                    <a:srgbClr val="000000">
                      <a:alpha val="43137"/>
                    </a:srgbClr>
                  </a:outerShdw>
                </a:effectLst>
              </a:rPr>
              <a:t>ºC</a:t>
            </a:r>
            <a:r>
              <a:rPr lang="es-CL" sz="2400" b="1" dirty="0">
                <a:solidFill>
                  <a:prstClr val="white"/>
                </a:solidFill>
                <a:effectLst>
                  <a:outerShdw blurRad="38100" dist="38100" dir="2700000" algn="tl">
                    <a:srgbClr val="000000">
                      <a:alpha val="43137"/>
                    </a:srgbClr>
                  </a:outerShdw>
                </a:effectLst>
              </a:rPr>
              <a:t>, diarrea y una convulsión tónico-clónica generalizada. ¿Cuál es el agente etiológico más probable de la diarrea?</a:t>
            </a:r>
          </a:p>
        </p:txBody>
      </p:sp>
      <p:sp>
        <p:nvSpPr>
          <p:cNvPr id="6" name="5 Proceso alternativo"/>
          <p:cNvSpPr/>
          <p:nvPr/>
        </p:nvSpPr>
        <p:spPr>
          <a:xfrm>
            <a:off x="539552" y="2996952"/>
            <a:ext cx="4500500" cy="176419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a:t>
            </a:r>
            <a:r>
              <a:rPr lang="es-CL" sz="2400" b="1" dirty="0">
                <a:solidFill>
                  <a:prstClr val="white"/>
                </a:solidFill>
                <a:effectLst>
                  <a:outerShdw blurRad="38100" dist="38100" dir="2700000" algn="tl">
                    <a:srgbClr val="000000">
                      <a:alpha val="43137"/>
                    </a:srgbClr>
                  </a:outerShdw>
                </a:effectLst>
              </a:rPr>
              <a:t>. Salmonella </a:t>
            </a:r>
            <a:r>
              <a:rPr lang="es-CL" sz="2400" b="1" dirty="0" err="1">
                <a:solidFill>
                  <a:prstClr val="white"/>
                </a:solidFill>
                <a:effectLst>
                  <a:outerShdw blurRad="38100" dist="38100" dir="2700000" algn="tl">
                    <a:srgbClr val="000000">
                      <a:alpha val="43137"/>
                    </a:srgbClr>
                  </a:outerShdw>
                </a:effectLst>
              </a:rPr>
              <a:t>typhimurium</a:t>
            </a:r>
            <a:r>
              <a:rPr lang="es-CL" sz="2400" b="1" dirty="0">
                <a:solidFill>
                  <a:prstClr val="white"/>
                </a:solidFill>
                <a:effectLst>
                  <a:outerShdw blurRad="38100" dist="38100" dir="2700000" algn="tl">
                    <a:srgbClr val="000000">
                      <a:alpha val="43137"/>
                    </a:srgbClr>
                  </a:outerShdw>
                </a:effectLst>
              </a:rPr>
              <a:t> </a:t>
            </a:r>
            <a:endParaRPr lang="es-CL" sz="22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4500500" cy="129614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b</a:t>
            </a:r>
            <a:r>
              <a:rPr lang="es-CL" sz="2200" b="1" dirty="0">
                <a:solidFill>
                  <a:prstClr val="white"/>
                </a:solidFill>
                <a:effectLst>
                  <a:outerShdw blurRad="38100" dist="38100" dir="2700000" algn="tl">
                    <a:srgbClr val="000000">
                      <a:alpha val="43137"/>
                    </a:srgbClr>
                  </a:outerShdw>
                </a:effectLst>
              </a:rPr>
              <a:t>. </a:t>
            </a:r>
            <a:r>
              <a:rPr lang="es-CL" sz="2200" b="1" dirty="0" err="1">
                <a:solidFill>
                  <a:prstClr val="white"/>
                </a:solidFill>
                <a:effectLst>
                  <a:outerShdw blurRad="38100" dist="38100" dir="2700000" algn="tl">
                    <a:srgbClr val="000000">
                      <a:alpha val="43137"/>
                    </a:srgbClr>
                  </a:outerShdw>
                </a:effectLst>
              </a:rPr>
              <a:t>Escherichia</a:t>
            </a:r>
            <a:r>
              <a:rPr lang="es-CL" sz="2200" b="1" dirty="0">
                <a:solidFill>
                  <a:prstClr val="white"/>
                </a:solidFill>
                <a:effectLst>
                  <a:outerShdw blurRad="38100" dist="38100" dir="2700000" algn="tl">
                    <a:srgbClr val="000000">
                      <a:alpha val="43137"/>
                    </a:srgbClr>
                  </a:outerShdw>
                </a:effectLst>
              </a:rPr>
              <a:t> </a:t>
            </a:r>
            <a:r>
              <a:rPr lang="es-CL" sz="2200" b="1" dirty="0" err="1">
                <a:solidFill>
                  <a:prstClr val="white"/>
                </a:solidFill>
                <a:effectLst>
                  <a:outerShdw blurRad="38100" dist="38100" dir="2700000" algn="tl">
                    <a:srgbClr val="000000">
                      <a:alpha val="43137"/>
                    </a:srgbClr>
                  </a:outerShdw>
                </a:effectLst>
              </a:rPr>
              <a:t>coli</a:t>
            </a:r>
            <a:r>
              <a:rPr lang="es-CL" sz="2200" b="1" dirty="0">
                <a:solidFill>
                  <a:prstClr val="white"/>
                </a:solidFill>
                <a:effectLst>
                  <a:outerShdw blurRad="38100" dist="38100" dir="2700000" algn="tl">
                    <a:srgbClr val="000000">
                      <a:alpha val="43137"/>
                    </a:srgbClr>
                  </a:outerShdw>
                </a:effectLst>
              </a:rPr>
              <a:t> </a:t>
            </a:r>
            <a:r>
              <a:rPr lang="es-CL" sz="2200" b="1" dirty="0" err="1">
                <a:solidFill>
                  <a:prstClr val="white"/>
                </a:solidFill>
                <a:effectLst>
                  <a:outerShdw blurRad="38100" dist="38100" dir="2700000" algn="tl">
                    <a:srgbClr val="000000">
                      <a:alpha val="43137"/>
                    </a:srgbClr>
                  </a:outerShdw>
                </a:effectLst>
              </a:rPr>
              <a:t>enteropatógena</a:t>
            </a:r>
            <a:r>
              <a:rPr lang="es-CL" sz="2200" b="1" dirty="0">
                <a:solidFill>
                  <a:prstClr val="white"/>
                </a:solidFill>
                <a:effectLst>
                  <a:outerShdw blurRad="38100" dist="38100" dir="2700000" algn="tl">
                    <a:srgbClr val="000000">
                      <a:alpha val="43137"/>
                    </a:srgbClr>
                  </a:outerShdw>
                </a:effectLst>
              </a:rPr>
              <a:t> </a:t>
            </a:r>
          </a:p>
        </p:txBody>
      </p:sp>
      <p:sp>
        <p:nvSpPr>
          <p:cNvPr id="9" name="8 Proceso alternativo"/>
          <p:cNvSpPr/>
          <p:nvPr/>
        </p:nvSpPr>
        <p:spPr>
          <a:xfrm>
            <a:off x="5436096" y="4365104"/>
            <a:ext cx="3240360" cy="100811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d</a:t>
            </a:r>
            <a:r>
              <a:rPr lang="es-CL" sz="2200" b="1" dirty="0">
                <a:solidFill>
                  <a:prstClr val="white"/>
                </a:solidFill>
                <a:effectLst>
                  <a:outerShdw blurRad="38100" dist="38100" dir="2700000" algn="tl">
                    <a:srgbClr val="000000">
                      <a:alpha val="43137"/>
                    </a:srgbClr>
                  </a:outerShdw>
                </a:effectLst>
              </a:rPr>
              <a:t>. </a:t>
            </a:r>
            <a:r>
              <a:rPr lang="es-CL" sz="2200" b="1" dirty="0" err="1">
                <a:solidFill>
                  <a:prstClr val="white"/>
                </a:solidFill>
                <a:effectLst>
                  <a:outerShdw blurRad="38100" dist="38100" dir="2700000" algn="tl">
                    <a:srgbClr val="000000">
                      <a:alpha val="43137"/>
                    </a:srgbClr>
                  </a:outerShdw>
                </a:effectLst>
              </a:rPr>
              <a:t>Shigella</a:t>
            </a:r>
            <a:r>
              <a:rPr lang="es-CL" sz="2200" b="1" dirty="0">
                <a:solidFill>
                  <a:prstClr val="white"/>
                </a:solidFill>
                <a:effectLst>
                  <a:outerShdw blurRad="38100" dist="38100" dir="2700000" algn="tl">
                    <a:srgbClr val="000000">
                      <a:alpha val="43137"/>
                    </a:srgbClr>
                  </a:outerShdw>
                </a:effectLst>
              </a:rPr>
              <a:t> </a:t>
            </a:r>
          </a:p>
        </p:txBody>
      </p:sp>
      <p:sp>
        <p:nvSpPr>
          <p:cNvPr id="10" name="9 Proceso alternativo"/>
          <p:cNvSpPr/>
          <p:nvPr/>
        </p:nvSpPr>
        <p:spPr>
          <a:xfrm>
            <a:off x="5436096" y="2996952"/>
            <a:ext cx="3240360" cy="115212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c</a:t>
            </a:r>
            <a:r>
              <a:rPr lang="es-CL" sz="2200" b="1" dirty="0">
                <a:solidFill>
                  <a:prstClr val="white"/>
                </a:solidFill>
                <a:effectLst>
                  <a:outerShdw blurRad="38100" dist="38100" dir="2700000" algn="tl">
                    <a:srgbClr val="000000">
                      <a:alpha val="43137"/>
                    </a:srgbClr>
                  </a:outerShdw>
                </a:effectLst>
              </a:rPr>
              <a:t>. </a:t>
            </a:r>
            <a:r>
              <a:rPr lang="es-CL" sz="2200" b="1" dirty="0" err="1">
                <a:solidFill>
                  <a:prstClr val="white"/>
                </a:solidFill>
                <a:effectLst>
                  <a:outerShdw blurRad="38100" dist="38100" dir="2700000" algn="tl">
                    <a:srgbClr val="000000">
                      <a:alpha val="43137"/>
                    </a:srgbClr>
                  </a:outerShdw>
                </a:effectLst>
              </a:rPr>
              <a:t>Aeromonas</a:t>
            </a:r>
            <a:r>
              <a:rPr lang="es-CL" sz="2200" b="1" dirty="0">
                <a:solidFill>
                  <a:prstClr val="white"/>
                </a:solidFill>
                <a:effectLst>
                  <a:outerShdw blurRad="38100" dist="38100" dir="2700000" algn="tl">
                    <a:srgbClr val="000000">
                      <a:alpha val="43137"/>
                    </a:srgbClr>
                  </a:outerShdw>
                </a:effectLst>
              </a:rPr>
              <a:t> </a:t>
            </a:r>
          </a:p>
        </p:txBody>
      </p:sp>
      <p:sp>
        <p:nvSpPr>
          <p:cNvPr id="11" name="10 Proceso alternativo"/>
          <p:cNvSpPr/>
          <p:nvPr/>
        </p:nvSpPr>
        <p:spPr>
          <a:xfrm>
            <a:off x="5436096" y="5697252"/>
            <a:ext cx="324036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e</a:t>
            </a:r>
            <a:r>
              <a:rPr lang="es-CL" sz="2200" b="1" dirty="0">
                <a:solidFill>
                  <a:prstClr val="white"/>
                </a:solidFill>
                <a:effectLst>
                  <a:outerShdw blurRad="38100" dist="38100" dir="2700000" algn="tl">
                    <a:srgbClr val="000000">
                      <a:alpha val="43137"/>
                    </a:srgbClr>
                  </a:outerShdw>
                </a:effectLst>
              </a:rPr>
              <a:t>. Rotavirus </a:t>
            </a:r>
          </a:p>
        </p:txBody>
      </p:sp>
    </p:spTree>
    <p:extLst>
      <p:ext uri="{BB962C8B-B14F-4D97-AF65-F5344CB8AC3E}">
        <p14:creationId xmlns:p14="http://schemas.microsoft.com/office/powerpoint/2010/main" val="308590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26</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Un niño de 2 años presenta fiebre de 40.5 </a:t>
            </a:r>
            <a:r>
              <a:rPr lang="es-CL" sz="2400" b="1" dirty="0" err="1">
                <a:solidFill>
                  <a:prstClr val="white"/>
                </a:solidFill>
                <a:effectLst>
                  <a:outerShdw blurRad="38100" dist="38100" dir="2700000" algn="tl">
                    <a:srgbClr val="000000">
                      <a:alpha val="43137"/>
                    </a:srgbClr>
                  </a:outerShdw>
                </a:effectLst>
              </a:rPr>
              <a:t>ºC</a:t>
            </a:r>
            <a:r>
              <a:rPr lang="es-CL" sz="2400" b="1" dirty="0">
                <a:solidFill>
                  <a:prstClr val="white"/>
                </a:solidFill>
                <a:effectLst>
                  <a:outerShdw blurRad="38100" dist="38100" dir="2700000" algn="tl">
                    <a:srgbClr val="000000">
                      <a:alpha val="43137"/>
                    </a:srgbClr>
                  </a:outerShdw>
                </a:effectLst>
              </a:rPr>
              <a:t>, diarrea y una convulsión tónico-clónica generalizada. ¿Cuál es el agente etiológico más probable de la diarrea?</a:t>
            </a:r>
          </a:p>
        </p:txBody>
      </p:sp>
      <p:sp>
        <p:nvSpPr>
          <p:cNvPr id="6" name="5 Proceso alternativo"/>
          <p:cNvSpPr/>
          <p:nvPr/>
        </p:nvSpPr>
        <p:spPr>
          <a:xfrm>
            <a:off x="539552" y="2996952"/>
            <a:ext cx="4500500" cy="176419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a:t>
            </a:r>
            <a:r>
              <a:rPr lang="es-CL" sz="2400" b="1" dirty="0">
                <a:solidFill>
                  <a:prstClr val="white"/>
                </a:solidFill>
                <a:effectLst>
                  <a:outerShdw blurRad="38100" dist="38100" dir="2700000" algn="tl">
                    <a:srgbClr val="000000">
                      <a:alpha val="43137"/>
                    </a:srgbClr>
                  </a:outerShdw>
                </a:effectLst>
              </a:rPr>
              <a:t>. Salmonella </a:t>
            </a:r>
            <a:r>
              <a:rPr lang="es-CL" sz="2400" b="1" dirty="0" err="1">
                <a:solidFill>
                  <a:prstClr val="white"/>
                </a:solidFill>
                <a:effectLst>
                  <a:outerShdw blurRad="38100" dist="38100" dir="2700000" algn="tl">
                    <a:srgbClr val="000000">
                      <a:alpha val="43137"/>
                    </a:srgbClr>
                  </a:outerShdw>
                </a:effectLst>
              </a:rPr>
              <a:t>typhimurium</a:t>
            </a:r>
            <a:r>
              <a:rPr lang="es-CL" sz="2400" b="1" dirty="0">
                <a:solidFill>
                  <a:prstClr val="white"/>
                </a:solidFill>
                <a:effectLst>
                  <a:outerShdw blurRad="38100" dist="38100" dir="2700000" algn="tl">
                    <a:srgbClr val="000000">
                      <a:alpha val="43137"/>
                    </a:srgbClr>
                  </a:outerShdw>
                </a:effectLst>
              </a:rPr>
              <a:t> </a:t>
            </a:r>
            <a:endParaRPr lang="es-CL" sz="22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4500500" cy="129614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b</a:t>
            </a:r>
            <a:r>
              <a:rPr lang="es-CL" sz="2200" b="1" dirty="0">
                <a:solidFill>
                  <a:prstClr val="white"/>
                </a:solidFill>
                <a:effectLst>
                  <a:outerShdw blurRad="38100" dist="38100" dir="2700000" algn="tl">
                    <a:srgbClr val="000000">
                      <a:alpha val="43137"/>
                    </a:srgbClr>
                  </a:outerShdw>
                </a:effectLst>
              </a:rPr>
              <a:t>. </a:t>
            </a:r>
            <a:r>
              <a:rPr lang="es-CL" sz="2200" b="1" dirty="0" err="1">
                <a:solidFill>
                  <a:prstClr val="white"/>
                </a:solidFill>
                <a:effectLst>
                  <a:outerShdw blurRad="38100" dist="38100" dir="2700000" algn="tl">
                    <a:srgbClr val="000000">
                      <a:alpha val="43137"/>
                    </a:srgbClr>
                  </a:outerShdw>
                </a:effectLst>
              </a:rPr>
              <a:t>Escherichia</a:t>
            </a:r>
            <a:r>
              <a:rPr lang="es-CL" sz="2200" b="1" dirty="0">
                <a:solidFill>
                  <a:prstClr val="white"/>
                </a:solidFill>
                <a:effectLst>
                  <a:outerShdw blurRad="38100" dist="38100" dir="2700000" algn="tl">
                    <a:srgbClr val="000000">
                      <a:alpha val="43137"/>
                    </a:srgbClr>
                  </a:outerShdw>
                </a:effectLst>
              </a:rPr>
              <a:t> </a:t>
            </a:r>
            <a:r>
              <a:rPr lang="es-CL" sz="2200" b="1" dirty="0" err="1">
                <a:solidFill>
                  <a:prstClr val="white"/>
                </a:solidFill>
                <a:effectLst>
                  <a:outerShdw blurRad="38100" dist="38100" dir="2700000" algn="tl">
                    <a:srgbClr val="000000">
                      <a:alpha val="43137"/>
                    </a:srgbClr>
                  </a:outerShdw>
                </a:effectLst>
              </a:rPr>
              <a:t>coli</a:t>
            </a:r>
            <a:r>
              <a:rPr lang="es-CL" sz="2200" b="1" dirty="0">
                <a:solidFill>
                  <a:prstClr val="white"/>
                </a:solidFill>
                <a:effectLst>
                  <a:outerShdw blurRad="38100" dist="38100" dir="2700000" algn="tl">
                    <a:srgbClr val="000000">
                      <a:alpha val="43137"/>
                    </a:srgbClr>
                  </a:outerShdw>
                </a:effectLst>
              </a:rPr>
              <a:t> </a:t>
            </a:r>
            <a:r>
              <a:rPr lang="es-CL" sz="2200" b="1" dirty="0" err="1">
                <a:solidFill>
                  <a:prstClr val="white"/>
                </a:solidFill>
                <a:effectLst>
                  <a:outerShdw blurRad="38100" dist="38100" dir="2700000" algn="tl">
                    <a:srgbClr val="000000">
                      <a:alpha val="43137"/>
                    </a:srgbClr>
                  </a:outerShdw>
                </a:effectLst>
              </a:rPr>
              <a:t>enteropatógena</a:t>
            </a:r>
            <a:r>
              <a:rPr lang="es-CL" sz="2200" b="1" dirty="0">
                <a:solidFill>
                  <a:prstClr val="white"/>
                </a:solidFill>
                <a:effectLst>
                  <a:outerShdw blurRad="38100" dist="38100" dir="2700000" algn="tl">
                    <a:srgbClr val="000000">
                      <a:alpha val="43137"/>
                    </a:srgbClr>
                  </a:outerShdw>
                </a:effectLst>
              </a:rPr>
              <a:t> </a:t>
            </a:r>
          </a:p>
        </p:txBody>
      </p:sp>
      <p:sp>
        <p:nvSpPr>
          <p:cNvPr id="9" name="8 Proceso alternativo"/>
          <p:cNvSpPr/>
          <p:nvPr/>
        </p:nvSpPr>
        <p:spPr>
          <a:xfrm>
            <a:off x="5436096" y="4365104"/>
            <a:ext cx="3240360" cy="1008112"/>
          </a:xfrm>
          <a:prstGeom prst="flowChartAlternateProcess">
            <a:avLst/>
          </a:prstGeom>
          <a:gradFill flip="none" rotWithShape="1">
            <a:gsLst>
              <a:gs pos="0">
                <a:srgbClr val="2AAD23">
                  <a:shade val="30000"/>
                  <a:satMod val="115000"/>
                </a:srgbClr>
              </a:gs>
              <a:gs pos="50000">
                <a:srgbClr val="2AAD23">
                  <a:shade val="67500"/>
                  <a:satMod val="115000"/>
                </a:srgbClr>
              </a:gs>
              <a:gs pos="100000">
                <a:srgbClr val="2AAD23">
                  <a:shade val="100000"/>
                  <a:satMod val="115000"/>
                </a:srgbClr>
              </a:gs>
            </a:gsLst>
            <a:path path="circle">
              <a:fillToRect l="50000" t="50000" r="50000" b="50000"/>
            </a:path>
            <a:tileRect/>
          </a:gradFill>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d</a:t>
            </a:r>
            <a:r>
              <a:rPr lang="es-CL" sz="2200" b="1" dirty="0">
                <a:solidFill>
                  <a:prstClr val="white"/>
                </a:solidFill>
                <a:effectLst>
                  <a:outerShdw blurRad="38100" dist="38100" dir="2700000" algn="tl">
                    <a:srgbClr val="000000">
                      <a:alpha val="43137"/>
                    </a:srgbClr>
                  </a:outerShdw>
                </a:effectLst>
              </a:rPr>
              <a:t>. </a:t>
            </a:r>
            <a:r>
              <a:rPr lang="es-CL" sz="2200" b="1" dirty="0" err="1">
                <a:solidFill>
                  <a:prstClr val="white"/>
                </a:solidFill>
                <a:effectLst>
                  <a:outerShdw blurRad="38100" dist="38100" dir="2700000" algn="tl">
                    <a:srgbClr val="000000">
                      <a:alpha val="43137"/>
                    </a:srgbClr>
                  </a:outerShdw>
                </a:effectLst>
              </a:rPr>
              <a:t>Shigella</a:t>
            </a:r>
            <a:r>
              <a:rPr lang="es-CL" sz="2200" b="1" dirty="0">
                <a:solidFill>
                  <a:prstClr val="white"/>
                </a:solidFill>
                <a:effectLst>
                  <a:outerShdw blurRad="38100" dist="38100" dir="2700000" algn="tl">
                    <a:srgbClr val="000000">
                      <a:alpha val="43137"/>
                    </a:srgbClr>
                  </a:outerShdw>
                </a:effectLst>
              </a:rPr>
              <a:t> </a:t>
            </a:r>
          </a:p>
        </p:txBody>
      </p:sp>
      <p:sp>
        <p:nvSpPr>
          <p:cNvPr id="10" name="9 Proceso alternativo"/>
          <p:cNvSpPr/>
          <p:nvPr/>
        </p:nvSpPr>
        <p:spPr>
          <a:xfrm>
            <a:off x="5436096" y="2996952"/>
            <a:ext cx="3240360" cy="115212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c</a:t>
            </a:r>
            <a:r>
              <a:rPr lang="es-CL" sz="2200" b="1" dirty="0">
                <a:solidFill>
                  <a:prstClr val="white"/>
                </a:solidFill>
                <a:effectLst>
                  <a:outerShdw blurRad="38100" dist="38100" dir="2700000" algn="tl">
                    <a:srgbClr val="000000">
                      <a:alpha val="43137"/>
                    </a:srgbClr>
                  </a:outerShdw>
                </a:effectLst>
              </a:rPr>
              <a:t>. </a:t>
            </a:r>
            <a:r>
              <a:rPr lang="es-CL" sz="2200" b="1" dirty="0" err="1">
                <a:solidFill>
                  <a:prstClr val="white"/>
                </a:solidFill>
                <a:effectLst>
                  <a:outerShdw blurRad="38100" dist="38100" dir="2700000" algn="tl">
                    <a:srgbClr val="000000">
                      <a:alpha val="43137"/>
                    </a:srgbClr>
                  </a:outerShdw>
                </a:effectLst>
              </a:rPr>
              <a:t>Aeromonas</a:t>
            </a:r>
            <a:r>
              <a:rPr lang="es-CL" sz="2200" b="1" dirty="0">
                <a:solidFill>
                  <a:prstClr val="white"/>
                </a:solidFill>
                <a:effectLst>
                  <a:outerShdw blurRad="38100" dist="38100" dir="2700000" algn="tl">
                    <a:srgbClr val="000000">
                      <a:alpha val="43137"/>
                    </a:srgbClr>
                  </a:outerShdw>
                </a:effectLst>
              </a:rPr>
              <a:t> </a:t>
            </a:r>
          </a:p>
        </p:txBody>
      </p:sp>
      <p:sp>
        <p:nvSpPr>
          <p:cNvPr id="11" name="10 Proceso alternativo"/>
          <p:cNvSpPr/>
          <p:nvPr/>
        </p:nvSpPr>
        <p:spPr>
          <a:xfrm>
            <a:off x="5436096" y="5697252"/>
            <a:ext cx="324036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e</a:t>
            </a:r>
            <a:r>
              <a:rPr lang="es-CL" sz="2200" b="1" dirty="0">
                <a:solidFill>
                  <a:prstClr val="white"/>
                </a:solidFill>
                <a:effectLst>
                  <a:outerShdw blurRad="38100" dist="38100" dir="2700000" algn="tl">
                    <a:srgbClr val="000000">
                      <a:alpha val="43137"/>
                    </a:srgbClr>
                  </a:outerShdw>
                </a:effectLst>
              </a:rPr>
              <a:t>. Rotavirus </a:t>
            </a:r>
          </a:p>
        </p:txBody>
      </p:sp>
    </p:spTree>
    <p:extLst>
      <p:ext uri="{BB962C8B-B14F-4D97-AF65-F5344CB8AC3E}">
        <p14:creationId xmlns:p14="http://schemas.microsoft.com/office/powerpoint/2010/main" val="7296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CL" dirty="0"/>
          </a:p>
        </p:txBody>
      </p:sp>
      <p:sp>
        <p:nvSpPr>
          <p:cNvPr id="4" name="3 Marcador de contenido"/>
          <p:cNvSpPr>
            <a:spLocks noGrp="1"/>
          </p:cNvSpPr>
          <p:nvPr>
            <p:ph idx="1"/>
          </p:nvPr>
        </p:nvSpPr>
        <p:spPr/>
        <p:txBody>
          <a:bodyPr>
            <a:normAutofit fontScale="92500" lnSpcReduction="10000"/>
          </a:bodyPr>
          <a:lstStyle/>
          <a:p>
            <a:pPr>
              <a:lnSpc>
                <a:spcPct val="90000"/>
              </a:lnSpc>
            </a:pPr>
            <a:r>
              <a:rPr lang="es-ES_tradnl" b="1" dirty="0">
                <a:latin typeface="Calibri" pitchFamily="34" charset="0"/>
                <a:cs typeface="Calibri" pitchFamily="34" charset="0"/>
              </a:rPr>
              <a:t>Diarrea Aguda: eliminación deposiciones con mayor contenido acuoso, habitualmente se acompaña de aumento en frecuencia. Dura menos de 14 días, </a:t>
            </a:r>
            <a:r>
              <a:rPr lang="es-ES_tradnl" b="1" dirty="0" err="1">
                <a:latin typeface="Calibri" pitchFamily="34" charset="0"/>
                <a:cs typeface="Calibri" pitchFamily="34" charset="0"/>
              </a:rPr>
              <a:t>gralmente</a:t>
            </a:r>
            <a:r>
              <a:rPr lang="es-ES_tradnl" b="1" dirty="0">
                <a:latin typeface="Calibri" pitchFamily="34" charset="0"/>
                <a:cs typeface="Calibri" pitchFamily="34" charset="0"/>
              </a:rPr>
              <a:t> 5 a 7.</a:t>
            </a:r>
          </a:p>
          <a:p>
            <a:pPr>
              <a:lnSpc>
                <a:spcPct val="90000"/>
              </a:lnSpc>
            </a:pPr>
            <a:r>
              <a:rPr lang="es-ES_tradnl" b="1" dirty="0">
                <a:latin typeface="Calibri" pitchFamily="34" charset="0"/>
                <a:cs typeface="Calibri" pitchFamily="34" charset="0"/>
              </a:rPr>
              <a:t>Etiología más </a:t>
            </a:r>
            <a:r>
              <a:rPr lang="es-ES_tradnl" b="1" dirty="0" smtClean="0">
                <a:latin typeface="Calibri" pitchFamily="34" charset="0"/>
                <a:cs typeface="Calibri" pitchFamily="34" charset="0"/>
              </a:rPr>
              <a:t>frecuente</a:t>
            </a:r>
            <a:r>
              <a:rPr lang="es-ES_tradnl" b="1" dirty="0">
                <a:latin typeface="Calibri" pitchFamily="34" charset="0"/>
                <a:cs typeface="Calibri" pitchFamily="34" charset="0"/>
              </a:rPr>
              <a:t>: Virus!...cuáles?, qué otros agentes pueden provocar SDA?</a:t>
            </a:r>
          </a:p>
          <a:p>
            <a:pPr>
              <a:lnSpc>
                <a:spcPct val="90000"/>
              </a:lnSpc>
            </a:pPr>
            <a:r>
              <a:rPr lang="es-ES_tradnl" b="1" dirty="0">
                <a:latin typeface="Calibri" pitchFamily="34" charset="0"/>
                <a:cs typeface="Calibri" pitchFamily="34" charset="0"/>
              </a:rPr>
              <a:t>Evaluación: Anamnesis, ex físico, laboratorio.</a:t>
            </a:r>
          </a:p>
          <a:p>
            <a:pPr>
              <a:lnSpc>
                <a:spcPct val="90000"/>
              </a:lnSpc>
            </a:pPr>
            <a:r>
              <a:rPr lang="es-ES_tradnl" b="1" dirty="0">
                <a:latin typeface="Calibri" pitchFamily="34" charset="0"/>
                <a:cs typeface="Calibri" pitchFamily="34" charset="0"/>
              </a:rPr>
              <a:t>Manejo….¿antidiarreicos?</a:t>
            </a:r>
          </a:p>
          <a:p>
            <a:pPr>
              <a:lnSpc>
                <a:spcPct val="90000"/>
              </a:lnSpc>
            </a:pPr>
            <a:r>
              <a:rPr lang="es-ES_tradnl" b="1" dirty="0">
                <a:latin typeface="Calibri" pitchFamily="34" charset="0"/>
                <a:cs typeface="Calibri" pitchFamily="34" charset="0"/>
              </a:rPr>
              <a:t>Antibióticos: Cólera, </a:t>
            </a:r>
            <a:r>
              <a:rPr lang="es-ES_tradnl" b="1" dirty="0" err="1">
                <a:latin typeface="Calibri" pitchFamily="34" charset="0"/>
                <a:cs typeface="Calibri" pitchFamily="34" charset="0"/>
              </a:rPr>
              <a:t>Shigella</a:t>
            </a:r>
            <a:r>
              <a:rPr lang="es-ES_tradnl" b="1" dirty="0">
                <a:latin typeface="Calibri" pitchFamily="34" charset="0"/>
                <a:cs typeface="Calibri" pitchFamily="34" charset="0"/>
              </a:rPr>
              <a:t>, Salmonella en menores de 3 meses o inmunocomprometidos</a:t>
            </a:r>
            <a:endParaRPr lang="es-CL" b="1" dirty="0">
              <a:latin typeface="Calibri" pitchFamily="34" charset="0"/>
              <a:cs typeface="Calibri" pitchFamily="34" charset="0"/>
            </a:endParaRPr>
          </a:p>
        </p:txBody>
      </p:sp>
      <p:sp>
        <p:nvSpPr>
          <p:cNvPr id="5" name="4 Elipse"/>
          <p:cNvSpPr/>
          <p:nvPr/>
        </p:nvSpPr>
        <p:spPr>
          <a:xfrm>
            <a:off x="539552" y="260648"/>
            <a:ext cx="8064896" cy="122413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2800" b="1" dirty="0" smtClean="0">
                <a:solidFill>
                  <a:schemeClr val="tx1"/>
                </a:solidFill>
              </a:rPr>
              <a:t>Comodín Docente</a:t>
            </a:r>
          </a:p>
          <a:p>
            <a:pPr algn="ctr"/>
            <a:r>
              <a:rPr lang="es-CL" sz="2800" b="1" dirty="0" err="1" smtClean="0">
                <a:solidFill>
                  <a:schemeClr val="tx1"/>
                </a:solidFill>
              </a:rPr>
              <a:t>Gastro</a:t>
            </a:r>
            <a:endParaRPr lang="es-CL" sz="2800" b="1"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9473"/>
            <a:ext cx="2298080" cy="157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6754959" y="1115452"/>
            <a:ext cx="1849489" cy="3693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MEDICO</a:t>
            </a:r>
            <a:endParaRPr lang="es-CL" dirty="0"/>
          </a:p>
        </p:txBody>
      </p:sp>
    </p:spTree>
    <p:extLst>
      <p:ext uri="{BB962C8B-B14F-4D97-AF65-F5344CB8AC3E}">
        <p14:creationId xmlns:p14="http://schemas.microsoft.com/office/powerpoint/2010/main" val="1382401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pPr>
              <a:lnSpc>
                <a:spcPct val="90000"/>
              </a:lnSpc>
            </a:pPr>
            <a:r>
              <a:rPr lang="es-CL" b="1" dirty="0" err="1">
                <a:latin typeface="Calibri" pitchFamily="34" charset="0"/>
                <a:cs typeface="Calibri" pitchFamily="34" charset="0"/>
              </a:rPr>
              <a:t>Sd</a:t>
            </a:r>
            <a:r>
              <a:rPr lang="es-CL" b="1" dirty="0">
                <a:latin typeface="Calibri" pitchFamily="34" charset="0"/>
                <a:cs typeface="Calibri" pitchFamily="34" charset="0"/>
              </a:rPr>
              <a:t> Diarreico Prolongado: aquella que dura más de 14 días. </a:t>
            </a:r>
          </a:p>
          <a:p>
            <a:pPr>
              <a:lnSpc>
                <a:spcPct val="90000"/>
              </a:lnSpc>
            </a:pPr>
            <a:r>
              <a:rPr lang="es-CL" b="1" dirty="0">
                <a:latin typeface="Calibri" pitchFamily="34" charset="0"/>
                <a:cs typeface="Calibri" pitchFamily="34" charset="0"/>
              </a:rPr>
              <a:t>Diarrea Crónica: dura más de un mes.</a:t>
            </a:r>
          </a:p>
          <a:p>
            <a:pPr>
              <a:lnSpc>
                <a:spcPct val="90000"/>
              </a:lnSpc>
            </a:pPr>
            <a:r>
              <a:rPr lang="es-CL" b="1" dirty="0">
                <a:latin typeface="Calibri" pitchFamily="34" charset="0"/>
                <a:cs typeface="Calibri" pitchFamily="34" charset="0"/>
              </a:rPr>
              <a:t>Causas: FQ, Déficit enzimáticos, Enfermedad Celíaca, Diarrea Crónica inespecífica, Parasitosis…entre otras.</a:t>
            </a:r>
          </a:p>
          <a:p>
            <a:pPr>
              <a:lnSpc>
                <a:spcPct val="90000"/>
              </a:lnSpc>
            </a:pPr>
            <a:r>
              <a:rPr lang="es-CL" b="1" dirty="0">
                <a:latin typeface="Calibri" pitchFamily="34" charset="0"/>
                <a:cs typeface="Calibri" pitchFamily="34" charset="0"/>
              </a:rPr>
              <a:t>Estudio: orientación según historia y examen físico, curva crecimiento, exámenes generales y luego específicos según orientación.</a:t>
            </a:r>
          </a:p>
          <a:p>
            <a:pPr>
              <a:lnSpc>
                <a:spcPct val="90000"/>
              </a:lnSpc>
            </a:pPr>
            <a:r>
              <a:rPr lang="es-CL" b="1" dirty="0">
                <a:latin typeface="Calibri" pitchFamily="34" charset="0"/>
                <a:cs typeface="Calibri" pitchFamily="34" charset="0"/>
              </a:rPr>
              <a:t>Manejo: según cada patología. </a:t>
            </a:r>
            <a:endParaRPr lang="es-ES" b="1" dirty="0">
              <a:latin typeface="Calibri" pitchFamily="34" charset="0"/>
              <a:cs typeface="Calibri" pitchFamily="34" charset="0"/>
            </a:endParaRPr>
          </a:p>
          <a:p>
            <a:endParaRPr lang="es-CL" dirty="0"/>
          </a:p>
        </p:txBody>
      </p:sp>
      <p:sp>
        <p:nvSpPr>
          <p:cNvPr id="4" name="3 Título"/>
          <p:cNvSpPr>
            <a:spLocks noGrp="1"/>
          </p:cNvSpPr>
          <p:nvPr>
            <p:ph type="title"/>
          </p:nvPr>
        </p:nvSpPr>
        <p:spPr>
          <a:prstGeom prst="ellipse">
            <a:avLst/>
          </a:prstGeom>
        </p:spPr>
        <p:style>
          <a:lnRef idx="1">
            <a:schemeClr val="accent4"/>
          </a:lnRef>
          <a:fillRef idx="2">
            <a:schemeClr val="accent4"/>
          </a:fillRef>
          <a:effectRef idx="1">
            <a:schemeClr val="accent4"/>
          </a:effectRef>
          <a:fontRef idx="minor">
            <a:schemeClr val="dk1"/>
          </a:fontRef>
        </p:style>
        <p:txBody>
          <a:bodyPr rtlCol="0" anchor="ctr">
            <a:normAutofit fontScale="90000"/>
          </a:bodyPr>
          <a:lstStyle/>
          <a:p>
            <a:pPr algn="ctr"/>
            <a:r>
              <a:rPr lang="es-CL" sz="2800" b="1" dirty="0" smtClean="0">
                <a:solidFill>
                  <a:schemeClr val="tx1"/>
                </a:solidFill>
              </a:rPr>
              <a:t>Comodín Docente</a:t>
            </a:r>
          </a:p>
          <a:p>
            <a:pPr algn="ctr"/>
            <a:r>
              <a:rPr lang="es-CL" sz="2800" b="1" dirty="0" err="1" smtClean="0">
                <a:solidFill>
                  <a:schemeClr val="tx1"/>
                </a:solidFill>
              </a:rPr>
              <a:t>Gastro</a:t>
            </a:r>
            <a:endParaRPr lang="es-CL" sz="2800" b="1" dirty="0">
              <a:solidFill>
                <a:schemeClr val="tx1"/>
              </a:solidFill>
            </a:endParaRPr>
          </a:p>
        </p:txBody>
      </p:sp>
    </p:spTree>
    <p:extLst>
      <p:ext uri="{BB962C8B-B14F-4D97-AF65-F5344CB8AC3E}">
        <p14:creationId xmlns:p14="http://schemas.microsoft.com/office/powerpoint/2010/main" val="13210129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a:lnSpc>
                <a:spcPct val="80000"/>
              </a:lnSpc>
            </a:pPr>
            <a:r>
              <a:rPr lang="es-CL" b="1" dirty="0">
                <a:latin typeface="Calibri" pitchFamily="34" charset="0"/>
                <a:cs typeface="Calibri" pitchFamily="34" charset="0"/>
              </a:rPr>
              <a:t>Enfermedad Celiaca: </a:t>
            </a:r>
            <a:r>
              <a:rPr lang="es-MX" b="1" dirty="0">
                <a:effectLst>
                  <a:outerShdw blurRad="38100" dist="38100" dir="2700000" algn="tl">
                    <a:srgbClr val="C0C0C0"/>
                  </a:outerShdw>
                </a:effectLst>
                <a:latin typeface="Calibri" pitchFamily="34" charset="0"/>
                <a:cs typeface="Calibri" pitchFamily="34" charset="0"/>
              </a:rPr>
              <a:t>INTOLERANCIA</a:t>
            </a:r>
            <a:r>
              <a:rPr lang="es-MX" b="1" dirty="0">
                <a:latin typeface="Calibri" pitchFamily="34" charset="0"/>
                <a:cs typeface="Calibri" pitchFamily="34" charset="0"/>
              </a:rPr>
              <a:t> intestinal </a:t>
            </a:r>
            <a:r>
              <a:rPr lang="es-MX" b="1" dirty="0">
                <a:effectLst>
                  <a:outerShdw blurRad="38100" dist="38100" dir="2700000" algn="tl">
                    <a:srgbClr val="C0C0C0"/>
                  </a:outerShdw>
                </a:effectLst>
                <a:latin typeface="Calibri" pitchFamily="34" charset="0"/>
                <a:cs typeface="Calibri" pitchFamily="34" charset="0"/>
              </a:rPr>
              <a:t>permanente</a:t>
            </a:r>
            <a:r>
              <a:rPr lang="es-MX" b="1" dirty="0">
                <a:latin typeface="Calibri" pitchFamily="34" charset="0"/>
                <a:cs typeface="Calibri" pitchFamily="34" charset="0"/>
              </a:rPr>
              <a:t> al gluten de la dieta, específicamente a la </a:t>
            </a:r>
            <a:r>
              <a:rPr lang="es-MX" b="1" dirty="0">
                <a:effectLst>
                  <a:outerShdw blurRad="38100" dist="38100" dir="2700000" algn="tl">
                    <a:srgbClr val="C0C0C0"/>
                  </a:outerShdw>
                </a:effectLst>
                <a:latin typeface="Calibri" pitchFamily="34" charset="0"/>
                <a:cs typeface="Calibri" pitchFamily="34" charset="0"/>
              </a:rPr>
              <a:t>GLIADINA </a:t>
            </a:r>
            <a:r>
              <a:rPr lang="es-MX" b="1" dirty="0">
                <a:latin typeface="Calibri" pitchFamily="34" charset="0"/>
                <a:cs typeface="Calibri" pitchFamily="34" charset="0"/>
              </a:rPr>
              <a:t>y otras proteínas que producen </a:t>
            </a:r>
            <a:r>
              <a:rPr lang="es-MX" b="1" dirty="0">
                <a:effectLst>
                  <a:outerShdw blurRad="38100" dist="38100" dir="2700000" algn="tl">
                    <a:srgbClr val="C0C0C0"/>
                  </a:outerShdw>
                </a:effectLst>
                <a:latin typeface="Calibri" pitchFamily="34" charset="0"/>
                <a:cs typeface="Calibri" pitchFamily="34" charset="0"/>
              </a:rPr>
              <a:t>lesión</a:t>
            </a:r>
            <a:r>
              <a:rPr lang="es-MX" b="1" dirty="0">
                <a:latin typeface="Calibri" pitchFamily="34" charset="0"/>
                <a:cs typeface="Calibri" pitchFamily="34" charset="0"/>
              </a:rPr>
              <a:t> en la mucosa intestinal de sujetos </a:t>
            </a:r>
            <a:r>
              <a:rPr lang="es-MX" b="1" dirty="0">
                <a:effectLst>
                  <a:outerShdw blurRad="38100" dist="38100" dir="2700000" algn="tl">
                    <a:srgbClr val="C0C0C0"/>
                  </a:outerShdw>
                </a:effectLst>
                <a:latin typeface="Calibri" pitchFamily="34" charset="0"/>
                <a:cs typeface="Calibri" pitchFamily="34" charset="0"/>
              </a:rPr>
              <a:t>SUSCEPTIBLES.</a:t>
            </a:r>
          </a:p>
          <a:p>
            <a:pPr>
              <a:lnSpc>
                <a:spcPct val="80000"/>
              </a:lnSpc>
            </a:pPr>
            <a:r>
              <a:rPr lang="es-MX" b="1" dirty="0">
                <a:effectLst>
                  <a:outerShdw blurRad="38100" dist="38100" dir="2700000" algn="tl">
                    <a:srgbClr val="C0C0C0"/>
                  </a:outerShdw>
                </a:effectLst>
                <a:latin typeface="Calibri" pitchFamily="34" charset="0"/>
                <a:cs typeface="Calibri" pitchFamily="34" charset="0"/>
              </a:rPr>
              <a:t>Clínica: </a:t>
            </a:r>
            <a:r>
              <a:rPr lang="es-ES" b="1" u="sng" dirty="0">
                <a:latin typeface="Calibri" pitchFamily="34" charset="0"/>
                <a:cs typeface="Calibri" pitchFamily="34" charset="0"/>
              </a:rPr>
              <a:t>Tríada clásica:</a:t>
            </a:r>
            <a:r>
              <a:rPr lang="es-ES" b="1" dirty="0">
                <a:latin typeface="Calibri" pitchFamily="34" charset="0"/>
                <a:cs typeface="Calibri" pitchFamily="34" charset="0"/>
              </a:rPr>
              <a:t> diarrea, astenia, pérdida de peso</a:t>
            </a:r>
          </a:p>
          <a:p>
            <a:pPr>
              <a:lnSpc>
                <a:spcPct val="80000"/>
              </a:lnSpc>
            </a:pPr>
            <a:r>
              <a:rPr lang="es-ES" b="1" dirty="0">
                <a:latin typeface="Calibri" pitchFamily="34" charset="0"/>
                <a:cs typeface="Calibri" pitchFamily="34" charset="0"/>
              </a:rPr>
              <a:t>En niños: progresiva irritabilidad, anorexia, diarrea crónica </a:t>
            </a:r>
            <a:r>
              <a:rPr lang="es-ES" b="1" dirty="0" err="1">
                <a:latin typeface="Calibri" pitchFamily="34" charset="0"/>
                <a:cs typeface="Calibri" pitchFamily="34" charset="0"/>
              </a:rPr>
              <a:t>esteatorreica</a:t>
            </a:r>
            <a:r>
              <a:rPr lang="es-ES" b="1" dirty="0">
                <a:latin typeface="Calibri" pitchFamily="34" charset="0"/>
                <a:cs typeface="Calibri" pitchFamily="34" charset="0"/>
              </a:rPr>
              <a:t> y voluminosas, pérdida de incremento </a:t>
            </a:r>
            <a:r>
              <a:rPr lang="es-ES" b="1" dirty="0" err="1">
                <a:latin typeface="Calibri" pitchFamily="34" charset="0"/>
                <a:cs typeface="Calibri" pitchFamily="34" charset="0"/>
              </a:rPr>
              <a:t>pondoestatural</a:t>
            </a:r>
            <a:r>
              <a:rPr lang="es-ES" b="1" dirty="0">
                <a:latin typeface="Calibri" pitchFamily="34" charset="0"/>
                <a:cs typeface="Calibri" pitchFamily="34" charset="0"/>
              </a:rPr>
              <a:t>, abdomen prominente y pérdida de masa glútea</a:t>
            </a:r>
          </a:p>
          <a:p>
            <a:pPr>
              <a:lnSpc>
                <a:spcPct val="80000"/>
              </a:lnSpc>
            </a:pPr>
            <a:r>
              <a:rPr lang="es-ES" b="1" dirty="0">
                <a:latin typeface="Calibri" pitchFamily="34" charset="0"/>
                <a:cs typeface="Calibri" pitchFamily="34" charset="0"/>
              </a:rPr>
              <a:t>Constipación, vómitos, alteraciones del tránsito intestinal, meteorismo, distensión abdominal.</a:t>
            </a:r>
          </a:p>
          <a:p>
            <a:pPr>
              <a:lnSpc>
                <a:spcPct val="80000"/>
              </a:lnSpc>
            </a:pPr>
            <a:r>
              <a:rPr lang="es-CL" b="1" dirty="0">
                <a:latin typeface="Calibri" pitchFamily="34" charset="0"/>
                <a:cs typeface="Calibri" pitchFamily="34" charset="0"/>
              </a:rPr>
              <a:t>Dg: clínica, ex físico, </a:t>
            </a:r>
            <a:r>
              <a:rPr lang="es-CL" b="1" dirty="0" err="1">
                <a:latin typeface="Calibri" pitchFamily="34" charset="0"/>
                <a:cs typeface="Calibri" pitchFamily="34" charset="0"/>
              </a:rPr>
              <a:t>laboratorio..q</a:t>
            </a:r>
            <a:r>
              <a:rPr lang="es-CL" b="1" dirty="0">
                <a:latin typeface="Calibri" pitchFamily="34" charset="0"/>
                <a:cs typeface="Calibri" pitchFamily="34" charset="0"/>
              </a:rPr>
              <a:t> examen?, cómo se confirma?</a:t>
            </a:r>
          </a:p>
          <a:p>
            <a:pPr>
              <a:lnSpc>
                <a:spcPct val="80000"/>
              </a:lnSpc>
            </a:pPr>
            <a:r>
              <a:rPr lang="es-CL" b="1" dirty="0">
                <a:latin typeface="Calibri" pitchFamily="34" charset="0"/>
                <a:cs typeface="Calibri" pitchFamily="34" charset="0"/>
              </a:rPr>
              <a:t>Manejo?</a:t>
            </a:r>
            <a:endParaRPr lang="es-ES" b="1" dirty="0">
              <a:latin typeface="Calibri" pitchFamily="34" charset="0"/>
              <a:cs typeface="Calibri" pitchFamily="34" charset="0"/>
            </a:endParaRPr>
          </a:p>
          <a:p>
            <a:endParaRPr lang="es-CL" dirty="0"/>
          </a:p>
        </p:txBody>
      </p:sp>
      <p:sp>
        <p:nvSpPr>
          <p:cNvPr id="4" name="3 Título"/>
          <p:cNvSpPr>
            <a:spLocks noGrp="1"/>
          </p:cNvSpPr>
          <p:nvPr>
            <p:ph type="title"/>
          </p:nvPr>
        </p:nvSpPr>
        <p:spPr>
          <a:prstGeom prst="ellipse">
            <a:avLst/>
          </a:prstGeom>
        </p:spPr>
        <p:style>
          <a:lnRef idx="1">
            <a:schemeClr val="accent4"/>
          </a:lnRef>
          <a:fillRef idx="2">
            <a:schemeClr val="accent4"/>
          </a:fillRef>
          <a:effectRef idx="1">
            <a:schemeClr val="accent4"/>
          </a:effectRef>
          <a:fontRef idx="minor">
            <a:schemeClr val="dk1"/>
          </a:fontRef>
        </p:style>
        <p:txBody>
          <a:bodyPr rtlCol="0" anchor="ctr">
            <a:normAutofit fontScale="90000"/>
          </a:bodyPr>
          <a:lstStyle/>
          <a:p>
            <a:pPr algn="ctr"/>
            <a:r>
              <a:rPr lang="es-CL" sz="2800" b="1" dirty="0" smtClean="0">
                <a:solidFill>
                  <a:schemeClr val="tx1"/>
                </a:solidFill>
              </a:rPr>
              <a:t>Comodín Docente</a:t>
            </a:r>
          </a:p>
          <a:p>
            <a:pPr algn="ctr"/>
            <a:r>
              <a:rPr lang="es-CL" sz="2800" b="1" dirty="0" err="1" smtClean="0">
                <a:solidFill>
                  <a:schemeClr val="tx1"/>
                </a:solidFill>
              </a:rPr>
              <a:t>Gastro</a:t>
            </a:r>
            <a:endParaRPr lang="es-CL" sz="2800" b="1" dirty="0">
              <a:solidFill>
                <a:schemeClr val="tx1"/>
              </a:solidFill>
            </a:endParaRPr>
          </a:p>
        </p:txBody>
      </p:sp>
    </p:spTree>
    <p:extLst>
      <p:ext uri="{BB962C8B-B14F-4D97-AF65-F5344CB8AC3E}">
        <p14:creationId xmlns:p14="http://schemas.microsoft.com/office/powerpoint/2010/main" val="9786606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997152"/>
          </a:xfrm>
        </p:spPr>
        <p:txBody>
          <a:bodyPr>
            <a:normAutofit fontScale="85000" lnSpcReduction="20000"/>
          </a:bodyPr>
          <a:lstStyle/>
          <a:p>
            <a:pPr>
              <a:lnSpc>
                <a:spcPct val="80000"/>
              </a:lnSpc>
            </a:pPr>
            <a:r>
              <a:rPr lang="es-CL" b="1" dirty="0" smtClean="0">
                <a:latin typeface="Calibri" pitchFamily="34" charset="0"/>
                <a:cs typeface="Calibri" pitchFamily="34" charset="0"/>
              </a:rPr>
              <a:t>Vómito</a:t>
            </a:r>
            <a:r>
              <a:rPr lang="es-CL" b="1" dirty="0">
                <a:latin typeface="Calibri" pitchFamily="34" charset="0"/>
                <a:cs typeface="Calibri" pitchFamily="34" charset="0"/>
              </a:rPr>
              <a:t>: expulsión brusca de contenido gástrico por boca y/o nariz, Regurgitación: expulsión lenta, no violenta y repetitiva del contenido GI.</a:t>
            </a:r>
          </a:p>
          <a:p>
            <a:pPr>
              <a:lnSpc>
                <a:spcPct val="80000"/>
              </a:lnSpc>
            </a:pPr>
            <a:r>
              <a:rPr lang="es-CL" b="1" dirty="0">
                <a:latin typeface="Calibri" pitchFamily="34" charset="0"/>
                <a:cs typeface="Calibri" pitchFamily="34" charset="0"/>
              </a:rPr>
              <a:t>Etiología vómito…..</a:t>
            </a:r>
          </a:p>
          <a:p>
            <a:pPr>
              <a:lnSpc>
                <a:spcPct val="80000"/>
              </a:lnSpc>
            </a:pPr>
            <a:r>
              <a:rPr lang="es-CL" b="1" dirty="0">
                <a:latin typeface="Calibri" pitchFamily="34" charset="0"/>
                <a:cs typeface="Calibri" pitchFamily="34" charset="0"/>
              </a:rPr>
              <a:t>RGE: paso involuntario, retrógrado de contenido gástrico a esófago acompañado en ocasiones de vómitos.</a:t>
            </a:r>
          </a:p>
          <a:p>
            <a:pPr>
              <a:lnSpc>
                <a:spcPct val="80000"/>
              </a:lnSpc>
            </a:pPr>
            <a:r>
              <a:rPr lang="es-CL" b="1" dirty="0">
                <a:latin typeface="Calibri" pitchFamily="34" charset="0"/>
                <a:cs typeface="Calibri" pitchFamily="34" charset="0"/>
              </a:rPr>
              <a:t>Fisiopatología…</a:t>
            </a:r>
          </a:p>
          <a:p>
            <a:pPr>
              <a:lnSpc>
                <a:spcPct val="80000"/>
              </a:lnSpc>
            </a:pPr>
            <a:r>
              <a:rPr lang="es-CL" b="1" u="sng" dirty="0">
                <a:latin typeface="Calibri" pitchFamily="34" charset="0"/>
                <a:cs typeface="Calibri" pitchFamily="34" charset="0"/>
              </a:rPr>
              <a:t>RGEF</a:t>
            </a:r>
            <a:r>
              <a:rPr lang="es-CL" b="1" dirty="0">
                <a:latin typeface="Calibri" pitchFamily="34" charset="0"/>
                <a:cs typeface="Calibri" pitchFamily="34" charset="0"/>
              </a:rPr>
              <a:t>: regurgitaciones </a:t>
            </a:r>
            <a:r>
              <a:rPr lang="es-CL" b="1" dirty="0" err="1">
                <a:latin typeface="Calibri" pitchFamily="34" charset="0"/>
                <a:cs typeface="Calibri" pitchFamily="34" charset="0"/>
              </a:rPr>
              <a:t>fctes</a:t>
            </a:r>
            <a:r>
              <a:rPr lang="es-CL" b="1" dirty="0">
                <a:latin typeface="Calibri" pitchFamily="34" charset="0"/>
                <a:cs typeface="Calibri" pitchFamily="34" charset="0"/>
              </a:rPr>
              <a:t>, buen incremento ponderal, buen estado general, sin sintomatología asociada. V/S </a:t>
            </a:r>
            <a:r>
              <a:rPr lang="es-CL" b="1" u="sng" dirty="0">
                <a:latin typeface="Calibri" pitchFamily="34" charset="0"/>
                <a:cs typeface="Calibri" pitchFamily="34" charset="0"/>
              </a:rPr>
              <a:t>RGEP</a:t>
            </a:r>
            <a:r>
              <a:rPr lang="es-CL" b="1" dirty="0">
                <a:latin typeface="Calibri" pitchFamily="34" charset="0"/>
                <a:cs typeface="Calibri" pitchFamily="34" charset="0"/>
              </a:rPr>
              <a:t>: mal incremento </a:t>
            </a:r>
            <a:r>
              <a:rPr lang="es-CL" b="1" dirty="0" err="1">
                <a:latin typeface="Calibri" pitchFamily="34" charset="0"/>
                <a:cs typeface="Calibri" pitchFamily="34" charset="0"/>
              </a:rPr>
              <a:t>pondoestatural</a:t>
            </a:r>
            <a:r>
              <a:rPr lang="es-CL" b="1" dirty="0">
                <a:latin typeface="Calibri" pitchFamily="34" charset="0"/>
                <a:cs typeface="Calibri" pitchFamily="34" charset="0"/>
              </a:rPr>
              <a:t>, esofagitis secundaria, apnea o ALTE, síntomas respiratorios, tos crónica, llanto intratable, laringitis a repetición.</a:t>
            </a:r>
          </a:p>
          <a:p>
            <a:pPr>
              <a:lnSpc>
                <a:spcPct val="80000"/>
              </a:lnSpc>
            </a:pPr>
            <a:r>
              <a:rPr lang="es-CL" b="1" dirty="0">
                <a:latin typeface="Calibri" pitchFamily="34" charset="0"/>
                <a:cs typeface="Calibri" pitchFamily="34" charset="0"/>
              </a:rPr>
              <a:t>Dg, Exámenes?   </a:t>
            </a:r>
          </a:p>
          <a:p>
            <a:pPr>
              <a:lnSpc>
                <a:spcPct val="80000"/>
              </a:lnSpc>
            </a:pPr>
            <a:r>
              <a:rPr lang="es-CL" b="1" dirty="0">
                <a:latin typeface="Calibri" pitchFamily="34" charset="0"/>
                <a:cs typeface="Calibri" pitchFamily="34" charset="0"/>
              </a:rPr>
              <a:t>Manejo……….</a:t>
            </a:r>
            <a:endParaRPr lang="es-ES" b="1" dirty="0">
              <a:latin typeface="Calibri" pitchFamily="34" charset="0"/>
              <a:cs typeface="Calibri" pitchFamily="34" charset="0"/>
            </a:endParaRPr>
          </a:p>
          <a:p>
            <a:endParaRPr lang="es-CL" dirty="0"/>
          </a:p>
        </p:txBody>
      </p:sp>
      <p:sp>
        <p:nvSpPr>
          <p:cNvPr id="4" name="3 Título"/>
          <p:cNvSpPr>
            <a:spLocks noGrp="1"/>
          </p:cNvSpPr>
          <p:nvPr>
            <p:ph type="title"/>
          </p:nvPr>
        </p:nvSpPr>
        <p:spPr>
          <a:prstGeom prst="ellipse">
            <a:avLst/>
          </a:prstGeom>
        </p:spPr>
        <p:style>
          <a:lnRef idx="1">
            <a:schemeClr val="accent4"/>
          </a:lnRef>
          <a:fillRef idx="2">
            <a:schemeClr val="accent4"/>
          </a:fillRef>
          <a:effectRef idx="1">
            <a:schemeClr val="accent4"/>
          </a:effectRef>
          <a:fontRef idx="minor">
            <a:schemeClr val="dk1"/>
          </a:fontRef>
        </p:style>
        <p:txBody>
          <a:bodyPr rtlCol="0" anchor="ctr">
            <a:normAutofit fontScale="90000"/>
          </a:bodyPr>
          <a:lstStyle/>
          <a:p>
            <a:pPr algn="ctr"/>
            <a:r>
              <a:rPr lang="es-CL" sz="2800" b="1" dirty="0" smtClean="0">
                <a:solidFill>
                  <a:schemeClr val="tx1"/>
                </a:solidFill>
              </a:rPr>
              <a:t>Comodín Docente</a:t>
            </a:r>
          </a:p>
          <a:p>
            <a:pPr algn="ctr"/>
            <a:r>
              <a:rPr lang="es-CL" sz="2800" b="1" dirty="0" err="1" smtClean="0">
                <a:solidFill>
                  <a:schemeClr val="tx1"/>
                </a:solidFill>
              </a:rPr>
              <a:t>Gastro</a:t>
            </a:r>
            <a:endParaRPr lang="es-CL" sz="2800" b="1" dirty="0">
              <a:solidFill>
                <a:schemeClr val="tx1"/>
              </a:solidFill>
            </a:endParaRPr>
          </a:p>
        </p:txBody>
      </p:sp>
    </p:spTree>
    <p:extLst>
      <p:ext uri="{BB962C8B-B14F-4D97-AF65-F5344CB8AC3E}">
        <p14:creationId xmlns:p14="http://schemas.microsoft.com/office/powerpoint/2010/main" val="4771931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556792"/>
            <a:ext cx="9144000" cy="6048672"/>
          </a:xfrm>
        </p:spPr>
        <p:txBody>
          <a:bodyPr>
            <a:normAutofit/>
          </a:bodyPr>
          <a:lstStyle/>
          <a:p>
            <a:pPr>
              <a:lnSpc>
                <a:spcPct val="80000"/>
              </a:lnSpc>
            </a:pPr>
            <a:r>
              <a:rPr lang="es-CL" sz="2200" b="1" dirty="0" err="1" smtClean="0">
                <a:latin typeface="Comic Sans MS" pitchFamily="66" charset="0"/>
              </a:rPr>
              <a:t>Hiperbilirrubinemia</a:t>
            </a:r>
            <a:r>
              <a:rPr lang="es-CL" sz="2200" b="1" dirty="0" smtClean="0">
                <a:latin typeface="Comic Sans MS" pitchFamily="66" charset="0"/>
              </a:rPr>
              <a:t> </a:t>
            </a:r>
            <a:r>
              <a:rPr lang="es-CL" sz="2200" b="1" dirty="0" err="1">
                <a:latin typeface="Comic Sans MS" pitchFamily="66" charset="0"/>
              </a:rPr>
              <a:t>colestásica</a:t>
            </a:r>
            <a:r>
              <a:rPr lang="es-CL" sz="2200" b="1" dirty="0">
                <a:latin typeface="Comic Sans MS" pitchFamily="66" charset="0"/>
              </a:rPr>
              <a:t>: </a:t>
            </a:r>
            <a:r>
              <a:rPr lang="es-CL" sz="2200" b="1" dirty="0" err="1">
                <a:latin typeface="Comic Sans MS" pitchFamily="66" charset="0"/>
              </a:rPr>
              <a:t>Bili</a:t>
            </a:r>
            <a:r>
              <a:rPr lang="es-CL" sz="2200" b="1" dirty="0">
                <a:latin typeface="Comic Sans MS" pitchFamily="66" charset="0"/>
              </a:rPr>
              <a:t> directa mayor a 2 mg/dl, o más del 20% del total de </a:t>
            </a:r>
            <a:r>
              <a:rPr lang="es-CL" sz="2200" b="1" dirty="0" err="1">
                <a:latin typeface="Comic Sans MS" pitchFamily="66" charset="0"/>
              </a:rPr>
              <a:t>bili</a:t>
            </a:r>
            <a:r>
              <a:rPr lang="es-CL" sz="2200" b="1" dirty="0" smtClean="0">
                <a:latin typeface="Comic Sans MS" pitchFamily="66" charset="0"/>
              </a:rPr>
              <a:t>.</a:t>
            </a:r>
          </a:p>
          <a:p>
            <a:pPr>
              <a:lnSpc>
                <a:spcPct val="80000"/>
              </a:lnSpc>
            </a:pPr>
            <a:endParaRPr lang="es-CL" sz="2200" b="1" dirty="0">
              <a:latin typeface="Comic Sans MS" pitchFamily="66" charset="0"/>
            </a:endParaRPr>
          </a:p>
          <a:p>
            <a:pPr>
              <a:lnSpc>
                <a:spcPct val="80000"/>
              </a:lnSpc>
            </a:pPr>
            <a:r>
              <a:rPr lang="es-CL" sz="2200" b="1" dirty="0">
                <a:latin typeface="Comic Sans MS" pitchFamily="66" charset="0"/>
              </a:rPr>
              <a:t>Ictericia de predominio indirecto:  Fisiológica </a:t>
            </a:r>
            <a:r>
              <a:rPr lang="es-CL" sz="2200" b="1" dirty="0"/>
              <a:t>→ </a:t>
            </a:r>
            <a:r>
              <a:rPr lang="es-CL" sz="2200" b="1" dirty="0">
                <a:latin typeface="Comic Sans MS" pitchFamily="66" charset="0"/>
              </a:rPr>
              <a:t>RNT aparece a las 30-72 horas de edad, </a:t>
            </a:r>
            <a:r>
              <a:rPr lang="es-CL" sz="2200" b="1" dirty="0" err="1">
                <a:latin typeface="Comic Sans MS" pitchFamily="66" charset="0"/>
              </a:rPr>
              <a:t>peak</a:t>
            </a:r>
            <a:r>
              <a:rPr lang="es-CL" sz="2200" b="1" dirty="0">
                <a:latin typeface="Comic Sans MS" pitchFamily="66" charset="0"/>
              </a:rPr>
              <a:t> al 4°-5° día, desaparece a los 10 días, </a:t>
            </a:r>
            <a:r>
              <a:rPr lang="es-CL" sz="2200" b="1" dirty="0"/>
              <a:t>Ictericia por incompatibilidad de grupo, </a:t>
            </a:r>
            <a:r>
              <a:rPr lang="es-CL" sz="2200" b="1" dirty="0">
                <a:latin typeface="Comic Sans MS" pitchFamily="66" charset="0"/>
              </a:rPr>
              <a:t>Anemias hemolíticas, Ictericia por leche materna, </a:t>
            </a:r>
            <a:r>
              <a:rPr lang="es-CL" sz="2200" b="1" dirty="0" err="1">
                <a:latin typeface="Comic Sans MS" pitchFamily="66" charset="0"/>
              </a:rPr>
              <a:t>Sd</a:t>
            </a:r>
            <a:r>
              <a:rPr lang="es-CL" sz="2200" b="1" dirty="0">
                <a:latin typeface="Comic Sans MS" pitchFamily="66" charset="0"/>
              </a:rPr>
              <a:t> de </a:t>
            </a:r>
            <a:r>
              <a:rPr lang="es-CL" sz="2200" b="1" dirty="0" err="1">
                <a:latin typeface="Comic Sans MS" pitchFamily="66" charset="0"/>
              </a:rPr>
              <a:t>Lucey</a:t>
            </a:r>
            <a:r>
              <a:rPr lang="es-CL" sz="2200" b="1" dirty="0">
                <a:latin typeface="Comic Sans MS" pitchFamily="66" charset="0"/>
              </a:rPr>
              <a:t> </a:t>
            </a:r>
            <a:r>
              <a:rPr lang="es-CL" sz="2200" b="1" dirty="0" err="1">
                <a:latin typeface="Comic Sans MS" pitchFamily="66" charset="0"/>
              </a:rPr>
              <a:t>Driscol</a:t>
            </a:r>
            <a:r>
              <a:rPr lang="es-CL" sz="2200" b="1" dirty="0">
                <a:latin typeface="Comic Sans MS" pitchFamily="66" charset="0"/>
              </a:rPr>
              <a:t>, </a:t>
            </a:r>
            <a:r>
              <a:rPr lang="es-CL" sz="2200" b="1" dirty="0" err="1">
                <a:latin typeface="Comic Sans MS" pitchFamily="66" charset="0"/>
              </a:rPr>
              <a:t>Sd</a:t>
            </a:r>
            <a:r>
              <a:rPr lang="es-CL" sz="2200" b="1" dirty="0">
                <a:latin typeface="Comic Sans MS" pitchFamily="66" charset="0"/>
              </a:rPr>
              <a:t> de </a:t>
            </a:r>
            <a:r>
              <a:rPr lang="es-CL" sz="2200" b="1" dirty="0" err="1">
                <a:latin typeface="Comic Sans MS" pitchFamily="66" charset="0"/>
              </a:rPr>
              <a:t>Criggler</a:t>
            </a:r>
            <a:r>
              <a:rPr lang="es-CL" sz="2200" b="1" dirty="0">
                <a:latin typeface="Comic Sans MS" pitchFamily="66" charset="0"/>
              </a:rPr>
              <a:t> </a:t>
            </a:r>
            <a:r>
              <a:rPr lang="es-CL" sz="2200" b="1" dirty="0" err="1">
                <a:latin typeface="Comic Sans MS" pitchFamily="66" charset="0"/>
              </a:rPr>
              <a:t>Najjar</a:t>
            </a:r>
            <a:r>
              <a:rPr lang="es-CL" sz="2200" b="1" dirty="0">
                <a:latin typeface="Comic Sans MS" pitchFamily="66" charset="0"/>
              </a:rPr>
              <a:t> Enfermedad de Gilbert</a:t>
            </a:r>
            <a:r>
              <a:rPr lang="es-CL" sz="2200" b="1" dirty="0" smtClean="0">
                <a:latin typeface="Comic Sans MS" pitchFamily="66" charset="0"/>
              </a:rPr>
              <a:t>.</a:t>
            </a:r>
          </a:p>
          <a:p>
            <a:pPr>
              <a:lnSpc>
                <a:spcPct val="80000"/>
              </a:lnSpc>
            </a:pPr>
            <a:endParaRPr lang="es-CL" sz="2200" b="1" dirty="0">
              <a:latin typeface="Comic Sans MS" pitchFamily="66" charset="0"/>
            </a:endParaRPr>
          </a:p>
          <a:p>
            <a:pPr>
              <a:lnSpc>
                <a:spcPct val="80000"/>
              </a:lnSpc>
            </a:pPr>
            <a:r>
              <a:rPr lang="es-CL" sz="2200" b="1" dirty="0">
                <a:latin typeface="Comic Sans MS" pitchFamily="66" charset="0"/>
              </a:rPr>
              <a:t>Ictericia Predominio Directo: </a:t>
            </a:r>
            <a:r>
              <a:rPr lang="es-CL" sz="2200" b="1" u="sng" dirty="0">
                <a:effectLst>
                  <a:outerShdw blurRad="38100" dist="38100" dir="2700000" algn="tl">
                    <a:srgbClr val="C0C0C0"/>
                  </a:outerShdw>
                </a:effectLst>
                <a:latin typeface="Comic Sans MS" pitchFamily="66" charset="0"/>
              </a:rPr>
              <a:t>Atresia de Vía Biliar</a:t>
            </a:r>
            <a:r>
              <a:rPr lang="es-CL" sz="2200" b="1" dirty="0">
                <a:latin typeface="Comic Sans MS" pitchFamily="66" charset="0"/>
              </a:rPr>
              <a:t>, Quiste del Colédoco, </a:t>
            </a:r>
            <a:r>
              <a:rPr lang="es-CL" sz="2200" b="1" dirty="0" err="1">
                <a:latin typeface="Comic Sans MS" pitchFamily="66" charset="0"/>
              </a:rPr>
              <a:t>Hepatits</a:t>
            </a:r>
            <a:r>
              <a:rPr lang="es-CL" sz="2200" b="1" dirty="0">
                <a:latin typeface="Comic Sans MS" pitchFamily="66" charset="0"/>
              </a:rPr>
              <a:t> Neonatal, </a:t>
            </a:r>
            <a:r>
              <a:rPr lang="es-CL" sz="2200" b="1" dirty="0" err="1">
                <a:latin typeface="Comic Sans MS" pitchFamily="66" charset="0"/>
              </a:rPr>
              <a:t>Sd</a:t>
            </a:r>
            <a:r>
              <a:rPr lang="es-CL" sz="2200" b="1" dirty="0">
                <a:latin typeface="Comic Sans MS" pitchFamily="66" charset="0"/>
              </a:rPr>
              <a:t> </a:t>
            </a:r>
            <a:r>
              <a:rPr lang="es-CL" sz="2200" b="1" dirty="0" err="1">
                <a:latin typeface="Comic Sans MS" pitchFamily="66" charset="0"/>
              </a:rPr>
              <a:t>Allagille</a:t>
            </a:r>
            <a:r>
              <a:rPr lang="es-CL" sz="2200" b="1" dirty="0">
                <a:latin typeface="Comic Sans MS" pitchFamily="66" charset="0"/>
              </a:rPr>
              <a:t>, Enfermedad </a:t>
            </a:r>
            <a:r>
              <a:rPr lang="es-CL" sz="2200" b="1" dirty="0" err="1">
                <a:latin typeface="Comic Sans MS" pitchFamily="66" charset="0"/>
              </a:rPr>
              <a:t>Byler</a:t>
            </a:r>
            <a:r>
              <a:rPr lang="es-CL" sz="2200" b="1" dirty="0">
                <a:latin typeface="Comic Sans MS" pitchFamily="66" charset="0"/>
              </a:rPr>
              <a:t>, galactosemia, </a:t>
            </a:r>
            <a:r>
              <a:rPr lang="es-CL" sz="2200" b="1" dirty="0" err="1">
                <a:latin typeface="Comic Sans MS" pitchFamily="66" charset="0"/>
              </a:rPr>
              <a:t>tirosinemia</a:t>
            </a:r>
            <a:r>
              <a:rPr lang="es-CL" sz="2200" b="1" dirty="0">
                <a:latin typeface="Comic Sans MS" pitchFamily="66" charset="0"/>
              </a:rPr>
              <a:t>, </a:t>
            </a:r>
            <a:r>
              <a:rPr lang="es-CL" sz="2200" b="1" dirty="0" err="1">
                <a:latin typeface="Comic Sans MS" pitchFamily="66" charset="0"/>
              </a:rPr>
              <a:t>deficit</a:t>
            </a:r>
            <a:r>
              <a:rPr lang="es-CL" sz="2200" b="1" dirty="0">
                <a:latin typeface="Comic Sans MS" pitchFamily="66" charset="0"/>
              </a:rPr>
              <a:t> </a:t>
            </a:r>
            <a:r>
              <a:rPr lang="el-GR" sz="2200" b="1" dirty="0">
                <a:latin typeface="Comic Sans MS" pitchFamily="66" charset="0"/>
              </a:rPr>
              <a:t>α</a:t>
            </a:r>
            <a:r>
              <a:rPr lang="es-CL" sz="2200" b="1" dirty="0">
                <a:latin typeface="Comic Sans MS" pitchFamily="66" charset="0"/>
              </a:rPr>
              <a:t> 1 </a:t>
            </a:r>
            <a:r>
              <a:rPr lang="es-CL" sz="2200" b="1" dirty="0" err="1">
                <a:latin typeface="Comic Sans MS" pitchFamily="66" charset="0"/>
              </a:rPr>
              <a:t>antitrip</a:t>
            </a:r>
            <a:r>
              <a:rPr lang="es-CL" sz="2200" b="1" dirty="0">
                <a:latin typeface="Comic Sans MS" pitchFamily="66" charset="0"/>
              </a:rPr>
              <a:t>, Hepatitis infecciosa o tóxica, </a:t>
            </a:r>
            <a:r>
              <a:rPr lang="es-CL" sz="2200" b="1" dirty="0" err="1">
                <a:latin typeface="Comic Sans MS" pitchFamily="66" charset="0"/>
              </a:rPr>
              <a:t>histiocitosis</a:t>
            </a:r>
            <a:r>
              <a:rPr lang="es-CL" sz="2200" b="1" dirty="0">
                <a:latin typeface="Comic Sans MS" pitchFamily="66" charset="0"/>
              </a:rPr>
              <a:t>, </a:t>
            </a:r>
            <a:r>
              <a:rPr lang="es-CL" sz="2200" b="1" dirty="0" err="1">
                <a:latin typeface="Comic Sans MS" pitchFamily="66" charset="0"/>
              </a:rPr>
              <a:t>obst</a:t>
            </a:r>
            <a:r>
              <a:rPr lang="es-CL" sz="2200" b="1" dirty="0">
                <a:latin typeface="Comic Sans MS" pitchFamily="66" charset="0"/>
              </a:rPr>
              <a:t> </a:t>
            </a:r>
            <a:r>
              <a:rPr lang="es-CL" sz="2200" b="1" dirty="0" err="1">
                <a:latin typeface="Comic Sans MS" pitchFamily="66" charset="0"/>
              </a:rPr>
              <a:t>intest</a:t>
            </a:r>
            <a:r>
              <a:rPr lang="es-CL" sz="2200" b="1" dirty="0" smtClean="0">
                <a:latin typeface="Comic Sans MS" pitchFamily="66" charset="0"/>
              </a:rPr>
              <a:t>.</a:t>
            </a:r>
          </a:p>
          <a:p>
            <a:pPr>
              <a:lnSpc>
                <a:spcPct val="80000"/>
              </a:lnSpc>
            </a:pPr>
            <a:endParaRPr lang="es-CL" sz="2200" b="1" dirty="0">
              <a:latin typeface="Comic Sans MS" pitchFamily="66" charset="0"/>
            </a:endParaRPr>
          </a:p>
          <a:p>
            <a:pPr>
              <a:lnSpc>
                <a:spcPct val="80000"/>
              </a:lnSpc>
            </a:pPr>
            <a:r>
              <a:rPr lang="es-CL" sz="2200" b="1" dirty="0">
                <a:latin typeface="Comic Sans MS" pitchFamily="66" charset="0"/>
              </a:rPr>
              <a:t>Dg: clínica, ex físico, ojo ictericia más de 2 semanas…</a:t>
            </a:r>
            <a:r>
              <a:rPr lang="es-CL" sz="2200" b="1" dirty="0" err="1">
                <a:latin typeface="Comic Sans MS" pitchFamily="66" charset="0"/>
              </a:rPr>
              <a:t>lab</a:t>
            </a:r>
            <a:endParaRPr lang="es-CL" sz="2200" b="1" dirty="0">
              <a:latin typeface="Comic Sans MS" pitchFamily="66" charset="0"/>
            </a:endParaRPr>
          </a:p>
          <a:p>
            <a:pPr>
              <a:lnSpc>
                <a:spcPct val="80000"/>
              </a:lnSpc>
            </a:pPr>
            <a:r>
              <a:rPr lang="es-CL" sz="2200" b="1" dirty="0">
                <a:latin typeface="Comic Sans MS" pitchFamily="66" charset="0"/>
              </a:rPr>
              <a:t>Manejo:…</a:t>
            </a:r>
          </a:p>
        </p:txBody>
      </p:sp>
      <p:sp>
        <p:nvSpPr>
          <p:cNvPr id="4" name="3 Título"/>
          <p:cNvSpPr>
            <a:spLocks noGrp="1"/>
          </p:cNvSpPr>
          <p:nvPr>
            <p:ph type="title"/>
          </p:nvPr>
        </p:nvSpPr>
        <p:spPr>
          <a:prstGeom prst="ellipse">
            <a:avLst/>
          </a:prstGeom>
        </p:spPr>
        <p:style>
          <a:lnRef idx="1">
            <a:schemeClr val="accent4"/>
          </a:lnRef>
          <a:fillRef idx="2">
            <a:schemeClr val="accent4"/>
          </a:fillRef>
          <a:effectRef idx="1">
            <a:schemeClr val="accent4"/>
          </a:effectRef>
          <a:fontRef idx="minor">
            <a:schemeClr val="dk1"/>
          </a:fontRef>
        </p:style>
        <p:txBody>
          <a:bodyPr rtlCol="0" anchor="ctr">
            <a:normAutofit fontScale="90000"/>
          </a:bodyPr>
          <a:lstStyle/>
          <a:p>
            <a:pPr algn="ctr"/>
            <a:r>
              <a:rPr lang="es-CL" sz="2800" b="1" dirty="0" smtClean="0">
                <a:solidFill>
                  <a:schemeClr val="tx1"/>
                </a:solidFill>
              </a:rPr>
              <a:t>Comodín Docente</a:t>
            </a:r>
          </a:p>
          <a:p>
            <a:pPr algn="ctr"/>
            <a:r>
              <a:rPr lang="es-CL" sz="2800" b="1" dirty="0" err="1" smtClean="0">
                <a:solidFill>
                  <a:schemeClr val="tx1"/>
                </a:solidFill>
              </a:rPr>
              <a:t>Gastro</a:t>
            </a:r>
            <a:endParaRPr lang="es-CL" sz="2800" b="1" dirty="0">
              <a:solidFill>
                <a:schemeClr val="tx1"/>
              </a:solidFill>
            </a:endParaRPr>
          </a:p>
        </p:txBody>
      </p:sp>
    </p:spTree>
    <p:extLst>
      <p:ext uri="{BB962C8B-B14F-4D97-AF65-F5344CB8AC3E}">
        <p14:creationId xmlns:p14="http://schemas.microsoft.com/office/powerpoint/2010/main" val="3795701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3</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CL" sz="2000" b="1" dirty="0" smtClean="0">
                <a:solidFill>
                  <a:prstClr val="white"/>
                </a:solidFill>
                <a:effectLst>
                  <a:outerShdw blurRad="38100" dist="38100" dir="2700000" algn="tl">
                    <a:srgbClr val="000000">
                      <a:alpha val="43137"/>
                    </a:srgbClr>
                  </a:outerShdw>
                </a:effectLst>
              </a:rPr>
              <a:t> </a:t>
            </a:r>
            <a:r>
              <a:rPr lang="es-CL" sz="2000" b="1" dirty="0">
                <a:solidFill>
                  <a:prstClr val="white"/>
                </a:solidFill>
                <a:effectLst>
                  <a:outerShdw blurRad="38100" dist="38100" dir="2700000" algn="tl">
                    <a:srgbClr val="000000">
                      <a:alpha val="43137"/>
                    </a:srgbClr>
                  </a:outerShdw>
                </a:effectLst>
              </a:rPr>
              <a:t>RN de 25 días de vida, consulta por cuadro de 3 días de evolución, de vómitos lácteos explosivos, postprandiales, que han aumentado en frecuencia y en intensidad. Al </a:t>
            </a:r>
            <a:r>
              <a:rPr lang="es-CL" sz="2000" b="1" dirty="0" smtClean="0">
                <a:solidFill>
                  <a:prstClr val="white"/>
                </a:solidFill>
                <a:effectLst>
                  <a:outerShdw blurRad="38100" dist="38100" dir="2700000" algn="tl">
                    <a:srgbClr val="000000">
                      <a:alpha val="43137"/>
                    </a:srgbClr>
                  </a:outerShdw>
                </a:effectLst>
              </a:rPr>
              <a:t>examen </a:t>
            </a:r>
            <a:r>
              <a:rPr lang="es-CL" sz="2000" b="1" dirty="0">
                <a:solidFill>
                  <a:prstClr val="white"/>
                </a:solidFill>
                <a:effectLst>
                  <a:outerShdw blurRad="38100" dist="38100" dir="2700000" algn="tl">
                    <a:srgbClr val="000000">
                      <a:alpha val="43137"/>
                    </a:srgbClr>
                  </a:outerShdw>
                </a:effectLst>
              </a:rPr>
              <a:t>físico usted no detecta alteraciones. ¿Qué diagnóstico debe plantearse en primer lugar?</a:t>
            </a:r>
            <a:endParaRPr lang="es-CL" sz="2000" dirty="0">
              <a:solidFill>
                <a:prstClr val="white"/>
              </a:solidFill>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Invaginación intestinal</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b. Reflujo Gastroesofágico</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5364088" y="4365104"/>
            <a:ext cx="3312368"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 Estenosis Hipertrófica del Píloro</a:t>
            </a:r>
            <a:endParaRPr lang="es-CL" sz="24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5364088" y="3140968"/>
            <a:ext cx="3312368"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 Enterocolitis necrotizante</a:t>
            </a:r>
            <a:endParaRPr lang="es-CL" sz="24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5364088" y="5697252"/>
            <a:ext cx="3312368"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 Divertículo de Meckel complicado</a:t>
            </a:r>
            <a:endParaRPr lang="es-CL"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765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925144"/>
          </a:xfrm>
        </p:spPr>
        <p:txBody>
          <a:bodyPr>
            <a:normAutofit fontScale="77500" lnSpcReduction="20000"/>
          </a:bodyPr>
          <a:lstStyle/>
          <a:p>
            <a:pPr>
              <a:lnSpc>
                <a:spcPct val="80000"/>
              </a:lnSpc>
            </a:pPr>
            <a:r>
              <a:rPr lang="es-CL" dirty="0">
                <a:latin typeface="Comic Sans MS" pitchFamily="66" charset="0"/>
              </a:rPr>
              <a:t>Hepatitis virales:</a:t>
            </a:r>
            <a:r>
              <a:rPr lang="es-ES" dirty="0">
                <a:latin typeface="Comic Sans MS" pitchFamily="66" charset="0"/>
              </a:rPr>
              <a:t>Infección e inflamación producida por distintos agentes víricos en que la </a:t>
            </a:r>
            <a:r>
              <a:rPr lang="es-ES" b="1" dirty="0">
                <a:latin typeface="Comic Sans MS" pitchFamily="66" charset="0"/>
              </a:rPr>
              <a:t>necrosis de la célula hepática</a:t>
            </a:r>
            <a:r>
              <a:rPr lang="es-ES" dirty="0">
                <a:latin typeface="Comic Sans MS" pitchFamily="66" charset="0"/>
              </a:rPr>
              <a:t> y la </a:t>
            </a:r>
            <a:r>
              <a:rPr lang="es-ES" b="1" dirty="0">
                <a:latin typeface="Comic Sans MS" pitchFamily="66" charset="0"/>
              </a:rPr>
              <a:t>infiltración inflamatoria</a:t>
            </a:r>
            <a:r>
              <a:rPr lang="es-ES" dirty="0">
                <a:latin typeface="Comic Sans MS" pitchFamily="66" charset="0"/>
              </a:rPr>
              <a:t> son los responsables de la sintomatología más frecuente y característica</a:t>
            </a:r>
          </a:p>
          <a:p>
            <a:pPr>
              <a:lnSpc>
                <a:spcPct val="80000"/>
              </a:lnSpc>
            </a:pPr>
            <a:r>
              <a:rPr lang="es-CL" dirty="0">
                <a:latin typeface="Comic Sans MS" pitchFamily="66" charset="0"/>
              </a:rPr>
              <a:t> Etiología: VHA, VHB, VHC, VHD, VHE…CMV, EBV, VHS…entre otros.</a:t>
            </a:r>
          </a:p>
          <a:p>
            <a:pPr>
              <a:lnSpc>
                <a:spcPct val="80000"/>
              </a:lnSpc>
            </a:pPr>
            <a:r>
              <a:rPr lang="es-CL" dirty="0">
                <a:latin typeface="Comic Sans MS" pitchFamily="66" charset="0"/>
              </a:rPr>
              <a:t>VHA: transmisión enteral, incubación 28 días (15-45).</a:t>
            </a:r>
          </a:p>
          <a:p>
            <a:pPr>
              <a:lnSpc>
                <a:spcPct val="80000"/>
              </a:lnSpc>
            </a:pPr>
            <a:r>
              <a:rPr lang="es-CL" dirty="0">
                <a:latin typeface="Comic Sans MS" pitchFamily="66" charset="0"/>
              </a:rPr>
              <a:t> Periodo contagio: </a:t>
            </a:r>
            <a:r>
              <a:rPr lang="es-ES" sz="2800" dirty="0">
                <a:latin typeface="Comic Sans MS" pitchFamily="66" charset="0"/>
              </a:rPr>
              <a:t>Desde: P. incubación y </a:t>
            </a:r>
            <a:r>
              <a:rPr lang="es-ES" sz="2800" dirty="0" err="1">
                <a:latin typeface="Comic Sans MS" pitchFamily="66" charset="0"/>
              </a:rPr>
              <a:t>prodromo</a:t>
            </a:r>
            <a:r>
              <a:rPr lang="es-ES" sz="2800" dirty="0">
                <a:latin typeface="Comic Sans MS" pitchFamily="66" charset="0"/>
              </a:rPr>
              <a:t> - Hasta: una semana posterior a comienzo de la Ictericia.</a:t>
            </a:r>
          </a:p>
          <a:p>
            <a:pPr>
              <a:lnSpc>
                <a:spcPct val="80000"/>
              </a:lnSpc>
            </a:pPr>
            <a:r>
              <a:rPr lang="es-CL" dirty="0">
                <a:latin typeface="Comic Sans MS" pitchFamily="66" charset="0"/>
              </a:rPr>
              <a:t>Fase prodrómica: (4 a 5 días) CEG, fiebre, cefalea, nauseas, dolor abdominal, anorexia, nauseas, vómitos, coluria (3 días antes q ictericia), Fase ictérica:2 a 4 semanas; ictericia, coluria, acolia, </a:t>
            </a:r>
            <a:r>
              <a:rPr lang="es-CL" dirty="0"/>
              <a:t>↑ </a:t>
            </a:r>
            <a:r>
              <a:rPr lang="es-CL" dirty="0">
                <a:latin typeface="Comic Sans MS" pitchFamily="66" charset="0"/>
              </a:rPr>
              <a:t>tamaño hepático, Fase </a:t>
            </a:r>
            <a:r>
              <a:rPr lang="es-CL" dirty="0" err="1">
                <a:latin typeface="Comic Sans MS" pitchFamily="66" charset="0"/>
              </a:rPr>
              <a:t>convalescencia</a:t>
            </a:r>
            <a:r>
              <a:rPr lang="es-CL" dirty="0">
                <a:latin typeface="Comic Sans MS" pitchFamily="66" charset="0"/>
              </a:rPr>
              <a:t>: 2 a 6 semanas, </a:t>
            </a:r>
            <a:r>
              <a:rPr lang="es-CL" dirty="0"/>
              <a:t>↓ </a:t>
            </a:r>
            <a:r>
              <a:rPr lang="es-CL" dirty="0">
                <a:latin typeface="Comic Sans MS" pitchFamily="66" charset="0"/>
              </a:rPr>
              <a:t>síntomas 1 coluria y acolia y luego ictericia</a:t>
            </a:r>
            <a:r>
              <a:rPr lang="es-CL" dirty="0" smtClean="0">
                <a:latin typeface="Comic Sans MS" pitchFamily="66" charset="0"/>
              </a:rPr>
              <a:t>.</a:t>
            </a:r>
            <a:endParaRPr lang="es-CL" dirty="0">
              <a:latin typeface="Comic Sans MS" pitchFamily="66" charset="0"/>
            </a:endParaRPr>
          </a:p>
        </p:txBody>
      </p:sp>
      <p:sp>
        <p:nvSpPr>
          <p:cNvPr id="4" name="3 Título"/>
          <p:cNvSpPr>
            <a:spLocks noGrp="1"/>
          </p:cNvSpPr>
          <p:nvPr>
            <p:ph type="title"/>
          </p:nvPr>
        </p:nvSpPr>
        <p:spPr>
          <a:prstGeom prst="ellipse">
            <a:avLst/>
          </a:prstGeom>
        </p:spPr>
        <p:style>
          <a:lnRef idx="1">
            <a:schemeClr val="accent4"/>
          </a:lnRef>
          <a:fillRef idx="2">
            <a:schemeClr val="accent4"/>
          </a:fillRef>
          <a:effectRef idx="1">
            <a:schemeClr val="accent4"/>
          </a:effectRef>
          <a:fontRef idx="minor">
            <a:schemeClr val="dk1"/>
          </a:fontRef>
        </p:style>
        <p:txBody>
          <a:bodyPr rtlCol="0" anchor="ctr">
            <a:normAutofit fontScale="90000"/>
          </a:bodyPr>
          <a:lstStyle/>
          <a:p>
            <a:pPr algn="ctr"/>
            <a:r>
              <a:rPr lang="es-CL" sz="2800" b="1" dirty="0" smtClean="0">
                <a:solidFill>
                  <a:schemeClr val="tx1"/>
                </a:solidFill>
              </a:rPr>
              <a:t>Comodín Docente</a:t>
            </a:r>
          </a:p>
          <a:p>
            <a:pPr algn="ctr"/>
            <a:r>
              <a:rPr lang="es-CL" sz="2800" b="1" dirty="0" err="1" smtClean="0">
                <a:solidFill>
                  <a:schemeClr val="tx1"/>
                </a:solidFill>
              </a:rPr>
              <a:t>Gastro</a:t>
            </a:r>
            <a:endParaRPr lang="es-CL" sz="2800" b="1" dirty="0">
              <a:solidFill>
                <a:schemeClr val="tx1"/>
              </a:solidFill>
            </a:endParaRPr>
          </a:p>
        </p:txBody>
      </p:sp>
    </p:spTree>
    <p:extLst>
      <p:ext uri="{BB962C8B-B14F-4D97-AF65-F5344CB8AC3E}">
        <p14:creationId xmlns:p14="http://schemas.microsoft.com/office/powerpoint/2010/main" val="21311999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normAutofit fontScale="92500" lnSpcReduction="10000"/>
          </a:bodyPr>
          <a:lstStyle/>
          <a:p>
            <a:r>
              <a:rPr lang="es-CL" dirty="0" err="1"/>
              <a:t>Exs</a:t>
            </a:r>
            <a:r>
              <a:rPr lang="es-CL" dirty="0"/>
              <a:t>: Transaminasas ↑ 10 veces valor N, FA N o moderadamente ↑, </a:t>
            </a:r>
            <a:r>
              <a:rPr lang="es-CL" dirty="0" err="1"/>
              <a:t>Bili</a:t>
            </a:r>
            <a:r>
              <a:rPr lang="es-CL" dirty="0"/>
              <a:t> ↑ predominio directo, </a:t>
            </a:r>
            <a:r>
              <a:rPr lang="es-CL" dirty="0" err="1"/>
              <a:t>IgM</a:t>
            </a:r>
            <a:r>
              <a:rPr lang="es-CL" dirty="0"/>
              <a:t> VHA, PT.</a:t>
            </a:r>
          </a:p>
          <a:p>
            <a:r>
              <a:rPr lang="es-CL" dirty="0"/>
              <a:t>Manejo.</a:t>
            </a:r>
          </a:p>
          <a:p>
            <a:r>
              <a:rPr lang="es-CL" dirty="0"/>
              <a:t>Complicaciones: Falla Hepática Fulminante</a:t>
            </a:r>
          </a:p>
          <a:p>
            <a:r>
              <a:rPr lang="es-CL" dirty="0"/>
              <a:t>Ojo si:  </a:t>
            </a:r>
            <a:r>
              <a:rPr lang="es-CL" dirty="0" err="1"/>
              <a:t>Protrombinemia</a:t>
            </a:r>
            <a:r>
              <a:rPr lang="es-CL" dirty="0"/>
              <a:t> &lt; 40% pese a administración de </a:t>
            </a:r>
            <a:r>
              <a:rPr lang="es-CL" dirty="0" err="1"/>
              <a:t>Vit</a:t>
            </a:r>
            <a:r>
              <a:rPr lang="es-CL" dirty="0"/>
              <a:t> K, </a:t>
            </a:r>
            <a:r>
              <a:rPr lang="es-CL" dirty="0" err="1"/>
              <a:t>Hiperbilirrubinemia</a:t>
            </a:r>
            <a:r>
              <a:rPr lang="es-CL" dirty="0"/>
              <a:t> &gt; 15mg/dl. Rápido descenso de proyección </a:t>
            </a:r>
            <a:r>
              <a:rPr lang="es-CL" dirty="0" err="1"/>
              <a:t>hep+atica</a:t>
            </a:r>
            <a:r>
              <a:rPr lang="es-CL" dirty="0"/>
              <a:t>, </a:t>
            </a:r>
            <a:r>
              <a:rPr lang="es-CL" dirty="0" err="1"/>
              <a:t>trastronos</a:t>
            </a:r>
            <a:r>
              <a:rPr lang="es-CL" dirty="0"/>
              <a:t> </a:t>
            </a:r>
            <a:r>
              <a:rPr lang="es-CL" dirty="0" err="1"/>
              <a:t>hemorragiparos</a:t>
            </a:r>
            <a:r>
              <a:rPr lang="es-CL" dirty="0"/>
              <a:t> o </a:t>
            </a:r>
            <a:r>
              <a:rPr lang="es-CL" dirty="0" err="1"/>
              <a:t>psiquiatricos</a:t>
            </a:r>
            <a:r>
              <a:rPr lang="es-CL" dirty="0"/>
              <a:t>.</a:t>
            </a:r>
          </a:p>
          <a:p>
            <a:endParaRPr lang="es-CL" dirty="0"/>
          </a:p>
          <a:p>
            <a:endParaRPr lang="es-CL" dirty="0"/>
          </a:p>
        </p:txBody>
      </p:sp>
    </p:spTree>
    <p:extLst>
      <p:ext uri="{BB962C8B-B14F-4D97-AF65-F5344CB8AC3E}">
        <p14:creationId xmlns:p14="http://schemas.microsoft.com/office/powerpoint/2010/main" val="25201622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10000"/>
          </a:bodyPr>
          <a:lstStyle/>
          <a:p>
            <a:pPr>
              <a:lnSpc>
                <a:spcPct val="80000"/>
              </a:lnSpc>
            </a:pPr>
            <a:r>
              <a:rPr lang="es-CL" b="1" dirty="0">
                <a:latin typeface="Calibri" pitchFamily="34" charset="0"/>
                <a:cs typeface="Calibri" pitchFamily="34" charset="0"/>
              </a:rPr>
              <a:t>APLV: conjunto de manifestaciones clínicas ligadas a una respuesta </a:t>
            </a:r>
            <a:r>
              <a:rPr lang="es-CL" b="1" dirty="0" err="1">
                <a:latin typeface="Calibri" pitchFamily="34" charset="0"/>
                <a:cs typeface="Calibri" pitchFamily="34" charset="0"/>
              </a:rPr>
              <a:t>inmunoalérgica</a:t>
            </a:r>
            <a:r>
              <a:rPr lang="es-CL" b="1" dirty="0">
                <a:latin typeface="Calibri" pitchFamily="34" charset="0"/>
                <a:cs typeface="Calibri" pitchFamily="34" charset="0"/>
              </a:rPr>
              <a:t> desencadenada por una o más proteínas de la leche.</a:t>
            </a:r>
          </a:p>
          <a:p>
            <a:pPr>
              <a:lnSpc>
                <a:spcPct val="80000"/>
              </a:lnSpc>
            </a:pPr>
            <a:r>
              <a:rPr lang="es-CL" b="1" dirty="0">
                <a:latin typeface="Calibri" pitchFamily="34" charset="0"/>
                <a:cs typeface="Calibri" pitchFamily="34" charset="0"/>
              </a:rPr>
              <a:t>Clínica: la mayoría de los síntomas ocurren dentro de las primeras semanas de introducida la proteína de leche de vaca. Nauseas, dolor abdominal, vómitos post </a:t>
            </a:r>
            <a:r>
              <a:rPr lang="es-CL" b="1" dirty="0" err="1">
                <a:latin typeface="Calibri" pitchFamily="34" charset="0"/>
                <a:cs typeface="Calibri" pitchFamily="34" charset="0"/>
              </a:rPr>
              <a:t>prandiales</a:t>
            </a:r>
            <a:r>
              <a:rPr lang="es-CL" b="1" dirty="0">
                <a:latin typeface="Calibri" pitchFamily="34" charset="0"/>
                <a:cs typeface="Calibri" pitchFamily="34" charset="0"/>
              </a:rPr>
              <a:t>, diarrea 5 a 8 </a:t>
            </a:r>
            <a:r>
              <a:rPr lang="es-CL" b="1" dirty="0" err="1">
                <a:latin typeface="Calibri" pitchFamily="34" charset="0"/>
                <a:cs typeface="Calibri" pitchFamily="34" charset="0"/>
              </a:rPr>
              <a:t>hrs</a:t>
            </a:r>
            <a:r>
              <a:rPr lang="es-CL" b="1" dirty="0">
                <a:latin typeface="Calibri" pitchFamily="34" charset="0"/>
                <a:cs typeface="Calibri" pitchFamily="34" charset="0"/>
              </a:rPr>
              <a:t> </a:t>
            </a:r>
            <a:r>
              <a:rPr lang="es-CL" b="1" dirty="0" err="1">
                <a:latin typeface="Calibri" pitchFamily="34" charset="0"/>
                <a:cs typeface="Calibri" pitchFamily="34" charset="0"/>
              </a:rPr>
              <a:t>dp</a:t>
            </a:r>
            <a:r>
              <a:rPr lang="es-CL" b="1" dirty="0">
                <a:latin typeface="Calibri" pitchFamily="34" charset="0"/>
                <a:cs typeface="Calibri" pitchFamily="34" charset="0"/>
              </a:rPr>
              <a:t> de alimentación, sangre en deposiciones, gastritis, gastroenteritis, constipación crónica, cólicos que responden a dieta de eliminación, falla de crecimiento, </a:t>
            </a:r>
            <a:r>
              <a:rPr lang="es-CL" b="1" dirty="0" err="1">
                <a:latin typeface="Calibri" pitchFamily="34" charset="0"/>
                <a:cs typeface="Calibri" pitchFamily="34" charset="0"/>
              </a:rPr>
              <a:t>tb</a:t>
            </a:r>
            <a:r>
              <a:rPr lang="es-CL" b="1" dirty="0">
                <a:latin typeface="Calibri" pitchFamily="34" charset="0"/>
                <a:cs typeface="Calibri" pitchFamily="34" charset="0"/>
              </a:rPr>
              <a:t> puede haber dermatitis atópica, eczema, urticaria.</a:t>
            </a:r>
          </a:p>
          <a:p>
            <a:pPr>
              <a:lnSpc>
                <a:spcPct val="80000"/>
              </a:lnSpc>
            </a:pPr>
            <a:r>
              <a:rPr lang="es-CL" b="1" dirty="0">
                <a:latin typeface="Calibri" pitchFamily="34" charset="0"/>
                <a:cs typeface="Calibri" pitchFamily="34" charset="0"/>
              </a:rPr>
              <a:t>Laboratorio: </a:t>
            </a:r>
            <a:r>
              <a:rPr lang="es-CL" b="1" dirty="0" err="1">
                <a:latin typeface="Calibri" pitchFamily="34" charset="0"/>
                <a:cs typeface="Calibri" pitchFamily="34" charset="0"/>
              </a:rPr>
              <a:t>Ig</a:t>
            </a:r>
            <a:r>
              <a:rPr lang="es-CL" b="1" dirty="0">
                <a:latin typeface="Calibri" pitchFamily="34" charset="0"/>
                <a:cs typeface="Calibri" pitchFamily="34" charset="0"/>
              </a:rPr>
              <a:t> E específica, Test cutáneos.</a:t>
            </a:r>
          </a:p>
          <a:p>
            <a:pPr>
              <a:lnSpc>
                <a:spcPct val="80000"/>
              </a:lnSpc>
            </a:pPr>
            <a:r>
              <a:rPr lang="es-CL" b="1" dirty="0">
                <a:latin typeface="Calibri" pitchFamily="34" charset="0"/>
                <a:cs typeface="Calibri" pitchFamily="34" charset="0"/>
              </a:rPr>
              <a:t>Manejo</a:t>
            </a:r>
          </a:p>
        </p:txBody>
      </p:sp>
      <p:sp>
        <p:nvSpPr>
          <p:cNvPr id="4" name="3 Título"/>
          <p:cNvSpPr>
            <a:spLocks noGrp="1"/>
          </p:cNvSpPr>
          <p:nvPr>
            <p:ph type="title"/>
          </p:nvPr>
        </p:nvSpPr>
        <p:spPr>
          <a:prstGeom prst="ellipse">
            <a:avLst/>
          </a:prstGeom>
        </p:spPr>
        <p:style>
          <a:lnRef idx="1">
            <a:schemeClr val="accent4"/>
          </a:lnRef>
          <a:fillRef idx="2">
            <a:schemeClr val="accent4"/>
          </a:fillRef>
          <a:effectRef idx="1">
            <a:schemeClr val="accent4"/>
          </a:effectRef>
          <a:fontRef idx="minor">
            <a:schemeClr val="dk1"/>
          </a:fontRef>
        </p:style>
        <p:txBody>
          <a:bodyPr rtlCol="0" anchor="ctr">
            <a:normAutofit fontScale="90000"/>
          </a:bodyPr>
          <a:lstStyle/>
          <a:p>
            <a:pPr algn="ctr"/>
            <a:r>
              <a:rPr lang="es-CL" sz="2800" b="1" dirty="0" smtClean="0">
                <a:solidFill>
                  <a:schemeClr val="tx1"/>
                </a:solidFill>
              </a:rPr>
              <a:t>Comodín Docente</a:t>
            </a:r>
          </a:p>
          <a:p>
            <a:pPr algn="ctr"/>
            <a:r>
              <a:rPr lang="es-CL" sz="2800" b="1" dirty="0" err="1" smtClean="0">
                <a:solidFill>
                  <a:schemeClr val="tx1"/>
                </a:solidFill>
              </a:rPr>
              <a:t>Gastro</a:t>
            </a:r>
            <a:endParaRPr lang="es-CL" sz="2800" b="1" dirty="0">
              <a:solidFill>
                <a:schemeClr val="tx1"/>
              </a:solidFill>
            </a:endParaRPr>
          </a:p>
        </p:txBody>
      </p:sp>
    </p:spTree>
    <p:extLst>
      <p:ext uri="{BB962C8B-B14F-4D97-AF65-F5344CB8AC3E}">
        <p14:creationId xmlns:p14="http://schemas.microsoft.com/office/powerpoint/2010/main" val="21311999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55" y="-891480"/>
            <a:ext cx="4536504" cy="7164355"/>
          </a:xfrm>
        </p:spPr>
      </p:pic>
      <p:sp>
        <p:nvSpPr>
          <p:cNvPr id="5" name="4 Rectángulo"/>
          <p:cNvSpPr/>
          <p:nvPr/>
        </p:nvSpPr>
        <p:spPr>
          <a:xfrm>
            <a:off x="4639284" y="2960394"/>
            <a:ext cx="4109180"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dirty="0" smtClean="0">
                <a:ln w="0"/>
                <a:solidFill>
                  <a:srgbClr val="FFFF00"/>
                </a:solidFill>
                <a:effectLst>
                  <a:reflection blurRad="12700" stA="50000" endPos="50000" dist="5000" dir="5400000" sy="-100000" rotWithShape="0"/>
                </a:effectLst>
              </a:rPr>
              <a:t>Al fin…..</a:t>
            </a:r>
          </a:p>
          <a:p>
            <a:pPr algn="ctr"/>
            <a:r>
              <a:rPr lang="es-ES" sz="5400" b="1" cap="all" dirty="0" smtClean="0">
                <a:ln w="0"/>
                <a:solidFill>
                  <a:srgbClr val="FFFF00"/>
                </a:solidFill>
                <a:effectLst>
                  <a:reflection blurRad="12700" stA="50000" endPos="50000" dist="5000" dir="5400000" sy="-100000" rotWithShape="0"/>
                </a:effectLst>
              </a:rPr>
              <a:t>médico!!!!</a:t>
            </a:r>
            <a:endParaRPr lang="es-ES" sz="5400" b="1" cap="all" dirty="0">
              <a:ln w="0"/>
              <a:solidFill>
                <a:srgbClr val="FFFF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737421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3</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CL" sz="2000" b="1" dirty="0" smtClean="0">
                <a:solidFill>
                  <a:prstClr val="white"/>
                </a:solidFill>
                <a:effectLst>
                  <a:outerShdw blurRad="38100" dist="38100" dir="2700000" algn="tl">
                    <a:srgbClr val="000000">
                      <a:alpha val="43137"/>
                    </a:srgbClr>
                  </a:outerShdw>
                </a:effectLst>
              </a:rPr>
              <a:t> </a:t>
            </a:r>
            <a:r>
              <a:rPr lang="es-CL" sz="2000" b="1" dirty="0">
                <a:solidFill>
                  <a:prstClr val="white"/>
                </a:solidFill>
                <a:effectLst>
                  <a:outerShdw blurRad="38100" dist="38100" dir="2700000" algn="tl">
                    <a:srgbClr val="000000">
                      <a:alpha val="43137"/>
                    </a:srgbClr>
                  </a:outerShdw>
                </a:effectLst>
              </a:rPr>
              <a:t>RN de 25 días de vida, consulta por cuadro de 3 días de evolución, de vómitos lácteos explosivos, postprandiales, que han aumentado en frecuencia y en intensidad. Al </a:t>
            </a:r>
            <a:r>
              <a:rPr lang="es-CL" sz="2000" b="1" dirty="0" smtClean="0">
                <a:solidFill>
                  <a:prstClr val="white"/>
                </a:solidFill>
                <a:effectLst>
                  <a:outerShdw blurRad="38100" dist="38100" dir="2700000" algn="tl">
                    <a:srgbClr val="000000">
                      <a:alpha val="43137"/>
                    </a:srgbClr>
                  </a:outerShdw>
                </a:effectLst>
              </a:rPr>
              <a:t>examen </a:t>
            </a:r>
            <a:r>
              <a:rPr lang="es-CL" sz="2000" b="1" dirty="0">
                <a:solidFill>
                  <a:prstClr val="white"/>
                </a:solidFill>
                <a:effectLst>
                  <a:outerShdw blurRad="38100" dist="38100" dir="2700000" algn="tl">
                    <a:srgbClr val="000000">
                      <a:alpha val="43137"/>
                    </a:srgbClr>
                  </a:outerShdw>
                </a:effectLst>
              </a:rPr>
              <a:t>físico usted no detecta alteraciones. ¿Qué diagnóstico debe plantearse en primer lugar?</a:t>
            </a:r>
            <a:endParaRPr lang="es-CL" sz="2000" dirty="0">
              <a:solidFill>
                <a:prstClr val="white"/>
              </a:solidFill>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Invaginación intestinal</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b. Reflujo Gastroesofágico</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5364088" y="4365104"/>
            <a:ext cx="3312368" cy="792088"/>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 Estenosis Hipertrófica del Píloro</a:t>
            </a:r>
            <a:endParaRPr lang="es-CL" sz="24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5364088" y="3140968"/>
            <a:ext cx="3312368"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 Enterocolitis necrotizante</a:t>
            </a:r>
            <a:endParaRPr lang="es-CL" sz="24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5364088" y="5697252"/>
            <a:ext cx="3312368"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 Divertículo de Meckel complicado</a:t>
            </a:r>
            <a:endParaRPr lang="es-CL"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969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4</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Usted atiende en control sano a un lactante de 3 meses  cuya madre refiere que cuando llora o puja presenta un aumento de volumen en la región  </a:t>
            </a:r>
            <a:r>
              <a:rPr lang="es-CL" sz="2400" b="1" dirty="0" err="1" smtClean="0">
                <a:solidFill>
                  <a:prstClr val="white"/>
                </a:solidFill>
                <a:effectLst>
                  <a:outerShdw blurRad="38100" dist="38100" dir="2700000" algn="tl">
                    <a:srgbClr val="000000">
                      <a:alpha val="43137"/>
                    </a:srgbClr>
                  </a:outerShdw>
                </a:effectLst>
              </a:rPr>
              <a:t>inguinoescrotal</a:t>
            </a:r>
            <a:r>
              <a:rPr lang="es-CL" sz="2400" b="1" dirty="0" smtClean="0">
                <a:solidFill>
                  <a:prstClr val="white"/>
                </a:solidFill>
                <a:effectLst>
                  <a:outerShdw blurRad="38100" dist="38100" dir="2700000" algn="tl">
                    <a:srgbClr val="000000">
                      <a:alpha val="43137"/>
                    </a:srgbClr>
                  </a:outerShdw>
                </a:effectLst>
              </a:rPr>
              <a:t> derecha, que cede espontáneamente.  De acuerdo a este antecedente, ¿cuál sería la conducta más  apropiada? </a:t>
            </a:r>
            <a:endParaRPr lang="es-CL" sz="2400" b="1" dirty="0">
              <a:solidFill>
                <a:prstClr val="white"/>
              </a:solidFill>
              <a:effectLst>
                <a:outerShdw blurRad="38100" dist="38100" dir="2700000" algn="tl">
                  <a:srgbClr val="000000">
                    <a:alpha val="43137"/>
                  </a:srgbClr>
                </a:outerShdw>
              </a:effectLst>
            </a:endParaRPr>
          </a:p>
        </p:txBody>
      </p:sp>
      <p:sp>
        <p:nvSpPr>
          <p:cNvPr id="6" name="5 Proceso alternativo"/>
          <p:cNvSpPr/>
          <p:nvPr/>
        </p:nvSpPr>
        <p:spPr>
          <a:xfrm>
            <a:off x="539552" y="2996952"/>
            <a:ext cx="4500500" cy="176419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a:t>
            </a:r>
            <a:r>
              <a:rPr lang="es-CL" sz="2200" b="1" dirty="0" smtClean="0">
                <a:solidFill>
                  <a:prstClr val="white"/>
                </a:solidFill>
                <a:effectLst>
                  <a:outerShdw blurRad="38100" dist="38100" dir="2700000" algn="tl">
                    <a:srgbClr val="000000">
                      <a:alpha val="43137"/>
                    </a:srgbClr>
                  </a:outerShdw>
                </a:effectLst>
              </a:rPr>
              <a:t>Informar a la madre que se trata de una hernia </a:t>
            </a:r>
            <a:r>
              <a:rPr lang="es-CL" sz="2200" b="1" dirty="0" err="1" smtClean="0">
                <a:solidFill>
                  <a:prstClr val="white"/>
                </a:solidFill>
                <a:effectLst>
                  <a:outerShdw blurRad="38100" dist="38100" dir="2700000" algn="tl">
                    <a:srgbClr val="000000">
                      <a:alpha val="43137"/>
                    </a:srgbClr>
                  </a:outerShdw>
                </a:effectLst>
              </a:rPr>
              <a:t>inguinoescrotal</a:t>
            </a:r>
            <a:r>
              <a:rPr lang="es-CL" sz="2200" b="1" dirty="0" smtClean="0">
                <a:solidFill>
                  <a:prstClr val="white"/>
                </a:solidFill>
                <a:effectLst>
                  <a:outerShdw blurRad="38100" dist="38100" dir="2700000" algn="tl">
                    <a:srgbClr val="000000">
                      <a:alpha val="43137"/>
                    </a:srgbClr>
                  </a:outerShdw>
                </a:effectLst>
              </a:rPr>
              <a:t> y que se debe esperar hasta los 4 años para resolución quirúrgica</a:t>
            </a:r>
            <a:endParaRPr lang="es-CL" sz="22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4500500" cy="129614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b. Derivar a cirujano infantil con diagnóstico de hernia </a:t>
            </a:r>
            <a:r>
              <a:rPr lang="es-CL" sz="2200" b="1" dirty="0" err="1" smtClean="0">
                <a:solidFill>
                  <a:prstClr val="white"/>
                </a:solidFill>
                <a:effectLst>
                  <a:outerShdw blurRad="38100" dist="38100" dir="2700000" algn="tl">
                    <a:srgbClr val="000000">
                      <a:alpha val="43137"/>
                    </a:srgbClr>
                  </a:outerShdw>
                </a:effectLst>
              </a:rPr>
              <a:t>inguinoescrotal</a:t>
            </a:r>
            <a:r>
              <a:rPr lang="es-CL" sz="2200" b="1" dirty="0" smtClean="0">
                <a:solidFill>
                  <a:prstClr val="white"/>
                </a:solidFill>
                <a:effectLst>
                  <a:outerShdw blurRad="38100" dist="38100" dir="2700000" algn="tl">
                    <a:srgbClr val="000000">
                      <a:alpha val="43137"/>
                    </a:srgbClr>
                  </a:outerShdw>
                </a:effectLst>
              </a:rPr>
              <a:t>   </a:t>
            </a:r>
            <a:endParaRPr lang="es-CL" sz="22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5436096" y="4365104"/>
            <a:ext cx="3240360" cy="100811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d. Derivar a cirugía infantil para resolución quirúrgica al año de edad</a:t>
            </a:r>
            <a:endParaRPr lang="es-CL" sz="22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5436096" y="2996952"/>
            <a:ext cx="3240360" cy="115212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c. Hospitalizar y resolución quirúrgica de urgencia</a:t>
            </a:r>
            <a:endParaRPr lang="es-CL" sz="22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5436096" y="5697252"/>
            <a:ext cx="324036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e. Recomendar uso de </a:t>
            </a:r>
            <a:r>
              <a:rPr lang="es-CL" sz="2200" b="1" dirty="0" err="1" smtClean="0">
                <a:solidFill>
                  <a:prstClr val="white"/>
                </a:solidFill>
                <a:effectLst>
                  <a:outerShdw blurRad="38100" dist="38100" dir="2700000" algn="tl">
                    <a:srgbClr val="000000">
                      <a:alpha val="43137"/>
                    </a:srgbClr>
                  </a:outerShdw>
                </a:effectLst>
              </a:rPr>
              <a:t>suspensor</a:t>
            </a:r>
            <a:r>
              <a:rPr lang="es-CL" sz="2200" b="1" dirty="0" smtClean="0">
                <a:solidFill>
                  <a:prstClr val="white"/>
                </a:solidFill>
                <a:effectLst>
                  <a:outerShdw blurRad="38100" dist="38100" dir="2700000" algn="tl">
                    <a:srgbClr val="000000">
                      <a:alpha val="43137"/>
                    </a:srgbClr>
                  </a:outerShdw>
                </a:effectLst>
              </a:rPr>
              <a:t> escrotal</a:t>
            </a:r>
            <a:endParaRPr lang="es-CL" sz="2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215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4</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Usted atiende en control sano a un lactante de 3 meses  cuya madre refiere que cuando llora o puja presenta un aumento de volumen en la región  </a:t>
            </a:r>
            <a:r>
              <a:rPr lang="es-CL" sz="2400" b="1" dirty="0" err="1" smtClean="0">
                <a:solidFill>
                  <a:prstClr val="white"/>
                </a:solidFill>
                <a:effectLst>
                  <a:outerShdw blurRad="38100" dist="38100" dir="2700000" algn="tl">
                    <a:srgbClr val="000000">
                      <a:alpha val="43137"/>
                    </a:srgbClr>
                  </a:outerShdw>
                </a:effectLst>
              </a:rPr>
              <a:t>inguinoescrotal</a:t>
            </a:r>
            <a:r>
              <a:rPr lang="es-CL" sz="2400" b="1" dirty="0" smtClean="0">
                <a:solidFill>
                  <a:prstClr val="white"/>
                </a:solidFill>
                <a:effectLst>
                  <a:outerShdw blurRad="38100" dist="38100" dir="2700000" algn="tl">
                    <a:srgbClr val="000000">
                      <a:alpha val="43137"/>
                    </a:srgbClr>
                  </a:outerShdw>
                </a:effectLst>
              </a:rPr>
              <a:t> derecha, que cede espontáneamente.  De acuerdo a este antecedente, ¿cuál sería la conducta más  apropiada? </a:t>
            </a:r>
            <a:endParaRPr lang="es-CL" sz="2400" b="1" dirty="0">
              <a:solidFill>
                <a:prstClr val="white"/>
              </a:solidFill>
              <a:effectLst>
                <a:outerShdw blurRad="38100" dist="38100" dir="2700000" algn="tl">
                  <a:srgbClr val="000000">
                    <a:alpha val="43137"/>
                  </a:srgbClr>
                </a:outerShdw>
              </a:effectLst>
            </a:endParaRPr>
          </a:p>
        </p:txBody>
      </p:sp>
      <p:sp>
        <p:nvSpPr>
          <p:cNvPr id="6" name="5 Proceso alternativo"/>
          <p:cNvSpPr/>
          <p:nvPr/>
        </p:nvSpPr>
        <p:spPr>
          <a:xfrm>
            <a:off x="539552" y="2996952"/>
            <a:ext cx="4500500" cy="176419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a:t>
            </a:r>
            <a:r>
              <a:rPr lang="es-CL" sz="2200" b="1" dirty="0" smtClean="0">
                <a:solidFill>
                  <a:prstClr val="white"/>
                </a:solidFill>
                <a:effectLst>
                  <a:outerShdw blurRad="38100" dist="38100" dir="2700000" algn="tl">
                    <a:srgbClr val="000000">
                      <a:alpha val="43137"/>
                    </a:srgbClr>
                  </a:outerShdw>
                </a:effectLst>
              </a:rPr>
              <a:t>Informar a la madre que se trata de una hernia </a:t>
            </a:r>
            <a:r>
              <a:rPr lang="es-CL" sz="2200" b="1" dirty="0" err="1" smtClean="0">
                <a:solidFill>
                  <a:prstClr val="white"/>
                </a:solidFill>
                <a:effectLst>
                  <a:outerShdw blurRad="38100" dist="38100" dir="2700000" algn="tl">
                    <a:srgbClr val="000000">
                      <a:alpha val="43137"/>
                    </a:srgbClr>
                  </a:outerShdw>
                </a:effectLst>
              </a:rPr>
              <a:t>inguinoescrotal</a:t>
            </a:r>
            <a:r>
              <a:rPr lang="es-CL" sz="2200" b="1" dirty="0" smtClean="0">
                <a:solidFill>
                  <a:prstClr val="white"/>
                </a:solidFill>
                <a:effectLst>
                  <a:outerShdw blurRad="38100" dist="38100" dir="2700000" algn="tl">
                    <a:srgbClr val="000000">
                      <a:alpha val="43137"/>
                    </a:srgbClr>
                  </a:outerShdw>
                </a:effectLst>
              </a:rPr>
              <a:t> y que se debe esperar hasta los 4 años para resolución quirúrgica</a:t>
            </a:r>
            <a:endParaRPr lang="es-CL" sz="22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4500500" cy="1296144"/>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b. Derivar a cirujano infantil con diagnóstico de hernia </a:t>
            </a:r>
            <a:r>
              <a:rPr lang="es-CL" sz="2200" b="1" dirty="0" err="1" smtClean="0">
                <a:solidFill>
                  <a:prstClr val="white"/>
                </a:solidFill>
                <a:effectLst>
                  <a:outerShdw blurRad="38100" dist="38100" dir="2700000" algn="tl">
                    <a:srgbClr val="000000">
                      <a:alpha val="43137"/>
                    </a:srgbClr>
                  </a:outerShdw>
                </a:effectLst>
              </a:rPr>
              <a:t>inguinoescrotal</a:t>
            </a:r>
            <a:r>
              <a:rPr lang="es-CL" sz="2200" b="1" dirty="0" smtClean="0">
                <a:solidFill>
                  <a:prstClr val="white"/>
                </a:solidFill>
                <a:effectLst>
                  <a:outerShdw blurRad="38100" dist="38100" dir="2700000" algn="tl">
                    <a:srgbClr val="000000">
                      <a:alpha val="43137"/>
                    </a:srgbClr>
                  </a:outerShdw>
                </a:effectLst>
              </a:rPr>
              <a:t>   </a:t>
            </a:r>
            <a:endParaRPr lang="es-CL" sz="22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5436096" y="4365104"/>
            <a:ext cx="3240360" cy="100811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d. Derivar a cirugía infantil para resolución quirúrgica al año de edad</a:t>
            </a:r>
            <a:endParaRPr lang="es-CL" sz="22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5436096" y="2996952"/>
            <a:ext cx="3240360" cy="115212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c. Hospitalizar y resolución quirúrgica de urgencia</a:t>
            </a:r>
            <a:endParaRPr lang="es-CL" sz="22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5436096" y="5697252"/>
            <a:ext cx="324036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e. Recomendar uso de </a:t>
            </a:r>
            <a:r>
              <a:rPr lang="es-CL" sz="2200" b="1" dirty="0" err="1" smtClean="0">
                <a:solidFill>
                  <a:prstClr val="white"/>
                </a:solidFill>
                <a:effectLst>
                  <a:outerShdw blurRad="38100" dist="38100" dir="2700000" algn="tl">
                    <a:srgbClr val="000000">
                      <a:alpha val="43137"/>
                    </a:srgbClr>
                  </a:outerShdw>
                </a:effectLst>
              </a:rPr>
              <a:t>suspensor</a:t>
            </a:r>
            <a:r>
              <a:rPr lang="es-CL" sz="2200" b="1" dirty="0" smtClean="0">
                <a:solidFill>
                  <a:prstClr val="white"/>
                </a:solidFill>
                <a:effectLst>
                  <a:outerShdw blurRad="38100" dist="38100" dir="2700000" algn="tl">
                    <a:srgbClr val="000000">
                      <a:alpha val="43137"/>
                    </a:srgbClr>
                  </a:outerShdw>
                </a:effectLst>
              </a:rPr>
              <a:t> escrotal</a:t>
            </a:r>
            <a:endParaRPr lang="es-CL" sz="2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60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A"/>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10.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D"/>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11.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D"/>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12.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E"/>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13.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E"/>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14.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E"/>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15.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C"/>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16.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E"/>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17.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E"/>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18.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E"/>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19.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D"/>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2.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C"/>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20.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B"/>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21.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B"/>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22.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C"/>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23.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E"/>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24.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A"/>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25.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D"/>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3.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D"/>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4.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B"/>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5.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E"/>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6.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B"/>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7.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E"/>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8.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C"/>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9.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A"/>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1597</TotalTime>
  <Words>5566</Words>
  <Application>Microsoft Office PowerPoint</Application>
  <PresentationFormat>Presentación en pantalla (4:3)</PresentationFormat>
  <Paragraphs>435</Paragraphs>
  <Slides>63</Slides>
  <Notes>2</Notes>
  <HiddenSlides>0</HiddenSlides>
  <MMClips>0</MMClips>
  <ScaleCrop>false</ScaleCrop>
  <HeadingPairs>
    <vt:vector size="4" baseType="variant">
      <vt:variant>
        <vt:lpstr>Tema</vt:lpstr>
      </vt:variant>
      <vt:variant>
        <vt:i4>1</vt:i4>
      </vt:variant>
      <vt:variant>
        <vt:lpstr>Títulos de diapositiva</vt:lpstr>
      </vt:variant>
      <vt:variant>
        <vt:i4>63</vt:i4>
      </vt:variant>
    </vt:vector>
  </HeadingPairs>
  <TitlesOfParts>
    <vt:vector size="6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Cirugía Infantil </vt:lpstr>
      <vt:lpstr>Estenosis Hipertrófica del Píloro</vt:lpstr>
      <vt:lpstr>Abdomen agudo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Comodín Docente Gastro</vt:lpstr>
      <vt:lpstr>Comodín Docente Gastro</vt:lpstr>
      <vt:lpstr>Comodín Docente Gastro</vt:lpstr>
      <vt:lpstr>Comodín Docente Gastro</vt:lpstr>
      <vt:lpstr>Comodín Docente Gastro</vt:lpstr>
      <vt:lpstr>Presentación de PowerPoint</vt:lpstr>
      <vt:lpstr>Comodín Docente Gastro</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Muschi</dc:creator>
  <cp:lastModifiedBy>xxx</cp:lastModifiedBy>
  <cp:revision>128</cp:revision>
  <dcterms:created xsi:type="dcterms:W3CDTF">2010-12-08T20:16:42Z</dcterms:created>
  <dcterms:modified xsi:type="dcterms:W3CDTF">2016-01-04T02:33:24Z</dcterms:modified>
</cp:coreProperties>
</file>