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6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6" r:id="rId29"/>
    <p:sldId id="292" r:id="rId30"/>
    <p:sldId id="294" r:id="rId31"/>
    <p:sldId id="295" r:id="rId32"/>
    <p:sldId id="296" r:id="rId33"/>
    <p:sldId id="297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306" r:id="rId42"/>
    <p:sldId id="307" r:id="rId43"/>
    <p:sldId id="308" r:id="rId44"/>
    <p:sldId id="309" r:id="rId45"/>
    <p:sldId id="310" r:id="rId46"/>
    <p:sldId id="311" r:id="rId47"/>
    <p:sldId id="312" r:id="rId48"/>
    <p:sldId id="313" r:id="rId49"/>
    <p:sldId id="314" r:id="rId50"/>
    <p:sldId id="316" r:id="rId51"/>
    <p:sldId id="317" r:id="rId52"/>
    <p:sldId id="318" r:id="rId53"/>
    <p:sldId id="319" r:id="rId54"/>
    <p:sldId id="320" r:id="rId55"/>
    <p:sldId id="321" r:id="rId56"/>
    <p:sldId id="322" r:id="rId57"/>
    <p:sldId id="323" r:id="rId58"/>
    <p:sldId id="324" r:id="rId59"/>
    <p:sldId id="325" r:id="rId60"/>
    <p:sldId id="326" r:id="rId61"/>
    <p:sldId id="328" r:id="rId62"/>
    <p:sldId id="329" r:id="rId63"/>
    <p:sldId id="330" r:id="rId64"/>
    <p:sldId id="331" r:id="rId65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97"/>
    <p:restoredTop sz="71278"/>
  </p:normalViewPr>
  <p:slideViewPr>
    <p:cSldViewPr snapToGrid="0">
      <p:cViewPr>
        <p:scale>
          <a:sx n="54" d="100"/>
          <a:sy n="54" d="100"/>
        </p:scale>
        <p:origin x="952" y="7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13A46F-7DA9-45C6-9A25-CAD07660697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15C13A9-FED8-4483-98AD-22CA52CECAD8}">
      <dgm:prSet/>
      <dgm:spPr/>
      <dgm:t>
        <a:bodyPr/>
        <a:lstStyle/>
        <a:p>
          <a:r>
            <a:rPr lang="es-CL"/>
            <a:t>Fractura baja incidencia</a:t>
          </a:r>
          <a:endParaRPr lang="en-US"/>
        </a:p>
      </dgm:t>
    </dgm:pt>
    <dgm:pt modelId="{1CF20DBF-C23B-47F1-A103-54E5DB62852A}" type="parTrans" cxnId="{6CC3FD6F-27E0-48D7-979E-E51820786E71}">
      <dgm:prSet/>
      <dgm:spPr/>
      <dgm:t>
        <a:bodyPr/>
        <a:lstStyle/>
        <a:p>
          <a:endParaRPr lang="en-US"/>
        </a:p>
      </dgm:t>
    </dgm:pt>
    <dgm:pt modelId="{23B3FAA1-2718-4D37-BEDD-14BF012D51AB}" type="sibTrans" cxnId="{6CC3FD6F-27E0-48D7-979E-E51820786E71}">
      <dgm:prSet/>
      <dgm:spPr/>
      <dgm:t>
        <a:bodyPr/>
        <a:lstStyle/>
        <a:p>
          <a:endParaRPr lang="en-US"/>
        </a:p>
      </dgm:t>
    </dgm:pt>
    <dgm:pt modelId="{62B8901A-F327-42F8-8D5B-66F20BC24D1F}">
      <dgm:prSet/>
      <dgm:spPr/>
      <dgm:t>
        <a:bodyPr/>
        <a:lstStyle/>
        <a:p>
          <a:r>
            <a:rPr lang="es-CL"/>
            <a:t>Ojo en Osteogénesis imperfecta</a:t>
          </a:r>
          <a:endParaRPr lang="en-US"/>
        </a:p>
      </dgm:t>
    </dgm:pt>
    <dgm:pt modelId="{6C88B91F-35D9-4A94-B770-CE07E3E3C791}" type="parTrans" cxnId="{2BC4E61C-48B3-4EA6-BCBF-0B562B84DF70}">
      <dgm:prSet/>
      <dgm:spPr/>
      <dgm:t>
        <a:bodyPr/>
        <a:lstStyle/>
        <a:p>
          <a:endParaRPr lang="en-US"/>
        </a:p>
      </dgm:t>
    </dgm:pt>
    <dgm:pt modelId="{1A1E18A5-9E2E-4739-A9B3-5CCFE0D4E9C7}" type="sibTrans" cxnId="{2BC4E61C-48B3-4EA6-BCBF-0B562B84DF70}">
      <dgm:prSet/>
      <dgm:spPr/>
      <dgm:t>
        <a:bodyPr/>
        <a:lstStyle/>
        <a:p>
          <a:endParaRPr lang="en-US"/>
        </a:p>
      </dgm:t>
    </dgm:pt>
    <dgm:pt modelId="{989958B4-1769-47FD-A66B-F17C72C0FDFB}">
      <dgm:prSet/>
      <dgm:spPr/>
      <dgm:t>
        <a:bodyPr/>
        <a:lstStyle/>
        <a:p>
          <a:r>
            <a:rPr lang="es-CL"/>
            <a:t>ORIF ante el menor desplazamiento</a:t>
          </a:r>
          <a:endParaRPr lang="en-US"/>
        </a:p>
      </dgm:t>
    </dgm:pt>
    <dgm:pt modelId="{079DEEE6-D4D0-4A13-99BA-8247E130BF0E}" type="parTrans" cxnId="{2CF73FC0-D4C0-46EC-9ED4-E4F5CF319B72}">
      <dgm:prSet/>
      <dgm:spPr/>
      <dgm:t>
        <a:bodyPr/>
        <a:lstStyle/>
        <a:p>
          <a:endParaRPr lang="en-US"/>
        </a:p>
      </dgm:t>
    </dgm:pt>
    <dgm:pt modelId="{778A6A2F-DC3A-42DD-B3E3-687BDA4E3A2E}" type="sibTrans" cxnId="{2CF73FC0-D4C0-46EC-9ED4-E4F5CF319B72}">
      <dgm:prSet/>
      <dgm:spPr/>
      <dgm:t>
        <a:bodyPr/>
        <a:lstStyle/>
        <a:p>
          <a:endParaRPr lang="en-US"/>
        </a:p>
      </dgm:t>
    </dgm:pt>
    <dgm:pt modelId="{C443312B-A62C-4227-A78D-3169387A5D03}">
      <dgm:prSet/>
      <dgm:spPr/>
      <dgm:t>
        <a:bodyPr/>
        <a:lstStyle/>
        <a:p>
          <a:r>
            <a:rPr lang="es-CL"/>
            <a:t>Ver fracturas asociadas</a:t>
          </a:r>
          <a:endParaRPr lang="en-US"/>
        </a:p>
      </dgm:t>
    </dgm:pt>
    <dgm:pt modelId="{0DBB03F8-E43E-4DB5-A5A1-570DF4234BC1}" type="parTrans" cxnId="{F17C5C42-F53D-4C66-A42F-510169935A19}">
      <dgm:prSet/>
      <dgm:spPr/>
      <dgm:t>
        <a:bodyPr/>
        <a:lstStyle/>
        <a:p>
          <a:endParaRPr lang="en-US"/>
        </a:p>
      </dgm:t>
    </dgm:pt>
    <dgm:pt modelId="{8FCC540D-1557-4BDF-A075-7B81915FC242}" type="sibTrans" cxnId="{F17C5C42-F53D-4C66-A42F-510169935A19}">
      <dgm:prSet/>
      <dgm:spPr/>
      <dgm:t>
        <a:bodyPr/>
        <a:lstStyle/>
        <a:p>
          <a:endParaRPr lang="en-US"/>
        </a:p>
      </dgm:t>
    </dgm:pt>
    <dgm:pt modelId="{F183A6A5-A647-4574-A78A-E9C16FF7C452}">
      <dgm:prSet/>
      <dgm:spPr/>
      <dgm:t>
        <a:bodyPr/>
        <a:lstStyle/>
        <a:p>
          <a:r>
            <a:rPr lang="es-CL"/>
            <a:t>Difícil diagnóstico en &lt; 8-9 años</a:t>
          </a:r>
          <a:endParaRPr lang="en-US"/>
        </a:p>
      </dgm:t>
    </dgm:pt>
    <dgm:pt modelId="{F59CE1E6-4AAD-450A-91F9-AF4D9353D2FD}" type="parTrans" cxnId="{645A42D1-0E8D-4A9D-88DA-928520498377}">
      <dgm:prSet/>
      <dgm:spPr/>
      <dgm:t>
        <a:bodyPr/>
        <a:lstStyle/>
        <a:p>
          <a:endParaRPr lang="en-US"/>
        </a:p>
      </dgm:t>
    </dgm:pt>
    <dgm:pt modelId="{0BF4F22D-E481-4B42-A195-276CAA2016E2}" type="sibTrans" cxnId="{645A42D1-0E8D-4A9D-88DA-928520498377}">
      <dgm:prSet/>
      <dgm:spPr/>
      <dgm:t>
        <a:bodyPr/>
        <a:lstStyle/>
        <a:p>
          <a:endParaRPr lang="en-US"/>
        </a:p>
      </dgm:t>
    </dgm:pt>
    <dgm:pt modelId="{B4A2B9EC-2A4C-7947-A0F1-A3C55A526FAE}" type="pres">
      <dgm:prSet presAssocID="{F113A46F-7DA9-45C6-9A25-CAD07660697D}" presName="linear" presStyleCnt="0">
        <dgm:presLayoutVars>
          <dgm:animLvl val="lvl"/>
          <dgm:resizeHandles val="exact"/>
        </dgm:presLayoutVars>
      </dgm:prSet>
      <dgm:spPr/>
    </dgm:pt>
    <dgm:pt modelId="{5449C416-6088-5042-8105-943FE9B5C78E}" type="pres">
      <dgm:prSet presAssocID="{015C13A9-FED8-4483-98AD-22CA52CECAD8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B781EC18-1BD1-8846-ABA2-D31677281ECD}" type="pres">
      <dgm:prSet presAssocID="{23B3FAA1-2718-4D37-BEDD-14BF012D51AB}" presName="spacer" presStyleCnt="0"/>
      <dgm:spPr/>
    </dgm:pt>
    <dgm:pt modelId="{21B79EC7-98B4-7249-9835-BDF1F6467919}" type="pres">
      <dgm:prSet presAssocID="{62B8901A-F327-42F8-8D5B-66F20BC24D1F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4049994A-BE78-0047-B49F-E022A406E80F}" type="pres">
      <dgm:prSet presAssocID="{1A1E18A5-9E2E-4739-A9B3-5CCFE0D4E9C7}" presName="spacer" presStyleCnt="0"/>
      <dgm:spPr/>
    </dgm:pt>
    <dgm:pt modelId="{AFDC77B5-3BA4-A44A-A2D3-BCAD1716FD58}" type="pres">
      <dgm:prSet presAssocID="{989958B4-1769-47FD-A66B-F17C72C0FDFB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059F06FF-A970-804A-917D-CFF14BB48CD5}" type="pres">
      <dgm:prSet presAssocID="{778A6A2F-DC3A-42DD-B3E3-687BDA4E3A2E}" presName="spacer" presStyleCnt="0"/>
      <dgm:spPr/>
    </dgm:pt>
    <dgm:pt modelId="{EE5E7555-5377-9047-A27A-645F3C41DA3A}" type="pres">
      <dgm:prSet presAssocID="{C443312B-A62C-4227-A78D-3169387A5D03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C105D749-2D5B-A745-98AD-F425F1BA408E}" type="pres">
      <dgm:prSet presAssocID="{8FCC540D-1557-4BDF-A075-7B81915FC242}" presName="spacer" presStyleCnt="0"/>
      <dgm:spPr/>
    </dgm:pt>
    <dgm:pt modelId="{923A9C65-A662-244D-A316-E3EECC205AC1}" type="pres">
      <dgm:prSet presAssocID="{F183A6A5-A647-4574-A78A-E9C16FF7C452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C1509610-39C6-A04E-9A8A-8BD077A0D18C}" type="presOf" srcId="{62B8901A-F327-42F8-8D5B-66F20BC24D1F}" destId="{21B79EC7-98B4-7249-9835-BDF1F6467919}" srcOrd="0" destOrd="0" presId="urn:microsoft.com/office/officeart/2005/8/layout/vList2"/>
    <dgm:cxn modelId="{2BC4E61C-48B3-4EA6-BCBF-0B562B84DF70}" srcId="{F113A46F-7DA9-45C6-9A25-CAD07660697D}" destId="{62B8901A-F327-42F8-8D5B-66F20BC24D1F}" srcOrd="1" destOrd="0" parTransId="{6C88B91F-35D9-4A94-B770-CE07E3E3C791}" sibTransId="{1A1E18A5-9E2E-4739-A9B3-5CCFE0D4E9C7}"/>
    <dgm:cxn modelId="{BD58B824-55B2-A54C-B6C4-9278D4474720}" type="presOf" srcId="{F183A6A5-A647-4574-A78A-E9C16FF7C452}" destId="{923A9C65-A662-244D-A316-E3EECC205AC1}" srcOrd="0" destOrd="0" presId="urn:microsoft.com/office/officeart/2005/8/layout/vList2"/>
    <dgm:cxn modelId="{8DE93428-63E0-6E49-84BD-DA9C7AA07A9E}" type="presOf" srcId="{015C13A9-FED8-4483-98AD-22CA52CECAD8}" destId="{5449C416-6088-5042-8105-943FE9B5C78E}" srcOrd="0" destOrd="0" presId="urn:microsoft.com/office/officeart/2005/8/layout/vList2"/>
    <dgm:cxn modelId="{2BA11829-B668-C64D-8126-198DFD7F77C4}" type="presOf" srcId="{F113A46F-7DA9-45C6-9A25-CAD07660697D}" destId="{B4A2B9EC-2A4C-7947-A0F1-A3C55A526FAE}" srcOrd="0" destOrd="0" presId="urn:microsoft.com/office/officeart/2005/8/layout/vList2"/>
    <dgm:cxn modelId="{F17C5C42-F53D-4C66-A42F-510169935A19}" srcId="{F113A46F-7DA9-45C6-9A25-CAD07660697D}" destId="{C443312B-A62C-4227-A78D-3169387A5D03}" srcOrd="3" destOrd="0" parTransId="{0DBB03F8-E43E-4DB5-A5A1-570DF4234BC1}" sibTransId="{8FCC540D-1557-4BDF-A075-7B81915FC242}"/>
    <dgm:cxn modelId="{6CC3FD6F-27E0-48D7-979E-E51820786E71}" srcId="{F113A46F-7DA9-45C6-9A25-CAD07660697D}" destId="{015C13A9-FED8-4483-98AD-22CA52CECAD8}" srcOrd="0" destOrd="0" parTransId="{1CF20DBF-C23B-47F1-A103-54E5DB62852A}" sibTransId="{23B3FAA1-2718-4D37-BEDD-14BF012D51AB}"/>
    <dgm:cxn modelId="{2CF73FC0-D4C0-46EC-9ED4-E4F5CF319B72}" srcId="{F113A46F-7DA9-45C6-9A25-CAD07660697D}" destId="{989958B4-1769-47FD-A66B-F17C72C0FDFB}" srcOrd="2" destOrd="0" parTransId="{079DEEE6-D4D0-4A13-99BA-8247E130BF0E}" sibTransId="{778A6A2F-DC3A-42DD-B3E3-687BDA4E3A2E}"/>
    <dgm:cxn modelId="{440919CA-454D-8E4C-A882-8F2B730E00CA}" type="presOf" srcId="{989958B4-1769-47FD-A66B-F17C72C0FDFB}" destId="{AFDC77B5-3BA4-A44A-A2D3-BCAD1716FD58}" srcOrd="0" destOrd="0" presId="urn:microsoft.com/office/officeart/2005/8/layout/vList2"/>
    <dgm:cxn modelId="{645A42D1-0E8D-4A9D-88DA-928520498377}" srcId="{F113A46F-7DA9-45C6-9A25-CAD07660697D}" destId="{F183A6A5-A647-4574-A78A-E9C16FF7C452}" srcOrd="4" destOrd="0" parTransId="{F59CE1E6-4AAD-450A-91F9-AF4D9353D2FD}" sibTransId="{0BF4F22D-E481-4B42-A195-276CAA2016E2}"/>
    <dgm:cxn modelId="{CA4577E4-2D20-E644-9459-2559FE9D70CF}" type="presOf" srcId="{C443312B-A62C-4227-A78D-3169387A5D03}" destId="{EE5E7555-5377-9047-A27A-645F3C41DA3A}" srcOrd="0" destOrd="0" presId="urn:microsoft.com/office/officeart/2005/8/layout/vList2"/>
    <dgm:cxn modelId="{0BD38200-64D0-AC4A-B31D-AF26FE1C2F93}" type="presParOf" srcId="{B4A2B9EC-2A4C-7947-A0F1-A3C55A526FAE}" destId="{5449C416-6088-5042-8105-943FE9B5C78E}" srcOrd="0" destOrd="0" presId="urn:microsoft.com/office/officeart/2005/8/layout/vList2"/>
    <dgm:cxn modelId="{93CE14B4-E90A-484D-9EE1-743CD011C6A1}" type="presParOf" srcId="{B4A2B9EC-2A4C-7947-A0F1-A3C55A526FAE}" destId="{B781EC18-1BD1-8846-ABA2-D31677281ECD}" srcOrd="1" destOrd="0" presId="urn:microsoft.com/office/officeart/2005/8/layout/vList2"/>
    <dgm:cxn modelId="{6136F3BF-56E9-8845-9F78-D94B679A3ACB}" type="presParOf" srcId="{B4A2B9EC-2A4C-7947-A0F1-A3C55A526FAE}" destId="{21B79EC7-98B4-7249-9835-BDF1F6467919}" srcOrd="2" destOrd="0" presId="urn:microsoft.com/office/officeart/2005/8/layout/vList2"/>
    <dgm:cxn modelId="{FB575B12-3BCB-4F4E-9B51-CB1543853393}" type="presParOf" srcId="{B4A2B9EC-2A4C-7947-A0F1-A3C55A526FAE}" destId="{4049994A-BE78-0047-B49F-E022A406E80F}" srcOrd="3" destOrd="0" presId="urn:microsoft.com/office/officeart/2005/8/layout/vList2"/>
    <dgm:cxn modelId="{E0ABB4AD-A490-8845-B762-84B1A44544BF}" type="presParOf" srcId="{B4A2B9EC-2A4C-7947-A0F1-A3C55A526FAE}" destId="{AFDC77B5-3BA4-A44A-A2D3-BCAD1716FD58}" srcOrd="4" destOrd="0" presId="urn:microsoft.com/office/officeart/2005/8/layout/vList2"/>
    <dgm:cxn modelId="{EDB8DA3A-6DF0-A643-9037-C05B08B6759B}" type="presParOf" srcId="{B4A2B9EC-2A4C-7947-A0F1-A3C55A526FAE}" destId="{059F06FF-A970-804A-917D-CFF14BB48CD5}" srcOrd="5" destOrd="0" presId="urn:microsoft.com/office/officeart/2005/8/layout/vList2"/>
    <dgm:cxn modelId="{5EB1C2C2-3EA1-F846-833C-E2283319266D}" type="presParOf" srcId="{B4A2B9EC-2A4C-7947-A0F1-A3C55A526FAE}" destId="{EE5E7555-5377-9047-A27A-645F3C41DA3A}" srcOrd="6" destOrd="0" presId="urn:microsoft.com/office/officeart/2005/8/layout/vList2"/>
    <dgm:cxn modelId="{A56DFAF7-BE9E-CA4B-8E21-AF8CBFD2F7B5}" type="presParOf" srcId="{B4A2B9EC-2A4C-7947-A0F1-A3C55A526FAE}" destId="{C105D749-2D5B-A745-98AD-F425F1BA408E}" srcOrd="7" destOrd="0" presId="urn:microsoft.com/office/officeart/2005/8/layout/vList2"/>
    <dgm:cxn modelId="{B57B0CED-1C90-154A-A492-EC3AA9D1F2CF}" type="presParOf" srcId="{B4A2B9EC-2A4C-7947-A0F1-A3C55A526FAE}" destId="{923A9C65-A662-244D-A316-E3EECC205AC1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341B57-0833-421C-BF4E-9BCDE152791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F599F33-21A6-499E-B28B-636E8DF767CB}">
      <dgm:prSet/>
      <dgm:spPr/>
      <dgm:t>
        <a:bodyPr/>
        <a:lstStyle/>
        <a:p>
          <a:r>
            <a:rPr lang="es-CL"/>
            <a:t>Lesión mas común del codo del menor de 5 años</a:t>
          </a:r>
          <a:endParaRPr lang="en-US"/>
        </a:p>
      </dgm:t>
    </dgm:pt>
    <dgm:pt modelId="{6D52C548-C0DD-4BC7-AE1D-1F581630BDBA}" type="parTrans" cxnId="{1CD2CC52-18CF-4B4E-A56A-85DA8BB09B20}">
      <dgm:prSet/>
      <dgm:spPr/>
      <dgm:t>
        <a:bodyPr/>
        <a:lstStyle/>
        <a:p>
          <a:endParaRPr lang="en-US"/>
        </a:p>
      </dgm:t>
    </dgm:pt>
    <dgm:pt modelId="{8FB8641F-97B5-4BB3-A7CA-D92A06363936}" type="sibTrans" cxnId="{1CD2CC52-18CF-4B4E-A56A-85DA8BB09B20}">
      <dgm:prSet/>
      <dgm:spPr/>
      <dgm:t>
        <a:bodyPr/>
        <a:lstStyle/>
        <a:p>
          <a:endParaRPr lang="en-US"/>
        </a:p>
      </dgm:t>
    </dgm:pt>
    <dgm:pt modelId="{6C30E269-505C-4853-82CD-2023C2B18427}">
      <dgm:prSet/>
      <dgm:spPr/>
      <dgm:t>
        <a:bodyPr/>
        <a:lstStyle/>
        <a:p>
          <a:r>
            <a:rPr lang="es-CL"/>
            <a:t>Tracción forzada en extensión y pronación del antebrazo</a:t>
          </a:r>
          <a:endParaRPr lang="en-US"/>
        </a:p>
      </dgm:t>
    </dgm:pt>
    <dgm:pt modelId="{2805420C-CD5B-4511-B3D6-5B6CBA3459D2}" type="parTrans" cxnId="{59A9F744-289F-49BF-BCBA-60B1CD033DDB}">
      <dgm:prSet/>
      <dgm:spPr/>
      <dgm:t>
        <a:bodyPr/>
        <a:lstStyle/>
        <a:p>
          <a:endParaRPr lang="en-US"/>
        </a:p>
      </dgm:t>
    </dgm:pt>
    <dgm:pt modelId="{44782DA1-2DF4-49CD-80CD-3DEFCA5CEDB2}" type="sibTrans" cxnId="{59A9F744-289F-49BF-BCBA-60B1CD033DDB}">
      <dgm:prSet/>
      <dgm:spPr/>
      <dgm:t>
        <a:bodyPr/>
        <a:lstStyle/>
        <a:p>
          <a:endParaRPr lang="en-US"/>
        </a:p>
      </dgm:t>
    </dgm:pt>
    <dgm:pt modelId="{7066F302-A6E0-41CB-96E0-63B2EC640660}">
      <dgm:prSet/>
      <dgm:spPr/>
      <dgm:t>
        <a:bodyPr/>
        <a:lstStyle/>
        <a:p>
          <a:r>
            <a:rPr lang="es-CL"/>
            <a:t>Ligamento anular atrapado borde radial anteroexterno</a:t>
          </a:r>
          <a:endParaRPr lang="en-US"/>
        </a:p>
      </dgm:t>
    </dgm:pt>
    <dgm:pt modelId="{82F5D194-935D-4014-9720-DBDEF00CA642}" type="parTrans" cxnId="{25D99B97-E1CE-4613-B1EB-DEB35C305F30}">
      <dgm:prSet/>
      <dgm:spPr/>
      <dgm:t>
        <a:bodyPr/>
        <a:lstStyle/>
        <a:p>
          <a:endParaRPr lang="en-US"/>
        </a:p>
      </dgm:t>
    </dgm:pt>
    <dgm:pt modelId="{3BBA41CC-E769-4B34-A61E-33701B329142}" type="sibTrans" cxnId="{25D99B97-E1CE-4613-B1EB-DEB35C305F30}">
      <dgm:prSet/>
      <dgm:spPr/>
      <dgm:t>
        <a:bodyPr/>
        <a:lstStyle/>
        <a:p>
          <a:endParaRPr lang="en-US"/>
        </a:p>
      </dgm:t>
    </dgm:pt>
    <dgm:pt modelId="{E49BBED6-BFA6-4C26-9101-A7BA1D3E2F6A}">
      <dgm:prSet/>
      <dgm:spPr/>
      <dgm:t>
        <a:bodyPr/>
        <a:lstStyle/>
        <a:p>
          <a:r>
            <a:rPr lang="es-CL"/>
            <a:t>Antes del tratamiento asegurese del diagnóstico!</a:t>
          </a:r>
          <a:endParaRPr lang="en-US"/>
        </a:p>
      </dgm:t>
    </dgm:pt>
    <dgm:pt modelId="{98F2CFD2-88DF-4E3F-85C2-8CCAF8841F89}" type="parTrans" cxnId="{1934F13D-EA16-49BB-ADE7-13D6BB7B3F9E}">
      <dgm:prSet/>
      <dgm:spPr/>
      <dgm:t>
        <a:bodyPr/>
        <a:lstStyle/>
        <a:p>
          <a:endParaRPr lang="en-US"/>
        </a:p>
      </dgm:t>
    </dgm:pt>
    <dgm:pt modelId="{D44784D9-9656-4471-B257-748A58729B85}" type="sibTrans" cxnId="{1934F13D-EA16-49BB-ADE7-13D6BB7B3F9E}">
      <dgm:prSet/>
      <dgm:spPr/>
      <dgm:t>
        <a:bodyPr/>
        <a:lstStyle/>
        <a:p>
          <a:endParaRPr lang="en-US"/>
        </a:p>
      </dgm:t>
    </dgm:pt>
    <dgm:pt modelId="{F5A450B0-F8FF-074D-BCCC-E29CF38633AB}" type="pres">
      <dgm:prSet presAssocID="{36341B57-0833-421C-BF4E-9BCDE152791E}" presName="linear" presStyleCnt="0">
        <dgm:presLayoutVars>
          <dgm:animLvl val="lvl"/>
          <dgm:resizeHandles val="exact"/>
        </dgm:presLayoutVars>
      </dgm:prSet>
      <dgm:spPr/>
    </dgm:pt>
    <dgm:pt modelId="{71757CA4-2F3E-8B40-8BA6-3115F9FF3A5D}" type="pres">
      <dgm:prSet presAssocID="{FF599F33-21A6-499E-B28B-636E8DF767C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C8754F09-D595-B046-9AAB-DC28CDA49C0C}" type="pres">
      <dgm:prSet presAssocID="{8FB8641F-97B5-4BB3-A7CA-D92A06363936}" presName="spacer" presStyleCnt="0"/>
      <dgm:spPr/>
    </dgm:pt>
    <dgm:pt modelId="{1D95C027-FACB-AA4C-A176-AB915C8121A6}" type="pres">
      <dgm:prSet presAssocID="{6C30E269-505C-4853-82CD-2023C2B18427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1120C7F-758A-4A4C-B765-B6501BAEC653}" type="pres">
      <dgm:prSet presAssocID="{44782DA1-2DF4-49CD-80CD-3DEFCA5CEDB2}" presName="spacer" presStyleCnt="0"/>
      <dgm:spPr/>
    </dgm:pt>
    <dgm:pt modelId="{EB9AB28A-229E-364E-83A0-A9813A810E90}" type="pres">
      <dgm:prSet presAssocID="{7066F302-A6E0-41CB-96E0-63B2EC640660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99ACFE7E-F872-B742-A24E-A3ED9F4C6AFB}" type="pres">
      <dgm:prSet presAssocID="{3BBA41CC-E769-4B34-A61E-33701B329142}" presName="spacer" presStyleCnt="0"/>
      <dgm:spPr/>
    </dgm:pt>
    <dgm:pt modelId="{4A75D77E-1309-934A-9B8A-BF24A07B3547}" type="pres">
      <dgm:prSet presAssocID="{E49BBED6-BFA6-4C26-9101-A7BA1D3E2F6A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1934F13D-EA16-49BB-ADE7-13D6BB7B3F9E}" srcId="{36341B57-0833-421C-BF4E-9BCDE152791E}" destId="{E49BBED6-BFA6-4C26-9101-A7BA1D3E2F6A}" srcOrd="3" destOrd="0" parTransId="{98F2CFD2-88DF-4E3F-85C2-8CCAF8841F89}" sibTransId="{D44784D9-9656-4471-B257-748A58729B85}"/>
    <dgm:cxn modelId="{59A9F744-289F-49BF-BCBA-60B1CD033DDB}" srcId="{36341B57-0833-421C-BF4E-9BCDE152791E}" destId="{6C30E269-505C-4853-82CD-2023C2B18427}" srcOrd="1" destOrd="0" parTransId="{2805420C-CD5B-4511-B3D6-5B6CBA3459D2}" sibTransId="{44782DA1-2DF4-49CD-80CD-3DEFCA5CEDB2}"/>
    <dgm:cxn modelId="{DC204A51-3AA1-2249-881D-8B88AD7B5731}" type="presOf" srcId="{36341B57-0833-421C-BF4E-9BCDE152791E}" destId="{F5A450B0-F8FF-074D-BCCC-E29CF38633AB}" srcOrd="0" destOrd="0" presId="urn:microsoft.com/office/officeart/2005/8/layout/vList2"/>
    <dgm:cxn modelId="{1CD2CC52-18CF-4B4E-A56A-85DA8BB09B20}" srcId="{36341B57-0833-421C-BF4E-9BCDE152791E}" destId="{FF599F33-21A6-499E-B28B-636E8DF767CB}" srcOrd="0" destOrd="0" parTransId="{6D52C548-C0DD-4BC7-AE1D-1F581630BDBA}" sibTransId="{8FB8641F-97B5-4BB3-A7CA-D92A06363936}"/>
    <dgm:cxn modelId="{0C193361-DE8A-D64D-BCAB-EE02124C758C}" type="presOf" srcId="{7066F302-A6E0-41CB-96E0-63B2EC640660}" destId="{EB9AB28A-229E-364E-83A0-A9813A810E90}" srcOrd="0" destOrd="0" presId="urn:microsoft.com/office/officeart/2005/8/layout/vList2"/>
    <dgm:cxn modelId="{56717E7D-68D0-F246-926D-31C96E9F177C}" type="presOf" srcId="{E49BBED6-BFA6-4C26-9101-A7BA1D3E2F6A}" destId="{4A75D77E-1309-934A-9B8A-BF24A07B3547}" srcOrd="0" destOrd="0" presId="urn:microsoft.com/office/officeart/2005/8/layout/vList2"/>
    <dgm:cxn modelId="{25D99B97-E1CE-4613-B1EB-DEB35C305F30}" srcId="{36341B57-0833-421C-BF4E-9BCDE152791E}" destId="{7066F302-A6E0-41CB-96E0-63B2EC640660}" srcOrd="2" destOrd="0" parTransId="{82F5D194-935D-4014-9720-DBDEF00CA642}" sibTransId="{3BBA41CC-E769-4B34-A61E-33701B329142}"/>
    <dgm:cxn modelId="{2AD147B1-C5E8-4F4C-8750-09D32552FEB9}" type="presOf" srcId="{FF599F33-21A6-499E-B28B-636E8DF767CB}" destId="{71757CA4-2F3E-8B40-8BA6-3115F9FF3A5D}" srcOrd="0" destOrd="0" presId="urn:microsoft.com/office/officeart/2005/8/layout/vList2"/>
    <dgm:cxn modelId="{FC5702BC-6601-5442-B394-19868F751F01}" type="presOf" srcId="{6C30E269-505C-4853-82CD-2023C2B18427}" destId="{1D95C027-FACB-AA4C-A176-AB915C8121A6}" srcOrd="0" destOrd="0" presId="urn:microsoft.com/office/officeart/2005/8/layout/vList2"/>
    <dgm:cxn modelId="{3815414E-D383-504E-9EA9-D46AD149B5BA}" type="presParOf" srcId="{F5A450B0-F8FF-074D-BCCC-E29CF38633AB}" destId="{71757CA4-2F3E-8B40-8BA6-3115F9FF3A5D}" srcOrd="0" destOrd="0" presId="urn:microsoft.com/office/officeart/2005/8/layout/vList2"/>
    <dgm:cxn modelId="{A01E50C3-067F-704C-A5AE-F2823C4F227F}" type="presParOf" srcId="{F5A450B0-F8FF-074D-BCCC-E29CF38633AB}" destId="{C8754F09-D595-B046-9AAB-DC28CDA49C0C}" srcOrd="1" destOrd="0" presId="urn:microsoft.com/office/officeart/2005/8/layout/vList2"/>
    <dgm:cxn modelId="{2CAB4702-A7E5-2249-A8DC-A780DEE67F7A}" type="presParOf" srcId="{F5A450B0-F8FF-074D-BCCC-E29CF38633AB}" destId="{1D95C027-FACB-AA4C-A176-AB915C8121A6}" srcOrd="2" destOrd="0" presId="urn:microsoft.com/office/officeart/2005/8/layout/vList2"/>
    <dgm:cxn modelId="{BEE64325-B304-5C44-ACF6-E315EB8BF532}" type="presParOf" srcId="{F5A450B0-F8FF-074D-BCCC-E29CF38633AB}" destId="{71120C7F-758A-4A4C-B765-B6501BAEC653}" srcOrd="3" destOrd="0" presId="urn:microsoft.com/office/officeart/2005/8/layout/vList2"/>
    <dgm:cxn modelId="{EA0F4EB2-D8A5-D342-91C7-8B3A1E9FB1BA}" type="presParOf" srcId="{F5A450B0-F8FF-074D-BCCC-E29CF38633AB}" destId="{EB9AB28A-229E-364E-83A0-A9813A810E90}" srcOrd="4" destOrd="0" presId="urn:microsoft.com/office/officeart/2005/8/layout/vList2"/>
    <dgm:cxn modelId="{E5D3EA90-4D7B-6248-91FD-17C877A98EB7}" type="presParOf" srcId="{F5A450B0-F8FF-074D-BCCC-E29CF38633AB}" destId="{99ACFE7E-F872-B742-A24E-A3ED9F4C6AFB}" srcOrd="5" destOrd="0" presId="urn:microsoft.com/office/officeart/2005/8/layout/vList2"/>
    <dgm:cxn modelId="{F956C8F6-0318-F248-833A-52672D6ABBB6}" type="presParOf" srcId="{F5A450B0-F8FF-074D-BCCC-E29CF38633AB}" destId="{4A75D77E-1309-934A-9B8A-BF24A07B354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49C416-6088-5042-8105-943FE9B5C78E}">
      <dsp:nvSpPr>
        <dsp:cNvPr id="0" name=""/>
        <dsp:cNvSpPr/>
      </dsp:nvSpPr>
      <dsp:spPr>
        <a:xfrm>
          <a:off x="0" y="6826"/>
          <a:ext cx="105156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3300" kern="1200"/>
            <a:t>Fractura baja incidencia</a:t>
          </a:r>
          <a:endParaRPr lang="en-US" sz="3300" kern="1200"/>
        </a:p>
      </dsp:txBody>
      <dsp:txXfrm>
        <a:off x="38638" y="45464"/>
        <a:ext cx="10438324" cy="714229"/>
      </dsp:txXfrm>
    </dsp:sp>
    <dsp:sp modelId="{21B79EC7-98B4-7249-9835-BDF1F6467919}">
      <dsp:nvSpPr>
        <dsp:cNvPr id="0" name=""/>
        <dsp:cNvSpPr/>
      </dsp:nvSpPr>
      <dsp:spPr>
        <a:xfrm>
          <a:off x="0" y="893371"/>
          <a:ext cx="105156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3300" kern="1200"/>
            <a:t>Ojo en Osteogénesis imperfecta</a:t>
          </a:r>
          <a:endParaRPr lang="en-US" sz="3300" kern="1200"/>
        </a:p>
      </dsp:txBody>
      <dsp:txXfrm>
        <a:off x="38638" y="932009"/>
        <a:ext cx="10438324" cy="714229"/>
      </dsp:txXfrm>
    </dsp:sp>
    <dsp:sp modelId="{AFDC77B5-3BA4-A44A-A2D3-BCAD1716FD58}">
      <dsp:nvSpPr>
        <dsp:cNvPr id="0" name=""/>
        <dsp:cNvSpPr/>
      </dsp:nvSpPr>
      <dsp:spPr>
        <a:xfrm>
          <a:off x="0" y="1779916"/>
          <a:ext cx="105156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3300" kern="1200"/>
            <a:t>ORIF ante el menor desplazamiento</a:t>
          </a:r>
          <a:endParaRPr lang="en-US" sz="3300" kern="1200"/>
        </a:p>
      </dsp:txBody>
      <dsp:txXfrm>
        <a:off x="38638" y="1818554"/>
        <a:ext cx="10438324" cy="714229"/>
      </dsp:txXfrm>
    </dsp:sp>
    <dsp:sp modelId="{EE5E7555-5377-9047-A27A-645F3C41DA3A}">
      <dsp:nvSpPr>
        <dsp:cNvPr id="0" name=""/>
        <dsp:cNvSpPr/>
      </dsp:nvSpPr>
      <dsp:spPr>
        <a:xfrm>
          <a:off x="0" y="2666461"/>
          <a:ext cx="105156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3300" kern="1200"/>
            <a:t>Ver fracturas asociadas</a:t>
          </a:r>
          <a:endParaRPr lang="en-US" sz="3300" kern="1200"/>
        </a:p>
      </dsp:txBody>
      <dsp:txXfrm>
        <a:off x="38638" y="2705099"/>
        <a:ext cx="10438324" cy="714229"/>
      </dsp:txXfrm>
    </dsp:sp>
    <dsp:sp modelId="{923A9C65-A662-244D-A316-E3EECC205AC1}">
      <dsp:nvSpPr>
        <dsp:cNvPr id="0" name=""/>
        <dsp:cNvSpPr/>
      </dsp:nvSpPr>
      <dsp:spPr>
        <a:xfrm>
          <a:off x="0" y="3553006"/>
          <a:ext cx="105156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3300" kern="1200"/>
            <a:t>Difícil diagnóstico en &lt; 8-9 años</a:t>
          </a:r>
          <a:endParaRPr lang="en-US" sz="3300" kern="1200"/>
        </a:p>
      </dsp:txBody>
      <dsp:txXfrm>
        <a:off x="38638" y="3591644"/>
        <a:ext cx="10438324" cy="7142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757CA4-2F3E-8B40-8BA6-3115F9FF3A5D}">
      <dsp:nvSpPr>
        <dsp:cNvPr id="0" name=""/>
        <dsp:cNvSpPr/>
      </dsp:nvSpPr>
      <dsp:spPr>
        <a:xfrm>
          <a:off x="0" y="78669"/>
          <a:ext cx="5682916" cy="994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500" kern="1200"/>
            <a:t>Lesión mas común del codo del menor de 5 años</a:t>
          </a:r>
          <a:endParaRPr lang="en-US" sz="2500" kern="1200"/>
        </a:p>
      </dsp:txBody>
      <dsp:txXfrm>
        <a:off x="48547" y="127216"/>
        <a:ext cx="5585822" cy="897406"/>
      </dsp:txXfrm>
    </dsp:sp>
    <dsp:sp modelId="{1D95C027-FACB-AA4C-A176-AB915C8121A6}">
      <dsp:nvSpPr>
        <dsp:cNvPr id="0" name=""/>
        <dsp:cNvSpPr/>
      </dsp:nvSpPr>
      <dsp:spPr>
        <a:xfrm>
          <a:off x="0" y="1145169"/>
          <a:ext cx="5682916" cy="994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500" kern="1200"/>
            <a:t>Tracción forzada en extensión y pronación del antebrazo</a:t>
          </a:r>
          <a:endParaRPr lang="en-US" sz="2500" kern="1200"/>
        </a:p>
      </dsp:txBody>
      <dsp:txXfrm>
        <a:off x="48547" y="1193716"/>
        <a:ext cx="5585822" cy="897406"/>
      </dsp:txXfrm>
    </dsp:sp>
    <dsp:sp modelId="{EB9AB28A-229E-364E-83A0-A9813A810E90}">
      <dsp:nvSpPr>
        <dsp:cNvPr id="0" name=""/>
        <dsp:cNvSpPr/>
      </dsp:nvSpPr>
      <dsp:spPr>
        <a:xfrm>
          <a:off x="0" y="2211669"/>
          <a:ext cx="5682916" cy="994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500" kern="1200"/>
            <a:t>Ligamento anular atrapado borde radial anteroexterno</a:t>
          </a:r>
          <a:endParaRPr lang="en-US" sz="2500" kern="1200"/>
        </a:p>
      </dsp:txBody>
      <dsp:txXfrm>
        <a:off x="48547" y="2260216"/>
        <a:ext cx="5585822" cy="897406"/>
      </dsp:txXfrm>
    </dsp:sp>
    <dsp:sp modelId="{4A75D77E-1309-934A-9B8A-BF24A07B3547}">
      <dsp:nvSpPr>
        <dsp:cNvPr id="0" name=""/>
        <dsp:cNvSpPr/>
      </dsp:nvSpPr>
      <dsp:spPr>
        <a:xfrm>
          <a:off x="0" y="3278169"/>
          <a:ext cx="5682916" cy="994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500" kern="1200"/>
            <a:t>Antes del tratamiento asegurese del diagnóstico!</a:t>
          </a:r>
          <a:endParaRPr lang="en-US" sz="2500" kern="1200"/>
        </a:p>
      </dsp:txBody>
      <dsp:txXfrm>
        <a:off x="48547" y="3326716"/>
        <a:ext cx="5585822" cy="8974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DE49B7-0B3A-1749-AD24-886A8207B7D4}" type="datetimeFigureOut">
              <a:rPr lang="es-CL" smtClean="0"/>
              <a:t>11-06-23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30DB9-0BF0-0C47-8C56-DF1C495AEE7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04730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30DB9-0BF0-0C47-8C56-DF1C495AEE7E}" type="slidenum">
              <a:rPr lang="es-CL" smtClean="0"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185849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30DB9-0BF0-0C47-8C56-DF1C495AEE7E}" type="slidenum">
              <a:rPr lang="es-CL" smtClean="0"/>
              <a:t>28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71758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dirty="0">
                <a:solidFill>
                  <a:srgbClr val="211D1E"/>
                </a:solidFill>
                <a:effectLst/>
                <a:latin typeface="Times" pitchFamily="2" charset="0"/>
              </a:rPr>
              <a:t>La clasificación de </a:t>
            </a:r>
            <a:r>
              <a:rPr lang="es-CL" dirty="0" err="1">
                <a:solidFill>
                  <a:srgbClr val="211D1E"/>
                </a:solidFill>
                <a:effectLst/>
                <a:latin typeface="Times" pitchFamily="2" charset="0"/>
              </a:rPr>
              <a:t>Milch</a:t>
            </a:r>
            <a:r>
              <a:rPr lang="es-CL" dirty="0">
                <a:solidFill>
                  <a:srgbClr val="211D1E"/>
                </a:solidFill>
                <a:effectLst/>
                <a:latin typeface="Times" pitchFamily="2" charset="0"/>
              </a:rPr>
              <a:t> describe la localización anatómica de la fractura; en el tipo I, la línea de fractura es lateral a la tróclea; en el tipo II la línea de fractura se extiende medialmente y envuelve la tróclea, haciendo que el codo sea inestable. </a:t>
            </a:r>
          </a:p>
          <a:p>
            <a:endParaRPr lang="es-C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dirty="0">
                <a:solidFill>
                  <a:srgbClr val="211D1E"/>
                </a:solidFill>
                <a:effectLst/>
                <a:latin typeface="Times" pitchFamily="2" charset="0"/>
              </a:rPr>
              <a:t>B. Weiss et al. describe un sistema de clasificación basado en el desplazamiento y la congruencia del cartílago articular: Las fractures tipo I tienen un desplazamiento &lt;2 mm sin alteración de la congruencia articular; las fracturas de tipo II tienen un desplazamiento &gt; 2 mm con una superficie articular congruente; las fracturas de tipo III tienen un desplazamiento &gt; 2 mm con una superficie articular incongruente. (</a:t>
            </a:r>
            <a:r>
              <a:rPr lang="es-CL" dirty="0" err="1">
                <a:solidFill>
                  <a:srgbClr val="211D1E"/>
                </a:solidFill>
                <a:effectLst/>
                <a:latin typeface="Times" pitchFamily="2" charset="0"/>
              </a:rPr>
              <a:t>Orthopedic</a:t>
            </a:r>
            <a:r>
              <a:rPr lang="es-CL" dirty="0">
                <a:solidFill>
                  <a:srgbClr val="211D1E"/>
                </a:solidFill>
                <a:effectLst/>
                <a:latin typeface="Times" pitchFamily="2" charset="0"/>
              </a:rPr>
              <a:t> </a:t>
            </a:r>
            <a:r>
              <a:rPr lang="es-CL" dirty="0" err="1">
                <a:solidFill>
                  <a:srgbClr val="211D1E"/>
                </a:solidFill>
                <a:effectLst/>
                <a:latin typeface="Times" pitchFamily="2" charset="0"/>
              </a:rPr>
              <a:t>Institute</a:t>
            </a:r>
            <a:r>
              <a:rPr lang="es-CL" dirty="0">
                <a:solidFill>
                  <a:srgbClr val="211D1E"/>
                </a:solidFill>
                <a:effectLst/>
                <a:latin typeface="Times" pitchFamily="2" charset="0"/>
              </a:rPr>
              <a:t> </a:t>
            </a:r>
            <a:r>
              <a:rPr lang="es-CL" dirty="0" err="1">
                <a:solidFill>
                  <a:srgbClr val="211D1E"/>
                </a:solidFill>
                <a:effectLst/>
                <a:latin typeface="Times" pitchFamily="2" charset="0"/>
              </a:rPr>
              <a:t>for</a:t>
            </a:r>
            <a:r>
              <a:rPr lang="es-CL" dirty="0">
                <a:solidFill>
                  <a:srgbClr val="211D1E"/>
                </a:solidFill>
                <a:effectLst/>
                <a:latin typeface="Times" pitchFamily="2" charset="0"/>
              </a:rPr>
              <a:t> </a:t>
            </a:r>
            <a:r>
              <a:rPr lang="es-CL" dirty="0" err="1">
                <a:solidFill>
                  <a:srgbClr val="211D1E"/>
                </a:solidFill>
                <a:effectLst/>
                <a:latin typeface="Times" pitchFamily="2" charset="0"/>
              </a:rPr>
              <a:t>Children</a:t>
            </a:r>
            <a:r>
              <a:rPr lang="es-CL" dirty="0">
                <a:solidFill>
                  <a:srgbClr val="211D1E"/>
                </a:solidFill>
                <a:effectLst/>
                <a:latin typeface="Times" pitchFamily="2" charset="0"/>
              </a:rPr>
              <a:t> </a:t>
            </a:r>
            <a:r>
              <a:rPr lang="es-CL" dirty="0" err="1">
                <a:solidFill>
                  <a:srgbClr val="211D1E"/>
                </a:solidFill>
                <a:effectLst/>
                <a:latin typeface="Times" pitchFamily="2" charset="0"/>
              </a:rPr>
              <a:t>Image</a:t>
            </a:r>
            <a:r>
              <a:rPr lang="es-CL" dirty="0">
                <a:solidFill>
                  <a:srgbClr val="211D1E"/>
                </a:solidFill>
                <a:effectLst/>
                <a:latin typeface="Times" pitchFamily="2" charset="0"/>
              </a:rPr>
              <a:t> Bank)</a:t>
            </a: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30DB9-0BF0-0C47-8C56-DF1C495AEE7E}" type="slidenum">
              <a:rPr lang="es-CL" smtClean="0"/>
              <a:t>32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22109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30DB9-0BF0-0C47-8C56-DF1C495AEE7E}" type="slidenum">
              <a:rPr lang="es-CL" smtClean="0"/>
              <a:t>48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052910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30DB9-0BF0-0C47-8C56-DF1C495AEE7E}" type="slidenum">
              <a:rPr lang="es-CL" smtClean="0"/>
              <a:t>49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903553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30DB9-0BF0-0C47-8C56-DF1C495AEE7E}" type="slidenum">
              <a:rPr lang="es-CL" smtClean="0"/>
              <a:t>50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946927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30DB9-0BF0-0C47-8C56-DF1C495AEE7E}" type="slidenum">
              <a:rPr lang="es-CL" smtClean="0"/>
              <a:t>56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21223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30DB9-0BF0-0C47-8C56-DF1C495AEE7E}" type="slidenum">
              <a:rPr lang="es-CL" smtClean="0"/>
              <a:t>64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96615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30DB9-0BF0-0C47-8C56-DF1C495AEE7E}" type="slidenum">
              <a:rPr lang="es-CL" smtClean="0"/>
              <a:t>10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03166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30DB9-0BF0-0C47-8C56-DF1C495AEE7E}" type="slidenum">
              <a:rPr lang="es-CL" smtClean="0"/>
              <a:t>13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89733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30DB9-0BF0-0C47-8C56-DF1C495AEE7E}" type="slidenum">
              <a:rPr lang="es-CL" smtClean="0"/>
              <a:t>17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86383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30DB9-0BF0-0C47-8C56-DF1C495AEE7E}" type="slidenum">
              <a:rPr lang="es-CL" smtClean="0"/>
              <a:t>19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09967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30DB9-0BF0-0C47-8C56-DF1C495AEE7E}" type="slidenum">
              <a:rPr lang="es-CL" smtClean="0"/>
              <a:t>20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31455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30DB9-0BF0-0C47-8C56-DF1C495AEE7E}" type="slidenum">
              <a:rPr lang="es-CL" smtClean="0"/>
              <a:t>21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51316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30DB9-0BF0-0C47-8C56-DF1C495AEE7E}" type="slidenum">
              <a:rPr lang="es-CL" smtClean="0"/>
              <a:t>23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843648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30DB9-0BF0-0C47-8C56-DF1C495AEE7E}" type="slidenum">
              <a:rPr lang="es-CL" smtClean="0"/>
              <a:t>25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14349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130DCC-C2A0-DC21-99C3-10168562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DA59DBA-87B5-EC67-8DBA-A5947493EE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82768EC-D04E-9C47-9B35-BB9AEB02B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A5447-CB71-3349-98A1-71F4F109AF28}" type="datetimeFigureOut">
              <a:rPr lang="es-CL" smtClean="0"/>
              <a:t>11-06-23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F2EDB6-3A5E-38D4-8602-0F3F0D5D6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BAAC106-A73C-7CD6-D8F4-F602FE1A4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7989-D849-BC48-A559-3C943714789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65244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9EF501-FA71-220C-DE09-543973D2E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02B3FA7-E17A-B9D9-5FD8-1F49AB5041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6DD1DD2-E9AC-8D68-D69B-A71C64005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A5447-CB71-3349-98A1-71F4F109AF28}" type="datetimeFigureOut">
              <a:rPr lang="es-CL" smtClean="0"/>
              <a:t>11-06-23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873E94E-8258-C224-B1AD-8F7804765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5F9573F-6B07-2F5F-5FA8-6E7B494F4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7989-D849-BC48-A559-3C943714789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02724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5826BA5-130F-5D2E-5244-37E07286ED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87AB5DF-F3E2-B934-AB1F-7C48E7902B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FBBF7B-D8FF-6D25-0D33-4997ACBE0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A5447-CB71-3349-98A1-71F4F109AF28}" type="datetimeFigureOut">
              <a:rPr lang="es-CL" smtClean="0"/>
              <a:t>11-06-23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FBDE9F8-7FB7-98F3-0564-B21F42C8A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BAA0668-5FF7-F48A-33F5-3F29A020E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7989-D849-BC48-A559-3C943714789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75868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7CFA9A-2B10-16D8-01B2-037397D1E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118CDDD-F826-6E78-D00B-17362845CB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15E05A-AE6A-837B-FE44-37B8535B1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A5447-CB71-3349-98A1-71F4F109AF28}" type="datetimeFigureOut">
              <a:rPr lang="es-CL" smtClean="0"/>
              <a:t>11-06-23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CA4560A-B903-1FAB-FF4A-5B876AFBD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E497EB-5ED6-4396-DC35-E1A0D71AE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7989-D849-BC48-A559-3C943714789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11373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6023CF-9211-A959-C3C6-91A93FD51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64F9B8F-EE36-6B02-BC2A-BF2810344B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4133CD-CDC5-83C9-0ADC-4443F672B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A5447-CB71-3349-98A1-71F4F109AF28}" type="datetimeFigureOut">
              <a:rPr lang="es-CL" smtClean="0"/>
              <a:t>11-06-23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FBAF530-2B4F-2C66-4835-B107B3E2E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0B3A9C-41B3-9697-53C7-69616B05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7989-D849-BC48-A559-3C943714789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82896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5662E5-FD36-02F5-56E7-64E900127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70D8890-B97B-0E46-D4D5-199E3E53AB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E65A53F-DF75-2BC1-F60A-5B1191FE43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01BBAF-398E-7CA0-81D6-F8990157E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A5447-CB71-3349-98A1-71F4F109AF28}" type="datetimeFigureOut">
              <a:rPr lang="es-CL" smtClean="0"/>
              <a:t>11-06-23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8436FE-BF83-92A1-28AE-C86EF12A2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69AE562-2DDB-8361-F6BB-D73E81F75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7989-D849-BC48-A559-3C943714789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82112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0911B4-4D5A-0AA3-A895-9A4142B1A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A8EAC7F-4C01-7F0E-9CEA-382238CD90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F67261-EC35-955E-F1FA-ABC86BFEF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AFEE49D-64EC-7A78-42E1-714D79F115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21880E5-9969-7BD0-B719-0283595504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FC79744-A8DA-ABAE-1B1C-8943F1E19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A5447-CB71-3349-98A1-71F4F109AF28}" type="datetimeFigureOut">
              <a:rPr lang="es-CL" smtClean="0"/>
              <a:t>11-06-23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3FBA9D0-B6C9-D78B-0E66-92535D088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6933C6-51C1-123C-4560-4E0D0E6CC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7989-D849-BC48-A559-3C943714789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63905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14967-CD53-37DB-1BD5-D8CCCED55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4A021C8-B982-D5EB-98FB-865543EEB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A5447-CB71-3349-98A1-71F4F109AF28}" type="datetimeFigureOut">
              <a:rPr lang="es-CL" smtClean="0"/>
              <a:t>11-06-23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95E0C1A-DFCA-063A-9424-B378E283A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086CCBA-E6FD-13CF-399C-6570440B6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7989-D849-BC48-A559-3C943714789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81385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CE56DBE-702A-803C-7310-6D09957C8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A5447-CB71-3349-98A1-71F4F109AF28}" type="datetimeFigureOut">
              <a:rPr lang="es-CL" smtClean="0"/>
              <a:t>11-06-23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7B77AEB-065D-C7DF-1598-CA2CB16B2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17803C2-3F90-E1AF-CE7B-72960B657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7989-D849-BC48-A559-3C943714789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5142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686908-748E-285D-ADC7-CED5A5A12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8519077-660D-7709-4DEC-E7D87CCE58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B49BAF1-2503-E17C-E2FD-E387A0AEF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36411B6-CEA6-22E9-8EC8-4680400D8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A5447-CB71-3349-98A1-71F4F109AF28}" type="datetimeFigureOut">
              <a:rPr lang="es-CL" smtClean="0"/>
              <a:t>11-06-23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5637569-5B9D-24CA-43D2-FB108AA01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B6A8000-E669-6D4B-AF40-C6CAC32A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7989-D849-BC48-A559-3C943714789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09558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6F220D-E6BA-4EB5-7348-3ADAEA245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D14D28E-4ADF-70DD-E0A6-AA1BB6029A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F227F78-7F80-6249-7B83-5CA69B54F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73ED90E-6195-BEFF-2BF3-8C4ED524D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A5447-CB71-3349-98A1-71F4F109AF28}" type="datetimeFigureOut">
              <a:rPr lang="es-CL" smtClean="0"/>
              <a:t>11-06-23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0329DB4-9741-A10F-3E98-E8536F926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8648793-B1DD-429C-8BA3-E8B0E13C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67989-D849-BC48-A559-3C943714789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57335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949D757-32B6-B1C9-9F78-1BE1C03E5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B607EE8-F113-87D2-3A00-4E122A02F1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4EC08F-BC2D-47C0-8F82-497511A27D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A5447-CB71-3349-98A1-71F4F109AF28}" type="datetimeFigureOut">
              <a:rPr lang="es-CL" smtClean="0"/>
              <a:t>11-06-23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38927F9-F533-D77B-1C08-91C659858F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934B9C6-4035-847E-B7A6-A9F10362A8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67989-D849-BC48-A559-3C943714789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51867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5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8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87C619C-EBAB-488E-96B9-153AA4C9B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30DA1C1-36FD-41D8-9826-EE797BF39B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453312" cy="6858000"/>
          </a:xfrm>
          <a:custGeom>
            <a:avLst/>
            <a:gdLst>
              <a:gd name="connsiteX0" fmla="*/ 0 w 7433452"/>
              <a:gd name="connsiteY0" fmla="*/ 0 h 6858000"/>
              <a:gd name="connsiteX1" fmla="*/ 1592736 w 7433452"/>
              <a:gd name="connsiteY1" fmla="*/ 0 h 6858000"/>
              <a:gd name="connsiteX2" fmla="*/ 2171700 w 7433452"/>
              <a:gd name="connsiteY2" fmla="*/ 0 h 6858000"/>
              <a:gd name="connsiteX3" fmla="*/ 2762696 w 7433452"/>
              <a:gd name="connsiteY3" fmla="*/ 0 h 6858000"/>
              <a:gd name="connsiteX4" fmla="*/ 2829254 w 7433452"/>
              <a:gd name="connsiteY4" fmla="*/ 0 h 6858000"/>
              <a:gd name="connsiteX5" fmla="*/ 7415310 w 7433452"/>
              <a:gd name="connsiteY5" fmla="*/ 0 h 6858000"/>
              <a:gd name="connsiteX6" fmla="*/ 7405703 w 7433452"/>
              <a:gd name="connsiteY6" fmla="*/ 94814 h 6858000"/>
              <a:gd name="connsiteX7" fmla="*/ 7410754 w 7433452"/>
              <a:gd name="connsiteY7" fmla="*/ 421796 h 6858000"/>
              <a:gd name="connsiteX8" fmla="*/ 7414688 w 7433452"/>
              <a:gd name="connsiteY8" fmla="*/ 812192 h 6858000"/>
              <a:gd name="connsiteX9" fmla="*/ 7395017 w 7433452"/>
              <a:gd name="connsiteY9" fmla="*/ 1113642 h 6858000"/>
              <a:gd name="connsiteX10" fmla="*/ 7422810 w 7433452"/>
              <a:gd name="connsiteY10" fmla="*/ 1796708 h 6858000"/>
              <a:gd name="connsiteX11" fmla="*/ 7421161 w 7433452"/>
              <a:gd name="connsiteY11" fmla="*/ 2327333 h 6858000"/>
              <a:gd name="connsiteX12" fmla="*/ 7412023 w 7433452"/>
              <a:gd name="connsiteY12" fmla="*/ 2784280 h 6858000"/>
              <a:gd name="connsiteX13" fmla="*/ 7417480 w 7433452"/>
              <a:gd name="connsiteY13" fmla="*/ 2985458 h 6858000"/>
              <a:gd name="connsiteX14" fmla="*/ 7403774 w 7433452"/>
              <a:gd name="connsiteY14" fmla="*/ 3531096 h 6858000"/>
              <a:gd name="connsiteX15" fmla="*/ 7414307 w 7433452"/>
              <a:gd name="connsiteY15" fmla="*/ 4336830 h 6858000"/>
              <a:gd name="connsiteX16" fmla="*/ 7413419 w 7433452"/>
              <a:gd name="connsiteY16" fmla="*/ 5026893 h 6858000"/>
              <a:gd name="connsiteX17" fmla="*/ 7417734 w 7433452"/>
              <a:gd name="connsiteY17" fmla="*/ 5252632 h 6858000"/>
              <a:gd name="connsiteX18" fmla="*/ 7417734 w 7433452"/>
              <a:gd name="connsiteY18" fmla="*/ 5466282 h 6858000"/>
              <a:gd name="connsiteX19" fmla="*/ 7379659 w 7433452"/>
              <a:gd name="connsiteY19" fmla="*/ 6121225 h 6858000"/>
              <a:gd name="connsiteX20" fmla="*/ 7395115 w 7433452"/>
              <a:gd name="connsiteY20" fmla="*/ 6708907 h 6858000"/>
              <a:gd name="connsiteX21" fmla="*/ 7412408 w 7433452"/>
              <a:gd name="connsiteY21" fmla="*/ 6858000 h 6858000"/>
              <a:gd name="connsiteX22" fmla="*/ 2829254 w 7433452"/>
              <a:gd name="connsiteY22" fmla="*/ 6858000 h 6858000"/>
              <a:gd name="connsiteX23" fmla="*/ 2762696 w 7433452"/>
              <a:gd name="connsiteY23" fmla="*/ 6858000 h 6858000"/>
              <a:gd name="connsiteX24" fmla="*/ 2171700 w 7433452"/>
              <a:gd name="connsiteY24" fmla="*/ 6858000 h 6858000"/>
              <a:gd name="connsiteX25" fmla="*/ 1592736 w 7433452"/>
              <a:gd name="connsiteY25" fmla="*/ 6858000 h 6858000"/>
              <a:gd name="connsiteX26" fmla="*/ 0 w 7433452"/>
              <a:gd name="connsiteY2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433452" h="6858000">
                <a:moveTo>
                  <a:pt x="0" y="0"/>
                </a:moveTo>
                <a:lnTo>
                  <a:pt x="1592736" y="0"/>
                </a:lnTo>
                <a:lnTo>
                  <a:pt x="2171700" y="0"/>
                </a:lnTo>
                <a:lnTo>
                  <a:pt x="2762696" y="0"/>
                </a:lnTo>
                <a:lnTo>
                  <a:pt x="2829254" y="0"/>
                </a:lnTo>
                <a:lnTo>
                  <a:pt x="7415310" y="0"/>
                </a:lnTo>
                <a:lnTo>
                  <a:pt x="7405703" y="94814"/>
                </a:lnTo>
                <a:cubicBezTo>
                  <a:pt x="7398856" y="203629"/>
                  <a:pt x="7403520" y="312712"/>
                  <a:pt x="7410754" y="421796"/>
                </a:cubicBezTo>
                <a:cubicBezTo>
                  <a:pt x="7421580" y="551656"/>
                  <a:pt x="7422900" y="682144"/>
                  <a:pt x="7414688" y="812192"/>
                </a:cubicBezTo>
                <a:cubicBezTo>
                  <a:pt x="7406693" y="912591"/>
                  <a:pt x="7397682" y="1012988"/>
                  <a:pt x="7395017" y="1113642"/>
                </a:cubicBezTo>
                <a:cubicBezTo>
                  <a:pt x="7388670" y="1342689"/>
                  <a:pt x="7407708" y="1569316"/>
                  <a:pt x="7422810" y="1796708"/>
                </a:cubicBezTo>
                <a:cubicBezTo>
                  <a:pt x="7434487" y="1973710"/>
                  <a:pt x="7439944" y="2150457"/>
                  <a:pt x="7421161" y="2327333"/>
                </a:cubicBezTo>
                <a:cubicBezTo>
                  <a:pt x="7405170" y="2479266"/>
                  <a:pt x="7396793" y="2631453"/>
                  <a:pt x="7412023" y="2784280"/>
                </a:cubicBezTo>
                <a:cubicBezTo>
                  <a:pt x="7418749" y="2851085"/>
                  <a:pt x="7425984" y="2918653"/>
                  <a:pt x="7417480" y="2985458"/>
                </a:cubicBezTo>
                <a:cubicBezTo>
                  <a:pt x="7394508" y="3167039"/>
                  <a:pt x="7398063" y="3349132"/>
                  <a:pt x="7403774" y="3531096"/>
                </a:cubicBezTo>
                <a:cubicBezTo>
                  <a:pt x="7412277" y="3799715"/>
                  <a:pt x="7426364" y="4067954"/>
                  <a:pt x="7414307" y="4336830"/>
                </a:cubicBezTo>
                <a:cubicBezTo>
                  <a:pt x="7404027" y="4566639"/>
                  <a:pt x="7420653" y="4796831"/>
                  <a:pt x="7413419" y="5026893"/>
                </a:cubicBezTo>
                <a:cubicBezTo>
                  <a:pt x="7410982" y="5102162"/>
                  <a:pt x="7412429" y="5177504"/>
                  <a:pt x="7417734" y="5252632"/>
                </a:cubicBezTo>
                <a:cubicBezTo>
                  <a:pt x="7424271" y="5323700"/>
                  <a:pt x="7424271" y="5395213"/>
                  <a:pt x="7417734" y="5466282"/>
                </a:cubicBezTo>
                <a:cubicBezTo>
                  <a:pt x="7393239" y="5683875"/>
                  <a:pt x="7383214" y="5902486"/>
                  <a:pt x="7379659" y="6121225"/>
                </a:cubicBezTo>
                <a:cubicBezTo>
                  <a:pt x="7376423" y="6317442"/>
                  <a:pt x="7378041" y="6513586"/>
                  <a:pt x="7395115" y="6708907"/>
                </a:cubicBezTo>
                <a:lnTo>
                  <a:pt x="7412408" y="6858000"/>
                </a:lnTo>
                <a:lnTo>
                  <a:pt x="2829254" y="6858000"/>
                </a:lnTo>
                <a:lnTo>
                  <a:pt x="2762696" y="6858000"/>
                </a:lnTo>
                <a:lnTo>
                  <a:pt x="2171700" y="6858000"/>
                </a:lnTo>
                <a:lnTo>
                  <a:pt x="15927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33366BE-7210-A740-B41A-75A531C45B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484632"/>
            <a:ext cx="6081713" cy="3566160"/>
          </a:xfrm>
        </p:spPr>
        <p:txBody>
          <a:bodyPr>
            <a:normAutofit/>
          </a:bodyPr>
          <a:lstStyle/>
          <a:p>
            <a:pPr algn="l"/>
            <a:r>
              <a:rPr lang="es-CL" sz="6100" dirty="0">
                <a:solidFill>
                  <a:srgbClr val="FFFFFF"/>
                </a:solidFill>
              </a:rPr>
              <a:t>Lesiones traumáticas  EESS en esqueleto inmaduro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C9EF379-6BC8-624A-B4BA-44C68396A4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480560"/>
            <a:ext cx="6081713" cy="1572768"/>
          </a:xfrm>
        </p:spPr>
        <p:txBody>
          <a:bodyPr>
            <a:normAutofit/>
          </a:bodyPr>
          <a:lstStyle/>
          <a:p>
            <a:pPr algn="l"/>
            <a:r>
              <a:rPr lang="es-CL" dirty="0" err="1">
                <a:solidFill>
                  <a:srgbClr val="FFFFFF"/>
                </a:solidFill>
              </a:rPr>
              <a:t>Dr</a:t>
            </a:r>
            <a:r>
              <a:rPr lang="es-CL" dirty="0">
                <a:solidFill>
                  <a:srgbClr val="FFFFFF"/>
                </a:solidFill>
              </a:rPr>
              <a:t> Nicolás Melgarejo A</a:t>
            </a:r>
          </a:p>
          <a:p>
            <a:pPr algn="l"/>
            <a:r>
              <a:rPr lang="es-CL" dirty="0">
                <a:solidFill>
                  <a:srgbClr val="FFFFFF"/>
                </a:solidFill>
              </a:rPr>
              <a:t>Servicio Traumatología y Ortopedia infantil </a:t>
            </a:r>
          </a:p>
          <a:p>
            <a:pPr algn="l"/>
            <a:r>
              <a:rPr lang="es-CL" dirty="0">
                <a:solidFill>
                  <a:srgbClr val="FFFFFF"/>
                </a:solidFill>
              </a:rPr>
              <a:t>Hospital Clínico San Borja Arriaran </a:t>
            </a:r>
          </a:p>
        </p:txBody>
      </p:sp>
      <p:pic>
        <p:nvPicPr>
          <p:cNvPr id="7" name="Imagen 6" descr="Imagen que contiene Aplicación&#10;&#10;Descripción generada automáticamente">
            <a:extLst>
              <a:ext uri="{FF2B5EF4-FFF2-40B4-BE49-F238E27FC236}">
                <a16:creationId xmlns:a16="http://schemas.microsoft.com/office/drawing/2014/main" id="{47261E38-6876-784F-BE1E-87EF9610CC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1594" y="283464"/>
            <a:ext cx="2904040" cy="2904040"/>
          </a:xfrm>
          <a:prstGeom prst="rect">
            <a:avLst/>
          </a:prstGeom>
        </p:spPr>
      </p:pic>
      <p:sp>
        <p:nvSpPr>
          <p:cNvPr id="16" name="sketch line">
            <a:extLst>
              <a:ext uri="{FF2B5EF4-FFF2-40B4-BE49-F238E27FC236}">
                <a16:creationId xmlns:a16="http://schemas.microsoft.com/office/drawing/2014/main" id="{35BC54F7-1315-4D6C-9420-A5BF0CDDBC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5475" y="4252192"/>
            <a:ext cx="4056549" cy="18288"/>
          </a:xfrm>
          <a:custGeom>
            <a:avLst/>
            <a:gdLst>
              <a:gd name="connsiteX0" fmla="*/ 0 w 4056549"/>
              <a:gd name="connsiteY0" fmla="*/ 0 h 18288"/>
              <a:gd name="connsiteX1" fmla="*/ 676092 w 4056549"/>
              <a:gd name="connsiteY1" fmla="*/ 0 h 18288"/>
              <a:gd name="connsiteX2" fmla="*/ 1271052 w 4056549"/>
              <a:gd name="connsiteY2" fmla="*/ 0 h 18288"/>
              <a:gd name="connsiteX3" fmla="*/ 1947144 w 4056549"/>
              <a:gd name="connsiteY3" fmla="*/ 0 h 18288"/>
              <a:gd name="connsiteX4" fmla="*/ 2501539 w 4056549"/>
              <a:gd name="connsiteY4" fmla="*/ 0 h 18288"/>
              <a:gd name="connsiteX5" fmla="*/ 3137065 w 4056549"/>
              <a:gd name="connsiteY5" fmla="*/ 0 h 18288"/>
              <a:gd name="connsiteX6" fmla="*/ 4056549 w 4056549"/>
              <a:gd name="connsiteY6" fmla="*/ 0 h 18288"/>
              <a:gd name="connsiteX7" fmla="*/ 4056549 w 4056549"/>
              <a:gd name="connsiteY7" fmla="*/ 18288 h 18288"/>
              <a:gd name="connsiteX8" fmla="*/ 3380458 w 4056549"/>
              <a:gd name="connsiteY8" fmla="*/ 18288 h 18288"/>
              <a:gd name="connsiteX9" fmla="*/ 2663801 w 4056549"/>
              <a:gd name="connsiteY9" fmla="*/ 18288 h 18288"/>
              <a:gd name="connsiteX10" fmla="*/ 2068840 w 4056549"/>
              <a:gd name="connsiteY10" fmla="*/ 18288 h 18288"/>
              <a:gd name="connsiteX11" fmla="*/ 1311618 w 4056549"/>
              <a:gd name="connsiteY11" fmla="*/ 18288 h 18288"/>
              <a:gd name="connsiteX12" fmla="*/ 716657 w 4056549"/>
              <a:gd name="connsiteY12" fmla="*/ 18288 h 18288"/>
              <a:gd name="connsiteX13" fmla="*/ 0 w 4056549"/>
              <a:gd name="connsiteY13" fmla="*/ 18288 h 18288"/>
              <a:gd name="connsiteX14" fmla="*/ 0 w 4056549"/>
              <a:gd name="connsiteY1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56549" h="18288" fill="none" extrusionOk="0">
                <a:moveTo>
                  <a:pt x="0" y="0"/>
                </a:moveTo>
                <a:cubicBezTo>
                  <a:pt x="324395" y="-12272"/>
                  <a:pt x="437185" y="20747"/>
                  <a:pt x="676092" y="0"/>
                </a:cubicBezTo>
                <a:cubicBezTo>
                  <a:pt x="914999" y="-20747"/>
                  <a:pt x="980886" y="20074"/>
                  <a:pt x="1271052" y="0"/>
                </a:cubicBezTo>
                <a:cubicBezTo>
                  <a:pt x="1561218" y="-20074"/>
                  <a:pt x="1609815" y="19965"/>
                  <a:pt x="1947144" y="0"/>
                </a:cubicBezTo>
                <a:cubicBezTo>
                  <a:pt x="2284473" y="-19965"/>
                  <a:pt x="2317816" y="-23682"/>
                  <a:pt x="2501539" y="0"/>
                </a:cubicBezTo>
                <a:cubicBezTo>
                  <a:pt x="2685262" y="23682"/>
                  <a:pt x="2879461" y="12712"/>
                  <a:pt x="3137065" y="0"/>
                </a:cubicBezTo>
                <a:cubicBezTo>
                  <a:pt x="3394669" y="-12712"/>
                  <a:pt x="3618306" y="-41742"/>
                  <a:pt x="4056549" y="0"/>
                </a:cubicBezTo>
                <a:cubicBezTo>
                  <a:pt x="4056201" y="6465"/>
                  <a:pt x="4056979" y="10922"/>
                  <a:pt x="4056549" y="18288"/>
                </a:cubicBezTo>
                <a:cubicBezTo>
                  <a:pt x="3807729" y="-7540"/>
                  <a:pt x="3536237" y="12619"/>
                  <a:pt x="3380458" y="18288"/>
                </a:cubicBezTo>
                <a:cubicBezTo>
                  <a:pt x="3224679" y="23957"/>
                  <a:pt x="2967497" y="23368"/>
                  <a:pt x="2663801" y="18288"/>
                </a:cubicBezTo>
                <a:cubicBezTo>
                  <a:pt x="2360105" y="13208"/>
                  <a:pt x="2359716" y="-8821"/>
                  <a:pt x="2068840" y="18288"/>
                </a:cubicBezTo>
                <a:cubicBezTo>
                  <a:pt x="1777964" y="45397"/>
                  <a:pt x="1641909" y="31681"/>
                  <a:pt x="1311618" y="18288"/>
                </a:cubicBezTo>
                <a:cubicBezTo>
                  <a:pt x="981327" y="4895"/>
                  <a:pt x="990410" y="11155"/>
                  <a:pt x="716657" y="18288"/>
                </a:cubicBezTo>
                <a:cubicBezTo>
                  <a:pt x="442904" y="25421"/>
                  <a:pt x="330722" y="13665"/>
                  <a:pt x="0" y="18288"/>
                </a:cubicBezTo>
                <a:cubicBezTo>
                  <a:pt x="75" y="12069"/>
                  <a:pt x="515" y="5650"/>
                  <a:pt x="0" y="0"/>
                </a:cubicBezTo>
                <a:close/>
              </a:path>
              <a:path w="4056549" h="18288" stroke="0" extrusionOk="0">
                <a:moveTo>
                  <a:pt x="0" y="0"/>
                </a:moveTo>
                <a:cubicBezTo>
                  <a:pt x="175099" y="13469"/>
                  <a:pt x="459673" y="14529"/>
                  <a:pt x="594961" y="0"/>
                </a:cubicBezTo>
                <a:cubicBezTo>
                  <a:pt x="730249" y="-14529"/>
                  <a:pt x="873178" y="22015"/>
                  <a:pt x="1149356" y="0"/>
                </a:cubicBezTo>
                <a:cubicBezTo>
                  <a:pt x="1425534" y="-22015"/>
                  <a:pt x="1498871" y="-21513"/>
                  <a:pt x="1744316" y="0"/>
                </a:cubicBezTo>
                <a:cubicBezTo>
                  <a:pt x="1989761" y="21513"/>
                  <a:pt x="2112991" y="-46"/>
                  <a:pt x="2420408" y="0"/>
                </a:cubicBezTo>
                <a:cubicBezTo>
                  <a:pt x="2727825" y="46"/>
                  <a:pt x="2880256" y="-10040"/>
                  <a:pt x="3137065" y="0"/>
                </a:cubicBezTo>
                <a:cubicBezTo>
                  <a:pt x="3393874" y="10040"/>
                  <a:pt x="3704325" y="-6685"/>
                  <a:pt x="4056549" y="0"/>
                </a:cubicBezTo>
                <a:cubicBezTo>
                  <a:pt x="4055732" y="6895"/>
                  <a:pt x="4055770" y="11206"/>
                  <a:pt x="4056549" y="18288"/>
                </a:cubicBezTo>
                <a:cubicBezTo>
                  <a:pt x="3812770" y="11959"/>
                  <a:pt x="3533996" y="-5717"/>
                  <a:pt x="3299327" y="18288"/>
                </a:cubicBezTo>
                <a:cubicBezTo>
                  <a:pt x="3064658" y="42293"/>
                  <a:pt x="2940381" y="24492"/>
                  <a:pt x="2744931" y="18288"/>
                </a:cubicBezTo>
                <a:cubicBezTo>
                  <a:pt x="2549481" y="12084"/>
                  <a:pt x="2252169" y="51841"/>
                  <a:pt x="1987709" y="18288"/>
                </a:cubicBezTo>
                <a:cubicBezTo>
                  <a:pt x="1723249" y="-15265"/>
                  <a:pt x="1438946" y="3423"/>
                  <a:pt x="1230487" y="18288"/>
                </a:cubicBezTo>
                <a:cubicBezTo>
                  <a:pt x="1022028" y="33153"/>
                  <a:pt x="795957" y="18596"/>
                  <a:pt x="676092" y="18288"/>
                </a:cubicBezTo>
                <a:cubicBezTo>
                  <a:pt x="556227" y="17980"/>
                  <a:pt x="334853" y="39451"/>
                  <a:pt x="0" y="18288"/>
                </a:cubicBezTo>
                <a:cubicBezTo>
                  <a:pt x="95" y="14343"/>
                  <a:pt x="742" y="686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EBDDAAAE-131E-6A49-AD43-FA5EA099D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4297" y="3452310"/>
            <a:ext cx="2923417" cy="290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097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415180-A6CA-8458-1AFB-7343C6A21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Fractura de clavícula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456DC8-38D5-4E80-9D6D-D5544874E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900" y="1527175"/>
            <a:ext cx="5372100" cy="4965699"/>
          </a:xfrm>
        </p:spPr>
        <p:txBody>
          <a:bodyPr>
            <a:normAutofit/>
          </a:bodyPr>
          <a:lstStyle/>
          <a:p>
            <a:endParaRPr lang="es-CL" dirty="0"/>
          </a:p>
          <a:p>
            <a:r>
              <a:rPr lang="es-CL" dirty="0"/>
              <a:t>Tratamiento quirúrgico </a:t>
            </a:r>
          </a:p>
          <a:p>
            <a:endParaRPr lang="es-CL" dirty="0"/>
          </a:p>
          <a:p>
            <a:r>
              <a:rPr lang="es-CL" dirty="0"/>
              <a:t>Cuando ?:</a:t>
            </a:r>
          </a:p>
          <a:p>
            <a:pPr lvl="1"/>
            <a:r>
              <a:rPr lang="es-CL" dirty="0"/>
              <a:t>Politraumatismo</a:t>
            </a:r>
          </a:p>
          <a:p>
            <a:pPr lvl="1"/>
            <a:r>
              <a:rPr lang="es-CL" dirty="0"/>
              <a:t>Fractura expuesta  ( lesión cutánea o lesión NV).</a:t>
            </a:r>
          </a:p>
          <a:p>
            <a:pPr lvl="1"/>
            <a:r>
              <a:rPr lang="es-CL" dirty="0"/>
              <a:t>Hueso patológico </a:t>
            </a:r>
          </a:p>
          <a:p>
            <a:pPr lvl="1"/>
            <a:r>
              <a:rPr lang="es-CL" b="1" i="1" dirty="0"/>
              <a:t>Acortamientos mayores a 20 mm, angulaciones mayores de 30° y tensión de la piel sobre los fragmentos desplazados</a:t>
            </a:r>
          </a:p>
          <a:p>
            <a:endParaRPr lang="es-CL" dirty="0"/>
          </a:p>
          <a:p>
            <a:pPr marL="0" indent="0">
              <a:buNone/>
            </a:pPr>
            <a:endParaRPr lang="es-CL" dirty="0"/>
          </a:p>
        </p:txBody>
      </p:sp>
      <p:pic>
        <p:nvPicPr>
          <p:cNvPr id="5" name="Imagen 4" descr="Imagen en blanco y negro&#10;&#10;Descripción generada automáticamente con confianza baja">
            <a:extLst>
              <a:ext uri="{FF2B5EF4-FFF2-40B4-BE49-F238E27FC236}">
                <a16:creationId xmlns:a16="http://schemas.microsoft.com/office/drawing/2014/main" id="{477E7800-8131-3442-98B0-990C5071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3349" y="1346200"/>
            <a:ext cx="5303179" cy="2463800"/>
          </a:xfrm>
          <a:prstGeom prst="rect">
            <a:avLst/>
          </a:prstGeom>
        </p:spPr>
      </p:pic>
      <p:pic>
        <p:nvPicPr>
          <p:cNvPr id="7" name="Imagen 6" descr="Imagen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83FA111E-8E71-E5AF-65F8-0DE65AA35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58" y="4319589"/>
            <a:ext cx="5327569" cy="217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700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a radiografía de un esqueleto">
            <a:extLst>
              <a:ext uri="{FF2B5EF4-FFF2-40B4-BE49-F238E27FC236}">
                <a16:creationId xmlns:a16="http://schemas.microsoft.com/office/drawing/2014/main" id="{B7AB89D3-C94C-53CE-FC1F-99E1FD7BF0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60" r="-1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ACB4C522-9B1C-6D3B-16B0-224A0D966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/>
              <a:t>Fracturas de Húmero proximal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60091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DFA2346-0A34-B9BA-2652-2A9551981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329184"/>
            <a:ext cx="6251110" cy="1783080"/>
          </a:xfrm>
        </p:spPr>
        <p:txBody>
          <a:bodyPr anchor="b">
            <a:normAutofit/>
          </a:bodyPr>
          <a:lstStyle/>
          <a:p>
            <a:r>
              <a:rPr lang="es-CL" sz="5400"/>
              <a:t>Fracturas de húmero proximal </a:t>
            </a:r>
          </a:p>
        </p:txBody>
      </p:sp>
      <p:pic>
        <p:nvPicPr>
          <p:cNvPr id="5" name="Imagen 4" descr="Imagen que contiene interior, hombre, persona, viendo&#10;&#10;Descripción generada automáticamente">
            <a:extLst>
              <a:ext uri="{FF2B5EF4-FFF2-40B4-BE49-F238E27FC236}">
                <a16:creationId xmlns:a16="http://schemas.microsoft.com/office/drawing/2014/main" id="{9DD5B1D0-65D9-E578-3D9E-81AFF99CC8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0348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762" y="237494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A4F3C55-14BD-0D3C-85DF-27DBC1C5BC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2" y="2706624"/>
            <a:ext cx="6251110" cy="3483864"/>
          </a:xfrm>
        </p:spPr>
        <p:txBody>
          <a:bodyPr>
            <a:normAutofit/>
          </a:bodyPr>
          <a:lstStyle/>
          <a:p>
            <a:r>
              <a:rPr lang="es-CL" sz="2200"/>
              <a:t>Lo mas frecuente en adolescente . 2.2 % de todas las fx pediátricas </a:t>
            </a:r>
          </a:p>
          <a:p>
            <a:r>
              <a:rPr lang="es-CL" sz="2200"/>
              <a:t>Habituales en fisis proximal.</a:t>
            </a:r>
          </a:p>
          <a:p>
            <a:endParaRPr lang="es-CL" sz="2200"/>
          </a:p>
          <a:p>
            <a:r>
              <a:rPr lang="es-CL" sz="2200"/>
              <a:t>&gt; frecuencia en 11-15 años , 4 veces mas frecuente en varones.</a:t>
            </a:r>
          </a:p>
          <a:p>
            <a:endParaRPr lang="es-CL" sz="2200"/>
          </a:p>
          <a:p>
            <a:r>
              <a:rPr lang="es-CL" sz="2200"/>
              <a:t>En &lt;2 años, pensar en LNA.</a:t>
            </a:r>
          </a:p>
          <a:p>
            <a:endParaRPr lang="es-CL" sz="2200"/>
          </a:p>
        </p:txBody>
      </p:sp>
    </p:spTree>
    <p:extLst>
      <p:ext uri="{BB962C8B-B14F-4D97-AF65-F5344CB8AC3E}">
        <p14:creationId xmlns:p14="http://schemas.microsoft.com/office/powerpoint/2010/main" val="2907139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DE7243B-5109-444B-8FAF-7437C66BC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421332" cy="6858000"/>
          </a:xfrm>
          <a:custGeom>
            <a:avLst/>
            <a:gdLst>
              <a:gd name="connsiteX0" fmla="*/ 4421332 w 4421332"/>
              <a:gd name="connsiteY0" fmla="*/ 0 h 6858000"/>
              <a:gd name="connsiteX1" fmla="*/ 69075 w 4421332"/>
              <a:gd name="connsiteY1" fmla="*/ 0 h 6858000"/>
              <a:gd name="connsiteX2" fmla="*/ 35131 w 4421332"/>
              <a:gd name="connsiteY2" fmla="*/ 267128 h 6858000"/>
              <a:gd name="connsiteX3" fmla="*/ 0 w 4421332"/>
              <a:gd name="connsiteY3" fmla="*/ 962845 h 6858000"/>
              <a:gd name="connsiteX4" fmla="*/ 3276103 w 4421332"/>
              <a:gd name="connsiteY4" fmla="*/ 6782205 h 6858000"/>
              <a:gd name="connsiteX5" fmla="*/ 3407923 w 4421332"/>
              <a:gd name="connsiteY5" fmla="*/ 6858000 h 6858000"/>
              <a:gd name="connsiteX6" fmla="*/ 4421332 w 4421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1332" h="6858000">
                <a:moveTo>
                  <a:pt x="442133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442133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C5D6221-DA7B-4611-AA26-7D8E349FD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232227" cy="6858000"/>
          </a:xfrm>
          <a:custGeom>
            <a:avLst/>
            <a:gdLst>
              <a:gd name="connsiteX0" fmla="*/ 0 w 4232227"/>
              <a:gd name="connsiteY0" fmla="*/ 0 h 6858000"/>
              <a:gd name="connsiteX1" fmla="*/ 4161853 w 4232227"/>
              <a:gd name="connsiteY1" fmla="*/ 0 h 6858000"/>
              <a:gd name="connsiteX2" fmla="*/ 4197953 w 4232227"/>
              <a:gd name="connsiteY2" fmla="*/ 284091 h 6858000"/>
              <a:gd name="connsiteX3" fmla="*/ 4232227 w 4232227"/>
              <a:gd name="connsiteY3" fmla="*/ 962844 h 6858000"/>
              <a:gd name="connsiteX4" fmla="*/ 758007 w 4232227"/>
              <a:gd name="connsiteY4" fmla="*/ 6800152 h 6858000"/>
              <a:gd name="connsiteX5" fmla="*/ 645060 w 4232227"/>
              <a:gd name="connsiteY5" fmla="*/ 6858000 h 6858000"/>
              <a:gd name="connsiteX6" fmla="*/ 0 w 423222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2227" h="6858000">
                <a:moveTo>
                  <a:pt x="0" y="0"/>
                </a:moveTo>
                <a:lnTo>
                  <a:pt x="4161853" y="0"/>
                </a:lnTo>
                <a:lnTo>
                  <a:pt x="4197953" y="284091"/>
                </a:lnTo>
                <a:cubicBezTo>
                  <a:pt x="4220617" y="507260"/>
                  <a:pt x="4232227" y="733696"/>
                  <a:pt x="4232227" y="962844"/>
                </a:cubicBezTo>
                <a:cubicBezTo>
                  <a:pt x="4232227" y="3483472"/>
                  <a:pt x="2827409" y="5675986"/>
                  <a:pt x="758007" y="6800152"/>
                </a:cubicBezTo>
                <a:lnTo>
                  <a:pt x="64506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DFA2346-0A34-B9BA-2652-2A9551981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412489"/>
            <a:ext cx="2871095" cy="212712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Fracturas de húmero proximal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A4F3C55-14BD-0D3C-85DF-27DBC1C5BC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8993" y="1412489"/>
            <a:ext cx="2926080" cy="436384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/>
              <a:t>Diagnóstico</a:t>
            </a:r>
          </a:p>
          <a:p>
            <a:endParaRPr lang="en-US" sz="2000"/>
          </a:p>
          <a:p>
            <a:r>
              <a:rPr lang="en-US" sz="2000"/>
              <a:t>RN: diagnósticos diferenciales </a:t>
            </a:r>
          </a:p>
          <a:p>
            <a:endParaRPr lang="en-US" sz="2000"/>
          </a:p>
          <a:p>
            <a:r>
              <a:rPr lang="en-US" sz="2000"/>
              <a:t>Desde los lactantes : antecedente de  trauma </a:t>
            </a:r>
            <a:r>
              <a:rPr lang="en-US" sz="2000">
                <a:sym typeface="Wingdings" pitchFamily="2" charset="2"/>
              </a:rPr>
              <a:t> </a:t>
            </a:r>
            <a:r>
              <a:rPr lang="en-US" sz="2000"/>
              <a:t>limitación funcional .</a:t>
            </a:r>
          </a:p>
          <a:p>
            <a:endParaRPr lang="en-US" sz="2000"/>
          </a:p>
          <a:p>
            <a:r>
              <a:rPr lang="en-US" sz="2000"/>
              <a:t>Examen físico: *evaluación NV.</a:t>
            </a:r>
          </a:p>
          <a:p>
            <a:endParaRPr lang="en-US" sz="2000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8E7ADE02-C6B3-EF6A-428F-732D04C7A1F6}"/>
              </a:ext>
            </a:extLst>
          </p:cNvPr>
          <p:cNvSpPr txBox="1">
            <a:spLocks/>
          </p:cNvSpPr>
          <p:nvPr/>
        </p:nvSpPr>
        <p:spPr>
          <a:xfrm>
            <a:off x="8451604" y="1412489"/>
            <a:ext cx="2926080" cy="4363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Diagnóstico</a:t>
            </a:r>
          </a:p>
          <a:p>
            <a:endParaRPr lang="en-US" sz="2000"/>
          </a:p>
          <a:p>
            <a:endParaRPr lang="en-US" sz="2000"/>
          </a:p>
          <a:p>
            <a:r>
              <a:rPr lang="en-US" sz="2000"/>
              <a:t>Imagenología: radiografía AP de hombro y lateral axilar</a:t>
            </a:r>
          </a:p>
          <a:p>
            <a:pPr marL="0"/>
            <a:endParaRPr lang="en-US" sz="2000"/>
          </a:p>
          <a:p>
            <a:pPr marL="0"/>
            <a:endParaRPr lang="en-US" sz="2000"/>
          </a:p>
          <a:p>
            <a:pPr marL="0"/>
            <a:endParaRPr lang="en-US" sz="2000"/>
          </a:p>
          <a:p>
            <a:r>
              <a:rPr lang="en-US" sz="2000"/>
              <a:t>TAC-RNM-ECO</a:t>
            </a:r>
          </a:p>
        </p:txBody>
      </p:sp>
    </p:spTree>
    <p:extLst>
      <p:ext uri="{BB962C8B-B14F-4D97-AF65-F5344CB8AC3E}">
        <p14:creationId xmlns:p14="http://schemas.microsoft.com/office/powerpoint/2010/main" val="7540772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DFA2346-0A34-B9BA-2652-2A9551981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anchor="b">
            <a:normAutofit/>
          </a:bodyPr>
          <a:lstStyle/>
          <a:p>
            <a:r>
              <a:rPr lang="es-CL" sz="3800"/>
              <a:t>Fracturas de húmero proximal </a:t>
            </a: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A4F3C55-14BD-0D3C-85DF-27DBC1C5BC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807208"/>
            <a:ext cx="3429000" cy="3410712"/>
          </a:xfrm>
        </p:spPr>
        <p:txBody>
          <a:bodyPr anchor="t">
            <a:normAutofit/>
          </a:bodyPr>
          <a:lstStyle/>
          <a:p>
            <a:r>
              <a:rPr lang="es-CL" sz="2000"/>
              <a:t>Clasificación </a:t>
            </a:r>
          </a:p>
          <a:p>
            <a:r>
              <a:rPr lang="es-CL" sz="2000"/>
              <a:t>Según la localización anatómica:</a:t>
            </a:r>
          </a:p>
          <a:p>
            <a:pPr marL="0" indent="0">
              <a:buNone/>
            </a:pPr>
            <a:endParaRPr lang="es-CL" sz="2000"/>
          </a:p>
          <a:p>
            <a:pPr lvl="1"/>
            <a:r>
              <a:rPr lang="es-CL" sz="2000"/>
              <a:t>Fracturas de la fisis</a:t>
            </a:r>
          </a:p>
          <a:p>
            <a:pPr lvl="1"/>
            <a:endParaRPr lang="es-CL" sz="2000"/>
          </a:p>
          <a:p>
            <a:pPr lvl="1"/>
            <a:r>
              <a:rPr lang="es-CL" sz="2000"/>
              <a:t>Metafisiarias</a:t>
            </a:r>
          </a:p>
          <a:p>
            <a:pPr lvl="1"/>
            <a:endParaRPr lang="es-CL" sz="2000"/>
          </a:p>
          <a:p>
            <a:pPr lvl="1"/>
            <a:r>
              <a:rPr lang="es-CL" sz="2000"/>
              <a:t>Del troquín y del troquíter.</a:t>
            </a:r>
          </a:p>
        </p:txBody>
      </p:sp>
      <p:pic>
        <p:nvPicPr>
          <p:cNvPr id="6" name="Imagen 5" descr="Imagen que contiene hacha, herramienta&#10;&#10;Descripción generada automáticamente">
            <a:extLst>
              <a:ext uri="{FF2B5EF4-FFF2-40B4-BE49-F238E27FC236}">
                <a16:creationId xmlns:a16="http://schemas.microsoft.com/office/drawing/2014/main" id="{D413B8F7-5686-2A62-D31C-F3AA1DF069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96" y="1660974"/>
            <a:ext cx="6903720" cy="3536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7303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FA2346-0A34-B9BA-2652-2A9551981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Fracturas de húmero proximal </a:t>
            </a:r>
          </a:p>
        </p:txBody>
      </p:sp>
      <p:pic>
        <p:nvPicPr>
          <p:cNvPr id="5" name="Imagen 4" descr="Tabla&#10;&#10;Descripción generada automáticamente">
            <a:extLst>
              <a:ext uri="{FF2B5EF4-FFF2-40B4-BE49-F238E27FC236}">
                <a16:creationId xmlns:a16="http://schemas.microsoft.com/office/drawing/2014/main" id="{D5DD47AF-DE06-7AD0-D22D-4506548689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57399"/>
            <a:ext cx="5486400" cy="3498851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1DD1C93-0FA1-F24E-EEF1-EB71F9C71904}"/>
              </a:ext>
            </a:extLst>
          </p:cNvPr>
          <p:cNvSpPr txBox="1"/>
          <p:nvPr/>
        </p:nvSpPr>
        <p:spPr>
          <a:xfrm>
            <a:off x="5914104" y="3047827"/>
            <a:ext cx="5486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/>
              <a:t>Tratamiento ortopédico: inmovilizador de hombro 3 a 4 </a:t>
            </a:r>
            <a:r>
              <a:rPr lang="es-CL" sz="2800" dirty="0" err="1"/>
              <a:t>sem</a:t>
            </a:r>
            <a:endParaRPr lang="es-CL" sz="28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D0A52AA-816E-7FB6-921F-2D218C4DAABE}"/>
              </a:ext>
            </a:extLst>
          </p:cNvPr>
          <p:cNvSpPr txBox="1"/>
          <p:nvPr/>
        </p:nvSpPr>
        <p:spPr>
          <a:xfrm>
            <a:off x="5914104" y="4508213"/>
            <a:ext cx="46576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/>
              <a:t>Reducción + eventual OTS</a:t>
            </a:r>
          </a:p>
        </p:txBody>
      </p:sp>
      <p:sp>
        <p:nvSpPr>
          <p:cNvPr id="9" name="Cerrar llave 8">
            <a:extLst>
              <a:ext uri="{FF2B5EF4-FFF2-40B4-BE49-F238E27FC236}">
                <a16:creationId xmlns:a16="http://schemas.microsoft.com/office/drawing/2014/main" id="{52A70AE4-E2B6-15C8-2349-41152C739FA7}"/>
              </a:ext>
            </a:extLst>
          </p:cNvPr>
          <p:cNvSpPr/>
          <p:nvPr/>
        </p:nvSpPr>
        <p:spPr>
          <a:xfrm>
            <a:off x="5374104" y="2877622"/>
            <a:ext cx="540000" cy="1188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Cerrar llave 9">
            <a:extLst>
              <a:ext uri="{FF2B5EF4-FFF2-40B4-BE49-F238E27FC236}">
                <a16:creationId xmlns:a16="http://schemas.microsoft.com/office/drawing/2014/main" id="{2C1707C7-E2F4-B167-8767-FA558B0C6DEE}"/>
              </a:ext>
            </a:extLst>
          </p:cNvPr>
          <p:cNvSpPr/>
          <p:nvPr/>
        </p:nvSpPr>
        <p:spPr>
          <a:xfrm>
            <a:off x="5374104" y="4206601"/>
            <a:ext cx="540000" cy="1188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767665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FA2346-0A34-B9BA-2652-2A9551981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Fracturas de húmero proximal </a:t>
            </a:r>
          </a:p>
        </p:txBody>
      </p:sp>
      <p:pic>
        <p:nvPicPr>
          <p:cNvPr id="5" name="Imagen 4" descr="Tabla&#10;&#10;Descripción generada automáticamente">
            <a:extLst>
              <a:ext uri="{FF2B5EF4-FFF2-40B4-BE49-F238E27FC236}">
                <a16:creationId xmlns:a16="http://schemas.microsoft.com/office/drawing/2014/main" id="{D5DD47AF-DE06-7AD0-D22D-4506548689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57399"/>
            <a:ext cx="5791200" cy="3498851"/>
          </a:xfrm>
          <a:prstGeom prst="rect">
            <a:avLst/>
          </a:prstGeom>
        </p:spPr>
      </p:pic>
      <p:pic>
        <p:nvPicPr>
          <p:cNvPr id="4" name="Imagen 3" descr="Imagen que contiene foto, diferente, viendo, manzana&#10;&#10;Descripción generada automáticamente">
            <a:extLst>
              <a:ext uri="{FF2B5EF4-FFF2-40B4-BE49-F238E27FC236}">
                <a16:creationId xmlns:a16="http://schemas.microsoft.com/office/drawing/2014/main" id="{55F7F904-1E45-2228-B658-80AA7EA471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2313455"/>
            <a:ext cx="5562600" cy="2986737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7F820FDD-6A0F-BC5F-DA7B-7B7516E5645C}"/>
              </a:ext>
            </a:extLst>
          </p:cNvPr>
          <p:cNvSpPr/>
          <p:nvPr/>
        </p:nvSpPr>
        <p:spPr>
          <a:xfrm>
            <a:off x="8305800" y="2313455"/>
            <a:ext cx="3581400" cy="29867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3958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95C1F4-AE7F-44E4-8693-40D3D68311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734DDD3-F723-4DD3-8ABE-EC0B2AC87D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522324" y="-15978"/>
            <a:ext cx="7147352" cy="5876916"/>
            <a:chOff x="329184" y="-99107"/>
            <a:chExt cx="524256" cy="587691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7C8EA93-3210-4C62-99E9-153C275E3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EB7D2A2-F448-44D4-938C-DC84CBCB3B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-99107"/>
              <a:ext cx="524256" cy="563122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1055718"/>
            <a:ext cx="10999072" cy="33583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AF2ED5EB-694C-8F57-60DF-9FBE0567A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84683"/>
            <a:ext cx="9144000" cy="255182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Fracturas Diafisarias de Húmero.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38741A1-19DF-4B29-7A04-77FF3424BB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5160469"/>
            <a:ext cx="9144000" cy="118213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endParaRPr lang="en-US" sz="2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44994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EFC920F-B85A-4068-BD93-41064EDE9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C559108-BBAE-426C-8564-051D2BA6D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2BC35EE-6650-42D2-AEFB-4B7CD1AFC9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952C743-9049-4DFB-878B-2AB07B6E4F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5C1F8B2-66B2-83E2-203B-A6BD88F46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425" y="1238081"/>
            <a:ext cx="4709345" cy="962953"/>
          </a:xfrm>
        </p:spPr>
        <p:txBody>
          <a:bodyPr anchor="b">
            <a:normAutofit/>
          </a:bodyPr>
          <a:lstStyle/>
          <a:p>
            <a:r>
              <a:rPr lang="es-CL" sz="2900"/>
              <a:t>Fractura diafisaria de húmero.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382A32C-5B0C-4B1C-A074-76C6DBCC9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39885" y="2372170"/>
            <a:ext cx="438912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A6C5C1A8-B3DF-C2BB-E6E9-5ECFD56C6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736" y="2508105"/>
            <a:ext cx="4709345" cy="3632493"/>
          </a:xfrm>
        </p:spPr>
        <p:txBody>
          <a:bodyPr anchor="ctr">
            <a:normAutofit/>
          </a:bodyPr>
          <a:lstStyle/>
          <a:p>
            <a:r>
              <a:rPr lang="es-CL" sz="2000"/>
              <a:t>Baja frecuencia  1-2 % de las fractura pediátricas.</a:t>
            </a:r>
          </a:p>
          <a:p>
            <a:r>
              <a:rPr lang="es-CL" sz="2000"/>
              <a:t>Bimodal &lt; de 3años y &gt; de 12 años</a:t>
            </a:r>
          </a:p>
          <a:p>
            <a:r>
              <a:rPr lang="es-CL" sz="2000"/>
              <a:t>Ex físico </a:t>
            </a:r>
          </a:p>
          <a:p>
            <a:r>
              <a:rPr lang="es-CL" sz="2000"/>
              <a:t>Estudio imagenológico.</a:t>
            </a:r>
          </a:p>
          <a:p>
            <a:pPr lvl="1"/>
            <a:r>
              <a:rPr lang="es-CL" sz="2000"/>
              <a:t>Rx simple </a:t>
            </a:r>
          </a:p>
          <a:p>
            <a:pPr lvl="1"/>
            <a:r>
              <a:rPr lang="es-CL" sz="2000"/>
              <a:t>Tac </a:t>
            </a:r>
          </a:p>
          <a:p>
            <a:pPr lvl="1"/>
            <a:r>
              <a:rPr lang="es-CL" sz="2000"/>
              <a:t>RNM</a:t>
            </a:r>
          </a:p>
        </p:txBody>
      </p:sp>
      <p:pic>
        <p:nvPicPr>
          <p:cNvPr id="7" name="Imagen 6" descr="Imagen que contiene interior, foto, lavabo, diferente&#10;&#10;Descripción generada automáticamente">
            <a:extLst>
              <a:ext uri="{FF2B5EF4-FFF2-40B4-BE49-F238E27FC236}">
                <a16:creationId xmlns:a16="http://schemas.microsoft.com/office/drawing/2014/main" id="{96272E80-1DA5-1A0F-EFFD-B7752980D0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" b="18211"/>
          <a:stretch/>
        </p:blipFill>
        <p:spPr>
          <a:xfrm>
            <a:off x="6538366" y="1383738"/>
            <a:ext cx="4929098" cy="475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430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EFC920F-B85A-4068-BD93-41064EDE9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C559108-BBAE-426C-8564-051D2BA6D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2BC35EE-6650-42D2-AEFB-4B7CD1AFC9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952C743-9049-4DFB-878B-2AB07B6E4F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5C1F8B2-66B2-83E2-203B-A6BD88F46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425" y="1238081"/>
            <a:ext cx="4709345" cy="962953"/>
          </a:xfrm>
        </p:spPr>
        <p:txBody>
          <a:bodyPr anchor="b">
            <a:normAutofit/>
          </a:bodyPr>
          <a:lstStyle/>
          <a:p>
            <a:r>
              <a:rPr lang="es-CL" sz="2900"/>
              <a:t>Fractura diafisaria de húmero.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82A32C-5B0C-4B1C-A074-76C6DBCC9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39885" y="2372170"/>
            <a:ext cx="438912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A6C5C1A8-B3DF-C2BB-E6E9-5ECFD56C6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736" y="2508105"/>
            <a:ext cx="4709345" cy="3632493"/>
          </a:xfrm>
        </p:spPr>
        <p:txBody>
          <a:bodyPr anchor="ctr">
            <a:normAutofit/>
          </a:bodyPr>
          <a:lstStyle/>
          <a:p>
            <a:r>
              <a:rPr lang="es-CL" sz="2000"/>
              <a:t>Tratamiento :</a:t>
            </a:r>
          </a:p>
          <a:p>
            <a:r>
              <a:rPr lang="es-CL" sz="2000"/>
              <a:t>Inmovilización depende de, la edad del paciente, su nivel de actividad y las condiciones asociadas.</a:t>
            </a:r>
          </a:p>
          <a:p>
            <a:r>
              <a:rPr lang="es-CL" sz="2000"/>
              <a:t> RN: inmovilización de la extremidad superior afectada, utilizando la ropa habitual.</a:t>
            </a:r>
          </a:p>
          <a:p>
            <a:r>
              <a:rPr lang="es-CL" sz="2000"/>
              <a:t>Niños tranquilos :inmovilizador de hombro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CFA8F441-5A66-EACB-55A8-8BDB65FD08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1" b="3493"/>
          <a:stretch/>
        </p:blipFill>
        <p:spPr>
          <a:xfrm>
            <a:off x="6538366" y="1383738"/>
            <a:ext cx="4929098" cy="475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872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0CF3922-590E-9551-78EA-1729BA8A4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21"/>
            <a:ext cx="4707671" cy="1225650"/>
          </a:xfrm>
        </p:spPr>
        <p:txBody>
          <a:bodyPr anchor="b">
            <a:normAutofit/>
          </a:bodyPr>
          <a:lstStyle/>
          <a:p>
            <a:r>
              <a:rPr lang="es-CL" sz="3800">
                <a:solidFill>
                  <a:schemeClr val="bg1"/>
                </a:solidFill>
              </a:rPr>
              <a:t>Fracturas de Clavícula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BD19C7-7E1D-E068-DFF2-E943F6380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769" y="1909192"/>
            <a:ext cx="4586513" cy="3647710"/>
          </a:xfrm>
        </p:spPr>
        <p:txBody>
          <a:bodyPr>
            <a:normAutofit/>
          </a:bodyPr>
          <a:lstStyle/>
          <a:p>
            <a:r>
              <a:rPr lang="es-CL" sz="2000">
                <a:solidFill>
                  <a:schemeClr val="bg1"/>
                </a:solidFill>
              </a:rPr>
              <a:t>Una de las 3 mas frecuentes en edad infantil.</a:t>
            </a:r>
          </a:p>
          <a:p>
            <a:pPr lvl="1"/>
            <a:r>
              <a:rPr lang="es-CL" sz="2000">
                <a:solidFill>
                  <a:schemeClr val="bg1"/>
                </a:solidFill>
              </a:rPr>
              <a:t>8-15% de las todas las fracturas  en paciente  pediátrico.</a:t>
            </a:r>
          </a:p>
          <a:p>
            <a:pPr lvl="1"/>
            <a:r>
              <a:rPr lang="es-CL" sz="2000">
                <a:solidFill>
                  <a:schemeClr val="bg1"/>
                </a:solidFill>
              </a:rPr>
              <a:t>63% en varones </a:t>
            </a:r>
          </a:p>
          <a:p>
            <a:pPr lvl="1"/>
            <a:endParaRPr lang="es-CL" sz="2000">
              <a:solidFill>
                <a:schemeClr val="bg1"/>
              </a:solidFill>
            </a:endParaRPr>
          </a:p>
          <a:p>
            <a:r>
              <a:rPr lang="es-CL" sz="2000">
                <a:solidFill>
                  <a:schemeClr val="bg1"/>
                </a:solidFill>
              </a:rPr>
              <a:t>Ubicación diafisaria lo mas frecuente</a:t>
            </a:r>
          </a:p>
          <a:p>
            <a:endParaRPr lang="es-CL" sz="2000">
              <a:solidFill>
                <a:schemeClr val="bg1"/>
              </a:solidFill>
            </a:endParaRPr>
          </a:p>
          <a:p>
            <a:r>
              <a:rPr lang="es-CL" sz="2000">
                <a:solidFill>
                  <a:schemeClr val="bg1"/>
                </a:solidFill>
              </a:rPr>
              <a:t>95% es de manejo ortopédico.</a:t>
            </a:r>
          </a:p>
          <a:p>
            <a:endParaRPr lang="es-CL" sz="2000">
              <a:solidFill>
                <a:schemeClr val="bg1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 descr="Imagen que contiene interior, radiografía, cama, puesto&#10;&#10;Descripción generada automáticamente">
            <a:extLst>
              <a:ext uri="{FF2B5EF4-FFF2-40B4-BE49-F238E27FC236}">
                <a16:creationId xmlns:a16="http://schemas.microsoft.com/office/drawing/2014/main" id="{7EE1FCA5-842B-19DE-43EE-B7D1E6B311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06"/>
          <a:stretch/>
        </p:blipFill>
        <p:spPr>
          <a:xfrm>
            <a:off x="6525453" y="10"/>
            <a:ext cx="566654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5877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EFC920F-B85A-4068-BD93-41064EDE9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C559108-BBAE-426C-8564-051D2BA6D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BC35EE-6650-42D2-AEFB-4B7CD1AFC9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952C743-9049-4DFB-878B-2AB07B6E4F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5C1F8B2-66B2-83E2-203B-A6BD88F46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425" y="1238081"/>
            <a:ext cx="4709345" cy="962953"/>
          </a:xfrm>
        </p:spPr>
        <p:txBody>
          <a:bodyPr anchor="b">
            <a:normAutofit/>
          </a:bodyPr>
          <a:lstStyle/>
          <a:p>
            <a:r>
              <a:rPr lang="es-CL" sz="2900"/>
              <a:t>Fractura diafisaria de húmero.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382A32C-5B0C-4B1C-A074-76C6DBCC9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39885" y="2372170"/>
            <a:ext cx="438912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A6C5C1A8-B3DF-C2BB-E6E9-5ECFD56C6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736" y="2508105"/>
            <a:ext cx="4709345" cy="3632493"/>
          </a:xfrm>
        </p:spPr>
        <p:txBody>
          <a:bodyPr anchor="ctr">
            <a:normAutofit/>
          </a:bodyPr>
          <a:lstStyle/>
          <a:p>
            <a:r>
              <a:rPr lang="es-CL" sz="2000"/>
              <a:t>Tratamiento :</a:t>
            </a:r>
          </a:p>
          <a:p>
            <a:r>
              <a:rPr lang="es-CL" sz="2000"/>
              <a:t>Inmovilización depende de, la edad del paciente, su nivel de actividad y las condiciones asociadas.</a:t>
            </a:r>
          </a:p>
          <a:p>
            <a:endParaRPr lang="es-CL" sz="2000"/>
          </a:p>
          <a:p>
            <a:r>
              <a:rPr lang="es-CL" sz="2000"/>
              <a:t>Niños inquietos: fractura inestable, brace funcional o yeso braquiopalmar colgante.</a:t>
            </a:r>
          </a:p>
        </p:txBody>
      </p:sp>
      <p:pic>
        <p:nvPicPr>
          <p:cNvPr id="3" name="Imagen 2" descr="Una persona con una camiseta blanca&#10;&#10;Descripción generada automáticamente con confianza baja">
            <a:extLst>
              <a:ext uri="{FF2B5EF4-FFF2-40B4-BE49-F238E27FC236}">
                <a16:creationId xmlns:a16="http://schemas.microsoft.com/office/drawing/2014/main" id="{DA58692A-924A-575D-DD25-B74E8FDD90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2" b="4775"/>
          <a:stretch/>
        </p:blipFill>
        <p:spPr>
          <a:xfrm>
            <a:off x="6538366" y="1383738"/>
            <a:ext cx="4929098" cy="475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5780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EFC920F-B85A-4068-BD93-41064EDE9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C559108-BBAE-426C-8564-051D2BA6D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2BC35EE-6650-42D2-AEFB-4B7CD1AFC9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952C743-9049-4DFB-878B-2AB07B6E4F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5C1F8B2-66B2-83E2-203B-A6BD88F46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425" y="1238081"/>
            <a:ext cx="4709345" cy="962953"/>
          </a:xfrm>
        </p:spPr>
        <p:txBody>
          <a:bodyPr anchor="b">
            <a:normAutofit/>
          </a:bodyPr>
          <a:lstStyle/>
          <a:p>
            <a:r>
              <a:rPr lang="es-CL" sz="2900"/>
              <a:t>Fractura diafisaria de húmero.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382A32C-5B0C-4B1C-A074-76C6DBCC9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39885" y="2372170"/>
            <a:ext cx="438912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A6C5C1A8-B3DF-C2BB-E6E9-5ECFD56C6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736" y="2508105"/>
            <a:ext cx="4709345" cy="3632493"/>
          </a:xfrm>
        </p:spPr>
        <p:txBody>
          <a:bodyPr anchor="ctr">
            <a:normAutofit/>
          </a:bodyPr>
          <a:lstStyle/>
          <a:p>
            <a:r>
              <a:rPr lang="es-CL" sz="2000"/>
              <a:t>Tratamiento :</a:t>
            </a:r>
          </a:p>
          <a:p>
            <a:r>
              <a:rPr lang="es-CL" sz="2000"/>
              <a:t>Inmovilización depende de, la edad del paciente, su nivel de actividad y las condiciones asociadas.</a:t>
            </a:r>
          </a:p>
          <a:p>
            <a:endParaRPr lang="es-CL" sz="2000"/>
          </a:p>
          <a:p>
            <a:r>
              <a:rPr lang="es-CL" sz="2000"/>
              <a:t>Niños inquietos: fractura inestable, brace funcional o yeso braquiopalmar colgante.</a:t>
            </a:r>
          </a:p>
        </p:txBody>
      </p:sp>
      <p:pic>
        <p:nvPicPr>
          <p:cNvPr id="6" name="Imagen 5" descr="Un dibujo de una cara con ojos y boca&#10;&#10;Descripción generada automáticamente con confianza baja">
            <a:extLst>
              <a:ext uri="{FF2B5EF4-FFF2-40B4-BE49-F238E27FC236}">
                <a16:creationId xmlns:a16="http://schemas.microsoft.com/office/drawing/2014/main" id="{F8C1C8D9-F9C8-4167-415E-8E0E48CB20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51" b="1041"/>
          <a:stretch/>
        </p:blipFill>
        <p:spPr>
          <a:xfrm>
            <a:off x="6538366" y="1383738"/>
            <a:ext cx="4929098" cy="475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8666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B6DBFCBF-E869-4150-807D-0EA34DD58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3718C8F-C8F1-5ED2-5C5E-48989D0D8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428000"/>
            <a:ext cx="6143626" cy="1400400"/>
          </a:xfrm>
        </p:spPr>
        <p:txBody>
          <a:bodyPr vert="horz" wrap="square" lIns="91440" tIns="45720" rIns="91440" bIns="45720" rtlCol="0" anchor="b">
            <a:normAutofit/>
          </a:bodyPr>
          <a:lstStyle/>
          <a:p>
            <a:r>
              <a:rPr lang="en-US" sz="43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Fracturas alrededor del codo 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AF88FC5-9180-3AA6-DDA0-0E38295159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9713" y="4716472"/>
            <a:ext cx="3494088" cy="1017896"/>
          </a:xfrm>
        </p:spPr>
        <p:txBody>
          <a:bodyPr vert="horz" lIns="91440" tIns="45720" rIns="91440" bIns="45720" rtlCol="0" anchor="b">
            <a:normAutofit/>
          </a:bodyPr>
          <a:lstStyle/>
          <a:p>
            <a:endParaRPr lang="en-US" sz="24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" name="Imagen 9" descr="Imagen que contiene florero, interior, espejo, viendo&#10;&#10;Descripción generada automáticamente">
            <a:extLst>
              <a:ext uri="{FF2B5EF4-FFF2-40B4-BE49-F238E27FC236}">
                <a16:creationId xmlns:a16="http://schemas.microsoft.com/office/drawing/2014/main" id="{C02B043E-1A03-08DA-7A14-AB18F065DE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43" r="5" b="5"/>
          <a:stretch/>
        </p:blipFill>
        <p:spPr>
          <a:xfrm>
            <a:off x="-4" y="10"/>
            <a:ext cx="2952750" cy="3940619"/>
          </a:xfrm>
          <a:custGeom>
            <a:avLst/>
            <a:gdLst/>
            <a:ahLst/>
            <a:cxnLst/>
            <a:rect l="l" t="t" r="r" b="b"/>
            <a:pathLst>
              <a:path w="2952750" h="3940629">
                <a:moveTo>
                  <a:pt x="0" y="0"/>
                </a:moveTo>
                <a:lnTo>
                  <a:pt x="2952750" y="0"/>
                </a:lnTo>
                <a:lnTo>
                  <a:pt x="2952749" y="3847994"/>
                </a:lnTo>
                <a:lnTo>
                  <a:pt x="0" y="3940629"/>
                </a:lnTo>
                <a:close/>
              </a:path>
            </a:pathLst>
          </a:custGeom>
        </p:spPr>
      </p:pic>
      <p:pic>
        <p:nvPicPr>
          <p:cNvPr id="8" name="Imagen 7" descr="Imagen que contiene interior, foto, tatuaje, viendo&#10;&#10;Descripción generada automáticamente">
            <a:extLst>
              <a:ext uri="{FF2B5EF4-FFF2-40B4-BE49-F238E27FC236}">
                <a16:creationId xmlns:a16="http://schemas.microsoft.com/office/drawing/2014/main" id="{74ACBAD6-8A2C-79F1-96EC-31FCAE72D2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647"/>
          <a:stretch/>
        </p:blipFill>
        <p:spPr>
          <a:xfrm>
            <a:off x="3143253" y="10"/>
            <a:ext cx="2857499" cy="3842008"/>
          </a:xfrm>
          <a:custGeom>
            <a:avLst/>
            <a:gdLst/>
            <a:ahLst/>
            <a:cxnLst/>
            <a:rect l="l" t="t" r="r" b="b"/>
            <a:pathLst>
              <a:path w="2857499" h="3842018">
                <a:moveTo>
                  <a:pt x="0" y="0"/>
                </a:moveTo>
                <a:lnTo>
                  <a:pt x="2857499" y="0"/>
                </a:lnTo>
                <a:lnTo>
                  <a:pt x="2857499" y="3799815"/>
                </a:lnTo>
                <a:lnTo>
                  <a:pt x="2408465" y="3766458"/>
                </a:lnTo>
                <a:lnTo>
                  <a:pt x="0" y="3842018"/>
                </a:lnTo>
                <a:close/>
              </a:path>
            </a:pathLst>
          </a:custGeom>
        </p:spPr>
      </p:pic>
      <p:pic>
        <p:nvPicPr>
          <p:cNvPr id="12" name="Imagen 11" descr="Tatuaje en el braz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9758CEA-3ACC-187E-DD44-DC6F8E13E5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89" r="4438" b="4"/>
          <a:stretch/>
        </p:blipFill>
        <p:spPr>
          <a:xfrm>
            <a:off x="6191251" y="10"/>
            <a:ext cx="2857499" cy="4026227"/>
          </a:xfrm>
          <a:custGeom>
            <a:avLst/>
            <a:gdLst/>
            <a:ahLst/>
            <a:cxnLst/>
            <a:rect l="l" t="t" r="r" b="b"/>
            <a:pathLst>
              <a:path w="2857499" h="4026237">
                <a:moveTo>
                  <a:pt x="0" y="0"/>
                </a:moveTo>
                <a:lnTo>
                  <a:pt x="2857499" y="0"/>
                </a:lnTo>
                <a:lnTo>
                  <a:pt x="2857499" y="4026237"/>
                </a:lnTo>
                <a:lnTo>
                  <a:pt x="0" y="3813966"/>
                </a:lnTo>
                <a:close/>
              </a:path>
            </a:pathLst>
          </a:custGeom>
        </p:spPr>
      </p:pic>
      <p:pic>
        <p:nvPicPr>
          <p:cNvPr id="6" name="Imagen 5" descr="Imagen que contiene interior, foto, vistiendo, hombre&#10;&#10;Descripción generada automáticamente">
            <a:extLst>
              <a:ext uri="{FF2B5EF4-FFF2-40B4-BE49-F238E27FC236}">
                <a16:creationId xmlns:a16="http://schemas.microsoft.com/office/drawing/2014/main" id="{AC28F31A-230A-75FE-53E3-92EEAE1885E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93" r="3" b="3"/>
          <a:stretch/>
        </p:blipFill>
        <p:spPr>
          <a:xfrm>
            <a:off x="9239249" y="10"/>
            <a:ext cx="2952751" cy="4049475"/>
          </a:xfrm>
          <a:custGeom>
            <a:avLst/>
            <a:gdLst/>
            <a:ahLst/>
            <a:cxnLst/>
            <a:rect l="l" t="t" r="r" b="b"/>
            <a:pathLst>
              <a:path w="2952751" h="4049485">
                <a:moveTo>
                  <a:pt x="0" y="0"/>
                </a:moveTo>
                <a:lnTo>
                  <a:pt x="2952751" y="0"/>
                </a:lnTo>
                <a:lnTo>
                  <a:pt x="2952750" y="3940629"/>
                </a:lnTo>
                <a:lnTo>
                  <a:pt x="122465" y="4049485"/>
                </a:lnTo>
                <a:lnTo>
                  <a:pt x="0" y="4040388"/>
                </a:lnTo>
                <a:close/>
              </a:path>
            </a:pathLst>
          </a:cu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AC0B7807-0C83-4963-821A-69B172722E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528992"/>
            <a:ext cx="12192000" cy="757168"/>
            <a:chOff x="0" y="2959818"/>
            <a:chExt cx="12192000" cy="757168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B027EC7-3252-48A2-A7A4-1741F72E47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152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EBC51E4-7477-4290-BBD0-18AD942C36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blipFill>
              <a:blip r:embed="rId6">
                <a:alphaModFix amt="57000"/>
              </a:blip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9891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F11386-83CE-3F35-D3C2-FA4947511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Fracturas alrededor del codo </a:t>
            </a:r>
          </a:p>
        </p:txBody>
      </p:sp>
      <p:pic>
        <p:nvPicPr>
          <p:cNvPr id="5" name="Marcador de contenido 4" descr="Diagrama&#10;&#10;Descripción generada automáticamente">
            <a:extLst>
              <a:ext uri="{FF2B5EF4-FFF2-40B4-BE49-F238E27FC236}">
                <a16:creationId xmlns:a16="http://schemas.microsoft.com/office/drawing/2014/main" id="{B296EFCA-392F-A45C-1137-B289EACD22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56965" y="1576406"/>
            <a:ext cx="8333519" cy="4572990"/>
          </a:xfr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02201DD5-1D4D-5509-8C1C-F118F7CF9FD5}"/>
              </a:ext>
            </a:extLst>
          </p:cNvPr>
          <p:cNvSpPr txBox="1"/>
          <p:nvPr/>
        </p:nvSpPr>
        <p:spPr>
          <a:xfrm>
            <a:off x="2101516" y="4812632"/>
            <a:ext cx="2245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 err="1">
                <a:solidFill>
                  <a:srgbClr val="FF0000"/>
                </a:solidFill>
              </a:rPr>
              <a:t>Condilo</a:t>
            </a:r>
            <a:r>
              <a:rPr lang="es-CL" sz="2400" b="1" dirty="0">
                <a:solidFill>
                  <a:srgbClr val="FF0000"/>
                </a:solidFill>
              </a:rPr>
              <a:t> </a:t>
            </a:r>
            <a:r>
              <a:rPr lang="es-CL" sz="2400" b="1" dirty="0" err="1">
                <a:solidFill>
                  <a:srgbClr val="FF0000"/>
                </a:solidFill>
              </a:rPr>
              <a:t>lat</a:t>
            </a:r>
            <a:endParaRPr lang="es-CL" sz="2400" b="1" dirty="0">
              <a:solidFill>
                <a:srgbClr val="FF0000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F92215D-2DCA-224C-B3A0-764370DAAEFD}"/>
              </a:ext>
            </a:extLst>
          </p:cNvPr>
          <p:cNvSpPr txBox="1"/>
          <p:nvPr/>
        </p:nvSpPr>
        <p:spPr>
          <a:xfrm>
            <a:off x="2185915" y="2294023"/>
            <a:ext cx="2245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 err="1">
                <a:solidFill>
                  <a:srgbClr val="FF0000"/>
                </a:solidFill>
              </a:rPr>
              <a:t>Epicondilo</a:t>
            </a:r>
            <a:endParaRPr lang="es-CL" sz="2400" b="1" dirty="0">
              <a:solidFill>
                <a:srgbClr val="FF0000"/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D65D3C8-F989-6FC7-EBAC-33A2786A8BA7}"/>
              </a:ext>
            </a:extLst>
          </p:cNvPr>
          <p:cNvSpPr txBox="1"/>
          <p:nvPr/>
        </p:nvSpPr>
        <p:spPr>
          <a:xfrm>
            <a:off x="5015251" y="2294023"/>
            <a:ext cx="2245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 err="1">
                <a:solidFill>
                  <a:srgbClr val="FF0000"/>
                </a:solidFill>
              </a:rPr>
              <a:t>Epitroclea</a:t>
            </a:r>
            <a:endParaRPr lang="es-CL" sz="2400" b="1" dirty="0">
              <a:solidFill>
                <a:srgbClr val="FF0000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AF8BB87-41E6-442F-1DE4-0C05AD93211E}"/>
              </a:ext>
            </a:extLst>
          </p:cNvPr>
          <p:cNvSpPr txBox="1"/>
          <p:nvPr/>
        </p:nvSpPr>
        <p:spPr>
          <a:xfrm>
            <a:off x="4971312" y="4812631"/>
            <a:ext cx="2245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 err="1">
                <a:solidFill>
                  <a:srgbClr val="FF0000"/>
                </a:solidFill>
              </a:rPr>
              <a:t>Troclea</a:t>
            </a:r>
            <a:endParaRPr lang="es-CL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6145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6646FC9-C66D-4EC7-8310-0DD4ACC49C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A3473CF9-37EB-43E7-89EF-D2D1C53D1D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03615" y="221673"/>
            <a:ext cx="8384770" cy="1332634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E7708C3-36F4-0AD5-0067-004F48834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3121" y="310343"/>
            <a:ext cx="7985759" cy="86882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/>
              <a:t>Fracturas alrededor del codo 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86B4EF9-43BA-4655-A6FF-1D8E21574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83110" y="1211407"/>
            <a:ext cx="7225780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venir Next LT Pro"/>
            </a:endParaRPr>
          </a:p>
        </p:txBody>
      </p:sp>
      <p:pic>
        <p:nvPicPr>
          <p:cNvPr id="5" name="Imagen 4" descr="Diagrama&#10;&#10;Descripción generada automáticamente">
            <a:extLst>
              <a:ext uri="{FF2B5EF4-FFF2-40B4-BE49-F238E27FC236}">
                <a16:creationId xmlns:a16="http://schemas.microsoft.com/office/drawing/2014/main" id="{4DBD845F-36A7-E4AC-0965-16D311A6AD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432" y="2139484"/>
            <a:ext cx="3448407" cy="4096512"/>
          </a:xfrm>
          <a:prstGeom prst="rect">
            <a:avLst/>
          </a:prstGeom>
        </p:spPr>
      </p:pic>
      <p:pic>
        <p:nvPicPr>
          <p:cNvPr id="7" name="Imagen 6" descr="Diagrama&#10;&#10;Descripción generada automáticamente">
            <a:extLst>
              <a:ext uri="{FF2B5EF4-FFF2-40B4-BE49-F238E27FC236}">
                <a16:creationId xmlns:a16="http://schemas.microsoft.com/office/drawing/2014/main" id="{C74E0CEC-F7BF-FF35-A97A-A0AA67F38B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469" y="2139484"/>
            <a:ext cx="347179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4173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FFB60E8C-7224-44A4-87A0-46A1711DD2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E7708C3-36F4-0AD5-0067-004F48834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528" y="386930"/>
            <a:ext cx="10141799" cy="130055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Fracturas alrededor del codo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DA32751-37A2-45C0-BE94-63D375E27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n 7" descr="Imagen que contiene mujer, sostener, viendo, hombre&#10;&#10;Descripción generada automáticamente">
            <a:extLst>
              <a:ext uri="{FF2B5EF4-FFF2-40B4-BE49-F238E27FC236}">
                <a16:creationId xmlns:a16="http://schemas.microsoft.com/office/drawing/2014/main" id="{F72FAE44-2B23-70D7-545A-F4F5160280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295" y="2946197"/>
            <a:ext cx="5150277" cy="2871279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F85DDC2B-5953-0F8C-6971-9931FDDA5F95}"/>
              </a:ext>
            </a:extLst>
          </p:cNvPr>
          <p:cNvSpPr txBox="1"/>
          <p:nvPr/>
        </p:nvSpPr>
        <p:spPr>
          <a:xfrm>
            <a:off x="6406429" y="2599509"/>
            <a:ext cx="4530898" cy="363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62865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N Radial </a:t>
            </a:r>
          </a:p>
          <a:p>
            <a:pPr marL="285750">
              <a:lnSpc>
                <a:spcPct val="90000"/>
              </a:lnSpc>
              <a:spcAft>
                <a:spcPts val="600"/>
              </a:spcAft>
            </a:pPr>
            <a:endParaRPr lang="en-US" sz="20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B) N </a:t>
            </a:r>
            <a:r>
              <a:rPr lang="en-US" sz="2000" dirty="0" err="1"/>
              <a:t>Mediano</a:t>
            </a:r>
            <a:endParaRPr lang="en-US" sz="20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C) N </a:t>
            </a:r>
            <a:r>
              <a:rPr lang="en-US" sz="2000" dirty="0" err="1"/>
              <a:t>Interóseo</a:t>
            </a:r>
            <a:r>
              <a:rPr lang="en-US" sz="2000" dirty="0"/>
              <a:t> anterior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D)  N Ulnar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A55FBCD-CD42-40F5-8A1B-3203F9CAEE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7387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96ACA5-446F-6F40-4E71-D473E1CE8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Fractura </a:t>
            </a:r>
            <a:r>
              <a:rPr lang="es-CL" dirty="0" err="1"/>
              <a:t>Supracondilea</a:t>
            </a:r>
            <a:r>
              <a:rPr lang="es-CL" dirty="0"/>
              <a:t>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70DF58-C8DC-C59D-F76C-57EA11972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09578" cy="2543175"/>
          </a:xfrm>
        </p:spPr>
        <p:txBody>
          <a:bodyPr>
            <a:normAutofit fontScale="85000" lnSpcReduction="20000"/>
          </a:bodyPr>
          <a:lstStyle/>
          <a:p>
            <a:r>
              <a:rPr lang="es-CL" dirty="0"/>
              <a:t>La mas frecuente en &lt; de 7 años.</a:t>
            </a:r>
          </a:p>
          <a:p>
            <a:endParaRPr lang="es-CL" dirty="0"/>
          </a:p>
          <a:p>
            <a:r>
              <a:rPr lang="es-CL" dirty="0"/>
              <a:t>Caída sobre la mano con codo en hiper-extensión.</a:t>
            </a:r>
          </a:p>
          <a:p>
            <a:endParaRPr lang="es-CL" dirty="0"/>
          </a:p>
          <a:p>
            <a:endParaRPr lang="es-CL" dirty="0"/>
          </a:p>
          <a:p>
            <a:r>
              <a:rPr lang="es-CL" dirty="0"/>
              <a:t> </a:t>
            </a:r>
          </a:p>
        </p:txBody>
      </p:sp>
      <p:pic>
        <p:nvPicPr>
          <p:cNvPr id="5" name="Imagen 4" descr="Imagen que contiene interior, tabla, florero, par&#10;&#10;Descripción generada automáticamente">
            <a:extLst>
              <a:ext uri="{FF2B5EF4-FFF2-40B4-BE49-F238E27FC236}">
                <a16:creationId xmlns:a16="http://schemas.microsoft.com/office/drawing/2014/main" id="{0816DE7C-0340-704F-D466-24453A5DB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45" y="3378998"/>
            <a:ext cx="4097756" cy="3446170"/>
          </a:xfrm>
          <a:prstGeom prst="rect">
            <a:avLst/>
          </a:prstGeom>
        </p:spPr>
      </p:pic>
      <p:pic>
        <p:nvPicPr>
          <p:cNvPr id="7" name="Imagen 6" descr="Imagen que contiene interior, tabla, gato, frente&#10;&#10;Descripción generada automáticamente">
            <a:extLst>
              <a:ext uri="{FF2B5EF4-FFF2-40B4-BE49-F238E27FC236}">
                <a16:creationId xmlns:a16="http://schemas.microsoft.com/office/drawing/2014/main" id="{757C4FC4-B3B2-9A76-D6EE-4F44AEB5EA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177" y="3463651"/>
            <a:ext cx="5109578" cy="3394349"/>
          </a:xfrm>
          <a:prstGeom prst="rect">
            <a:avLst/>
          </a:prstGeom>
        </p:spPr>
      </p:pic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FD1935CB-8FF5-AACE-16A0-E4C39A076568}"/>
              </a:ext>
            </a:extLst>
          </p:cNvPr>
          <p:cNvSpPr txBox="1">
            <a:spLocks/>
          </p:cNvSpPr>
          <p:nvPr/>
        </p:nvSpPr>
        <p:spPr>
          <a:xfrm>
            <a:off x="6608177" y="2562224"/>
            <a:ext cx="5109578" cy="1069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L" sz="2400" dirty="0"/>
              <a:t>Caída con codo en flexión con golpe directo en olecranon  </a:t>
            </a:r>
          </a:p>
        </p:txBody>
      </p:sp>
    </p:spTree>
    <p:extLst>
      <p:ext uri="{BB962C8B-B14F-4D97-AF65-F5344CB8AC3E}">
        <p14:creationId xmlns:p14="http://schemas.microsoft.com/office/powerpoint/2010/main" val="36259912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D25F302-27C5-414F-97F8-6EA0A6C02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830A36F8-48C2-4842-A87B-8CE8DF4E7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451A30-466B-4996-9BA5-CD6ABCC6D5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44E64AC-7BCC-02FB-A10F-194D5DC78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260" y="1188637"/>
            <a:ext cx="5852711" cy="1597228"/>
          </a:xfrm>
        </p:spPr>
        <p:txBody>
          <a:bodyPr>
            <a:normAutofit/>
          </a:bodyPr>
          <a:lstStyle/>
          <a:p>
            <a:r>
              <a:rPr lang="es-CL" sz="5100"/>
              <a:t>Fractura supracondílea </a:t>
            </a:r>
          </a:p>
        </p:txBody>
      </p:sp>
      <p:pic>
        <p:nvPicPr>
          <p:cNvPr id="5" name="Imagen 4" descr="Pies de una persona&#10;&#10;Descripción generada automáticamente con confianza media">
            <a:extLst>
              <a:ext uri="{FF2B5EF4-FFF2-40B4-BE49-F238E27FC236}">
                <a16:creationId xmlns:a16="http://schemas.microsoft.com/office/drawing/2014/main" id="{56464522-3E51-83F5-1829-87ECBA4A1C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949" y="1188637"/>
            <a:ext cx="1990801" cy="4557888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0979E5-9B34-BD2C-F40E-C96F4E7DC3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260" y="2998278"/>
            <a:ext cx="4428236" cy="2728198"/>
          </a:xfrm>
        </p:spPr>
        <p:txBody>
          <a:bodyPr anchor="t">
            <a:normAutofit/>
          </a:bodyPr>
          <a:lstStyle/>
          <a:p>
            <a:r>
              <a:rPr lang="es-CL" sz="1400"/>
              <a:t>Clínica</a:t>
            </a:r>
          </a:p>
          <a:p>
            <a:r>
              <a:rPr lang="es-CL" sz="1400"/>
              <a:t>-Indemnidad de la piel </a:t>
            </a:r>
          </a:p>
          <a:p>
            <a:r>
              <a:rPr lang="es-CL" sz="1400"/>
              <a:t>-Evaluación NV.</a:t>
            </a:r>
          </a:p>
          <a:p>
            <a:endParaRPr lang="es-CL" sz="1400"/>
          </a:p>
          <a:p>
            <a:r>
              <a:rPr lang="es-CL" sz="1400"/>
              <a:t>Manejo </a:t>
            </a:r>
          </a:p>
          <a:p>
            <a:r>
              <a:rPr lang="es-CL" sz="1400"/>
              <a:t>1) manejo del dolor ( analgesia +inmovilización)</a:t>
            </a:r>
          </a:p>
          <a:p>
            <a:r>
              <a:rPr lang="es-CL" sz="1400"/>
              <a:t>2) Régimen  O</a:t>
            </a:r>
          </a:p>
          <a:p>
            <a:r>
              <a:rPr lang="es-CL" sz="1400"/>
              <a:t>3) Radiografías </a:t>
            </a:r>
          </a:p>
        </p:txBody>
      </p:sp>
    </p:spTree>
    <p:extLst>
      <p:ext uri="{BB962C8B-B14F-4D97-AF65-F5344CB8AC3E}">
        <p14:creationId xmlns:p14="http://schemas.microsoft.com/office/powerpoint/2010/main" val="26152856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DEDCC5D-8B8A-40DB-BE90-A3AA27C64A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D6C80E4-22A8-8441-0DDF-737524049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963" y="1238080"/>
            <a:ext cx="9849751" cy="1349671"/>
          </a:xfrm>
        </p:spPr>
        <p:txBody>
          <a:bodyPr anchor="b">
            <a:normAutofit/>
          </a:bodyPr>
          <a:lstStyle/>
          <a:p>
            <a:r>
              <a:rPr lang="es-CL" sz="5400"/>
              <a:t>Fractura supracondílea </a:t>
            </a:r>
          </a:p>
        </p:txBody>
      </p:sp>
      <p:graphicFrame>
        <p:nvGraphicFramePr>
          <p:cNvPr id="3" name="4 Tabla">
            <a:extLst>
              <a:ext uri="{FF2B5EF4-FFF2-40B4-BE49-F238E27FC236}">
                <a16:creationId xmlns:a16="http://schemas.microsoft.com/office/drawing/2014/main" id="{6CC3C30F-D452-9226-CBA6-CCA9981F4B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7253"/>
              </p:ext>
            </p:extLst>
          </p:nvPr>
        </p:nvGraphicFramePr>
        <p:xfrm>
          <a:off x="1284626" y="3205506"/>
          <a:ext cx="6096000" cy="303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_tradnl"/>
                        <a:t>Clasificación de </a:t>
                      </a:r>
                      <a:r>
                        <a:rPr lang="es-ES_tradnl" err="1"/>
                        <a:t>Gartland</a:t>
                      </a:r>
                      <a:endParaRPr lang="es-C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_tradnl"/>
                        <a:t>Tipo I:  Fracturas</a:t>
                      </a:r>
                      <a:r>
                        <a:rPr lang="es-ES_tradnl" baseline="0"/>
                        <a:t> no desplazadas</a:t>
                      </a:r>
                      <a:endParaRPr lang="es-C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_tradnl"/>
                        <a:t>Tipo II A:  Fractura con bisagra posterior intacta sin anormalidad rotacional</a:t>
                      </a:r>
                      <a:r>
                        <a:rPr lang="es-ES_tradnl" baseline="0"/>
                        <a:t> ni traslación del fragmento</a:t>
                      </a:r>
                      <a:endParaRPr lang="es-C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_tradnl"/>
                        <a:t>Tipo II B:</a:t>
                      </a:r>
                      <a:r>
                        <a:rPr lang="es-ES_tradnl" baseline="0"/>
                        <a:t>  Fractura con bisagra posterior intacta con algún grado de desplazamiento rotacional o traslación</a:t>
                      </a:r>
                      <a:endParaRPr lang="es-ES_trad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_tradnl"/>
                        <a:t>Tipo III:  Fractura con desplazamiento completo</a:t>
                      </a:r>
                      <a:endParaRPr lang="es-C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_tradnl"/>
                        <a:t>Tipo IV:  Fractura inestable en flexión</a:t>
                      </a:r>
                      <a:r>
                        <a:rPr lang="es-ES_tradnl" baseline="0"/>
                        <a:t> y extensión por pérdida completa de bisagra </a:t>
                      </a:r>
                      <a:r>
                        <a:rPr lang="es-ES_tradnl" baseline="0" err="1"/>
                        <a:t>periostal</a:t>
                      </a:r>
                      <a:endParaRPr lang="es-C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Content Placeholder 5" descr="Garland Classification.jpg">
            <a:extLst>
              <a:ext uri="{FF2B5EF4-FFF2-40B4-BE49-F238E27FC236}">
                <a16:creationId xmlns:a16="http://schemas.microsoft.com/office/drawing/2014/main" id="{DC7A4862-920C-C5E2-0562-DC68C9E84F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6" r="1555" b="250"/>
          <a:stretch/>
        </p:blipFill>
        <p:spPr bwMode="auto">
          <a:xfrm>
            <a:off x="6736374" y="3205506"/>
            <a:ext cx="4396340" cy="2495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94130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640D99-03FA-83F5-ED9A-4936F606A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Fractura supracondílea-Manejo </a:t>
            </a:r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CEBA9A2B-D5D3-8EB3-C16C-47296D4D3AC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02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737685568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51892191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55586901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0753783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TIPO 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dirty="0"/>
                        <a:t>TIPO 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dirty="0"/>
                        <a:t>TIPO III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dirty="0"/>
                        <a:t>TIPO IV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9479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L" dirty="0"/>
                        <a:t>3 – 4 semanas de yeso BP, codo 90º y AB rotación neutra</a:t>
                      </a:r>
                    </a:p>
                    <a:p>
                      <a:endParaRPr lang="es-CL" dirty="0"/>
                    </a:p>
                    <a:p>
                      <a:r>
                        <a:rPr lang="es-CL" dirty="0"/>
                        <a:t>Usar en Rx con </a:t>
                      </a:r>
                      <a:r>
                        <a:rPr lang="es-CL" dirty="0" err="1"/>
                        <a:t>Fx</a:t>
                      </a:r>
                      <a:r>
                        <a:rPr lang="es-CL" dirty="0"/>
                        <a:t> (-) pero con panículo grasa visible</a:t>
                      </a:r>
                    </a:p>
                    <a:p>
                      <a:endParaRPr lang="es-CL" dirty="0"/>
                    </a:p>
                    <a:p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dirty="0"/>
                        <a:t>Controversial</a:t>
                      </a:r>
                    </a:p>
                    <a:p>
                      <a:endParaRPr lang="es-CL" dirty="0"/>
                    </a:p>
                    <a:p>
                      <a:r>
                        <a:rPr lang="es-CL" dirty="0"/>
                        <a:t>IIA:  reducción cerrada y yeso</a:t>
                      </a:r>
                    </a:p>
                    <a:p>
                      <a:endParaRPr lang="es-CL" dirty="0"/>
                    </a:p>
                    <a:p>
                      <a:r>
                        <a:rPr lang="es-CL" dirty="0"/>
                        <a:t>Requiere observación estrecha para evaluar pérdida de reducción</a:t>
                      </a:r>
                    </a:p>
                    <a:p>
                      <a:endParaRPr lang="es-CL" dirty="0"/>
                    </a:p>
                    <a:p>
                      <a:r>
                        <a:rPr lang="es-CL" dirty="0"/>
                        <a:t>IIB:  Reducción cerrada y agujas K</a:t>
                      </a:r>
                    </a:p>
                    <a:p>
                      <a:endParaRPr lang="es-CL" dirty="0"/>
                    </a:p>
                    <a:p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dirty="0"/>
                        <a:t>Reducción cerrada y agujas K</a:t>
                      </a:r>
                    </a:p>
                    <a:p>
                      <a:endParaRPr lang="es-CL" dirty="0"/>
                    </a:p>
                    <a:p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Reducción cerrada y agujas K</a:t>
                      </a:r>
                    </a:p>
                    <a:p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071013"/>
                  </a:ext>
                </a:extLst>
              </a:tr>
            </a:tbl>
          </a:graphicData>
        </a:graphic>
      </p:graphicFrame>
      <p:pic>
        <p:nvPicPr>
          <p:cNvPr id="5" name="Marcador de contenido 3">
            <a:extLst>
              <a:ext uri="{FF2B5EF4-FFF2-40B4-BE49-F238E27FC236}">
                <a16:creationId xmlns:a16="http://schemas.microsoft.com/office/drawing/2014/main" id="{70675691-79D9-79AA-1398-92BC6079FD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92" t="771" b="26106"/>
          <a:stretch/>
        </p:blipFill>
        <p:spPr>
          <a:xfrm>
            <a:off x="6396336" y="3628571"/>
            <a:ext cx="4957464" cy="286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99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42D43F-1D79-E46D-F44B-48BD68866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Fractura de clavícula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5D89A0-FB1E-FAC8-78D2-C8109324D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690937" cy="4351338"/>
          </a:xfrm>
        </p:spPr>
        <p:txBody>
          <a:bodyPr/>
          <a:lstStyle/>
          <a:p>
            <a:r>
              <a:rPr lang="es-CL" dirty="0"/>
              <a:t>Mecanismo lesión </a:t>
            </a:r>
          </a:p>
          <a:p>
            <a:pPr lvl="1"/>
            <a:r>
              <a:rPr lang="es-CL" dirty="0"/>
              <a:t>85% caída sobre el hombro o golpe directo</a:t>
            </a:r>
          </a:p>
          <a:p>
            <a:pPr marL="457200" lvl="1" indent="0">
              <a:buNone/>
            </a:pPr>
            <a:endParaRPr lang="es-CL" dirty="0"/>
          </a:p>
          <a:p>
            <a:pPr lvl="1"/>
            <a:r>
              <a:rPr lang="es-CL" dirty="0"/>
              <a:t>En lactantes pensar en LNA</a:t>
            </a:r>
          </a:p>
          <a:p>
            <a:pPr lvl="1"/>
            <a:endParaRPr lang="es-CL" dirty="0"/>
          </a:p>
          <a:p>
            <a:pPr lvl="1"/>
            <a:r>
              <a:rPr lang="es-CL" dirty="0"/>
              <a:t>Deportes en escolares y adolescentes </a:t>
            </a:r>
          </a:p>
          <a:p>
            <a:pPr lvl="1"/>
            <a:endParaRPr lang="es-CL" dirty="0"/>
          </a:p>
          <a:p>
            <a:pPr lvl="1"/>
            <a:r>
              <a:rPr lang="es-CL" dirty="0"/>
              <a:t>Energía involucrada.</a:t>
            </a:r>
          </a:p>
          <a:p>
            <a:pPr marL="0" indent="0">
              <a:buNone/>
            </a:pPr>
            <a:endParaRPr lang="es-CL" dirty="0"/>
          </a:p>
        </p:txBody>
      </p:sp>
      <p:pic>
        <p:nvPicPr>
          <p:cNvPr id="7" name="Imagen 6" descr="Diagrama&#10;&#10;Descripción generada automáticamente">
            <a:extLst>
              <a:ext uri="{FF2B5EF4-FFF2-40B4-BE49-F238E27FC236}">
                <a16:creationId xmlns:a16="http://schemas.microsoft.com/office/drawing/2014/main" id="{65A8DB0B-B1DC-4DAE-8DE6-B0313FB314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2254" y="3017629"/>
            <a:ext cx="4394050" cy="3321487"/>
          </a:xfrm>
          <a:prstGeom prst="rect">
            <a:avLst/>
          </a:prstGeom>
        </p:spPr>
      </p:pic>
      <p:pic>
        <p:nvPicPr>
          <p:cNvPr id="9" name="Imagen 8" descr="Imagen que contiene estructuras metálicas, fruta, espejo&#10;&#10;Descripción generada automáticamente">
            <a:extLst>
              <a:ext uri="{FF2B5EF4-FFF2-40B4-BE49-F238E27FC236}">
                <a16:creationId xmlns:a16="http://schemas.microsoft.com/office/drawing/2014/main" id="{DAC5D076-083E-0347-CEA6-882995F59C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6901" y="633621"/>
            <a:ext cx="4476899" cy="238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8598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1">
            <a:extLst>
              <a:ext uri="{FF2B5EF4-FFF2-40B4-BE49-F238E27FC236}">
                <a16:creationId xmlns:a16="http://schemas.microsoft.com/office/drawing/2014/main" id="{7301F447-EEF7-48F5-AF73-7566EE7F64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1248" y="334644"/>
            <a:ext cx="10509504" cy="107691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Complicaciones Fx Supracondílea</a:t>
            </a:r>
          </a:p>
        </p:txBody>
      </p:sp>
      <p:sp>
        <p:nvSpPr>
          <p:cNvPr id="21" name="Rectangle 13">
            <a:extLst>
              <a:ext uri="{FF2B5EF4-FFF2-40B4-BE49-F238E27FC236}">
                <a16:creationId xmlns:a16="http://schemas.microsoft.com/office/drawing/2014/main" id="{F7117410-A2A4-4085-9ADC-46744551DB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2772" y="0"/>
            <a:ext cx="10506456" cy="1913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Rectangle 15">
            <a:extLst>
              <a:ext uri="{FF2B5EF4-FFF2-40B4-BE49-F238E27FC236}">
                <a16:creationId xmlns:a16="http://schemas.microsoft.com/office/drawing/2014/main" id="{99F74EB5-E547-4FB4-95F5-BCC788F3C4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512994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187411" y="1737360"/>
            <a:ext cx="4669913" cy="3921640"/>
          </a:xfrm>
        </p:spPr>
        <p:txBody>
          <a:bodyPr>
            <a:normAutofit/>
          </a:bodyPr>
          <a:lstStyle/>
          <a:p>
            <a:pPr marL="205740" indent="-205740" defTabSz="822960">
              <a:spcBef>
                <a:spcPts val="900"/>
              </a:spcBef>
            </a:pPr>
            <a:r>
              <a:rPr lang="es-ES" sz="252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Tempranas</a:t>
            </a:r>
          </a:p>
          <a:p>
            <a:pPr marL="617220" lvl="1" indent="-205740" defTabSz="822960">
              <a:spcBef>
                <a:spcPts val="450"/>
              </a:spcBef>
            </a:pPr>
            <a:r>
              <a:rPr lang="es-ES" sz="216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Lesión vascular</a:t>
            </a:r>
          </a:p>
          <a:p>
            <a:pPr marL="1028700" lvl="2" indent="-205740" defTabSz="822960">
              <a:spcBef>
                <a:spcPts val="450"/>
              </a:spcBef>
            </a:pPr>
            <a:r>
              <a:rPr lang="es-ES" sz="1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2% - 38% en </a:t>
            </a:r>
            <a:r>
              <a:rPr lang="es-ES" sz="180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Fx</a:t>
            </a:r>
            <a:r>
              <a:rPr lang="es-ES" sz="1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tipo III</a:t>
            </a:r>
          </a:p>
          <a:p>
            <a:pPr marL="617220" lvl="1" indent="-205740" defTabSz="822960">
              <a:spcBef>
                <a:spcPts val="450"/>
              </a:spcBef>
            </a:pPr>
            <a:r>
              <a:rPr lang="es-ES" sz="216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Parálisis nervio periférico</a:t>
            </a:r>
          </a:p>
          <a:p>
            <a:pPr marL="1028700" lvl="2" indent="-205740" defTabSz="822960">
              <a:spcBef>
                <a:spcPts val="450"/>
              </a:spcBef>
            </a:pPr>
            <a:r>
              <a:rPr lang="es-ES" sz="1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10% - 15%</a:t>
            </a:r>
          </a:p>
          <a:p>
            <a:pPr marL="617220" lvl="1" indent="-205740" defTabSz="822960">
              <a:spcBef>
                <a:spcPts val="450"/>
              </a:spcBef>
            </a:pPr>
            <a:r>
              <a:rPr lang="es-ES" sz="2880" b="1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Sd</a:t>
            </a:r>
            <a:r>
              <a:rPr lang="es-ES" sz="288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ES" sz="2880" b="1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compartimental</a:t>
            </a:r>
            <a:endParaRPr lang="es-ES" sz="2880" b="1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17220" lvl="1" indent="-205740" defTabSz="822960">
              <a:spcBef>
                <a:spcPts val="450"/>
              </a:spcBef>
            </a:pPr>
            <a:endParaRPr lang="es-ES" sz="216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endParaRPr lang="es-ES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C79E671-0E4A-2B68-C017-1F85E34E87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94674" y="1737360"/>
            <a:ext cx="4669913" cy="3921640"/>
          </a:xfrm>
        </p:spPr>
        <p:txBody>
          <a:bodyPr/>
          <a:lstStyle/>
          <a:p>
            <a:pPr marL="205740" indent="-205740" defTabSz="822960">
              <a:spcBef>
                <a:spcPts val="900"/>
              </a:spcBef>
            </a:pPr>
            <a:r>
              <a:rPr lang="es-ES" sz="252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Tardías</a:t>
            </a:r>
          </a:p>
          <a:p>
            <a:pPr marL="617220" lvl="1" indent="-205740" defTabSz="822960">
              <a:spcBef>
                <a:spcPts val="450"/>
              </a:spcBef>
            </a:pPr>
            <a:r>
              <a:rPr lang="es-ES" sz="216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Mala unión:  Cúbito varo y cúbito valgo</a:t>
            </a:r>
          </a:p>
          <a:p>
            <a:pPr marL="617220" lvl="1" indent="-205740" defTabSz="822960">
              <a:spcBef>
                <a:spcPts val="450"/>
              </a:spcBef>
            </a:pPr>
            <a:r>
              <a:rPr lang="es-ES" sz="216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Rigidez </a:t>
            </a:r>
          </a:p>
          <a:p>
            <a:pPr marL="617220" lvl="1" indent="-205740" defTabSz="822960">
              <a:spcBef>
                <a:spcPts val="450"/>
              </a:spcBef>
            </a:pPr>
            <a:r>
              <a:rPr lang="es-ES" sz="216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Miositis osificante </a:t>
            </a:r>
          </a:p>
          <a:p>
            <a:endParaRPr lang="es-CL" dirty="0"/>
          </a:p>
        </p:txBody>
      </p:sp>
      <p:pic>
        <p:nvPicPr>
          <p:cNvPr id="5" name="Picture 5" descr="medial impact sch12">
            <a:extLst>
              <a:ext uri="{FF2B5EF4-FFF2-40B4-BE49-F238E27FC236}">
                <a16:creationId xmlns:a16="http://schemas.microsoft.com/office/drawing/2014/main" id="{3F800097-C078-4810-176F-366EE9BAE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1" b="9781"/>
          <a:stretch>
            <a:fillRect/>
          </a:stretch>
        </p:blipFill>
        <p:spPr bwMode="auto">
          <a:xfrm>
            <a:off x="8685813" y="3480921"/>
            <a:ext cx="2309632" cy="2791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Marcador de contenido 6">
            <a:extLst>
              <a:ext uri="{FF2B5EF4-FFF2-40B4-BE49-F238E27FC236}">
                <a16:creationId xmlns:a16="http://schemas.microsoft.com/office/drawing/2014/main" id="{1677C5B5-83D9-D173-4338-24E9DC6CF8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1" b="1321"/>
          <a:stretch>
            <a:fillRect/>
          </a:stretch>
        </p:blipFill>
        <p:spPr bwMode="auto">
          <a:xfrm>
            <a:off x="6325532" y="3480921"/>
            <a:ext cx="2309632" cy="279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1183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9E6E7A9-39E8-1F16-705A-65C480C66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anchor="ctr">
            <a:normAutofit/>
          </a:bodyPr>
          <a:lstStyle/>
          <a:p>
            <a:r>
              <a:rPr lang="es-CL" sz="6100"/>
              <a:t>Fractura cóndilo humeral 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AC0E58-1CF5-F327-E306-061EB6B05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0" y="2969469"/>
            <a:ext cx="8074815" cy="2800395"/>
          </a:xfrm>
        </p:spPr>
        <p:txBody>
          <a:bodyPr anchor="t">
            <a:normAutofit/>
          </a:bodyPr>
          <a:lstStyle/>
          <a:p>
            <a:r>
              <a:rPr lang="es-CL" sz="1900"/>
              <a:t>Comprenden el 12 a 20% de las fracturas de codo en la infancia</a:t>
            </a:r>
          </a:p>
          <a:p>
            <a:r>
              <a:rPr lang="es-CL" sz="1900"/>
              <a:t>En niños de 4 a 10 años.</a:t>
            </a:r>
          </a:p>
          <a:p>
            <a:r>
              <a:rPr lang="es-CL" sz="1900"/>
              <a:t>2 mecanismos:</a:t>
            </a:r>
          </a:p>
          <a:p>
            <a:pPr lvl="1"/>
            <a:r>
              <a:rPr lang="es-CL" sz="1900"/>
              <a:t>Mecanismo de tracción (mano extendida, el antebrazo supinado y el codo en extensión)</a:t>
            </a:r>
          </a:p>
          <a:p>
            <a:pPr lvl="1"/>
            <a:r>
              <a:rPr lang="es-CL" sz="1900"/>
              <a:t>mecanismo de impacto (caída  codo  en valgo)</a:t>
            </a:r>
          </a:p>
          <a:p>
            <a:pPr lvl="1"/>
            <a:endParaRPr lang="es-CL" sz="1900"/>
          </a:p>
          <a:p>
            <a:r>
              <a:rPr lang="es-CL" sz="1900"/>
              <a:t>Mecanismo mas habitual VARO FORZADO</a:t>
            </a:r>
          </a:p>
          <a:p>
            <a:endParaRPr lang="es-CL" sz="1900"/>
          </a:p>
          <a:p>
            <a:endParaRPr lang="es-CL" sz="1900"/>
          </a:p>
        </p:txBody>
      </p:sp>
    </p:spTree>
    <p:extLst>
      <p:ext uri="{BB962C8B-B14F-4D97-AF65-F5344CB8AC3E}">
        <p14:creationId xmlns:p14="http://schemas.microsoft.com/office/powerpoint/2010/main" val="25175288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B6E48B-A25F-298F-B4E8-78227EECD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Clasificación 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AF9B72F2-D7B1-E8D1-D305-1684684697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3966" y="1467168"/>
            <a:ext cx="8484068" cy="4351338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824E956-8D43-5C44-0202-53FCEA16FAD2}"/>
              </a:ext>
            </a:extLst>
          </p:cNvPr>
          <p:cNvSpPr txBox="1"/>
          <p:nvPr/>
        </p:nvSpPr>
        <p:spPr>
          <a:xfrm>
            <a:off x="2748280" y="5839701"/>
            <a:ext cx="290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ANATOMICA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1213062-E80E-6074-07C5-57FDA6E55AC8}"/>
              </a:ext>
            </a:extLst>
          </p:cNvPr>
          <p:cNvSpPr txBox="1"/>
          <p:nvPr/>
        </p:nvSpPr>
        <p:spPr>
          <a:xfrm>
            <a:off x="5262880" y="5934315"/>
            <a:ext cx="4734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SEGÚN DESPLAZAMIENTO Y CONGRUENCIA  </a:t>
            </a:r>
          </a:p>
        </p:txBody>
      </p:sp>
    </p:spTree>
    <p:extLst>
      <p:ext uri="{BB962C8B-B14F-4D97-AF65-F5344CB8AC3E}">
        <p14:creationId xmlns:p14="http://schemas.microsoft.com/office/powerpoint/2010/main" val="23232604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742C15-54D8-A57C-37A8-6BA56DC84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Estudio 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1885DD23-D5E1-4CAF-26E7-AFF7404BD0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01057" y="1723345"/>
            <a:ext cx="7450261" cy="4351338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326FAE47-7AA5-60CF-977A-FB51A37C9CB3}"/>
              </a:ext>
            </a:extLst>
          </p:cNvPr>
          <p:cNvSpPr txBox="1"/>
          <p:nvPr/>
        </p:nvSpPr>
        <p:spPr>
          <a:xfrm>
            <a:off x="614033" y="1683205"/>
            <a:ext cx="345178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/>
              <a:t>Incluye proyecciones: </a:t>
            </a:r>
          </a:p>
          <a:p>
            <a:endParaRPr lang="es-CL" sz="3200" dirty="0"/>
          </a:p>
          <a:p>
            <a:r>
              <a:rPr lang="es-CL" sz="3200" dirty="0"/>
              <a:t>A) Antero-posterior </a:t>
            </a:r>
          </a:p>
          <a:p>
            <a:endParaRPr lang="es-CL" sz="3200" dirty="0"/>
          </a:p>
          <a:p>
            <a:r>
              <a:rPr lang="es-CL" sz="3200" dirty="0"/>
              <a:t> B) Oblicua interna </a:t>
            </a:r>
          </a:p>
          <a:p>
            <a:endParaRPr lang="es-CL" sz="3200" dirty="0"/>
          </a:p>
          <a:p>
            <a:r>
              <a:rPr lang="es-CL" sz="3200" dirty="0"/>
              <a:t>C) Lateral .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6FA5F13E-7A25-E7C4-FAF8-B6226B46728B}"/>
              </a:ext>
            </a:extLst>
          </p:cNvPr>
          <p:cNvSpPr/>
          <p:nvPr/>
        </p:nvSpPr>
        <p:spPr>
          <a:xfrm>
            <a:off x="6795406" y="1741035"/>
            <a:ext cx="2528207" cy="43336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5473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CDE1AC-59A4-4C83-6004-D4021871E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Manejo </a:t>
            </a: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DAEFEDB0-6811-826B-A9F9-31743F6AF6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9990" y="1173670"/>
            <a:ext cx="5804170" cy="4351338"/>
          </a:xfrm>
        </p:spPr>
        <p:txBody>
          <a:bodyPr/>
          <a:lstStyle/>
          <a:p>
            <a:endParaRPr lang="es-CL" dirty="0"/>
          </a:p>
          <a:p>
            <a:endParaRPr lang="es-CL" dirty="0"/>
          </a:p>
        </p:txBody>
      </p:sp>
      <p:pic>
        <p:nvPicPr>
          <p:cNvPr id="8" name="Content Placeholder 6" descr="Jakob 1.jpg">
            <a:extLst>
              <a:ext uri="{FF2B5EF4-FFF2-40B4-BE49-F238E27FC236}">
                <a16:creationId xmlns:a16="http://schemas.microsoft.com/office/drawing/2014/main" id="{D65F6E87-58C7-6FCA-E618-7E1B14A97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8" b="5058"/>
          <a:stretch>
            <a:fillRect/>
          </a:stretch>
        </p:blipFill>
        <p:spPr bwMode="auto">
          <a:xfrm>
            <a:off x="2961349" y="1335101"/>
            <a:ext cx="1732226" cy="2093899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Content Placeholder 7" descr="Jakob 2.jpg">
            <a:extLst>
              <a:ext uri="{FF2B5EF4-FFF2-40B4-BE49-F238E27FC236}">
                <a16:creationId xmlns:a16="http://schemas.microsoft.com/office/drawing/2014/main" id="{8014104C-76F3-9DD6-8AA4-81CB078B2B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8813"/>
          <a:stretch>
            <a:fillRect/>
          </a:stretch>
        </p:blipFill>
        <p:spPr bwMode="auto">
          <a:xfrm>
            <a:off x="5458878" y="1391086"/>
            <a:ext cx="1776949" cy="205657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Diagrama&#10;&#10;Descripción generada automáticamente">
            <a:extLst>
              <a:ext uri="{FF2B5EF4-FFF2-40B4-BE49-F238E27FC236}">
                <a16:creationId xmlns:a16="http://schemas.microsoft.com/office/drawing/2014/main" id="{7D72CBAF-CAE1-A757-0B77-3CC8714B11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198" y="3692678"/>
            <a:ext cx="7801583" cy="3135231"/>
          </a:xfrm>
          <a:prstGeom prst="rect">
            <a:avLst/>
          </a:prstGeom>
        </p:spPr>
      </p:pic>
      <p:pic>
        <p:nvPicPr>
          <p:cNvPr id="11" name="Content Placeholder 8" descr="Jakob 3.jpg">
            <a:extLst>
              <a:ext uri="{FF2B5EF4-FFF2-40B4-BE49-F238E27FC236}">
                <a16:creationId xmlns:a16="http://schemas.microsoft.com/office/drawing/2014/main" id="{41AC0D84-B3D1-BD50-8746-1937DCBE58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5" b="3215"/>
          <a:stretch>
            <a:fillRect/>
          </a:stretch>
        </p:blipFill>
        <p:spPr bwMode="auto">
          <a:xfrm>
            <a:off x="7876574" y="1307502"/>
            <a:ext cx="1755058" cy="2121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323697F0-8677-FB90-4C8A-E59079EF1A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391086"/>
            <a:ext cx="12251986" cy="500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5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79B1FC91-D1F8-B9E0-0F99-EADBC67F2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Complicaciones 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6A55A78-7F62-0302-2F16-41B6DCB1DD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6691009" cy="4351338"/>
          </a:xfrm>
        </p:spPr>
        <p:txBody>
          <a:bodyPr/>
          <a:lstStyle/>
          <a:p>
            <a:r>
              <a:rPr lang="es-CL" dirty="0"/>
              <a:t>Deformidad Cola de pescado </a:t>
            </a:r>
          </a:p>
          <a:p>
            <a:r>
              <a:rPr lang="es-CL" dirty="0"/>
              <a:t>Espolón pseudo-varo</a:t>
            </a:r>
          </a:p>
          <a:p>
            <a:r>
              <a:rPr lang="es-CL" dirty="0"/>
              <a:t>Cubito varo real por sobrecrecimiento columna lateral</a:t>
            </a:r>
          </a:p>
          <a:p>
            <a:r>
              <a:rPr lang="es-CL" dirty="0"/>
              <a:t>NAV riesgo de disección excesiva especialmente posterior</a:t>
            </a:r>
          </a:p>
          <a:p>
            <a:r>
              <a:rPr lang="es-CL" dirty="0" err="1"/>
              <a:t>Valgus</a:t>
            </a:r>
            <a:r>
              <a:rPr lang="es-CL" dirty="0"/>
              <a:t> progresivo</a:t>
            </a:r>
          </a:p>
          <a:p>
            <a:r>
              <a:rPr lang="es-CL" dirty="0"/>
              <a:t>Parálisis cubital tardía</a:t>
            </a:r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</p:txBody>
      </p:sp>
      <p:pic>
        <p:nvPicPr>
          <p:cNvPr id="7" name="Picture 5" descr="AP lateral condyle nonunion">
            <a:extLst>
              <a:ext uri="{FF2B5EF4-FFF2-40B4-BE49-F238E27FC236}">
                <a16:creationId xmlns:a16="http://schemas.microsoft.com/office/drawing/2014/main" id="{3F45E4D3-52C2-7D04-6BA7-66FE829D5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4" b="4604"/>
          <a:stretch>
            <a:fillRect/>
          </a:stretch>
        </p:blipFill>
        <p:spPr bwMode="auto">
          <a:xfrm>
            <a:off x="8260440" y="365125"/>
            <a:ext cx="2426208" cy="2932778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A002C081-2F1D-1932-9EB1-395A3FB6B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7" r="5357"/>
          <a:stretch>
            <a:fillRect/>
          </a:stretch>
        </p:blipFill>
        <p:spPr bwMode="auto">
          <a:xfrm>
            <a:off x="8186570" y="3611629"/>
            <a:ext cx="2500078" cy="3022072"/>
          </a:xfrm>
          <a:prstGeom prst="rect">
            <a:avLst/>
          </a:prstGeom>
          <a:ln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344390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5EDE89F-3F28-8512-2722-81651ECAB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anchor="ctr">
            <a:normAutofit/>
          </a:bodyPr>
          <a:lstStyle/>
          <a:p>
            <a:r>
              <a:rPr lang="es-CL" sz="4000"/>
              <a:t>Fractura Epitróclea.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E8C6EEA-CFAE-EC77-5007-C4D18130A0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719" y="2330505"/>
            <a:ext cx="4559425" cy="3979585"/>
          </a:xfrm>
        </p:spPr>
        <p:txBody>
          <a:bodyPr anchor="ctr">
            <a:normAutofit/>
          </a:bodyPr>
          <a:lstStyle/>
          <a:p>
            <a:r>
              <a:rPr lang="es-CL" sz="2000"/>
              <a:t>11-20 % de las fracturas de codo pediátrico.</a:t>
            </a:r>
          </a:p>
          <a:p>
            <a:r>
              <a:rPr lang="es-CL" sz="2000"/>
              <a:t>&gt; frecuencia de 9-14 Años </a:t>
            </a:r>
          </a:p>
          <a:p>
            <a:r>
              <a:rPr lang="es-CL" sz="2000"/>
              <a:t>4:1 niños vs niñas </a:t>
            </a:r>
          </a:p>
          <a:p>
            <a:r>
              <a:rPr lang="es-CL" sz="2000"/>
              <a:t>50% se asociada a luxación de codo.</a:t>
            </a:r>
          </a:p>
          <a:p>
            <a:r>
              <a:rPr lang="es-CL" sz="2000"/>
              <a:t>10-16% lesión de N. cubital </a:t>
            </a:r>
          </a:p>
          <a:p>
            <a:endParaRPr lang="es-CL" sz="20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141202F-7B14-3117-6FDB-FA109E6BB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985" r="14898" b="-1"/>
          <a:stretch/>
        </p:blipFill>
        <p:spPr>
          <a:xfrm>
            <a:off x="5977788" y="799352"/>
            <a:ext cx="5425410" cy="525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0467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DE7243B-5109-444B-8FAF-7437C66BC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421332" cy="6858000"/>
          </a:xfrm>
          <a:custGeom>
            <a:avLst/>
            <a:gdLst>
              <a:gd name="connsiteX0" fmla="*/ 4421332 w 4421332"/>
              <a:gd name="connsiteY0" fmla="*/ 0 h 6858000"/>
              <a:gd name="connsiteX1" fmla="*/ 69075 w 4421332"/>
              <a:gd name="connsiteY1" fmla="*/ 0 h 6858000"/>
              <a:gd name="connsiteX2" fmla="*/ 35131 w 4421332"/>
              <a:gd name="connsiteY2" fmla="*/ 267128 h 6858000"/>
              <a:gd name="connsiteX3" fmla="*/ 0 w 4421332"/>
              <a:gd name="connsiteY3" fmla="*/ 962845 h 6858000"/>
              <a:gd name="connsiteX4" fmla="*/ 3276103 w 4421332"/>
              <a:gd name="connsiteY4" fmla="*/ 6782205 h 6858000"/>
              <a:gd name="connsiteX5" fmla="*/ 3407923 w 4421332"/>
              <a:gd name="connsiteY5" fmla="*/ 6858000 h 6858000"/>
              <a:gd name="connsiteX6" fmla="*/ 4421332 w 4421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1332" h="6858000">
                <a:moveTo>
                  <a:pt x="442133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442133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C5D6221-DA7B-4611-AA26-7D8E349FD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232227" cy="6858000"/>
          </a:xfrm>
          <a:custGeom>
            <a:avLst/>
            <a:gdLst>
              <a:gd name="connsiteX0" fmla="*/ 0 w 4232227"/>
              <a:gd name="connsiteY0" fmla="*/ 0 h 6858000"/>
              <a:gd name="connsiteX1" fmla="*/ 4161853 w 4232227"/>
              <a:gd name="connsiteY1" fmla="*/ 0 h 6858000"/>
              <a:gd name="connsiteX2" fmla="*/ 4197953 w 4232227"/>
              <a:gd name="connsiteY2" fmla="*/ 284091 h 6858000"/>
              <a:gd name="connsiteX3" fmla="*/ 4232227 w 4232227"/>
              <a:gd name="connsiteY3" fmla="*/ 962844 h 6858000"/>
              <a:gd name="connsiteX4" fmla="*/ 758007 w 4232227"/>
              <a:gd name="connsiteY4" fmla="*/ 6800152 h 6858000"/>
              <a:gd name="connsiteX5" fmla="*/ 645060 w 4232227"/>
              <a:gd name="connsiteY5" fmla="*/ 6858000 h 6858000"/>
              <a:gd name="connsiteX6" fmla="*/ 0 w 423222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2227" h="6858000">
                <a:moveTo>
                  <a:pt x="0" y="0"/>
                </a:moveTo>
                <a:lnTo>
                  <a:pt x="4161853" y="0"/>
                </a:lnTo>
                <a:lnTo>
                  <a:pt x="4197953" y="284091"/>
                </a:lnTo>
                <a:cubicBezTo>
                  <a:pt x="4220617" y="507260"/>
                  <a:pt x="4232227" y="733696"/>
                  <a:pt x="4232227" y="962844"/>
                </a:cubicBezTo>
                <a:cubicBezTo>
                  <a:pt x="4232227" y="3483472"/>
                  <a:pt x="2827409" y="5675986"/>
                  <a:pt x="758007" y="6800152"/>
                </a:cubicBezTo>
                <a:lnTo>
                  <a:pt x="64506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F11D117-6154-9A18-4314-113D8AD0D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412489"/>
            <a:ext cx="2871095" cy="212712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Fractura epitróclea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4B5569-C99C-CFD8-75F1-E9AFCFB69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8993" y="1412489"/>
            <a:ext cx="2926080" cy="436384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/>
              <a:t>Mecanismos </a:t>
            </a:r>
          </a:p>
          <a:p>
            <a:pPr marL="0"/>
            <a:endParaRPr lang="en-US" sz="2000"/>
          </a:p>
          <a:p>
            <a:pPr marL="0"/>
            <a:endParaRPr lang="en-US" sz="2000"/>
          </a:p>
          <a:p>
            <a:pPr marL="0"/>
            <a:endParaRPr lang="en-US" sz="2000"/>
          </a:p>
          <a:p>
            <a:r>
              <a:rPr lang="en-US" sz="2000"/>
              <a:t>Trauma directo</a:t>
            </a:r>
          </a:p>
          <a:p>
            <a:pPr marL="0"/>
            <a:endParaRPr lang="en-US" sz="2000"/>
          </a:p>
          <a:p>
            <a:r>
              <a:rPr lang="en-US" sz="2000"/>
              <a:t>Avulsión 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9C6D9910-41B0-EBBE-3D1C-E5E8C12BDC80}"/>
              </a:ext>
            </a:extLst>
          </p:cNvPr>
          <p:cNvSpPr txBox="1">
            <a:spLocks/>
          </p:cNvSpPr>
          <p:nvPr/>
        </p:nvSpPr>
        <p:spPr>
          <a:xfrm>
            <a:off x="8451604" y="1412489"/>
            <a:ext cx="2926080" cy="4363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Estudio </a:t>
            </a:r>
          </a:p>
          <a:p>
            <a:endParaRPr lang="en-US" sz="2000"/>
          </a:p>
          <a:p>
            <a:r>
              <a:rPr lang="en-US" sz="2000"/>
              <a:t>RX simple </a:t>
            </a:r>
          </a:p>
          <a:p>
            <a:r>
              <a:rPr lang="en-US" sz="2000"/>
              <a:t>TAC</a:t>
            </a:r>
          </a:p>
          <a:p>
            <a:r>
              <a:rPr lang="en-US" sz="2000"/>
              <a:t>RNM </a:t>
            </a:r>
          </a:p>
          <a:p>
            <a:pPr marL="0"/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5691342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30">
            <a:extLst>
              <a:ext uri="{FF2B5EF4-FFF2-40B4-BE49-F238E27FC236}">
                <a16:creationId xmlns:a16="http://schemas.microsoft.com/office/drawing/2014/main" id="{058A14AF-9FB5-4CC7-BA35-E8E85D3ED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6293A75-2807-9515-AABB-7163C845C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Clasificación </a:t>
            </a:r>
          </a:p>
        </p:txBody>
      </p:sp>
      <p:sp>
        <p:nvSpPr>
          <p:cNvPr id="42" name="Rectangle 32">
            <a:extLst>
              <a:ext uri="{FF2B5EF4-FFF2-40B4-BE49-F238E27FC236}">
                <a16:creationId xmlns:a16="http://schemas.microsoft.com/office/drawing/2014/main" id="{3A9A4357-BD1D-4622-A4FE-766E6AB8D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34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E58D53B-405C-6D72-8B1F-6BF85CE09F6D}"/>
              </a:ext>
            </a:extLst>
          </p:cNvPr>
          <p:cNvSpPr txBox="1"/>
          <p:nvPr/>
        </p:nvSpPr>
        <p:spPr>
          <a:xfrm>
            <a:off x="793661" y="2599509"/>
            <a:ext cx="4530898" cy="363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Clasificación de Watson-Jones: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Tipo I: con menos de 5 mm de desplazamiento.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 Tipo II:con más de 5mm de desplazamiento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Tipo III: asociada a la epitróclea fracturada incarcerada dentro de la articulación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Tipo IV: asociada a luxación del codo.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3F13890C-B41D-51B7-D3D4-6CA866025C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11532" y="3169689"/>
            <a:ext cx="5150277" cy="2343375"/>
          </a:xfrm>
          <a:prstGeom prst="rect">
            <a:avLst/>
          </a:prstGeom>
        </p:spPr>
      </p:pic>
      <p:sp>
        <p:nvSpPr>
          <p:cNvPr id="44" name="Rectangle 36">
            <a:extLst>
              <a:ext uri="{FF2B5EF4-FFF2-40B4-BE49-F238E27FC236}">
                <a16:creationId xmlns:a16="http://schemas.microsoft.com/office/drawing/2014/main" id="{E6995CE5-F890-4ABA-82A2-26507CE8D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34662D9-06D7-92ED-3BB2-A2CC5DC719CF}"/>
              </a:ext>
            </a:extLst>
          </p:cNvPr>
          <p:cNvSpPr txBox="1"/>
          <p:nvPr/>
        </p:nvSpPr>
        <p:spPr>
          <a:xfrm>
            <a:off x="1588168" y="39704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732247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7">
            <a:extLst>
              <a:ext uri="{FF2B5EF4-FFF2-40B4-BE49-F238E27FC236}">
                <a16:creationId xmlns:a16="http://schemas.microsoft.com/office/drawing/2014/main" id="{8B9AA7C6-5E5A-498E-A6DF-A943376E0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9">
            <a:extLst>
              <a:ext uri="{FF2B5EF4-FFF2-40B4-BE49-F238E27FC236}">
                <a16:creationId xmlns:a16="http://schemas.microsoft.com/office/drawing/2014/main" id="{83EAB11A-76F7-48F4-9B4F-5BFDF4BF9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4300" y="2385102"/>
            <a:ext cx="574091" cy="2087796"/>
            <a:chOff x="209668" y="2857422"/>
            <a:chExt cx="463662" cy="2087796"/>
          </a:xfrm>
        </p:grpSpPr>
        <p:sp>
          <p:nvSpPr>
            <p:cNvPr id="19" name="Rectangle 10">
              <a:extLst>
                <a:ext uri="{FF2B5EF4-FFF2-40B4-BE49-F238E27FC236}">
                  <a16:creationId xmlns:a16="http://schemas.microsoft.com/office/drawing/2014/main" id="{74D4C416-D5F4-4F6F-A6F1-87A21CD4FC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423947" y="2857422"/>
              <a:ext cx="249383" cy="20877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1">
              <a:extLst>
                <a:ext uri="{FF2B5EF4-FFF2-40B4-BE49-F238E27FC236}">
                  <a16:creationId xmlns:a16="http://schemas.microsoft.com/office/drawing/2014/main" id="{C6AC1C30-21C6-4BF6-93EE-B211D7A850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209668" y="2857423"/>
              <a:ext cx="1" cy="208779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 13">
            <a:extLst>
              <a:ext uri="{FF2B5EF4-FFF2-40B4-BE49-F238E27FC236}">
                <a16:creationId xmlns:a16="http://schemas.microsoft.com/office/drawing/2014/main" id="{81E140AE-0ABF-47C8-BF32-7D2F0CF2B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631767"/>
            <a:ext cx="11111729" cy="575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6A60D79-EDDE-83F5-D1D7-35AAE4FEC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3618" y="1239927"/>
            <a:ext cx="4008586" cy="4680583"/>
          </a:xfrm>
        </p:spPr>
        <p:txBody>
          <a:bodyPr anchor="ctr">
            <a:normAutofit/>
          </a:bodyPr>
          <a:lstStyle/>
          <a:p>
            <a:r>
              <a:rPr lang="es-CL" sz="5200"/>
              <a:t>Tratamiento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1ED787-82F8-BA81-FF31-AE9D191CFF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1923" y="1239927"/>
            <a:ext cx="4971824" cy="4680583"/>
          </a:xfrm>
        </p:spPr>
        <p:txBody>
          <a:bodyPr anchor="ctr">
            <a:normAutofit/>
          </a:bodyPr>
          <a:lstStyle/>
          <a:p>
            <a:r>
              <a:rPr lang="es-CL" sz="2000"/>
              <a:t>Ortopédico hasta 5mm desplazamiento</a:t>
            </a:r>
          </a:p>
          <a:p>
            <a:endParaRPr lang="es-CL" sz="2000"/>
          </a:p>
          <a:p>
            <a:r>
              <a:rPr lang="es-CL" sz="2000"/>
              <a:t>Sobre 5 mm controvertido. (medida controvertida)</a:t>
            </a:r>
          </a:p>
          <a:p>
            <a:endParaRPr lang="es-CL" sz="2000"/>
          </a:p>
          <a:p>
            <a:r>
              <a:rPr lang="es-CL" sz="2000"/>
              <a:t>ORIF atrapamiento intraarticular</a:t>
            </a:r>
          </a:p>
          <a:p>
            <a:endParaRPr lang="es-CL" sz="2000"/>
          </a:p>
          <a:p>
            <a:r>
              <a:rPr lang="es-CL" sz="2000"/>
              <a:t>Inestabilidad articular en valgo</a:t>
            </a:r>
          </a:p>
          <a:p>
            <a:endParaRPr lang="es-CL" sz="2000"/>
          </a:p>
          <a:p>
            <a:endParaRPr lang="es-CL" sz="2000"/>
          </a:p>
          <a:p>
            <a:endParaRPr lang="es-CL" sz="2000"/>
          </a:p>
        </p:txBody>
      </p:sp>
    </p:spTree>
    <p:extLst>
      <p:ext uri="{BB962C8B-B14F-4D97-AF65-F5344CB8AC3E}">
        <p14:creationId xmlns:p14="http://schemas.microsoft.com/office/powerpoint/2010/main" val="3257828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FC837C-98C8-469F-5703-46572FDB1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Fractura de clavícula.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8C8AB5-78B7-A170-65E0-32C14B05C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8" y="1628776"/>
            <a:ext cx="10515600" cy="4351338"/>
          </a:xfrm>
        </p:spPr>
        <p:txBody>
          <a:bodyPr/>
          <a:lstStyle/>
          <a:p>
            <a:r>
              <a:rPr lang="es-CL" dirty="0"/>
              <a:t>Diagnóstico </a:t>
            </a:r>
          </a:p>
          <a:p>
            <a:pPr lvl="1"/>
            <a:r>
              <a:rPr lang="es-CL" dirty="0"/>
              <a:t>Cuadro clínico depende de la edad.</a:t>
            </a:r>
          </a:p>
          <a:p>
            <a:pPr lvl="1"/>
            <a:r>
              <a:rPr lang="es-CL" dirty="0"/>
              <a:t>Imagenología: </a:t>
            </a:r>
            <a:r>
              <a:rPr lang="es-CL" dirty="0" err="1"/>
              <a:t>rx</a:t>
            </a:r>
            <a:r>
              <a:rPr lang="es-CL" dirty="0"/>
              <a:t> AP de clavícula. </a:t>
            </a:r>
          </a:p>
        </p:txBody>
      </p:sp>
      <p:pic>
        <p:nvPicPr>
          <p:cNvPr id="5" name="Imagen 4" descr="Cara de una mujer&#10;&#10;Descripción generada automáticamente con confianza media">
            <a:extLst>
              <a:ext uri="{FF2B5EF4-FFF2-40B4-BE49-F238E27FC236}">
                <a16:creationId xmlns:a16="http://schemas.microsoft.com/office/drawing/2014/main" id="{C2C6E7F8-07E2-E537-0955-D1725AF50A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3172619"/>
            <a:ext cx="3785805" cy="3462232"/>
          </a:xfrm>
          <a:prstGeom prst="rect">
            <a:avLst/>
          </a:prstGeom>
        </p:spPr>
      </p:pic>
      <p:pic>
        <p:nvPicPr>
          <p:cNvPr id="7" name="Imagen 6" descr="Imagen en blanco y negro&#10;&#10;Descripción generada automáticamente con confianza baja">
            <a:extLst>
              <a:ext uri="{FF2B5EF4-FFF2-40B4-BE49-F238E27FC236}">
                <a16:creationId xmlns:a16="http://schemas.microsoft.com/office/drawing/2014/main" id="{BA9CE1AF-0FF4-A03F-0788-8B0F662C87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1169" y="3098800"/>
            <a:ext cx="6346213" cy="339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224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B9AA7C6-5E5A-498E-A6DF-A943376E0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3EAB11A-76F7-48F4-9B4F-5BFDF4BF9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4300" y="2385102"/>
            <a:ext cx="574091" cy="2087796"/>
            <a:chOff x="209668" y="2857422"/>
            <a:chExt cx="463662" cy="208779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4D4C416-D5F4-4F6F-A6F1-87A21CD4FC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423947" y="2857422"/>
              <a:ext cx="249383" cy="20877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6AC1C30-21C6-4BF6-93EE-B211D7A850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209668" y="2857423"/>
              <a:ext cx="1" cy="208779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81E140AE-0ABF-47C8-BF32-7D2F0CF2B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631767"/>
            <a:ext cx="11111729" cy="575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1B61EEE-1A96-1FD8-998C-92BE28934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3618" y="1239927"/>
            <a:ext cx="4008586" cy="4680583"/>
          </a:xfrm>
        </p:spPr>
        <p:txBody>
          <a:bodyPr anchor="ctr">
            <a:normAutofit/>
          </a:bodyPr>
          <a:lstStyle/>
          <a:p>
            <a:r>
              <a:rPr lang="es-CL" sz="5200"/>
              <a:t>Fractura cuello radio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82F6EC-557E-0649-20B9-FED3336DD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1923" y="1239927"/>
            <a:ext cx="4971824" cy="4680583"/>
          </a:xfrm>
        </p:spPr>
        <p:txBody>
          <a:bodyPr anchor="ctr">
            <a:normAutofit/>
          </a:bodyPr>
          <a:lstStyle/>
          <a:p>
            <a:r>
              <a:rPr lang="es-CL" sz="2000"/>
              <a:t>5% fracturas de codo</a:t>
            </a:r>
          </a:p>
          <a:p>
            <a:endParaRPr lang="es-CL" sz="2000"/>
          </a:p>
          <a:p>
            <a:r>
              <a:rPr lang="es-CL" sz="2000"/>
              <a:t>Tolerable 30-45º angulacion</a:t>
            </a:r>
          </a:p>
          <a:p>
            <a:endParaRPr lang="es-CL" sz="2000"/>
          </a:p>
          <a:p>
            <a:r>
              <a:rPr lang="es-CL" sz="2000"/>
              <a:t>Fracturas asociadas hasta 50%</a:t>
            </a:r>
          </a:p>
          <a:p>
            <a:endParaRPr lang="es-CL" sz="2000"/>
          </a:p>
          <a:p>
            <a:endParaRPr lang="es-CL" sz="2000"/>
          </a:p>
        </p:txBody>
      </p:sp>
    </p:spTree>
    <p:extLst>
      <p:ext uri="{BB962C8B-B14F-4D97-AF65-F5344CB8AC3E}">
        <p14:creationId xmlns:p14="http://schemas.microsoft.com/office/powerpoint/2010/main" val="8628538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1B61EEE-1A96-1FD8-998C-92BE28934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anchor="ctr">
            <a:normAutofit/>
          </a:bodyPr>
          <a:lstStyle/>
          <a:p>
            <a:r>
              <a:rPr lang="es-CL" sz="4000"/>
              <a:t>Fractura cuello radio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82F6EC-557E-0649-20B9-FED3336DD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719" y="2330505"/>
            <a:ext cx="4559425" cy="3979585"/>
          </a:xfrm>
        </p:spPr>
        <p:txBody>
          <a:bodyPr anchor="ctr">
            <a:normAutofit/>
          </a:bodyPr>
          <a:lstStyle/>
          <a:p>
            <a:r>
              <a:rPr lang="es-CL" sz="2000"/>
              <a:t>Menos 60º angulación</a:t>
            </a:r>
          </a:p>
          <a:p>
            <a:endParaRPr lang="es-CL" sz="2000"/>
          </a:p>
          <a:p>
            <a:r>
              <a:rPr lang="es-CL" sz="2000"/>
              <a:t>En extensión con supinación, forzar varo</a:t>
            </a:r>
          </a:p>
          <a:p>
            <a:endParaRPr lang="es-CL" sz="2000"/>
          </a:p>
          <a:p>
            <a:r>
              <a:rPr lang="es-CL" sz="2000"/>
              <a:t>Manipular cabeza radio</a:t>
            </a:r>
          </a:p>
          <a:p>
            <a:endParaRPr lang="es-CL" sz="2000"/>
          </a:p>
          <a:p>
            <a:r>
              <a:rPr lang="es-CL" sz="2000"/>
              <a:t>Flectar y pronar</a:t>
            </a:r>
          </a:p>
          <a:p>
            <a:endParaRPr lang="es-CL" sz="2000"/>
          </a:p>
          <a:p>
            <a:endParaRPr lang="es-CL" sz="20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9DBAC694-DE74-B1D6-F17C-0F7FAA6D8C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7" r="-1" b="2756"/>
          <a:stretch/>
        </p:blipFill>
        <p:spPr bwMode="auto">
          <a:xfrm>
            <a:off x="5977788" y="799352"/>
            <a:ext cx="5425410" cy="525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0407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1293230-B0F6-45B1-96D1-13D18E242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A1E0707-4985-454B-ACE0-4855BB558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653438" cy="6858000"/>
          </a:xfrm>
          <a:custGeom>
            <a:avLst/>
            <a:gdLst>
              <a:gd name="connsiteX0" fmla="*/ 0 w 6096000"/>
              <a:gd name="connsiteY0" fmla="*/ 0 h 6858000"/>
              <a:gd name="connsiteX1" fmla="*/ 5567517 w 6096000"/>
              <a:gd name="connsiteY1" fmla="*/ 0 h 6858000"/>
              <a:gd name="connsiteX2" fmla="*/ 5566938 w 6096000"/>
              <a:gd name="connsiteY2" fmla="*/ 1705 h 6858000"/>
              <a:gd name="connsiteX3" fmla="*/ 5551594 w 6096000"/>
              <a:gd name="connsiteY3" fmla="*/ 17287 h 6858000"/>
              <a:gd name="connsiteX4" fmla="*/ 5545641 w 6096000"/>
              <a:gd name="connsiteY4" fmla="*/ 130336 h 6858000"/>
              <a:gd name="connsiteX5" fmla="*/ 5538289 w 6096000"/>
              <a:gd name="connsiteY5" fmla="*/ 187093 h 6858000"/>
              <a:gd name="connsiteX6" fmla="*/ 5545790 w 6096000"/>
              <a:gd name="connsiteY6" fmla="*/ 265704 h 6858000"/>
              <a:gd name="connsiteX7" fmla="*/ 5542313 w 6096000"/>
              <a:gd name="connsiteY7" fmla="*/ 354566 h 6858000"/>
              <a:gd name="connsiteX8" fmla="*/ 5524126 w 6096000"/>
              <a:gd name="connsiteY8" fmla="*/ 472000 h 6858000"/>
              <a:gd name="connsiteX9" fmla="*/ 5522170 w 6096000"/>
              <a:gd name="connsiteY9" fmla="*/ 473782 h 6858000"/>
              <a:gd name="connsiteX10" fmla="*/ 5521798 w 6096000"/>
              <a:gd name="connsiteY10" fmla="*/ 491380 h 6858000"/>
              <a:gd name="connsiteX11" fmla="*/ 5536419 w 6096000"/>
              <a:gd name="connsiteY11" fmla="*/ 531675 h 6858000"/>
              <a:gd name="connsiteX12" fmla="*/ 5533435 w 6096000"/>
              <a:gd name="connsiteY12" fmla="*/ 536015 h 6858000"/>
              <a:gd name="connsiteX13" fmla="*/ 5538088 w 6096000"/>
              <a:gd name="connsiteY13" fmla="*/ 572092 h 6858000"/>
              <a:gd name="connsiteX14" fmla="*/ 5536061 w 6096000"/>
              <a:gd name="connsiteY14" fmla="*/ 572511 h 6858000"/>
              <a:gd name="connsiteX15" fmla="*/ 5528218 w 6096000"/>
              <a:gd name="connsiteY15" fmla="*/ 582332 h 6858000"/>
              <a:gd name="connsiteX16" fmla="*/ 5518011 w 6096000"/>
              <a:gd name="connsiteY16" fmla="*/ 601285 h 6858000"/>
              <a:gd name="connsiteX17" fmla="*/ 5473174 w 6096000"/>
              <a:gd name="connsiteY17" fmla="*/ 681608 h 6858000"/>
              <a:gd name="connsiteX18" fmla="*/ 5472963 w 6096000"/>
              <a:gd name="connsiteY18" fmla="*/ 689151 h 6858000"/>
              <a:gd name="connsiteX19" fmla="*/ 5472485 w 6096000"/>
              <a:gd name="connsiteY19" fmla="*/ 689289 h 6858000"/>
              <a:gd name="connsiteX20" fmla="*/ 5471326 w 6096000"/>
              <a:gd name="connsiteY20" fmla="*/ 697222 h 6858000"/>
              <a:gd name="connsiteX21" fmla="*/ 5472164 w 6096000"/>
              <a:gd name="connsiteY21" fmla="*/ 717531 h 6858000"/>
              <a:gd name="connsiteX22" fmla="*/ 5468891 w 6096000"/>
              <a:gd name="connsiteY22" fmla="*/ 722494 h 6858000"/>
              <a:gd name="connsiteX23" fmla="*/ 5463081 w 6096000"/>
              <a:gd name="connsiteY23" fmla="*/ 724368 h 6858000"/>
              <a:gd name="connsiteX24" fmla="*/ 5446981 w 6096000"/>
              <a:gd name="connsiteY24" fmla="*/ 752692 h 6858000"/>
              <a:gd name="connsiteX25" fmla="*/ 5417190 w 6096000"/>
              <a:gd name="connsiteY25" fmla="*/ 816346 h 6858000"/>
              <a:gd name="connsiteX26" fmla="*/ 5388958 w 6096000"/>
              <a:gd name="connsiteY26" fmla="*/ 889417 h 6858000"/>
              <a:gd name="connsiteX27" fmla="*/ 5307044 w 6096000"/>
              <a:gd name="connsiteY27" fmla="*/ 1063288 h 6858000"/>
              <a:gd name="connsiteX28" fmla="*/ 5303837 w 6096000"/>
              <a:gd name="connsiteY28" fmla="*/ 1157176 h 6858000"/>
              <a:gd name="connsiteX29" fmla="*/ 5286494 w 6096000"/>
              <a:gd name="connsiteY29" fmla="*/ 1210776 h 6858000"/>
              <a:gd name="connsiteX30" fmla="*/ 5282463 w 6096000"/>
              <a:gd name="connsiteY30" fmla="*/ 1301993 h 6858000"/>
              <a:gd name="connsiteX31" fmla="*/ 5252235 w 6096000"/>
              <a:gd name="connsiteY31" fmla="*/ 1360879 h 6858000"/>
              <a:gd name="connsiteX32" fmla="*/ 5244497 w 6096000"/>
              <a:gd name="connsiteY32" fmla="*/ 1404045 h 6858000"/>
              <a:gd name="connsiteX33" fmla="*/ 5223823 w 6096000"/>
              <a:gd name="connsiteY33" fmla="*/ 1429568 h 6858000"/>
              <a:gd name="connsiteX34" fmla="*/ 5224851 w 6096000"/>
              <a:gd name="connsiteY34" fmla="*/ 1430305 h 6858000"/>
              <a:gd name="connsiteX35" fmla="*/ 5212394 w 6096000"/>
              <a:gd name="connsiteY35" fmla="*/ 1463304 h 6858000"/>
              <a:gd name="connsiteX36" fmla="*/ 5209958 w 6096000"/>
              <a:gd name="connsiteY36" fmla="*/ 1514846 h 6858000"/>
              <a:gd name="connsiteX37" fmla="*/ 5206417 w 6096000"/>
              <a:gd name="connsiteY37" fmla="*/ 1519731 h 6858000"/>
              <a:gd name="connsiteX38" fmla="*/ 5206640 w 6096000"/>
              <a:gd name="connsiteY38" fmla="*/ 1519929 h 6858000"/>
              <a:gd name="connsiteX39" fmla="*/ 5207632 w 6096000"/>
              <a:gd name="connsiteY39" fmla="*/ 1546022 h 6858000"/>
              <a:gd name="connsiteX40" fmla="*/ 5212030 w 6096000"/>
              <a:gd name="connsiteY40" fmla="*/ 1578752 h 6858000"/>
              <a:gd name="connsiteX41" fmla="*/ 5203533 w 6096000"/>
              <a:gd name="connsiteY41" fmla="*/ 1647555 h 6858000"/>
              <a:gd name="connsiteX42" fmla="*/ 5190877 w 6096000"/>
              <a:gd name="connsiteY42" fmla="*/ 1715685 h 6858000"/>
              <a:gd name="connsiteX43" fmla="*/ 5184235 w 6096000"/>
              <a:gd name="connsiteY43" fmla="*/ 1740358 h 6858000"/>
              <a:gd name="connsiteX44" fmla="*/ 5181475 w 6096000"/>
              <a:gd name="connsiteY44" fmla="*/ 1784314 h 6858000"/>
              <a:gd name="connsiteX45" fmla="*/ 5185845 w 6096000"/>
              <a:gd name="connsiteY45" fmla="*/ 1804434 h 6858000"/>
              <a:gd name="connsiteX46" fmla="*/ 5185068 w 6096000"/>
              <a:gd name="connsiteY46" fmla="*/ 1805316 h 6858000"/>
              <a:gd name="connsiteX47" fmla="*/ 5188593 w 6096000"/>
              <a:gd name="connsiteY47" fmla="*/ 1807109 h 6858000"/>
              <a:gd name="connsiteX48" fmla="*/ 5185920 w 6096000"/>
              <a:gd name="connsiteY48" fmla="*/ 1821003 h 6858000"/>
              <a:gd name="connsiteX49" fmla="*/ 5183543 w 6096000"/>
              <a:gd name="connsiteY49" fmla="*/ 1824832 h 6858000"/>
              <a:gd name="connsiteX50" fmla="*/ 5182235 w 6096000"/>
              <a:gd name="connsiteY50" fmla="*/ 1830429 h 6858000"/>
              <a:gd name="connsiteX51" fmla="*/ 5182525 w 6096000"/>
              <a:gd name="connsiteY51" fmla="*/ 1830569 h 6858000"/>
              <a:gd name="connsiteX52" fmla="*/ 5180663 w 6096000"/>
              <a:gd name="connsiteY52" fmla="*/ 1835810 h 6858000"/>
              <a:gd name="connsiteX53" fmla="*/ 5167452 w 6096000"/>
              <a:gd name="connsiteY53" fmla="*/ 1861483 h 6858000"/>
              <a:gd name="connsiteX54" fmla="*/ 5174266 w 6096000"/>
              <a:gd name="connsiteY54" fmla="*/ 1892417 h 6858000"/>
              <a:gd name="connsiteX55" fmla="*/ 5189262 w 6096000"/>
              <a:gd name="connsiteY55" fmla="*/ 1895114 h 6858000"/>
              <a:gd name="connsiteX56" fmla="*/ 5187100 w 6096000"/>
              <a:gd name="connsiteY56" fmla="*/ 1899379 h 6858000"/>
              <a:gd name="connsiteX57" fmla="*/ 5180471 w 6096000"/>
              <a:gd name="connsiteY57" fmla="*/ 1907867 h 6858000"/>
              <a:gd name="connsiteX58" fmla="*/ 5181361 w 6096000"/>
              <a:gd name="connsiteY58" fmla="*/ 1910265 h 6858000"/>
              <a:gd name="connsiteX59" fmla="*/ 5178268 w 6096000"/>
              <a:gd name="connsiteY59" fmla="*/ 1935584 h 6858000"/>
              <a:gd name="connsiteX60" fmla="*/ 5183619 w 6096000"/>
              <a:gd name="connsiteY60" fmla="*/ 1942021 h 6858000"/>
              <a:gd name="connsiteX61" fmla="*/ 5184480 w 6096000"/>
              <a:gd name="connsiteY61" fmla="*/ 1945112 h 6858000"/>
              <a:gd name="connsiteX62" fmla="*/ 5172776 w 6096000"/>
              <a:gd name="connsiteY62" fmla="*/ 1961162 h 6858000"/>
              <a:gd name="connsiteX63" fmla="*/ 5168513 w 6096000"/>
              <a:gd name="connsiteY63" fmla="*/ 1969445 h 6858000"/>
              <a:gd name="connsiteX64" fmla="*/ 5126597 w 6096000"/>
              <a:gd name="connsiteY64" fmla="*/ 2024270 h 6858000"/>
              <a:gd name="connsiteX65" fmla="*/ 5119528 w 6096000"/>
              <a:gd name="connsiteY65" fmla="*/ 2107942 h 6858000"/>
              <a:gd name="connsiteX66" fmla="*/ 5110356 w 6096000"/>
              <a:gd name="connsiteY66" fmla="*/ 2193455 h 6858000"/>
              <a:gd name="connsiteX67" fmla="*/ 5104992 w 6096000"/>
              <a:gd name="connsiteY67" fmla="*/ 2260088 h 6858000"/>
              <a:gd name="connsiteX68" fmla="*/ 5059439 w 6096000"/>
              <a:gd name="connsiteY68" fmla="*/ 2335735 h 6858000"/>
              <a:gd name="connsiteX69" fmla="*/ 5022061 w 6096000"/>
              <a:gd name="connsiteY69" fmla="*/ 2408995 h 6858000"/>
              <a:gd name="connsiteX70" fmla="*/ 5022253 w 6096000"/>
              <a:gd name="connsiteY70" fmla="*/ 2445869 h 6858000"/>
              <a:gd name="connsiteX71" fmla="*/ 5011426 w 6096000"/>
              <a:gd name="connsiteY71" fmla="*/ 2496499 h 6858000"/>
              <a:gd name="connsiteX72" fmla="*/ 4994224 w 6096000"/>
              <a:gd name="connsiteY72" fmla="*/ 2549900 h 6858000"/>
              <a:gd name="connsiteX73" fmla="*/ 4995245 w 6096000"/>
              <a:gd name="connsiteY73" fmla="*/ 2596456 h 6858000"/>
              <a:gd name="connsiteX74" fmla="*/ 4988570 w 6096000"/>
              <a:gd name="connsiteY74" fmla="*/ 2606088 h 6858000"/>
              <a:gd name="connsiteX75" fmla="*/ 4988371 w 6096000"/>
              <a:gd name="connsiteY75" fmla="*/ 2635351 h 6858000"/>
              <a:gd name="connsiteX76" fmla="*/ 4983212 w 6096000"/>
              <a:gd name="connsiteY76" fmla="*/ 2665666 h 6858000"/>
              <a:gd name="connsiteX77" fmla="*/ 4968234 w 6096000"/>
              <a:gd name="connsiteY77" fmla="*/ 2715895 h 6858000"/>
              <a:gd name="connsiteX78" fmla="*/ 4975888 w 6096000"/>
              <a:gd name="connsiteY78" fmla="*/ 2725052 h 6858000"/>
              <a:gd name="connsiteX79" fmla="*/ 4980195 w 6096000"/>
              <a:gd name="connsiteY79" fmla="*/ 2726489 h 6858000"/>
              <a:gd name="connsiteX80" fmla="*/ 4976218 w 6096000"/>
              <a:gd name="connsiteY80" fmla="*/ 2740278 h 6858000"/>
              <a:gd name="connsiteX81" fmla="*/ 4980571 w 6096000"/>
              <a:gd name="connsiteY81" fmla="*/ 2751112 h 6858000"/>
              <a:gd name="connsiteX82" fmla="*/ 4973893 w 6096000"/>
              <a:gd name="connsiteY82" fmla="*/ 2760208 h 6858000"/>
              <a:gd name="connsiteX83" fmla="*/ 4979005 w 6096000"/>
              <a:gd name="connsiteY83" fmla="*/ 2790136 h 6858000"/>
              <a:gd name="connsiteX84" fmla="*/ 4986137 w 6096000"/>
              <a:gd name="connsiteY84" fmla="*/ 2804183 h 6858000"/>
              <a:gd name="connsiteX85" fmla="*/ 4986175 w 6096000"/>
              <a:gd name="connsiteY85" fmla="*/ 2825860 h 6858000"/>
              <a:gd name="connsiteX86" fmla="*/ 4993936 w 6096000"/>
              <a:gd name="connsiteY86" fmla="*/ 2911749 h 6858000"/>
              <a:gd name="connsiteX87" fmla="*/ 4992563 w 6096000"/>
              <a:gd name="connsiteY87" fmla="*/ 2977278 h 6858000"/>
              <a:gd name="connsiteX88" fmla="*/ 4980516 w 6096000"/>
              <a:gd name="connsiteY88" fmla="*/ 2991092 h 6858000"/>
              <a:gd name="connsiteX89" fmla="*/ 4992801 w 6096000"/>
              <a:gd name="connsiteY89" fmla="*/ 3020247 h 6858000"/>
              <a:gd name="connsiteX90" fmla="*/ 5014805 w 6096000"/>
              <a:gd name="connsiteY90" fmla="*/ 3065434 h 6858000"/>
              <a:gd name="connsiteX91" fmla="*/ 5002733 w 6096000"/>
              <a:gd name="connsiteY91" fmla="*/ 3103777 h 6858000"/>
              <a:gd name="connsiteX92" fmla="*/ 5002941 w 6096000"/>
              <a:gd name="connsiteY92" fmla="*/ 3151828 h 6858000"/>
              <a:gd name="connsiteX93" fmla="*/ 5002883 w 6096000"/>
              <a:gd name="connsiteY93" fmla="*/ 3180546 h 6858000"/>
              <a:gd name="connsiteX94" fmla="*/ 5016711 w 6096000"/>
              <a:gd name="connsiteY94" fmla="*/ 3258677 h 6858000"/>
              <a:gd name="connsiteX95" fmla="*/ 5017918 w 6096000"/>
              <a:gd name="connsiteY95" fmla="*/ 3262610 h 6858000"/>
              <a:gd name="connsiteX96" fmla="*/ 5011672 w 6096000"/>
              <a:gd name="connsiteY96" fmla="*/ 3277179 h 6858000"/>
              <a:gd name="connsiteX97" fmla="*/ 5009344 w 6096000"/>
              <a:gd name="connsiteY97" fmla="*/ 3278130 h 6858000"/>
              <a:gd name="connsiteX98" fmla="*/ 5026770 w 6096000"/>
              <a:gd name="connsiteY98" fmla="*/ 3325671 h 6858000"/>
              <a:gd name="connsiteX99" fmla="*/ 5024571 w 6096000"/>
              <a:gd name="connsiteY99" fmla="*/ 3332072 h 6858000"/>
              <a:gd name="connsiteX100" fmla="*/ 5041705 w 6096000"/>
              <a:gd name="connsiteY100" fmla="*/ 3362948 h 6858000"/>
              <a:gd name="connsiteX101" fmla="*/ 5047477 w 6096000"/>
              <a:gd name="connsiteY101" fmla="*/ 3378959 h 6858000"/>
              <a:gd name="connsiteX102" fmla="*/ 5060758 w 6096000"/>
              <a:gd name="connsiteY102" fmla="*/ 3407057 h 6858000"/>
              <a:gd name="connsiteX103" fmla="*/ 5058968 w 6096000"/>
              <a:gd name="connsiteY103" fmla="*/ 3409825 h 6858000"/>
              <a:gd name="connsiteX104" fmla="*/ 5062667 w 6096000"/>
              <a:gd name="connsiteY104" fmla="*/ 3415218 h 6858000"/>
              <a:gd name="connsiteX105" fmla="*/ 5060928 w 6096000"/>
              <a:gd name="connsiteY105" fmla="*/ 3419880 h 6858000"/>
              <a:gd name="connsiteX106" fmla="*/ 5062923 w 6096000"/>
              <a:gd name="connsiteY106" fmla="*/ 3424545 h 6858000"/>
              <a:gd name="connsiteX107" fmla="*/ 5064623 w 6096000"/>
              <a:gd name="connsiteY107" fmla="*/ 3476412 h 6858000"/>
              <a:gd name="connsiteX108" fmla="*/ 5069684 w 6096000"/>
              <a:gd name="connsiteY108" fmla="*/ 3486850 h 6858000"/>
              <a:gd name="connsiteX109" fmla="*/ 5063339 w 6096000"/>
              <a:gd name="connsiteY109" fmla="*/ 3496391 h 6858000"/>
              <a:gd name="connsiteX110" fmla="*/ 5070139 w 6096000"/>
              <a:gd name="connsiteY110" fmla="*/ 3531201 h 6858000"/>
              <a:gd name="connsiteX111" fmla="*/ 5079896 w 6096000"/>
              <a:gd name="connsiteY111" fmla="*/ 3542019 h 6858000"/>
              <a:gd name="connsiteX112" fmla="*/ 5087540 w 6096000"/>
              <a:gd name="connsiteY112" fmla="*/ 3552249 h 6858000"/>
              <a:gd name="connsiteX113" fmla="*/ 5087902 w 6096000"/>
              <a:gd name="connsiteY113" fmla="*/ 3553678 h 6858000"/>
              <a:gd name="connsiteX114" fmla="*/ 5091509 w 6096000"/>
              <a:gd name="connsiteY114" fmla="*/ 3568021 h 6858000"/>
              <a:gd name="connsiteX115" fmla="*/ 5091934 w 6096000"/>
              <a:gd name="connsiteY115" fmla="*/ 3569719 h 6858000"/>
              <a:gd name="connsiteX116" fmla="*/ 5089362 w 6096000"/>
              <a:gd name="connsiteY116" fmla="*/ 3586412 h 6858000"/>
              <a:gd name="connsiteX117" fmla="*/ 5092358 w 6096000"/>
              <a:gd name="connsiteY117" fmla="*/ 3597336 h 6858000"/>
              <a:gd name="connsiteX118" fmla="*/ 5084254 w 6096000"/>
              <a:gd name="connsiteY118" fmla="*/ 3606007 h 6858000"/>
              <a:gd name="connsiteX119" fmla="*/ 5084281 w 6096000"/>
              <a:gd name="connsiteY119" fmla="*/ 3641228 h 6858000"/>
              <a:gd name="connsiteX120" fmla="*/ 5091848 w 6096000"/>
              <a:gd name="connsiteY120" fmla="*/ 3653088 h 6858000"/>
              <a:gd name="connsiteX121" fmla="*/ 5097436 w 6096000"/>
              <a:gd name="connsiteY121" fmla="*/ 3664114 h 6858000"/>
              <a:gd name="connsiteX122" fmla="*/ 5097518 w 6096000"/>
              <a:gd name="connsiteY122" fmla="*/ 3665569 h 6858000"/>
              <a:gd name="connsiteX123" fmla="*/ 5099829 w 6096000"/>
              <a:gd name="connsiteY123" fmla="*/ 3707357 h 6858000"/>
              <a:gd name="connsiteX124" fmla="*/ 5114696 w 6096000"/>
              <a:gd name="connsiteY124" fmla="*/ 3778166 h 6858000"/>
              <a:gd name="connsiteX125" fmla="*/ 5135379 w 6096000"/>
              <a:gd name="connsiteY125" fmla="*/ 3878222 h 6858000"/>
              <a:gd name="connsiteX126" fmla="*/ 5130138 w 6096000"/>
              <a:gd name="connsiteY126" fmla="*/ 4048117 h 6858000"/>
              <a:gd name="connsiteX127" fmla="*/ 5090040 w 6096000"/>
              <a:gd name="connsiteY127" fmla="*/ 4219510 h 6858000"/>
              <a:gd name="connsiteX128" fmla="*/ 5092812 w 6096000"/>
              <a:gd name="connsiteY128" fmla="*/ 4411258 h 6858000"/>
              <a:gd name="connsiteX129" fmla="*/ 5084599 w 6096000"/>
              <a:gd name="connsiteY129" fmla="*/ 4488531 h 6858000"/>
              <a:gd name="connsiteX130" fmla="*/ 5084072 w 6096000"/>
              <a:gd name="connsiteY130" fmla="*/ 4539168 h 6858000"/>
              <a:gd name="connsiteX131" fmla="*/ 5068936 w 6096000"/>
              <a:gd name="connsiteY131" fmla="*/ 4625153 h 6858000"/>
              <a:gd name="connsiteX132" fmla="*/ 5059114 w 6096000"/>
              <a:gd name="connsiteY132" fmla="*/ 4733115 h 6858000"/>
              <a:gd name="connsiteX133" fmla="*/ 5037209 w 6096000"/>
              <a:gd name="connsiteY133" fmla="*/ 4844323 h 6858000"/>
              <a:gd name="connsiteX134" fmla="*/ 5020638 w 6096000"/>
              <a:gd name="connsiteY134" fmla="*/ 4877992 h 6858000"/>
              <a:gd name="connsiteX135" fmla="*/ 5006413 w 6096000"/>
              <a:gd name="connsiteY135" fmla="*/ 4925805 h 6858000"/>
              <a:gd name="connsiteX136" fmla="*/ 4971037 w 6096000"/>
              <a:gd name="connsiteY136" fmla="*/ 5009272 h 6858000"/>
              <a:gd name="connsiteX137" fmla="*/ 4963105 w 6096000"/>
              <a:gd name="connsiteY137" fmla="*/ 5111369 h 6858000"/>
              <a:gd name="connsiteX138" fmla="*/ 4976341 w 6096000"/>
              <a:gd name="connsiteY138" fmla="*/ 5210876 h 6858000"/>
              <a:gd name="connsiteX139" fmla="*/ 4980617 w 6096000"/>
              <a:gd name="connsiteY139" fmla="*/ 5269726 h 6858000"/>
              <a:gd name="connsiteX140" fmla="*/ 4997733 w 6096000"/>
              <a:gd name="connsiteY140" fmla="*/ 5464225 h 6858000"/>
              <a:gd name="connsiteX141" fmla="*/ 5001400 w 6096000"/>
              <a:gd name="connsiteY141" fmla="*/ 5594585 h 6858000"/>
              <a:gd name="connsiteX142" fmla="*/ 4983700 w 6096000"/>
              <a:gd name="connsiteY142" fmla="*/ 5667896 h 6858000"/>
              <a:gd name="connsiteX143" fmla="*/ 4968506 w 6096000"/>
              <a:gd name="connsiteY143" fmla="*/ 5769225 h 6858000"/>
              <a:gd name="connsiteX144" fmla="*/ 4969765 w 6096000"/>
              <a:gd name="connsiteY144" fmla="*/ 5823324 h 6858000"/>
              <a:gd name="connsiteX145" fmla="*/ 4966129 w 6096000"/>
              <a:gd name="connsiteY145" fmla="*/ 5862699 h 6858000"/>
              <a:gd name="connsiteX146" fmla="*/ 4970695 w 6096000"/>
              <a:gd name="connsiteY146" fmla="*/ 5906467 h 6858000"/>
              <a:gd name="connsiteX147" fmla="*/ 4991568 w 6096000"/>
              <a:gd name="connsiteY147" fmla="*/ 5939847 h 6858000"/>
              <a:gd name="connsiteX148" fmla="*/ 4986815 w 6096000"/>
              <a:gd name="connsiteY148" fmla="*/ 5973994 h 6858000"/>
              <a:gd name="connsiteX149" fmla="*/ 4987776 w 6096000"/>
              <a:gd name="connsiteY149" fmla="*/ 6089693 h 6858000"/>
              <a:gd name="connsiteX150" fmla="*/ 4991621 w 6096000"/>
              <a:gd name="connsiteY150" fmla="*/ 6224938 h 6858000"/>
              <a:gd name="connsiteX151" fmla="*/ 5017157 w 6096000"/>
              <a:gd name="connsiteY151" fmla="*/ 6370251 h 6858000"/>
              <a:gd name="connsiteX152" fmla="*/ 5040797 w 6096000"/>
              <a:gd name="connsiteY152" fmla="*/ 6541313 h 6858000"/>
              <a:gd name="connsiteX153" fmla="*/ 5045375 w 6096000"/>
              <a:gd name="connsiteY153" fmla="*/ 6640957 h 6858000"/>
              <a:gd name="connsiteX154" fmla="*/ 5058442 w 6096000"/>
              <a:gd name="connsiteY154" fmla="*/ 6705297 h 6858000"/>
              <a:gd name="connsiteX155" fmla="*/ 5071125 w 6096000"/>
              <a:gd name="connsiteY155" fmla="*/ 6759582 h 6858000"/>
              <a:gd name="connsiteX156" fmla="*/ 5069172 w 6096000"/>
              <a:gd name="connsiteY156" fmla="*/ 6817746 h 6858000"/>
              <a:gd name="connsiteX157" fmla="*/ 5072322 w 6096000"/>
              <a:gd name="connsiteY157" fmla="*/ 6843646 h 6858000"/>
              <a:gd name="connsiteX158" fmla="*/ 5091388 w 6096000"/>
              <a:gd name="connsiteY158" fmla="*/ 6857998 h 6858000"/>
              <a:gd name="connsiteX159" fmla="*/ 6096000 w 6096000"/>
              <a:gd name="connsiteY159" fmla="*/ 6857998 h 6858000"/>
              <a:gd name="connsiteX160" fmla="*/ 6096000 w 6096000"/>
              <a:gd name="connsiteY160" fmla="*/ 6858000 h 6858000"/>
              <a:gd name="connsiteX161" fmla="*/ 0 w 6096000"/>
              <a:gd name="connsiteY16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567517" y="0"/>
                </a:lnTo>
                <a:lnTo>
                  <a:pt x="5566938" y="1705"/>
                </a:lnTo>
                <a:cubicBezTo>
                  <a:pt x="5563126" y="8440"/>
                  <a:pt x="5558112" y="13784"/>
                  <a:pt x="5551594" y="17287"/>
                </a:cubicBezTo>
                <a:cubicBezTo>
                  <a:pt x="5562364" y="82036"/>
                  <a:pt x="5510349" y="69804"/>
                  <a:pt x="5545641" y="130336"/>
                </a:cubicBezTo>
                <a:cubicBezTo>
                  <a:pt x="5526953" y="117589"/>
                  <a:pt x="5536978" y="162458"/>
                  <a:pt x="5538289" y="187093"/>
                </a:cubicBezTo>
                <a:cubicBezTo>
                  <a:pt x="5536205" y="226511"/>
                  <a:pt x="5545722" y="205530"/>
                  <a:pt x="5545790" y="265704"/>
                </a:cubicBezTo>
                <a:cubicBezTo>
                  <a:pt x="5542296" y="317533"/>
                  <a:pt x="5543813" y="325288"/>
                  <a:pt x="5542313" y="354566"/>
                </a:cubicBezTo>
                <a:lnTo>
                  <a:pt x="5524126" y="472000"/>
                </a:lnTo>
                <a:lnTo>
                  <a:pt x="5522170" y="473782"/>
                </a:lnTo>
                <a:cubicBezTo>
                  <a:pt x="5517847" y="482008"/>
                  <a:pt x="5518682" y="487340"/>
                  <a:pt x="5521798" y="491380"/>
                </a:cubicBezTo>
                <a:lnTo>
                  <a:pt x="5536419" y="531675"/>
                </a:lnTo>
                <a:lnTo>
                  <a:pt x="5533435" y="536015"/>
                </a:lnTo>
                <a:lnTo>
                  <a:pt x="5538088" y="572092"/>
                </a:lnTo>
                <a:lnTo>
                  <a:pt x="5536061" y="572511"/>
                </a:lnTo>
                <a:cubicBezTo>
                  <a:pt x="5531611" y="574271"/>
                  <a:pt x="5528529" y="577121"/>
                  <a:pt x="5528218" y="582332"/>
                </a:cubicBezTo>
                <a:cubicBezTo>
                  <a:pt x="5498002" y="573171"/>
                  <a:pt x="5516262" y="585107"/>
                  <a:pt x="5518011" y="601285"/>
                </a:cubicBezTo>
                <a:cubicBezTo>
                  <a:pt x="5508838" y="617831"/>
                  <a:pt x="5480684" y="666964"/>
                  <a:pt x="5473174" y="681608"/>
                </a:cubicBezTo>
                <a:cubicBezTo>
                  <a:pt x="5473102" y="684122"/>
                  <a:pt x="5473033" y="686637"/>
                  <a:pt x="5472963" y="689151"/>
                </a:cubicBezTo>
                <a:lnTo>
                  <a:pt x="5472485" y="689289"/>
                </a:lnTo>
                <a:cubicBezTo>
                  <a:pt x="5471434" y="690905"/>
                  <a:pt x="5470986" y="693376"/>
                  <a:pt x="5471326" y="697222"/>
                </a:cubicBezTo>
                <a:cubicBezTo>
                  <a:pt x="5471606" y="703992"/>
                  <a:pt x="5471884" y="710761"/>
                  <a:pt x="5472164" y="717531"/>
                </a:cubicBezTo>
                <a:lnTo>
                  <a:pt x="5468891" y="722494"/>
                </a:lnTo>
                <a:lnTo>
                  <a:pt x="5463081" y="724368"/>
                </a:lnTo>
                <a:lnTo>
                  <a:pt x="5446981" y="752692"/>
                </a:lnTo>
                <a:cubicBezTo>
                  <a:pt x="5454691" y="764380"/>
                  <a:pt x="5422719" y="808083"/>
                  <a:pt x="5417190" y="816346"/>
                </a:cubicBezTo>
                <a:lnTo>
                  <a:pt x="5388958" y="889417"/>
                </a:lnTo>
                <a:cubicBezTo>
                  <a:pt x="5320491" y="969963"/>
                  <a:pt x="5321907" y="1005331"/>
                  <a:pt x="5307044" y="1063288"/>
                </a:cubicBezTo>
                <a:cubicBezTo>
                  <a:pt x="5313332" y="1111028"/>
                  <a:pt x="5317096" y="1110140"/>
                  <a:pt x="5303837" y="1157176"/>
                </a:cubicBezTo>
                <a:cubicBezTo>
                  <a:pt x="5301103" y="1192124"/>
                  <a:pt x="5301884" y="1197232"/>
                  <a:pt x="5286494" y="1210776"/>
                </a:cubicBezTo>
                <a:lnTo>
                  <a:pt x="5282463" y="1301993"/>
                </a:lnTo>
                <a:lnTo>
                  <a:pt x="5252235" y="1360879"/>
                </a:lnTo>
                <a:lnTo>
                  <a:pt x="5244497" y="1404045"/>
                </a:lnTo>
                <a:lnTo>
                  <a:pt x="5223823" y="1429568"/>
                </a:lnTo>
                <a:lnTo>
                  <a:pt x="5224851" y="1430305"/>
                </a:lnTo>
                <a:cubicBezTo>
                  <a:pt x="5226697" y="1432466"/>
                  <a:pt x="5214738" y="1459891"/>
                  <a:pt x="5212394" y="1463304"/>
                </a:cubicBezTo>
                <a:cubicBezTo>
                  <a:pt x="5209912" y="1477394"/>
                  <a:pt x="5213027" y="1501295"/>
                  <a:pt x="5209958" y="1514846"/>
                </a:cubicBezTo>
                <a:lnTo>
                  <a:pt x="5206417" y="1519731"/>
                </a:lnTo>
                <a:lnTo>
                  <a:pt x="5206640" y="1519929"/>
                </a:lnTo>
                <a:cubicBezTo>
                  <a:pt x="5206490" y="1521210"/>
                  <a:pt x="5209710" y="1543635"/>
                  <a:pt x="5207632" y="1546022"/>
                </a:cubicBezTo>
                <a:lnTo>
                  <a:pt x="5212030" y="1578752"/>
                </a:lnTo>
                <a:cubicBezTo>
                  <a:pt x="5206147" y="1605585"/>
                  <a:pt x="5226381" y="1622803"/>
                  <a:pt x="5203533" y="1647555"/>
                </a:cubicBezTo>
                <a:cubicBezTo>
                  <a:pt x="5198128" y="1672675"/>
                  <a:pt x="5203213" y="1694404"/>
                  <a:pt x="5190877" y="1715685"/>
                </a:cubicBezTo>
                <a:cubicBezTo>
                  <a:pt x="5196815" y="1724301"/>
                  <a:pt x="5198098" y="1732435"/>
                  <a:pt x="5184235" y="1740358"/>
                </a:cubicBezTo>
                <a:cubicBezTo>
                  <a:pt x="5182625" y="1763793"/>
                  <a:pt x="5198368" y="1769422"/>
                  <a:pt x="5181475" y="1784314"/>
                </a:cubicBezTo>
                <a:cubicBezTo>
                  <a:pt x="5205987" y="1797417"/>
                  <a:pt x="5195246" y="1798221"/>
                  <a:pt x="5185845" y="1804434"/>
                </a:cubicBezTo>
                <a:lnTo>
                  <a:pt x="5185068" y="1805316"/>
                </a:lnTo>
                <a:lnTo>
                  <a:pt x="5188593" y="1807109"/>
                </a:lnTo>
                <a:lnTo>
                  <a:pt x="5185920" y="1821003"/>
                </a:lnTo>
                <a:lnTo>
                  <a:pt x="5183543" y="1824832"/>
                </a:lnTo>
                <a:cubicBezTo>
                  <a:pt x="5182284" y="1827468"/>
                  <a:pt x="5181937" y="1829219"/>
                  <a:pt x="5182235" y="1830429"/>
                </a:cubicBezTo>
                <a:lnTo>
                  <a:pt x="5182525" y="1830569"/>
                </a:lnTo>
                <a:lnTo>
                  <a:pt x="5180663" y="1835810"/>
                </a:lnTo>
                <a:cubicBezTo>
                  <a:pt x="5176779" y="1844665"/>
                  <a:pt x="5172297" y="1853278"/>
                  <a:pt x="5167452" y="1861483"/>
                </a:cubicBezTo>
                <a:cubicBezTo>
                  <a:pt x="5179827" y="1866643"/>
                  <a:pt x="5166788" y="1884999"/>
                  <a:pt x="5174266" y="1892417"/>
                </a:cubicBezTo>
                <a:lnTo>
                  <a:pt x="5189262" y="1895114"/>
                </a:lnTo>
                <a:lnTo>
                  <a:pt x="5187100" y="1899379"/>
                </a:lnTo>
                <a:lnTo>
                  <a:pt x="5180471" y="1907867"/>
                </a:lnTo>
                <a:cubicBezTo>
                  <a:pt x="5179609" y="1909162"/>
                  <a:pt x="5179647" y="1909994"/>
                  <a:pt x="5181361" y="1910265"/>
                </a:cubicBezTo>
                <a:cubicBezTo>
                  <a:pt x="5180995" y="1914884"/>
                  <a:pt x="5177893" y="1930292"/>
                  <a:pt x="5178268" y="1935584"/>
                </a:cubicBezTo>
                <a:lnTo>
                  <a:pt x="5183619" y="1942021"/>
                </a:lnTo>
                <a:lnTo>
                  <a:pt x="5184480" y="1945112"/>
                </a:lnTo>
                <a:lnTo>
                  <a:pt x="5172776" y="1961162"/>
                </a:lnTo>
                <a:lnTo>
                  <a:pt x="5168513" y="1969445"/>
                </a:lnTo>
                <a:lnTo>
                  <a:pt x="5126597" y="2024270"/>
                </a:lnTo>
                <a:lnTo>
                  <a:pt x="5119528" y="2107942"/>
                </a:lnTo>
                <a:cubicBezTo>
                  <a:pt x="5089290" y="2138038"/>
                  <a:pt x="5110415" y="2159228"/>
                  <a:pt x="5110356" y="2193455"/>
                </a:cubicBezTo>
                <a:cubicBezTo>
                  <a:pt x="5101302" y="2220953"/>
                  <a:pt x="5110381" y="2224200"/>
                  <a:pt x="5104992" y="2260088"/>
                </a:cubicBezTo>
                <a:cubicBezTo>
                  <a:pt x="5096504" y="2291744"/>
                  <a:pt x="5078225" y="2299003"/>
                  <a:pt x="5059439" y="2335735"/>
                </a:cubicBezTo>
                <a:cubicBezTo>
                  <a:pt x="5029465" y="2329020"/>
                  <a:pt x="5058046" y="2407546"/>
                  <a:pt x="5022061" y="2408995"/>
                </a:cubicBezTo>
                <a:cubicBezTo>
                  <a:pt x="5023289" y="2413465"/>
                  <a:pt x="5019654" y="2441580"/>
                  <a:pt x="5022253" y="2445869"/>
                </a:cubicBezTo>
                <a:cubicBezTo>
                  <a:pt x="5022440" y="2449625"/>
                  <a:pt x="5011241" y="2492743"/>
                  <a:pt x="5011426" y="2496499"/>
                </a:cubicBezTo>
                <a:lnTo>
                  <a:pt x="4994224" y="2549900"/>
                </a:lnTo>
                <a:cubicBezTo>
                  <a:pt x="4992353" y="2564757"/>
                  <a:pt x="4998952" y="2582253"/>
                  <a:pt x="4995245" y="2596456"/>
                </a:cubicBezTo>
                <a:lnTo>
                  <a:pt x="4988570" y="2606088"/>
                </a:lnTo>
                <a:cubicBezTo>
                  <a:pt x="4988504" y="2615842"/>
                  <a:pt x="4988436" y="2625597"/>
                  <a:pt x="4988371" y="2635351"/>
                </a:cubicBezTo>
                <a:lnTo>
                  <a:pt x="4983212" y="2665666"/>
                </a:lnTo>
                <a:lnTo>
                  <a:pt x="4968234" y="2715895"/>
                </a:lnTo>
                <a:lnTo>
                  <a:pt x="4975888" y="2725052"/>
                </a:lnTo>
                <a:lnTo>
                  <a:pt x="4980195" y="2726489"/>
                </a:lnTo>
                <a:lnTo>
                  <a:pt x="4976218" y="2740278"/>
                </a:lnTo>
                <a:lnTo>
                  <a:pt x="4980571" y="2751112"/>
                </a:lnTo>
                <a:lnTo>
                  <a:pt x="4973893" y="2760208"/>
                </a:lnTo>
                <a:lnTo>
                  <a:pt x="4979005" y="2790136"/>
                </a:lnTo>
                <a:lnTo>
                  <a:pt x="4986137" y="2804183"/>
                </a:lnTo>
                <a:cubicBezTo>
                  <a:pt x="4986150" y="2811409"/>
                  <a:pt x="4986162" y="2818634"/>
                  <a:pt x="4986175" y="2825860"/>
                </a:cubicBezTo>
                <a:cubicBezTo>
                  <a:pt x="4987474" y="2843788"/>
                  <a:pt x="4992871" y="2886513"/>
                  <a:pt x="4993936" y="2911749"/>
                </a:cubicBezTo>
                <a:cubicBezTo>
                  <a:pt x="4993313" y="2946689"/>
                  <a:pt x="4980300" y="2954448"/>
                  <a:pt x="4992563" y="2977278"/>
                </a:cubicBezTo>
                <a:cubicBezTo>
                  <a:pt x="4985688" y="2983455"/>
                  <a:pt x="4982051" y="2987749"/>
                  <a:pt x="4980516" y="2991092"/>
                </a:cubicBezTo>
                <a:cubicBezTo>
                  <a:pt x="4975910" y="3001119"/>
                  <a:pt x="4990216" y="3002537"/>
                  <a:pt x="4992801" y="3020247"/>
                </a:cubicBezTo>
                <a:cubicBezTo>
                  <a:pt x="4998517" y="3032637"/>
                  <a:pt x="5013148" y="3051512"/>
                  <a:pt x="5014805" y="3065434"/>
                </a:cubicBezTo>
                <a:cubicBezTo>
                  <a:pt x="4998836" y="3057428"/>
                  <a:pt x="5016840" y="3105196"/>
                  <a:pt x="5002733" y="3103777"/>
                </a:cubicBezTo>
                <a:cubicBezTo>
                  <a:pt x="5022381" y="3124610"/>
                  <a:pt x="4997365" y="3128169"/>
                  <a:pt x="5002941" y="3151828"/>
                </a:cubicBezTo>
                <a:cubicBezTo>
                  <a:pt x="5010264" y="3163902"/>
                  <a:pt x="5011356" y="3171780"/>
                  <a:pt x="5002883" y="3180546"/>
                </a:cubicBezTo>
                <a:cubicBezTo>
                  <a:pt x="5038586" y="3236545"/>
                  <a:pt x="5003723" y="3210316"/>
                  <a:pt x="5016711" y="3258677"/>
                </a:cubicBezTo>
                <a:lnTo>
                  <a:pt x="5017918" y="3262610"/>
                </a:lnTo>
                <a:lnTo>
                  <a:pt x="5011672" y="3277179"/>
                </a:lnTo>
                <a:lnTo>
                  <a:pt x="5009344" y="3278130"/>
                </a:lnTo>
                <a:lnTo>
                  <a:pt x="5026770" y="3325671"/>
                </a:lnTo>
                <a:lnTo>
                  <a:pt x="5024571" y="3332072"/>
                </a:lnTo>
                <a:lnTo>
                  <a:pt x="5041705" y="3362948"/>
                </a:lnTo>
                <a:lnTo>
                  <a:pt x="5047477" y="3378959"/>
                </a:lnTo>
                <a:lnTo>
                  <a:pt x="5060758" y="3407057"/>
                </a:lnTo>
                <a:lnTo>
                  <a:pt x="5058968" y="3409825"/>
                </a:lnTo>
                <a:lnTo>
                  <a:pt x="5062667" y="3415218"/>
                </a:lnTo>
                <a:lnTo>
                  <a:pt x="5060928" y="3419880"/>
                </a:lnTo>
                <a:lnTo>
                  <a:pt x="5062923" y="3424545"/>
                </a:lnTo>
                <a:cubicBezTo>
                  <a:pt x="5063537" y="3433967"/>
                  <a:pt x="5063494" y="3466028"/>
                  <a:pt x="5064623" y="3476412"/>
                </a:cubicBezTo>
                <a:lnTo>
                  <a:pt x="5069684" y="3486850"/>
                </a:lnTo>
                <a:lnTo>
                  <a:pt x="5063339" y="3496391"/>
                </a:lnTo>
                <a:lnTo>
                  <a:pt x="5070139" y="3531201"/>
                </a:lnTo>
                <a:lnTo>
                  <a:pt x="5079896" y="3542019"/>
                </a:lnTo>
                <a:lnTo>
                  <a:pt x="5087540" y="3552249"/>
                </a:lnTo>
                <a:lnTo>
                  <a:pt x="5087902" y="3553678"/>
                </a:lnTo>
                <a:lnTo>
                  <a:pt x="5091509" y="3568021"/>
                </a:lnTo>
                <a:lnTo>
                  <a:pt x="5091934" y="3569719"/>
                </a:lnTo>
                <a:lnTo>
                  <a:pt x="5089362" y="3586412"/>
                </a:lnTo>
                <a:lnTo>
                  <a:pt x="5092358" y="3597336"/>
                </a:lnTo>
                <a:lnTo>
                  <a:pt x="5084254" y="3606007"/>
                </a:lnTo>
                <a:cubicBezTo>
                  <a:pt x="5084262" y="3617747"/>
                  <a:pt x="5084273" y="3629488"/>
                  <a:pt x="5084281" y="3641228"/>
                </a:cubicBezTo>
                <a:lnTo>
                  <a:pt x="5091848" y="3653088"/>
                </a:lnTo>
                <a:lnTo>
                  <a:pt x="5097436" y="3664114"/>
                </a:lnTo>
                <a:cubicBezTo>
                  <a:pt x="5097463" y="3664599"/>
                  <a:pt x="5097491" y="3665084"/>
                  <a:pt x="5097518" y="3665569"/>
                </a:cubicBezTo>
                <a:cubicBezTo>
                  <a:pt x="5097915" y="3672776"/>
                  <a:pt x="5096966" y="3688591"/>
                  <a:pt x="5099829" y="3707357"/>
                </a:cubicBezTo>
                <a:cubicBezTo>
                  <a:pt x="5100505" y="3724716"/>
                  <a:pt x="5118078" y="3760234"/>
                  <a:pt x="5114696" y="3778166"/>
                </a:cubicBezTo>
                <a:cubicBezTo>
                  <a:pt x="5141627" y="3845122"/>
                  <a:pt x="5125427" y="3821305"/>
                  <a:pt x="5135379" y="3878222"/>
                </a:cubicBezTo>
                <a:cubicBezTo>
                  <a:pt x="5161519" y="3905047"/>
                  <a:pt x="5125417" y="4015047"/>
                  <a:pt x="5130138" y="4048117"/>
                </a:cubicBezTo>
                <a:cubicBezTo>
                  <a:pt x="5081804" y="4192084"/>
                  <a:pt x="5096262" y="4158987"/>
                  <a:pt x="5090040" y="4219510"/>
                </a:cubicBezTo>
                <a:cubicBezTo>
                  <a:pt x="5104553" y="4280033"/>
                  <a:pt x="5065380" y="4345686"/>
                  <a:pt x="5092812" y="4411258"/>
                </a:cubicBezTo>
                <a:cubicBezTo>
                  <a:pt x="5090630" y="4437329"/>
                  <a:pt x="5083878" y="4473140"/>
                  <a:pt x="5084599" y="4488531"/>
                </a:cubicBezTo>
                <a:cubicBezTo>
                  <a:pt x="5084423" y="4505410"/>
                  <a:pt x="5084248" y="4522289"/>
                  <a:pt x="5084072" y="4539168"/>
                </a:cubicBezTo>
                <a:cubicBezTo>
                  <a:pt x="5072114" y="4567830"/>
                  <a:pt x="5064305" y="4588197"/>
                  <a:pt x="5068936" y="4625153"/>
                </a:cubicBezTo>
                <a:cubicBezTo>
                  <a:pt x="5077433" y="4662889"/>
                  <a:pt x="5065899" y="4679357"/>
                  <a:pt x="5059114" y="4733115"/>
                </a:cubicBezTo>
                <a:cubicBezTo>
                  <a:pt x="5068687" y="4752352"/>
                  <a:pt x="5055370" y="4832308"/>
                  <a:pt x="5037209" y="4844323"/>
                </a:cubicBezTo>
                <a:cubicBezTo>
                  <a:pt x="5033444" y="4857054"/>
                  <a:pt x="5040194" y="4871554"/>
                  <a:pt x="5020638" y="4877992"/>
                </a:cubicBezTo>
                <a:cubicBezTo>
                  <a:pt x="4997151" y="4888353"/>
                  <a:pt x="5034418" y="4931200"/>
                  <a:pt x="5006413" y="4925805"/>
                </a:cubicBezTo>
                <a:cubicBezTo>
                  <a:pt x="5031964" y="4956261"/>
                  <a:pt x="4982840" y="4982633"/>
                  <a:pt x="4971037" y="5009272"/>
                </a:cubicBezTo>
                <a:cubicBezTo>
                  <a:pt x="4973259" y="5034036"/>
                  <a:pt x="4968375" y="5053859"/>
                  <a:pt x="4963105" y="5111369"/>
                </a:cubicBezTo>
                <a:cubicBezTo>
                  <a:pt x="4973224" y="5141336"/>
                  <a:pt x="4937413" y="5161742"/>
                  <a:pt x="4976341" y="5210876"/>
                </a:cubicBezTo>
                <a:cubicBezTo>
                  <a:pt x="4972455" y="5212581"/>
                  <a:pt x="4977054" y="5227501"/>
                  <a:pt x="4980617" y="5269726"/>
                </a:cubicBezTo>
                <a:cubicBezTo>
                  <a:pt x="4984182" y="5311951"/>
                  <a:pt x="4990390" y="5400671"/>
                  <a:pt x="4997733" y="5464225"/>
                </a:cubicBezTo>
                <a:cubicBezTo>
                  <a:pt x="5001765" y="5536542"/>
                  <a:pt x="4990225" y="5517959"/>
                  <a:pt x="5001400" y="5594585"/>
                </a:cubicBezTo>
                <a:cubicBezTo>
                  <a:pt x="4999908" y="5619318"/>
                  <a:pt x="4974042" y="5647975"/>
                  <a:pt x="4983700" y="5667896"/>
                </a:cubicBezTo>
                <a:cubicBezTo>
                  <a:pt x="4976834" y="5696311"/>
                  <a:pt x="4975579" y="5738356"/>
                  <a:pt x="4968506" y="5769225"/>
                </a:cubicBezTo>
                <a:cubicBezTo>
                  <a:pt x="4968926" y="5787258"/>
                  <a:pt x="4969344" y="5805291"/>
                  <a:pt x="4969765" y="5823324"/>
                </a:cubicBezTo>
                <a:cubicBezTo>
                  <a:pt x="4966122" y="5853058"/>
                  <a:pt x="4965608" y="5838948"/>
                  <a:pt x="4966129" y="5862699"/>
                </a:cubicBezTo>
                <a:lnTo>
                  <a:pt x="4970695" y="5906467"/>
                </a:lnTo>
                <a:lnTo>
                  <a:pt x="4991568" y="5939847"/>
                </a:lnTo>
                <a:cubicBezTo>
                  <a:pt x="4998848" y="5955713"/>
                  <a:pt x="4974731" y="5940131"/>
                  <a:pt x="4986815" y="5973994"/>
                </a:cubicBezTo>
                <a:cubicBezTo>
                  <a:pt x="4961187" y="5997051"/>
                  <a:pt x="4983444" y="6032039"/>
                  <a:pt x="4987776" y="6089693"/>
                </a:cubicBezTo>
                <a:lnTo>
                  <a:pt x="4991621" y="6224938"/>
                </a:lnTo>
                <a:cubicBezTo>
                  <a:pt x="4988442" y="6270972"/>
                  <a:pt x="5008962" y="6317522"/>
                  <a:pt x="5017157" y="6370251"/>
                </a:cubicBezTo>
                <a:cubicBezTo>
                  <a:pt x="5025353" y="6422980"/>
                  <a:pt x="5039938" y="6490855"/>
                  <a:pt x="5040797" y="6541313"/>
                </a:cubicBezTo>
                <a:cubicBezTo>
                  <a:pt x="5039898" y="6576319"/>
                  <a:pt x="5031912" y="6591883"/>
                  <a:pt x="5045375" y="6640957"/>
                </a:cubicBezTo>
                <a:cubicBezTo>
                  <a:pt x="5057505" y="6669536"/>
                  <a:pt x="5052276" y="6675394"/>
                  <a:pt x="5058442" y="6705297"/>
                </a:cubicBezTo>
                <a:cubicBezTo>
                  <a:pt x="5057367" y="6727133"/>
                  <a:pt x="5067901" y="6732087"/>
                  <a:pt x="5071125" y="6759582"/>
                </a:cubicBezTo>
                <a:cubicBezTo>
                  <a:pt x="5055614" y="6796071"/>
                  <a:pt x="5051656" y="6769544"/>
                  <a:pt x="5069172" y="6817746"/>
                </a:cubicBezTo>
                <a:cubicBezTo>
                  <a:pt x="5060956" y="6828354"/>
                  <a:pt x="5064525" y="6836369"/>
                  <a:pt x="5072322" y="6843646"/>
                </a:cubicBezTo>
                <a:lnTo>
                  <a:pt x="5091388" y="6857998"/>
                </a:lnTo>
                <a:lnTo>
                  <a:pt x="6096000" y="6857998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1B61EEE-1A96-1FD8-998C-92BE28934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7" y="609599"/>
            <a:ext cx="3686174" cy="1322888"/>
          </a:xfrm>
        </p:spPr>
        <p:txBody>
          <a:bodyPr>
            <a:normAutofit/>
          </a:bodyPr>
          <a:lstStyle/>
          <a:p>
            <a:r>
              <a:rPr lang="es-CL" dirty="0"/>
              <a:t>Fractura cuello radio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49F188E-D856-405B-14CC-416C599919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427" y="2194101"/>
            <a:ext cx="3543298" cy="397333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CL" sz="2000"/>
          </a:p>
        </p:txBody>
      </p:sp>
      <p:pic>
        <p:nvPicPr>
          <p:cNvPr id="8" name="Marcador de contenido 5">
            <a:extLst>
              <a:ext uri="{FF2B5EF4-FFF2-40B4-BE49-F238E27FC236}">
                <a16:creationId xmlns:a16="http://schemas.microsoft.com/office/drawing/2014/main" id="{852882B4-961E-9A84-21D3-C86A976FB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" t="27345" r="1981" b="4472"/>
          <a:stretch>
            <a:fillRect/>
          </a:stretch>
        </p:blipFill>
        <p:spPr bwMode="auto">
          <a:xfrm>
            <a:off x="3693495" y="1510766"/>
            <a:ext cx="2828925" cy="4048771"/>
          </a:xfrm>
          <a:prstGeom prst="rect">
            <a:avLst/>
          </a:prstGeom>
        </p:spPr>
      </p:pic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A48E98BD-98B8-908E-81E5-50E007D74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06" b="27522"/>
          <a:stretch>
            <a:fillRect/>
          </a:stretch>
        </p:blipFill>
        <p:spPr bwMode="auto">
          <a:xfrm>
            <a:off x="7236793" y="609599"/>
            <a:ext cx="4767584" cy="577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3889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AD318CC-E2A8-4E27-9548-A047A7899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1B61EEE-1A96-1FD8-998C-92BE28934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65" y="1463040"/>
            <a:ext cx="3796306" cy="2690949"/>
          </a:xfrm>
        </p:spPr>
        <p:txBody>
          <a:bodyPr anchor="t">
            <a:normAutofit/>
          </a:bodyPr>
          <a:lstStyle/>
          <a:p>
            <a:r>
              <a:rPr lang="es-CL" sz="4800"/>
              <a:t>Fractura cuello radio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14B560F-9DD7-4302-A60B-EBD3EF59B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4415246"/>
            <a:ext cx="11982332" cy="2087795"/>
            <a:chOff x="143163" y="5763486"/>
            <a:chExt cx="11982332" cy="73955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A9A4357-BD1D-4622-A4FE-766E6AB8DE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21D6966-343E-49AC-A026-D2497E0C3C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706" y="587829"/>
            <a:ext cx="6505300" cy="56823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82F6EC-557E-0649-20B9-FED3336DD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6218" y="1463039"/>
            <a:ext cx="5542387" cy="4300447"/>
          </a:xfrm>
        </p:spPr>
        <p:txBody>
          <a:bodyPr anchor="t">
            <a:normAutofit/>
          </a:bodyPr>
          <a:lstStyle/>
          <a:p>
            <a:r>
              <a:rPr lang="es-CL" sz="2200"/>
              <a:t>Complicaciones:</a:t>
            </a:r>
          </a:p>
          <a:p>
            <a:endParaRPr lang="es-CL" sz="2200"/>
          </a:p>
          <a:p>
            <a:r>
              <a:rPr lang="es-CL" sz="2200"/>
              <a:t>Pérdida pronosupinación</a:t>
            </a:r>
          </a:p>
          <a:p>
            <a:endParaRPr lang="es-CL" sz="2200"/>
          </a:p>
          <a:p>
            <a:r>
              <a:rPr lang="es-CL" sz="2200"/>
              <a:t>Cierre fisario, (valgo)</a:t>
            </a:r>
          </a:p>
          <a:p>
            <a:endParaRPr lang="es-CL" sz="2200"/>
          </a:p>
          <a:p>
            <a:r>
              <a:rPr lang="es-CL" sz="2200"/>
              <a:t>Sinostosis</a:t>
            </a:r>
          </a:p>
          <a:p>
            <a:endParaRPr lang="es-CL" sz="2200"/>
          </a:p>
          <a:p>
            <a:endParaRPr lang="es-CL" sz="2200"/>
          </a:p>
          <a:p>
            <a:endParaRPr lang="es-CL" sz="2200"/>
          </a:p>
        </p:txBody>
      </p:sp>
    </p:spTree>
    <p:extLst>
      <p:ext uri="{BB962C8B-B14F-4D97-AF65-F5344CB8AC3E}">
        <p14:creationId xmlns:p14="http://schemas.microsoft.com/office/powerpoint/2010/main" val="15753200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94559-887A-83EF-D060-CA3CD16BA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Fractura de olecranon </a:t>
            </a:r>
          </a:p>
        </p:txBody>
      </p:sp>
      <p:graphicFrame>
        <p:nvGraphicFramePr>
          <p:cNvPr id="7" name="Marcador de contenido 2">
            <a:extLst>
              <a:ext uri="{FF2B5EF4-FFF2-40B4-BE49-F238E27FC236}">
                <a16:creationId xmlns:a16="http://schemas.microsoft.com/office/drawing/2014/main" id="{7484B994-20FC-112E-D38F-77C7CA2C3EF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5">
            <a:extLst>
              <a:ext uri="{FF2B5EF4-FFF2-40B4-BE49-F238E27FC236}">
                <a16:creationId xmlns:a16="http://schemas.microsoft.com/office/drawing/2014/main" id="{0D70AABE-A05A-60D6-60A0-061152C7E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lum bright="16000" contrast="-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1" b="4671"/>
          <a:stretch>
            <a:fillRect/>
          </a:stretch>
        </p:blipFill>
        <p:spPr bwMode="auto">
          <a:xfrm>
            <a:off x="6737684" y="480293"/>
            <a:ext cx="2657392" cy="3212232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Olecranon ORIF">
            <a:extLst>
              <a:ext uri="{FF2B5EF4-FFF2-40B4-BE49-F238E27FC236}">
                <a16:creationId xmlns:a16="http://schemas.microsoft.com/office/drawing/2014/main" id="{6C471C00-87F0-B229-0FA7-268D0DF27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0" b="-140"/>
          <a:stretch>
            <a:fillRect/>
          </a:stretch>
        </p:blipFill>
        <p:spPr bwMode="auto">
          <a:xfrm>
            <a:off x="7845007" y="3645132"/>
            <a:ext cx="3508793" cy="3058076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13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051B9C-3EAC-2506-39A0-B55DBDFF2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Pronación dolorosa del codo </a:t>
            </a:r>
          </a:p>
        </p:txBody>
      </p:sp>
      <p:graphicFrame>
        <p:nvGraphicFramePr>
          <p:cNvPr id="6" name="Marcador de contenido 2">
            <a:extLst>
              <a:ext uri="{FF2B5EF4-FFF2-40B4-BE49-F238E27FC236}">
                <a16:creationId xmlns:a16="http://schemas.microsoft.com/office/drawing/2014/main" id="{B78DC122-D951-7308-DE8E-0D747CBFF46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5682916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5">
            <a:extLst>
              <a:ext uri="{FF2B5EF4-FFF2-40B4-BE49-F238E27FC236}">
                <a16:creationId xmlns:a16="http://schemas.microsoft.com/office/drawing/2014/main" id="{9A953564-D78B-1FFA-1A8B-1EE802E2C0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116" y="1371600"/>
            <a:ext cx="4832684" cy="511696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032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8" descr="general_view.jpg">
            <a:extLst>
              <a:ext uri="{FF2B5EF4-FFF2-40B4-BE49-F238E27FC236}">
                <a16:creationId xmlns:a16="http://schemas.microsoft.com/office/drawing/2014/main" id="{FA689E3D-D06B-39B7-0234-47B8EC9F7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5" b="9155"/>
          <a:stretch>
            <a:fillRect/>
          </a:stretch>
        </p:blipFill>
        <p:spPr bwMode="auto">
          <a:xfrm>
            <a:off x="484632" y="2118724"/>
            <a:ext cx="2560320" cy="2614406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0DA1EB8-87CF-4588-A1FD-4756F9A28F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10079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Marcador de contenido 5" descr="full_flexion.jpg">
            <a:extLst>
              <a:ext uri="{FF2B5EF4-FFF2-40B4-BE49-F238E27FC236}">
                <a16:creationId xmlns:a16="http://schemas.microsoft.com/office/drawing/2014/main" id="{B3107CE3-A5DC-B5BB-73DF-F48E40343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8" r="10828"/>
          <a:stretch>
            <a:fillRect/>
          </a:stretch>
        </p:blipFill>
        <p:spPr bwMode="auto">
          <a:xfrm>
            <a:off x="3354631" y="2118708"/>
            <a:ext cx="2560320" cy="2614438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7A4E378-EA57-47B9-B1EB-58B998F6CF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2595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Marcador de contenido 4" descr="part_flexion.jpg">
            <a:extLst>
              <a:ext uri="{FF2B5EF4-FFF2-40B4-BE49-F238E27FC236}">
                <a16:creationId xmlns:a16="http://schemas.microsoft.com/office/drawing/2014/main" id="{399ED9EA-BF7D-9F18-C308-E9CA81EA3E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8" r="10828"/>
          <a:stretch>
            <a:fillRect/>
          </a:stretch>
        </p:blipFill>
        <p:spPr bwMode="auto">
          <a:xfrm>
            <a:off x="6235726" y="2118708"/>
            <a:ext cx="2560320" cy="2614438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B31ED6-76F0-425A-9A41-C947AEF9C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5662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Marcador de contenido 4" descr="over_pronation.jpg">
            <a:extLst>
              <a:ext uri="{FF2B5EF4-FFF2-40B4-BE49-F238E27FC236}">
                <a16:creationId xmlns:a16="http://schemas.microsoft.com/office/drawing/2014/main" id="{F1AB8DD5-327D-87D7-EFD9-CD1248DF07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8" r="10828"/>
          <a:stretch>
            <a:fillRect/>
          </a:stretch>
        </p:blipFill>
        <p:spPr bwMode="auto">
          <a:xfrm>
            <a:off x="9120662" y="2118708"/>
            <a:ext cx="2560320" cy="261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59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B89CD52-1624-A75E-B72C-412CA14B1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s-CL" sz="5400"/>
              <a:t>Fractura antebrazo </a:t>
            </a:r>
          </a:p>
        </p:txBody>
      </p:sp>
      <p:sp>
        <p:nvSpPr>
          <p:cNvPr id="15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B52122A-6FBE-4AC8-97B2-C35699582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es-CL" sz="1700"/>
              <a:t>40 % de las fracturas de la edad pediátrica </a:t>
            </a:r>
          </a:p>
          <a:p>
            <a:r>
              <a:rPr lang="es-CL" sz="1700"/>
              <a:t>La fractura mas frecuente de huesos largos en niño</a:t>
            </a:r>
          </a:p>
          <a:p>
            <a:r>
              <a:rPr lang="es-CL" sz="1700"/>
              <a:t>Relación Hombre:mujer   2-3 : 1</a:t>
            </a:r>
          </a:p>
          <a:p>
            <a:r>
              <a:rPr lang="es-CL" sz="1700"/>
              <a:t>Mecanismo lesional generalmente caida de nivel con apoyo de mano, menos frecuente golpe directo.</a:t>
            </a:r>
          </a:p>
          <a:p>
            <a:r>
              <a:rPr lang="es-CL" sz="1700"/>
              <a:t>Mas frecuentes Metafisiarias y luego Fisiarias</a:t>
            </a:r>
          </a:p>
          <a:p>
            <a:r>
              <a:rPr lang="es-CL" sz="1700"/>
              <a:t>Predominantemente edad sobre 5 años</a:t>
            </a:r>
          </a:p>
          <a:p>
            <a:endParaRPr lang="es-CL" sz="1700"/>
          </a:p>
          <a:p>
            <a:endParaRPr lang="es-CL" sz="1700"/>
          </a:p>
          <a:p>
            <a:endParaRPr lang="es-CL" sz="1700"/>
          </a:p>
          <a:p>
            <a:endParaRPr lang="es-CL" sz="1700"/>
          </a:p>
          <a:p>
            <a:endParaRPr lang="es-CL" sz="1700"/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6B8040B6-9553-6022-91C3-A3C12695C4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6" r="45116" b="-1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A6E47736-D595-1873-DB87-DD82AF406D5C}"/>
              </a:ext>
            </a:extLst>
          </p:cNvPr>
          <p:cNvSpPr txBox="1"/>
          <p:nvPr/>
        </p:nvSpPr>
        <p:spPr>
          <a:xfrm>
            <a:off x="2907792" y="28529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1288353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B89CD52-1624-A75E-B72C-412CA14B1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es-CL" sz="5000"/>
              <a:t>Fractura antebrazo </a:t>
            </a:r>
          </a:p>
        </p:txBody>
      </p:sp>
      <p:sp>
        <p:nvSpPr>
          <p:cNvPr id="14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B52122A-6FBE-4AC8-97B2-C35699582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es-CL" sz="2000"/>
              <a:t>Según localización</a:t>
            </a:r>
          </a:p>
          <a:p>
            <a:endParaRPr lang="es-CL" sz="2000"/>
          </a:p>
          <a:p>
            <a:r>
              <a:rPr lang="es-CL" sz="2000"/>
              <a:t>Tercio proximal (Aprox. 5%)</a:t>
            </a:r>
          </a:p>
          <a:p>
            <a:pPr lvl="1"/>
            <a:r>
              <a:rPr lang="es-CL" sz="2000"/>
              <a:t>Luxofractura de Monteggia</a:t>
            </a:r>
          </a:p>
          <a:p>
            <a:endParaRPr lang="es-CL" sz="2000"/>
          </a:p>
          <a:p>
            <a:r>
              <a:rPr lang="es-CL" sz="2000"/>
              <a:t>Tercio medio  (Aprox. 15%)</a:t>
            </a:r>
          </a:p>
          <a:p>
            <a:endParaRPr lang="es-CL" sz="2000"/>
          </a:p>
          <a:p>
            <a:r>
              <a:rPr lang="es-CL" sz="2000"/>
              <a:t>Tercio distal (mas frecuente localización aprox. 80%)</a:t>
            </a:r>
          </a:p>
          <a:p>
            <a:endParaRPr lang="es-CL" sz="2000"/>
          </a:p>
          <a:p>
            <a:endParaRPr lang="es-CL" sz="2000"/>
          </a:p>
          <a:p>
            <a:endParaRPr lang="es-CL" sz="2000"/>
          </a:p>
          <a:p>
            <a:endParaRPr lang="es-CL" sz="2000"/>
          </a:p>
          <a:p>
            <a:endParaRPr lang="es-CL" sz="2000"/>
          </a:p>
          <a:p>
            <a:endParaRPr lang="es-CL" sz="2000"/>
          </a:p>
          <a:p>
            <a:endParaRPr lang="es-CL" sz="2000"/>
          </a:p>
          <a:p>
            <a:endParaRPr lang="es-CL" sz="200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360BF89-46E3-762E-D7D5-0CE97D338A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048" y="2480504"/>
            <a:ext cx="5458968" cy="1896991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A6E47736-D595-1873-DB87-DD82AF406D5C}"/>
              </a:ext>
            </a:extLst>
          </p:cNvPr>
          <p:cNvSpPr txBox="1"/>
          <p:nvPr/>
        </p:nvSpPr>
        <p:spPr>
          <a:xfrm>
            <a:off x="2907792" y="28529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52926006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1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B89CD52-1624-A75E-B72C-412CA14B1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es-CL" sz="5000"/>
              <a:t>Fractura antebrazo </a:t>
            </a:r>
          </a:p>
        </p:txBody>
      </p:sp>
      <p:sp>
        <p:nvSpPr>
          <p:cNvPr id="17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B52122A-6FBE-4AC8-97B2-C35699582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es-CL" sz="2200"/>
              <a:t>Tercio distal</a:t>
            </a:r>
          </a:p>
          <a:p>
            <a:pPr marL="0" indent="0">
              <a:buNone/>
            </a:pPr>
            <a:endParaRPr lang="es-CL" sz="2200"/>
          </a:p>
          <a:p>
            <a:r>
              <a:rPr lang="es-CL" sz="2200"/>
              <a:t>Compromiso fisiario (Salter y Harris)</a:t>
            </a:r>
          </a:p>
          <a:p>
            <a:pPr marL="0" indent="0">
              <a:buNone/>
            </a:pPr>
            <a:endParaRPr lang="es-CL" sz="2200"/>
          </a:p>
          <a:p>
            <a:r>
              <a:rPr lang="es-CL" sz="2200"/>
              <a:t>Metafisiario (Rodete, Tallo verde, Completas)</a:t>
            </a:r>
          </a:p>
          <a:p>
            <a:pPr marL="0" indent="0">
              <a:buNone/>
            </a:pPr>
            <a:endParaRPr lang="es-CL" sz="2200"/>
          </a:p>
          <a:p>
            <a:r>
              <a:rPr lang="es-CL" sz="2200"/>
              <a:t>Luxofracturade Galeazzi</a:t>
            </a:r>
          </a:p>
          <a:p>
            <a:endParaRPr lang="es-CL" sz="2200"/>
          </a:p>
          <a:p>
            <a:endParaRPr lang="es-CL" sz="2200"/>
          </a:p>
          <a:p>
            <a:endParaRPr lang="es-CL" sz="2200"/>
          </a:p>
          <a:p>
            <a:endParaRPr lang="es-CL" sz="2200"/>
          </a:p>
          <a:p>
            <a:endParaRPr lang="es-CL" sz="2200"/>
          </a:p>
          <a:p>
            <a:endParaRPr lang="es-CL" sz="2200"/>
          </a:p>
          <a:p>
            <a:endParaRPr lang="es-CL" sz="2200"/>
          </a:p>
          <a:p>
            <a:endParaRPr lang="es-CL" sz="2200"/>
          </a:p>
          <a:p>
            <a:endParaRPr lang="es-CL" sz="220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360BF89-46E3-762E-D7D5-0CE97D338A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048" y="2480504"/>
            <a:ext cx="5458968" cy="1896991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A6E47736-D595-1873-DB87-DD82AF406D5C}"/>
              </a:ext>
            </a:extLst>
          </p:cNvPr>
          <p:cNvSpPr txBox="1"/>
          <p:nvPr/>
        </p:nvSpPr>
        <p:spPr>
          <a:xfrm>
            <a:off x="2907792" y="28529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014474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FC837C-98C8-469F-5703-46572FDB1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Fractura de clavícula.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8C8AB5-78B7-A170-65E0-32C14B05C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8" y="1628776"/>
            <a:ext cx="10515600" cy="4351338"/>
          </a:xfrm>
        </p:spPr>
        <p:txBody>
          <a:bodyPr/>
          <a:lstStyle/>
          <a:p>
            <a:r>
              <a:rPr lang="es-CL" dirty="0"/>
              <a:t>Diagnóstico </a:t>
            </a:r>
          </a:p>
          <a:p>
            <a:pPr lvl="1"/>
            <a:r>
              <a:rPr lang="es-CL" dirty="0"/>
              <a:t>Cuadro clínico depende de la edad.</a:t>
            </a:r>
          </a:p>
          <a:p>
            <a:pPr lvl="1"/>
            <a:r>
              <a:rPr lang="es-CL" dirty="0"/>
              <a:t>Imagenología: </a:t>
            </a:r>
            <a:r>
              <a:rPr lang="es-CL" dirty="0" err="1"/>
              <a:t>rx</a:t>
            </a:r>
            <a:r>
              <a:rPr lang="es-CL" dirty="0"/>
              <a:t> AP de clavícula.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798D048-5782-FF96-B647-27C9C55487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5582" y="2776889"/>
            <a:ext cx="6398218" cy="378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0A32F320-A665-3EC5-6952-8B6623EFABF1}"/>
              </a:ext>
            </a:extLst>
          </p:cNvPr>
          <p:cNvSpPr txBox="1"/>
          <p:nvPr/>
        </p:nvSpPr>
        <p:spPr>
          <a:xfrm>
            <a:off x="454618" y="3962400"/>
            <a:ext cx="43740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/>
              <a:t>Clasificación de las fracturas de clavícula de acuerdo a </a:t>
            </a:r>
            <a:r>
              <a:rPr lang="es-CL" sz="2800" dirty="0" err="1"/>
              <a:t>Allman</a:t>
            </a:r>
            <a:r>
              <a:rPr lang="es-CL" sz="2800" dirty="0"/>
              <a:t>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724613C-89D3-B1B6-5A2C-409840E1A07F}"/>
              </a:ext>
            </a:extLst>
          </p:cNvPr>
          <p:cNvSpPr txBox="1"/>
          <p:nvPr/>
        </p:nvSpPr>
        <p:spPr>
          <a:xfrm>
            <a:off x="5277853" y="5980114"/>
            <a:ext cx="12833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/>
              <a:t>3-6%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2149E16-DE5B-F510-04A7-A5E47B3C52BB}"/>
              </a:ext>
            </a:extLst>
          </p:cNvPr>
          <p:cNvSpPr txBox="1"/>
          <p:nvPr/>
        </p:nvSpPr>
        <p:spPr>
          <a:xfrm>
            <a:off x="7328664" y="5980114"/>
            <a:ext cx="12833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/>
              <a:t>85%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3D53463-C2EF-D8A5-F3E3-0FE8FF41C113}"/>
              </a:ext>
            </a:extLst>
          </p:cNvPr>
          <p:cNvSpPr txBox="1"/>
          <p:nvPr/>
        </p:nvSpPr>
        <p:spPr>
          <a:xfrm>
            <a:off x="9317168" y="5980114"/>
            <a:ext cx="15272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/>
              <a:t>12-28%</a:t>
            </a:r>
          </a:p>
        </p:txBody>
      </p:sp>
    </p:spTree>
    <p:extLst>
      <p:ext uri="{BB962C8B-B14F-4D97-AF65-F5344CB8AC3E}">
        <p14:creationId xmlns:p14="http://schemas.microsoft.com/office/powerpoint/2010/main" val="3801169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11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13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B89CD52-1624-A75E-B72C-412CA14B1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7"/>
            <a:ext cx="9392421" cy="1330841"/>
          </a:xfrm>
        </p:spPr>
        <p:txBody>
          <a:bodyPr>
            <a:normAutofit/>
          </a:bodyPr>
          <a:lstStyle/>
          <a:p>
            <a:r>
              <a:rPr lang="es-CL"/>
              <a:t>Fractura antebrazo </a:t>
            </a: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B52122A-6FBE-4AC8-97B2-C35699582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198362"/>
            <a:ext cx="4958966" cy="3917773"/>
          </a:xfrm>
        </p:spPr>
        <p:txBody>
          <a:bodyPr>
            <a:normAutofit/>
          </a:bodyPr>
          <a:lstStyle/>
          <a:p>
            <a:r>
              <a:rPr lang="es-CL" sz="1700"/>
              <a:t>Mantener adecuada posición de los fragmentos hasta consolidación en el contexto de las características propias del esqueleto infantil.</a:t>
            </a:r>
          </a:p>
          <a:p>
            <a:pPr marL="0" indent="0">
              <a:buNone/>
            </a:pPr>
            <a:endParaRPr lang="es-CL" sz="1700"/>
          </a:p>
          <a:p>
            <a:r>
              <a:rPr lang="es-CL" sz="1700"/>
              <a:t>Fuerzas deformantes</a:t>
            </a:r>
          </a:p>
          <a:p>
            <a:endParaRPr lang="es-CL" sz="1700"/>
          </a:p>
          <a:p>
            <a:r>
              <a:rPr lang="es-CL" sz="1700"/>
              <a:t>Aplicar conocimientos anatomía</a:t>
            </a:r>
          </a:p>
          <a:p>
            <a:endParaRPr lang="es-CL" sz="1700"/>
          </a:p>
          <a:p>
            <a:r>
              <a:rPr lang="es-CL" sz="1700"/>
              <a:t>Mecanismo lesional y desplazamiento inicial de fragmentos</a:t>
            </a:r>
          </a:p>
          <a:p>
            <a:endParaRPr lang="es-CL" sz="1700"/>
          </a:p>
          <a:p>
            <a:r>
              <a:rPr lang="es-CL" sz="1700"/>
              <a:t>Correcto uso de yeso</a:t>
            </a:r>
          </a:p>
          <a:p>
            <a:endParaRPr lang="es-CL" sz="1700"/>
          </a:p>
          <a:p>
            <a:endParaRPr lang="es-CL" sz="1700"/>
          </a:p>
          <a:p>
            <a:endParaRPr lang="es-CL" sz="1700"/>
          </a:p>
          <a:p>
            <a:endParaRPr lang="es-CL" sz="1700"/>
          </a:p>
          <a:p>
            <a:endParaRPr lang="es-CL" sz="1700"/>
          </a:p>
          <a:p>
            <a:endParaRPr lang="es-CL" sz="1700"/>
          </a:p>
          <a:p>
            <a:endParaRPr lang="es-CL" sz="170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6FE31C9A-22EB-7370-0E64-FE5AA2AAB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7549" y="2184914"/>
            <a:ext cx="3892140" cy="3755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Freeform: Shape 15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6E47736-D595-1873-DB87-DD82AF406D5C}"/>
              </a:ext>
            </a:extLst>
          </p:cNvPr>
          <p:cNvSpPr txBox="1"/>
          <p:nvPr/>
        </p:nvSpPr>
        <p:spPr>
          <a:xfrm>
            <a:off x="2907792" y="28529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07476776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897DEB4-4A88-4293-A935-9B25506C15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BE42BC3-6707-4CBF-9386-048B994A4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3886" y="0"/>
            <a:ext cx="7538114" cy="6858000"/>
          </a:xfrm>
          <a:custGeom>
            <a:avLst/>
            <a:gdLst>
              <a:gd name="connsiteX0" fmla="*/ 366246 w 7538114"/>
              <a:gd name="connsiteY0" fmla="*/ 0 h 6858000"/>
              <a:gd name="connsiteX1" fmla="*/ 2830292 w 7538114"/>
              <a:gd name="connsiteY1" fmla="*/ 0 h 6858000"/>
              <a:gd name="connsiteX2" fmla="*/ 3903260 w 7538114"/>
              <a:gd name="connsiteY2" fmla="*/ 0 h 6858000"/>
              <a:gd name="connsiteX3" fmla="*/ 4597266 w 7538114"/>
              <a:gd name="connsiteY3" fmla="*/ 0 h 6858000"/>
              <a:gd name="connsiteX4" fmla="*/ 7192370 w 7538114"/>
              <a:gd name="connsiteY4" fmla="*/ 0 h 6858000"/>
              <a:gd name="connsiteX5" fmla="*/ 7538114 w 7538114"/>
              <a:gd name="connsiteY5" fmla="*/ 0 h 6858000"/>
              <a:gd name="connsiteX6" fmla="*/ 7538114 w 7538114"/>
              <a:gd name="connsiteY6" fmla="*/ 6858000 h 6858000"/>
              <a:gd name="connsiteX7" fmla="*/ 7192370 w 7538114"/>
              <a:gd name="connsiteY7" fmla="*/ 6858000 h 6858000"/>
              <a:gd name="connsiteX8" fmla="*/ 4597266 w 7538114"/>
              <a:gd name="connsiteY8" fmla="*/ 6858000 h 6858000"/>
              <a:gd name="connsiteX9" fmla="*/ 3903260 w 7538114"/>
              <a:gd name="connsiteY9" fmla="*/ 6858000 h 6858000"/>
              <a:gd name="connsiteX10" fmla="*/ 2830292 w 7538114"/>
              <a:gd name="connsiteY10" fmla="*/ 6858000 h 6858000"/>
              <a:gd name="connsiteX11" fmla="*/ 170314 w 7538114"/>
              <a:gd name="connsiteY11" fmla="*/ 6858000 h 6858000"/>
              <a:gd name="connsiteX12" fmla="*/ 170341 w 7538114"/>
              <a:gd name="connsiteY12" fmla="*/ 6857759 h 6858000"/>
              <a:gd name="connsiteX13" fmla="*/ 173485 w 7538114"/>
              <a:gd name="connsiteY13" fmla="*/ 6852129 h 6858000"/>
              <a:gd name="connsiteX14" fmla="*/ 167544 w 7538114"/>
              <a:gd name="connsiteY14" fmla="*/ 6830335 h 6858000"/>
              <a:gd name="connsiteX15" fmla="*/ 163472 w 7538114"/>
              <a:gd name="connsiteY15" fmla="*/ 6796707 h 6858000"/>
              <a:gd name="connsiteX16" fmla="*/ 160535 w 7538114"/>
              <a:gd name="connsiteY16" fmla="*/ 6780725 h 6858000"/>
              <a:gd name="connsiteX17" fmla="*/ 162318 w 7538114"/>
              <a:gd name="connsiteY17" fmla="*/ 6767829 h 6858000"/>
              <a:gd name="connsiteX18" fmla="*/ 162771 w 7538114"/>
              <a:gd name="connsiteY18" fmla="*/ 6694444 h 6858000"/>
              <a:gd name="connsiteX19" fmla="*/ 165604 w 7538114"/>
              <a:gd name="connsiteY19" fmla="*/ 6677569 h 6858000"/>
              <a:gd name="connsiteX20" fmla="*/ 171255 w 7538114"/>
              <a:gd name="connsiteY20" fmla="*/ 6669571 h 6858000"/>
              <a:gd name="connsiteX21" fmla="*/ 169240 w 7538114"/>
              <a:gd name="connsiteY21" fmla="*/ 6663304 h 6858000"/>
              <a:gd name="connsiteX22" fmla="*/ 169039 w 7538114"/>
              <a:gd name="connsiteY22" fmla="*/ 6618916 h 6858000"/>
              <a:gd name="connsiteX23" fmla="*/ 168392 w 7538114"/>
              <a:gd name="connsiteY23" fmla="*/ 6589960 h 6858000"/>
              <a:gd name="connsiteX24" fmla="*/ 160636 w 7538114"/>
              <a:gd name="connsiteY24" fmla="*/ 6588200 h 6858000"/>
              <a:gd name="connsiteX25" fmla="*/ 157872 w 7538114"/>
              <a:gd name="connsiteY25" fmla="*/ 6562416 h 6858000"/>
              <a:gd name="connsiteX26" fmla="*/ 162851 w 7538114"/>
              <a:gd name="connsiteY26" fmla="*/ 6534939 h 6858000"/>
              <a:gd name="connsiteX27" fmla="*/ 162153 w 7538114"/>
              <a:gd name="connsiteY27" fmla="*/ 6502552 h 6858000"/>
              <a:gd name="connsiteX28" fmla="*/ 161821 w 7538114"/>
              <a:gd name="connsiteY28" fmla="*/ 6483172 h 6858000"/>
              <a:gd name="connsiteX29" fmla="*/ 154586 w 7538114"/>
              <a:gd name="connsiteY29" fmla="*/ 6432309 h 6858000"/>
              <a:gd name="connsiteX30" fmla="*/ 127078 w 7538114"/>
              <a:gd name="connsiteY30" fmla="*/ 6349783 h 6858000"/>
              <a:gd name="connsiteX31" fmla="*/ 123181 w 7538114"/>
              <a:gd name="connsiteY31" fmla="*/ 6323872 h 6858000"/>
              <a:gd name="connsiteX32" fmla="*/ 124767 w 7538114"/>
              <a:gd name="connsiteY32" fmla="*/ 6319343 h 6858000"/>
              <a:gd name="connsiteX33" fmla="*/ 108246 w 7538114"/>
              <a:gd name="connsiteY33" fmla="*/ 6190348 h 6858000"/>
              <a:gd name="connsiteX34" fmla="*/ 107279 w 7538114"/>
              <a:gd name="connsiteY34" fmla="*/ 6167269 h 6858000"/>
              <a:gd name="connsiteX35" fmla="*/ 107883 w 7538114"/>
              <a:gd name="connsiteY35" fmla="*/ 6149986 h 6858000"/>
              <a:gd name="connsiteX36" fmla="*/ 102380 w 7538114"/>
              <a:gd name="connsiteY36" fmla="*/ 6108622 h 6858000"/>
              <a:gd name="connsiteX37" fmla="*/ 90314 w 7538114"/>
              <a:gd name="connsiteY37" fmla="*/ 6041155 h 6858000"/>
              <a:gd name="connsiteX38" fmla="*/ 88409 w 7538114"/>
              <a:gd name="connsiteY38" fmla="*/ 6026587 h 6858000"/>
              <a:gd name="connsiteX39" fmla="*/ 89403 w 7538114"/>
              <a:gd name="connsiteY39" fmla="*/ 6013265 h 6858000"/>
              <a:gd name="connsiteX40" fmla="*/ 91927 w 7538114"/>
              <a:gd name="connsiteY40" fmla="*/ 6009478 h 6858000"/>
              <a:gd name="connsiteX41" fmla="*/ 91302 w 7538114"/>
              <a:gd name="connsiteY41" fmla="*/ 6001336 h 6858000"/>
              <a:gd name="connsiteX42" fmla="*/ 91687 w 7538114"/>
              <a:gd name="connsiteY42" fmla="*/ 5999003 h 6858000"/>
              <a:gd name="connsiteX43" fmla="*/ 93336 w 7538114"/>
              <a:gd name="connsiteY43" fmla="*/ 5985795 h 6858000"/>
              <a:gd name="connsiteX44" fmla="*/ 83190 w 7538114"/>
              <a:gd name="connsiteY44" fmla="*/ 5961758 h 6858000"/>
              <a:gd name="connsiteX45" fmla="*/ 81952 w 7538114"/>
              <a:gd name="connsiteY45" fmla="*/ 5928761 h 6858000"/>
              <a:gd name="connsiteX46" fmla="*/ 67420 w 7538114"/>
              <a:gd name="connsiteY46" fmla="*/ 5787247 h 6858000"/>
              <a:gd name="connsiteX47" fmla="*/ 50760 w 7538114"/>
              <a:gd name="connsiteY47" fmla="*/ 5710700 h 6858000"/>
              <a:gd name="connsiteX48" fmla="*/ 42956 w 7538114"/>
              <a:gd name="connsiteY48" fmla="*/ 5641754 h 6858000"/>
              <a:gd name="connsiteX49" fmla="*/ 29695 w 7538114"/>
              <a:gd name="connsiteY49" fmla="*/ 5602326 h 6858000"/>
              <a:gd name="connsiteX50" fmla="*/ 18841 w 7538114"/>
              <a:gd name="connsiteY50" fmla="*/ 5570885 h 6858000"/>
              <a:gd name="connsiteX51" fmla="*/ 9977 w 7538114"/>
              <a:gd name="connsiteY51" fmla="*/ 5543492 h 6858000"/>
              <a:gd name="connsiteX52" fmla="*/ 5255 w 7538114"/>
              <a:gd name="connsiteY52" fmla="*/ 5531024 h 6858000"/>
              <a:gd name="connsiteX53" fmla="*/ 5447 w 7538114"/>
              <a:gd name="connsiteY53" fmla="*/ 5527845 h 6858000"/>
              <a:gd name="connsiteX54" fmla="*/ 0 w 7538114"/>
              <a:gd name="connsiteY54" fmla="*/ 5507724 h 6858000"/>
              <a:gd name="connsiteX55" fmla="*/ 435 w 7538114"/>
              <a:gd name="connsiteY55" fmla="*/ 5507045 h 6858000"/>
              <a:gd name="connsiteX56" fmla="*/ 1128 w 7538114"/>
              <a:gd name="connsiteY56" fmla="*/ 5499619 h 6858000"/>
              <a:gd name="connsiteX57" fmla="*/ 1291 w 7538114"/>
              <a:gd name="connsiteY57" fmla="*/ 5486342 h 6858000"/>
              <a:gd name="connsiteX58" fmla="*/ 7976 w 7538114"/>
              <a:gd name="connsiteY58" fmla="*/ 5450755 h 6858000"/>
              <a:gd name="connsiteX59" fmla="*/ 2355 w 7538114"/>
              <a:gd name="connsiteY59" fmla="*/ 5429732 h 6858000"/>
              <a:gd name="connsiteX60" fmla="*/ 1499 w 7538114"/>
              <a:gd name="connsiteY60" fmla="*/ 5370432 h 6858000"/>
              <a:gd name="connsiteX61" fmla="*/ 11483 w 7538114"/>
              <a:gd name="connsiteY61" fmla="*/ 5308330 h 6858000"/>
              <a:gd name="connsiteX62" fmla="*/ 12793 w 7538114"/>
              <a:gd name="connsiteY62" fmla="*/ 5246026 h 6858000"/>
              <a:gd name="connsiteX63" fmla="*/ 12525 w 7538114"/>
              <a:gd name="connsiteY63" fmla="*/ 5223468 h 6858000"/>
              <a:gd name="connsiteX64" fmla="*/ 15322 w 7538114"/>
              <a:gd name="connsiteY64" fmla="*/ 5183258 h 6858000"/>
              <a:gd name="connsiteX65" fmla="*/ 18633 w 7538114"/>
              <a:gd name="connsiteY65" fmla="*/ 5164842 h 6858000"/>
              <a:gd name="connsiteX66" fmla="*/ 18428 w 7538114"/>
              <a:gd name="connsiteY66" fmla="*/ 5164034 h 6858000"/>
              <a:gd name="connsiteX67" fmla="*/ 19854 w 7538114"/>
              <a:gd name="connsiteY67" fmla="*/ 5162388 h 6858000"/>
              <a:gd name="connsiteX68" fmla="*/ 20514 w 7538114"/>
              <a:gd name="connsiteY68" fmla="*/ 5158981 h 6858000"/>
              <a:gd name="connsiteX69" fmla="*/ 20089 w 7538114"/>
              <a:gd name="connsiteY69" fmla="*/ 5149681 h 6858000"/>
              <a:gd name="connsiteX70" fmla="*/ 19561 w 7538114"/>
              <a:gd name="connsiteY70" fmla="*/ 5146183 h 6858000"/>
              <a:gd name="connsiteX71" fmla="*/ 19571 w 7538114"/>
              <a:gd name="connsiteY71" fmla="*/ 5141065 h 6858000"/>
              <a:gd name="connsiteX72" fmla="*/ 19690 w 7538114"/>
              <a:gd name="connsiteY72" fmla="*/ 5140937 h 6858000"/>
              <a:gd name="connsiteX73" fmla="*/ 19471 w 7538114"/>
              <a:gd name="connsiteY73" fmla="*/ 5136144 h 6858000"/>
              <a:gd name="connsiteX74" fmla="*/ 16918 w 7538114"/>
              <a:gd name="connsiteY74" fmla="*/ 5112689 h 6858000"/>
              <a:gd name="connsiteX75" fmla="*/ 28071 w 7538114"/>
              <a:gd name="connsiteY75" fmla="*/ 5081696 h 6858000"/>
              <a:gd name="connsiteX76" fmla="*/ 30005 w 7538114"/>
              <a:gd name="connsiteY76" fmla="*/ 5068879 h 6858000"/>
              <a:gd name="connsiteX77" fmla="*/ 31661 w 7538114"/>
              <a:gd name="connsiteY77" fmla="*/ 5062033 h 6858000"/>
              <a:gd name="connsiteX78" fmla="*/ 32169 w 7538114"/>
              <a:gd name="connsiteY78" fmla="*/ 5061608 h 6858000"/>
              <a:gd name="connsiteX79" fmla="*/ 27436 w 7538114"/>
              <a:gd name="connsiteY79" fmla="*/ 5021480 h 6858000"/>
              <a:gd name="connsiteX80" fmla="*/ 26614 w 7538114"/>
              <a:gd name="connsiteY80" fmla="*/ 5013906 h 6858000"/>
              <a:gd name="connsiteX81" fmla="*/ 25056 w 7538114"/>
              <a:gd name="connsiteY81" fmla="*/ 5011767 h 6858000"/>
              <a:gd name="connsiteX82" fmla="*/ 24513 w 7538114"/>
              <a:gd name="connsiteY82" fmla="*/ 5000592 h 6858000"/>
              <a:gd name="connsiteX83" fmla="*/ 24951 w 7538114"/>
              <a:gd name="connsiteY83" fmla="*/ 4999307 h 6858000"/>
              <a:gd name="connsiteX84" fmla="*/ 22644 w 7538114"/>
              <a:gd name="connsiteY84" fmla="*/ 4990090 h 6858000"/>
              <a:gd name="connsiteX85" fmla="*/ 18465 w 7538114"/>
              <a:gd name="connsiteY85" fmla="*/ 4982366 h 6858000"/>
              <a:gd name="connsiteX86" fmla="*/ 20888 w 7538114"/>
              <a:gd name="connsiteY86" fmla="*/ 4887310 h 6858000"/>
              <a:gd name="connsiteX87" fmla="*/ 15781 w 7538114"/>
              <a:gd name="connsiteY87" fmla="*/ 4807298 h 6858000"/>
              <a:gd name="connsiteX88" fmla="*/ 19649 w 7538114"/>
              <a:gd name="connsiteY88" fmla="*/ 4779990 h 6858000"/>
              <a:gd name="connsiteX89" fmla="*/ 21858 w 7538114"/>
              <a:gd name="connsiteY89" fmla="*/ 4664237 h 6858000"/>
              <a:gd name="connsiteX90" fmla="*/ 13583 w 7538114"/>
              <a:gd name="connsiteY90" fmla="*/ 4598607 h 6858000"/>
              <a:gd name="connsiteX91" fmla="*/ 7118 w 7538114"/>
              <a:gd name="connsiteY91" fmla="*/ 4546768 h 6858000"/>
              <a:gd name="connsiteX92" fmla="*/ 14555 w 7538114"/>
              <a:gd name="connsiteY92" fmla="*/ 4522182 h 6858000"/>
              <a:gd name="connsiteX93" fmla="*/ 17290 w 7538114"/>
              <a:gd name="connsiteY93" fmla="*/ 4509768 h 6858000"/>
              <a:gd name="connsiteX94" fmla="*/ 17421 w 7538114"/>
              <a:gd name="connsiteY94" fmla="*/ 4494586 h 6858000"/>
              <a:gd name="connsiteX95" fmla="*/ 18193 w 7538114"/>
              <a:gd name="connsiteY95" fmla="*/ 4440649 h 6858000"/>
              <a:gd name="connsiteX96" fmla="*/ 16616 w 7538114"/>
              <a:gd name="connsiteY96" fmla="*/ 4431853 h 6858000"/>
              <a:gd name="connsiteX97" fmla="*/ 19246 w 7538114"/>
              <a:gd name="connsiteY97" fmla="*/ 4403141 h 6858000"/>
              <a:gd name="connsiteX98" fmla="*/ 19623 w 7538114"/>
              <a:gd name="connsiteY98" fmla="*/ 4356631 h 6858000"/>
              <a:gd name="connsiteX99" fmla="*/ 20293 w 7538114"/>
              <a:gd name="connsiteY99" fmla="*/ 4339937 h 6858000"/>
              <a:gd name="connsiteX100" fmla="*/ 18752 w 7538114"/>
              <a:gd name="connsiteY100" fmla="*/ 4331435 h 6858000"/>
              <a:gd name="connsiteX101" fmla="*/ 24901 w 7538114"/>
              <a:gd name="connsiteY101" fmla="*/ 4320990 h 6858000"/>
              <a:gd name="connsiteX102" fmla="*/ 23734 w 7538114"/>
              <a:gd name="connsiteY102" fmla="*/ 4309111 h 6858000"/>
              <a:gd name="connsiteX103" fmla="*/ 29040 w 7538114"/>
              <a:gd name="connsiteY103" fmla="*/ 4263489 h 6858000"/>
              <a:gd name="connsiteX104" fmla="*/ 29429 w 7538114"/>
              <a:gd name="connsiteY104" fmla="*/ 4258775 h 6858000"/>
              <a:gd name="connsiteX105" fmla="*/ 33702 w 7538114"/>
              <a:gd name="connsiteY105" fmla="*/ 4248512 h 6858000"/>
              <a:gd name="connsiteX106" fmla="*/ 37356 w 7538114"/>
              <a:gd name="connsiteY106" fmla="*/ 4228644 h 6858000"/>
              <a:gd name="connsiteX107" fmla="*/ 50107 w 7538114"/>
              <a:gd name="connsiteY107" fmla="*/ 4193665 h 6858000"/>
              <a:gd name="connsiteX108" fmla="*/ 56192 w 7538114"/>
              <a:gd name="connsiteY108" fmla="*/ 4173105 h 6858000"/>
              <a:gd name="connsiteX109" fmla="*/ 61800 w 7538114"/>
              <a:gd name="connsiteY109" fmla="*/ 4159194 h 6858000"/>
              <a:gd name="connsiteX110" fmla="*/ 69720 w 7538114"/>
              <a:gd name="connsiteY110" fmla="*/ 4118135 h 6858000"/>
              <a:gd name="connsiteX111" fmla="*/ 80190 w 7538114"/>
              <a:gd name="connsiteY111" fmla="*/ 4047713 h 6858000"/>
              <a:gd name="connsiteX112" fmla="*/ 96666 w 7538114"/>
              <a:gd name="connsiteY112" fmla="*/ 3980780 h 6858000"/>
              <a:gd name="connsiteX113" fmla="*/ 107651 w 7538114"/>
              <a:gd name="connsiteY113" fmla="*/ 3941872 h 6858000"/>
              <a:gd name="connsiteX114" fmla="*/ 118444 w 7538114"/>
              <a:gd name="connsiteY114" fmla="*/ 3897465 h 6858000"/>
              <a:gd name="connsiteX115" fmla="*/ 134545 w 7538114"/>
              <a:gd name="connsiteY115" fmla="*/ 3811132 h 6858000"/>
              <a:gd name="connsiteX116" fmla="*/ 145381 w 7538114"/>
              <a:gd name="connsiteY116" fmla="*/ 3746540 h 6858000"/>
              <a:gd name="connsiteX117" fmla="*/ 146587 w 7538114"/>
              <a:gd name="connsiteY117" fmla="*/ 3670275 h 6858000"/>
              <a:gd name="connsiteX118" fmla="*/ 165690 w 7538114"/>
              <a:gd name="connsiteY118" fmla="*/ 3580981 h 6858000"/>
              <a:gd name="connsiteX119" fmla="*/ 163175 w 7538114"/>
              <a:gd name="connsiteY119" fmla="*/ 3570960 h 6858000"/>
              <a:gd name="connsiteX120" fmla="*/ 162665 w 7538114"/>
              <a:gd name="connsiteY120" fmla="*/ 3560693 h 6858000"/>
              <a:gd name="connsiteX121" fmla="*/ 163299 w 7538114"/>
              <a:gd name="connsiteY121" fmla="*/ 3559743 h 6858000"/>
              <a:gd name="connsiteX122" fmla="*/ 164777 w 7538114"/>
              <a:gd name="connsiteY122" fmla="*/ 3548721 h 6858000"/>
              <a:gd name="connsiteX123" fmla="*/ 163708 w 7538114"/>
              <a:gd name="connsiteY123" fmla="*/ 3545693 h 6858000"/>
              <a:gd name="connsiteX124" fmla="*/ 164286 w 7538114"/>
              <a:gd name="connsiteY124" fmla="*/ 3537938 h 6858000"/>
              <a:gd name="connsiteX125" fmla="*/ 164247 w 7538114"/>
              <a:gd name="connsiteY125" fmla="*/ 3522141 h 6858000"/>
              <a:gd name="connsiteX126" fmla="*/ 165343 w 7538114"/>
              <a:gd name="connsiteY126" fmla="*/ 3519672 h 6858000"/>
              <a:gd name="connsiteX127" fmla="*/ 167001 w 7538114"/>
              <a:gd name="connsiteY127" fmla="*/ 3496604 h 6858000"/>
              <a:gd name="connsiteX128" fmla="*/ 167547 w 7538114"/>
              <a:gd name="connsiteY128" fmla="*/ 3496517 h 6858000"/>
              <a:gd name="connsiteX129" fmla="*/ 170301 w 7538114"/>
              <a:gd name="connsiteY129" fmla="*/ 3491023 h 6858000"/>
              <a:gd name="connsiteX130" fmla="*/ 174371 w 7538114"/>
              <a:gd name="connsiteY130" fmla="*/ 3479998 h 6858000"/>
              <a:gd name="connsiteX131" fmla="*/ 190228 w 7538114"/>
              <a:gd name="connsiteY131" fmla="*/ 3457434 h 6858000"/>
              <a:gd name="connsiteX132" fmla="*/ 192016 w 7538114"/>
              <a:gd name="connsiteY132" fmla="*/ 3433411 h 6858000"/>
              <a:gd name="connsiteX133" fmla="*/ 192663 w 7538114"/>
              <a:gd name="connsiteY133" fmla="*/ 3428691 h 6858000"/>
              <a:gd name="connsiteX134" fmla="*/ 192793 w 7538114"/>
              <a:gd name="connsiteY134" fmla="*/ 3428643 h 6858000"/>
              <a:gd name="connsiteX135" fmla="*/ 193710 w 7538114"/>
              <a:gd name="connsiteY135" fmla="*/ 3423760 h 6858000"/>
              <a:gd name="connsiteX136" fmla="*/ 193839 w 7538114"/>
              <a:gd name="connsiteY136" fmla="*/ 3420085 h 6858000"/>
              <a:gd name="connsiteX137" fmla="*/ 195094 w 7538114"/>
              <a:gd name="connsiteY137" fmla="*/ 3410930 h 6858000"/>
              <a:gd name="connsiteX138" fmla="*/ 196311 w 7538114"/>
              <a:gd name="connsiteY138" fmla="*/ 3408092 h 6858000"/>
              <a:gd name="connsiteX139" fmla="*/ 197928 w 7538114"/>
              <a:gd name="connsiteY139" fmla="*/ 3407419 h 6858000"/>
              <a:gd name="connsiteX140" fmla="*/ 197881 w 7538114"/>
              <a:gd name="connsiteY140" fmla="*/ 3406520 h 6858000"/>
              <a:gd name="connsiteX141" fmla="*/ 204222 w 7538114"/>
              <a:gd name="connsiteY141" fmla="*/ 3391015 h 6858000"/>
              <a:gd name="connsiteX142" fmla="*/ 213950 w 7538114"/>
              <a:gd name="connsiteY142" fmla="*/ 3354361 h 6858000"/>
              <a:gd name="connsiteX143" fmla="*/ 217699 w 7538114"/>
              <a:gd name="connsiteY143" fmla="*/ 3332639 h 6858000"/>
              <a:gd name="connsiteX144" fmla="*/ 229963 w 7538114"/>
              <a:gd name="connsiteY144" fmla="*/ 3273935 h 6858000"/>
              <a:gd name="connsiteX145" fmla="*/ 243785 w 7538114"/>
              <a:gd name="connsiteY145" fmla="*/ 3215621 h 6858000"/>
              <a:gd name="connsiteX146" fmla="*/ 259175 w 7538114"/>
              <a:gd name="connsiteY146" fmla="*/ 3189909 h 6858000"/>
              <a:gd name="connsiteX147" fmla="*/ 259988 w 7538114"/>
              <a:gd name="connsiteY147" fmla="*/ 3186579 h 6858000"/>
              <a:gd name="connsiteX148" fmla="*/ 259980 w 7538114"/>
              <a:gd name="connsiteY148" fmla="*/ 3177264 h 6858000"/>
              <a:gd name="connsiteX149" fmla="*/ 259609 w 7538114"/>
              <a:gd name="connsiteY149" fmla="*/ 3173723 h 6858000"/>
              <a:gd name="connsiteX150" fmla="*/ 259848 w 7538114"/>
              <a:gd name="connsiteY150" fmla="*/ 3168622 h 6858000"/>
              <a:gd name="connsiteX151" fmla="*/ 259971 w 7538114"/>
              <a:gd name="connsiteY151" fmla="*/ 3168508 h 6858000"/>
              <a:gd name="connsiteX152" fmla="*/ 259966 w 7538114"/>
              <a:gd name="connsiteY152" fmla="*/ 3163706 h 6858000"/>
              <a:gd name="connsiteX153" fmla="*/ 258467 w 7538114"/>
              <a:gd name="connsiteY153" fmla="*/ 3140064 h 6858000"/>
              <a:gd name="connsiteX154" fmla="*/ 270990 w 7538114"/>
              <a:gd name="connsiteY154" fmla="*/ 3110288 h 6858000"/>
              <a:gd name="connsiteX155" fmla="*/ 273494 w 7538114"/>
              <a:gd name="connsiteY155" fmla="*/ 3097704 h 6858000"/>
              <a:gd name="connsiteX156" fmla="*/ 275456 w 7538114"/>
              <a:gd name="connsiteY156" fmla="*/ 3091047 h 6858000"/>
              <a:gd name="connsiteX157" fmla="*/ 275980 w 7538114"/>
              <a:gd name="connsiteY157" fmla="*/ 3090672 h 6858000"/>
              <a:gd name="connsiteX158" fmla="*/ 274486 w 7538114"/>
              <a:gd name="connsiteY158" fmla="*/ 3068004 h 6858000"/>
              <a:gd name="connsiteX159" fmla="*/ 275226 w 7538114"/>
              <a:gd name="connsiteY159" fmla="*/ 3065087 h 6858000"/>
              <a:gd name="connsiteX160" fmla="*/ 273050 w 7538114"/>
              <a:gd name="connsiteY160" fmla="*/ 3050191 h 6858000"/>
              <a:gd name="connsiteX161" fmla="*/ 272566 w 7538114"/>
              <a:gd name="connsiteY161" fmla="*/ 3042559 h 6858000"/>
              <a:gd name="connsiteX162" fmla="*/ 271107 w 7538114"/>
              <a:gd name="connsiteY162" fmla="*/ 3040271 h 6858000"/>
              <a:gd name="connsiteX163" fmla="*/ 271065 w 7538114"/>
              <a:gd name="connsiteY163" fmla="*/ 3029072 h 6858000"/>
              <a:gd name="connsiteX164" fmla="*/ 271558 w 7538114"/>
              <a:gd name="connsiteY164" fmla="*/ 3027835 h 6858000"/>
              <a:gd name="connsiteX165" fmla="*/ 268717 w 7538114"/>
              <a:gd name="connsiteY165" fmla="*/ 2964245 h 6858000"/>
              <a:gd name="connsiteX166" fmla="*/ 272511 w 7538114"/>
              <a:gd name="connsiteY166" fmla="*/ 2915772 h 6858000"/>
              <a:gd name="connsiteX167" fmla="*/ 270356 w 7538114"/>
              <a:gd name="connsiteY167" fmla="*/ 2825842 h 6858000"/>
              <a:gd name="connsiteX168" fmla="*/ 273897 w 7538114"/>
              <a:gd name="connsiteY168" fmla="*/ 2734957 h 6858000"/>
              <a:gd name="connsiteX169" fmla="*/ 274458 w 7538114"/>
              <a:gd name="connsiteY169" fmla="*/ 2636572 h 6858000"/>
              <a:gd name="connsiteX170" fmla="*/ 279157 w 7538114"/>
              <a:gd name="connsiteY170" fmla="*/ 2604260 h 6858000"/>
              <a:gd name="connsiteX171" fmla="*/ 288131 w 7538114"/>
              <a:gd name="connsiteY171" fmla="*/ 2582747 h 6858000"/>
              <a:gd name="connsiteX172" fmla="*/ 282516 w 7538114"/>
              <a:gd name="connsiteY172" fmla="*/ 2478755 h 6858000"/>
              <a:gd name="connsiteX173" fmla="*/ 287359 w 7538114"/>
              <a:gd name="connsiteY173" fmla="*/ 2451804 h 6858000"/>
              <a:gd name="connsiteX174" fmla="*/ 289577 w 7538114"/>
              <a:gd name="connsiteY174" fmla="*/ 2408801 h 6858000"/>
              <a:gd name="connsiteX175" fmla="*/ 293203 w 7538114"/>
              <a:gd name="connsiteY175" fmla="*/ 2392670 h 6858000"/>
              <a:gd name="connsiteX176" fmla="*/ 304183 w 7538114"/>
              <a:gd name="connsiteY176" fmla="*/ 2330165 h 6858000"/>
              <a:gd name="connsiteX177" fmla="*/ 310900 w 7538114"/>
              <a:gd name="connsiteY177" fmla="*/ 2276363 h 6858000"/>
              <a:gd name="connsiteX178" fmla="*/ 303909 w 7538114"/>
              <a:gd name="connsiteY178" fmla="*/ 2236310 h 6858000"/>
              <a:gd name="connsiteX179" fmla="*/ 306187 w 7538114"/>
              <a:gd name="connsiteY179" fmla="*/ 2232984 h 6858000"/>
              <a:gd name="connsiteX180" fmla="*/ 307158 w 7538114"/>
              <a:gd name="connsiteY180" fmla="*/ 2205763 h 6858000"/>
              <a:gd name="connsiteX181" fmla="*/ 304860 w 7538114"/>
              <a:gd name="connsiteY181" fmla="*/ 2145703 h 6858000"/>
              <a:gd name="connsiteX182" fmla="*/ 304273 w 7538114"/>
              <a:gd name="connsiteY182" fmla="*/ 2092533 h 6858000"/>
              <a:gd name="connsiteX183" fmla="*/ 301642 w 7538114"/>
              <a:gd name="connsiteY183" fmla="*/ 2057359 h 6858000"/>
              <a:gd name="connsiteX184" fmla="*/ 306736 w 7538114"/>
              <a:gd name="connsiteY184" fmla="*/ 2016105 h 6858000"/>
              <a:gd name="connsiteX185" fmla="*/ 316234 w 7538114"/>
              <a:gd name="connsiteY185" fmla="*/ 1983129 h 6858000"/>
              <a:gd name="connsiteX186" fmla="*/ 318238 w 7538114"/>
              <a:gd name="connsiteY186" fmla="*/ 1956745 h 6858000"/>
              <a:gd name="connsiteX187" fmla="*/ 311341 w 7538114"/>
              <a:gd name="connsiteY187" fmla="*/ 1950160 h 6858000"/>
              <a:gd name="connsiteX188" fmla="*/ 323556 w 7538114"/>
              <a:gd name="connsiteY188" fmla="*/ 1879546 h 6858000"/>
              <a:gd name="connsiteX189" fmla="*/ 326085 w 7538114"/>
              <a:gd name="connsiteY189" fmla="*/ 1854893 h 6858000"/>
              <a:gd name="connsiteX190" fmla="*/ 335058 w 7538114"/>
              <a:gd name="connsiteY190" fmla="*/ 1787684 h 6858000"/>
              <a:gd name="connsiteX191" fmla="*/ 345620 w 7538114"/>
              <a:gd name="connsiteY191" fmla="*/ 1720464 h 6858000"/>
              <a:gd name="connsiteX192" fmla="*/ 360760 w 7538114"/>
              <a:gd name="connsiteY192" fmla="*/ 1681196 h 6858000"/>
              <a:gd name="connsiteX193" fmla="*/ 368483 w 7538114"/>
              <a:gd name="connsiteY193" fmla="*/ 1625881 h 6858000"/>
              <a:gd name="connsiteX194" fmla="*/ 371077 w 7538114"/>
              <a:gd name="connsiteY194" fmla="*/ 1616704 h 6858000"/>
              <a:gd name="connsiteX195" fmla="*/ 383008 w 7538114"/>
              <a:gd name="connsiteY195" fmla="*/ 1551493 h 6858000"/>
              <a:gd name="connsiteX196" fmla="*/ 384834 w 7538114"/>
              <a:gd name="connsiteY196" fmla="*/ 1475233 h 6858000"/>
              <a:gd name="connsiteX197" fmla="*/ 418371 w 7538114"/>
              <a:gd name="connsiteY197" fmla="*/ 1380155 h 6858000"/>
              <a:gd name="connsiteX198" fmla="*/ 469641 w 7538114"/>
              <a:gd name="connsiteY198" fmla="*/ 1210871 h 6858000"/>
              <a:gd name="connsiteX199" fmla="*/ 489701 w 7538114"/>
              <a:gd name="connsiteY199" fmla="*/ 1028427 h 6858000"/>
              <a:gd name="connsiteX200" fmla="*/ 486354 w 7538114"/>
              <a:gd name="connsiteY200" fmla="*/ 980383 h 6858000"/>
              <a:gd name="connsiteX201" fmla="*/ 479762 w 7538114"/>
              <a:gd name="connsiteY201" fmla="*/ 839699 h 6858000"/>
              <a:gd name="connsiteX202" fmla="*/ 445664 w 7538114"/>
              <a:gd name="connsiteY202" fmla="*/ 696545 h 6858000"/>
              <a:gd name="connsiteX203" fmla="*/ 440047 w 7538114"/>
              <a:gd name="connsiteY203" fmla="*/ 606615 h 6858000"/>
              <a:gd name="connsiteX204" fmla="*/ 431225 w 7538114"/>
              <a:gd name="connsiteY204" fmla="*/ 563889 h 6858000"/>
              <a:gd name="connsiteX205" fmla="*/ 430803 w 7538114"/>
              <a:gd name="connsiteY205" fmla="*/ 534294 h 6858000"/>
              <a:gd name="connsiteX206" fmla="*/ 429777 w 7538114"/>
              <a:gd name="connsiteY206" fmla="*/ 516548 h 6858000"/>
              <a:gd name="connsiteX207" fmla="*/ 415090 w 7538114"/>
              <a:gd name="connsiteY207" fmla="*/ 485808 h 6858000"/>
              <a:gd name="connsiteX208" fmla="*/ 410499 w 7538114"/>
              <a:gd name="connsiteY208" fmla="*/ 369873 h 6858000"/>
              <a:gd name="connsiteX209" fmla="*/ 425314 w 7538114"/>
              <a:gd name="connsiteY209" fmla="*/ 259180 h 6858000"/>
              <a:gd name="connsiteX210" fmla="*/ 383240 w 7538114"/>
              <a:gd name="connsiteY210" fmla="*/ 94173 h 6858000"/>
              <a:gd name="connsiteX211" fmla="*/ 379938 w 7538114"/>
              <a:gd name="connsiteY211" fmla="*/ 77267 h 6858000"/>
              <a:gd name="connsiteX212" fmla="*/ 373430 w 7538114"/>
              <a:gd name="connsiteY212" fmla="*/ 388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7538114" h="6858000">
                <a:moveTo>
                  <a:pt x="366246" y="0"/>
                </a:moveTo>
                <a:lnTo>
                  <a:pt x="2830292" y="0"/>
                </a:lnTo>
                <a:lnTo>
                  <a:pt x="3903260" y="0"/>
                </a:lnTo>
                <a:lnTo>
                  <a:pt x="4597266" y="0"/>
                </a:lnTo>
                <a:lnTo>
                  <a:pt x="7192370" y="0"/>
                </a:lnTo>
                <a:lnTo>
                  <a:pt x="7538114" y="0"/>
                </a:lnTo>
                <a:lnTo>
                  <a:pt x="7538114" y="6858000"/>
                </a:lnTo>
                <a:lnTo>
                  <a:pt x="7192370" y="6858000"/>
                </a:lnTo>
                <a:lnTo>
                  <a:pt x="4597266" y="6858000"/>
                </a:lnTo>
                <a:lnTo>
                  <a:pt x="3903260" y="6858000"/>
                </a:lnTo>
                <a:lnTo>
                  <a:pt x="2830292" y="6858000"/>
                </a:lnTo>
                <a:lnTo>
                  <a:pt x="170314" y="6858000"/>
                </a:lnTo>
                <a:cubicBezTo>
                  <a:pt x="170323" y="6857920"/>
                  <a:pt x="170332" y="6857839"/>
                  <a:pt x="170341" y="6857759"/>
                </a:cubicBezTo>
                <a:lnTo>
                  <a:pt x="173485" y="6852129"/>
                </a:lnTo>
                <a:lnTo>
                  <a:pt x="167544" y="6830335"/>
                </a:lnTo>
                <a:cubicBezTo>
                  <a:pt x="165474" y="6819600"/>
                  <a:pt x="164100" y="6808301"/>
                  <a:pt x="163472" y="6796707"/>
                </a:cubicBezTo>
                <a:cubicBezTo>
                  <a:pt x="167658" y="6794106"/>
                  <a:pt x="161711" y="6785006"/>
                  <a:pt x="160535" y="6780725"/>
                </a:cubicBezTo>
                <a:cubicBezTo>
                  <a:pt x="163268" y="6780680"/>
                  <a:pt x="164578" y="6771195"/>
                  <a:pt x="162318" y="6767829"/>
                </a:cubicBezTo>
                <a:cubicBezTo>
                  <a:pt x="152545" y="6697090"/>
                  <a:pt x="178083" y="6736894"/>
                  <a:pt x="162771" y="6694444"/>
                </a:cubicBezTo>
                <a:cubicBezTo>
                  <a:pt x="161971" y="6687342"/>
                  <a:pt x="163342" y="6682014"/>
                  <a:pt x="165604" y="6677569"/>
                </a:cubicBezTo>
                <a:lnTo>
                  <a:pt x="171255" y="6669571"/>
                </a:lnTo>
                <a:lnTo>
                  <a:pt x="169240" y="6663304"/>
                </a:lnTo>
                <a:cubicBezTo>
                  <a:pt x="169082" y="6639651"/>
                  <a:pt x="174873" y="6632678"/>
                  <a:pt x="169039" y="6618916"/>
                </a:cubicBezTo>
                <a:cubicBezTo>
                  <a:pt x="181164" y="6598580"/>
                  <a:pt x="170248" y="6605428"/>
                  <a:pt x="168392" y="6589960"/>
                </a:cubicBezTo>
                <a:cubicBezTo>
                  <a:pt x="165975" y="6577758"/>
                  <a:pt x="161323" y="6600160"/>
                  <a:pt x="160636" y="6588200"/>
                </a:cubicBezTo>
                <a:cubicBezTo>
                  <a:pt x="163766" y="6575263"/>
                  <a:pt x="154044" y="6575871"/>
                  <a:pt x="157872" y="6562416"/>
                </a:cubicBezTo>
                <a:cubicBezTo>
                  <a:pt x="165196" y="6565685"/>
                  <a:pt x="156453" y="6535866"/>
                  <a:pt x="162851" y="6534939"/>
                </a:cubicBezTo>
                <a:cubicBezTo>
                  <a:pt x="153702" y="6523511"/>
                  <a:pt x="164973" y="6517769"/>
                  <a:pt x="162153" y="6502552"/>
                </a:cubicBezTo>
                <a:cubicBezTo>
                  <a:pt x="158692" y="6495386"/>
                  <a:pt x="158098" y="6490216"/>
                  <a:pt x="161821" y="6483172"/>
                </a:cubicBezTo>
                <a:cubicBezTo>
                  <a:pt x="144969" y="6450162"/>
                  <a:pt x="161066" y="6463202"/>
                  <a:pt x="154586" y="6432309"/>
                </a:cubicBezTo>
                <a:cubicBezTo>
                  <a:pt x="147771" y="6405695"/>
                  <a:pt x="143349" y="6375524"/>
                  <a:pt x="127078" y="6349783"/>
                </a:cubicBezTo>
                <a:cubicBezTo>
                  <a:pt x="122468" y="6345058"/>
                  <a:pt x="120723" y="6333456"/>
                  <a:pt x="123181" y="6323872"/>
                </a:cubicBezTo>
                <a:cubicBezTo>
                  <a:pt x="123604" y="6322225"/>
                  <a:pt x="124138" y="6320698"/>
                  <a:pt x="124767" y="6319343"/>
                </a:cubicBezTo>
                <a:cubicBezTo>
                  <a:pt x="122278" y="6297089"/>
                  <a:pt x="111161" y="6215694"/>
                  <a:pt x="108246" y="6190348"/>
                </a:cubicBezTo>
                <a:cubicBezTo>
                  <a:pt x="114169" y="6188296"/>
                  <a:pt x="103482" y="6175479"/>
                  <a:pt x="107279" y="6167269"/>
                </a:cubicBezTo>
                <a:cubicBezTo>
                  <a:pt x="110610" y="6161389"/>
                  <a:pt x="108145" y="6156128"/>
                  <a:pt x="107883" y="6149986"/>
                </a:cubicBezTo>
                <a:cubicBezTo>
                  <a:pt x="110502" y="6141894"/>
                  <a:pt x="105773" y="6115502"/>
                  <a:pt x="102380" y="6108622"/>
                </a:cubicBezTo>
                <a:cubicBezTo>
                  <a:pt x="90593" y="6092179"/>
                  <a:pt x="99346" y="6054816"/>
                  <a:pt x="90314" y="6041155"/>
                </a:cubicBezTo>
                <a:cubicBezTo>
                  <a:pt x="88990" y="6036198"/>
                  <a:pt x="88454" y="6031348"/>
                  <a:pt x="88409" y="6026587"/>
                </a:cubicBezTo>
                <a:lnTo>
                  <a:pt x="89403" y="6013265"/>
                </a:lnTo>
                <a:lnTo>
                  <a:pt x="91927" y="6009478"/>
                </a:lnTo>
                <a:lnTo>
                  <a:pt x="91302" y="6001336"/>
                </a:lnTo>
                <a:cubicBezTo>
                  <a:pt x="91431" y="6000558"/>
                  <a:pt x="91559" y="5999781"/>
                  <a:pt x="91687" y="5999003"/>
                </a:cubicBezTo>
                <a:cubicBezTo>
                  <a:pt x="92431" y="5994547"/>
                  <a:pt x="93080" y="5990148"/>
                  <a:pt x="93336" y="5985795"/>
                </a:cubicBezTo>
                <a:cubicBezTo>
                  <a:pt x="80676" y="5991520"/>
                  <a:pt x="93430" y="5949705"/>
                  <a:pt x="83190" y="5961758"/>
                </a:cubicBezTo>
                <a:cubicBezTo>
                  <a:pt x="82399" y="5938832"/>
                  <a:pt x="72862" y="5956319"/>
                  <a:pt x="81952" y="5928761"/>
                </a:cubicBezTo>
                <a:cubicBezTo>
                  <a:pt x="79324" y="5899676"/>
                  <a:pt x="72619" y="5823590"/>
                  <a:pt x="67420" y="5787247"/>
                </a:cubicBezTo>
                <a:cubicBezTo>
                  <a:pt x="53530" y="5750058"/>
                  <a:pt x="57730" y="5736292"/>
                  <a:pt x="50760" y="5710700"/>
                </a:cubicBezTo>
                <a:cubicBezTo>
                  <a:pt x="47368" y="5660911"/>
                  <a:pt x="30723" y="5663675"/>
                  <a:pt x="42956" y="5641754"/>
                </a:cubicBezTo>
                <a:cubicBezTo>
                  <a:pt x="39970" y="5608358"/>
                  <a:pt x="24769" y="5637338"/>
                  <a:pt x="29695" y="5602326"/>
                </a:cubicBezTo>
                <a:cubicBezTo>
                  <a:pt x="27700" y="5601239"/>
                  <a:pt x="20274" y="5573144"/>
                  <a:pt x="18841" y="5570885"/>
                </a:cubicBezTo>
                <a:lnTo>
                  <a:pt x="9977" y="5543492"/>
                </a:lnTo>
                <a:lnTo>
                  <a:pt x="5255" y="5531024"/>
                </a:lnTo>
                <a:lnTo>
                  <a:pt x="5447" y="5527845"/>
                </a:lnTo>
                <a:lnTo>
                  <a:pt x="0" y="5507724"/>
                </a:lnTo>
                <a:lnTo>
                  <a:pt x="435" y="5507045"/>
                </a:lnTo>
                <a:cubicBezTo>
                  <a:pt x="1286" y="5505065"/>
                  <a:pt x="1681" y="5502734"/>
                  <a:pt x="1128" y="5499619"/>
                </a:cubicBezTo>
                <a:cubicBezTo>
                  <a:pt x="9450" y="5498516"/>
                  <a:pt x="3652" y="5495435"/>
                  <a:pt x="1291" y="5486342"/>
                </a:cubicBezTo>
                <a:cubicBezTo>
                  <a:pt x="13688" y="5482600"/>
                  <a:pt x="2464" y="5460320"/>
                  <a:pt x="7976" y="5450755"/>
                </a:cubicBezTo>
                <a:cubicBezTo>
                  <a:pt x="5962" y="5444157"/>
                  <a:pt x="4058" y="5437113"/>
                  <a:pt x="2355" y="5429732"/>
                </a:cubicBezTo>
                <a:lnTo>
                  <a:pt x="1499" y="5370432"/>
                </a:lnTo>
                <a:lnTo>
                  <a:pt x="11483" y="5308330"/>
                </a:lnTo>
                <a:cubicBezTo>
                  <a:pt x="11701" y="5285359"/>
                  <a:pt x="15408" y="5265468"/>
                  <a:pt x="12793" y="5246026"/>
                </a:cubicBezTo>
                <a:cubicBezTo>
                  <a:pt x="15678" y="5238129"/>
                  <a:pt x="16842" y="5230685"/>
                  <a:pt x="12525" y="5223468"/>
                </a:cubicBezTo>
                <a:cubicBezTo>
                  <a:pt x="13966" y="5202031"/>
                  <a:pt x="20131" y="5196842"/>
                  <a:pt x="15322" y="5183258"/>
                </a:cubicBezTo>
                <a:cubicBezTo>
                  <a:pt x="25294" y="5171214"/>
                  <a:pt x="21488" y="5170502"/>
                  <a:pt x="18633" y="5164842"/>
                </a:cubicBezTo>
                <a:cubicBezTo>
                  <a:pt x="18565" y="5164573"/>
                  <a:pt x="18496" y="5164303"/>
                  <a:pt x="18428" y="5164034"/>
                </a:cubicBezTo>
                <a:lnTo>
                  <a:pt x="19854" y="5162388"/>
                </a:lnTo>
                <a:lnTo>
                  <a:pt x="20514" y="5158981"/>
                </a:lnTo>
                <a:lnTo>
                  <a:pt x="20089" y="5149681"/>
                </a:lnTo>
                <a:lnTo>
                  <a:pt x="19561" y="5146183"/>
                </a:lnTo>
                <a:cubicBezTo>
                  <a:pt x="19336" y="5143774"/>
                  <a:pt x="19361" y="5142173"/>
                  <a:pt x="19571" y="5141065"/>
                </a:cubicBezTo>
                <a:lnTo>
                  <a:pt x="19690" y="5140937"/>
                </a:lnTo>
                <a:cubicBezTo>
                  <a:pt x="19617" y="5139339"/>
                  <a:pt x="19544" y="5137742"/>
                  <a:pt x="19471" y="5136144"/>
                </a:cubicBezTo>
                <a:cubicBezTo>
                  <a:pt x="18832" y="5128055"/>
                  <a:pt x="17958" y="5120182"/>
                  <a:pt x="16918" y="5112689"/>
                </a:cubicBezTo>
                <a:cubicBezTo>
                  <a:pt x="23464" y="5106353"/>
                  <a:pt x="15733" y="5078666"/>
                  <a:pt x="28071" y="5081696"/>
                </a:cubicBezTo>
                <a:cubicBezTo>
                  <a:pt x="27036" y="5071588"/>
                  <a:pt x="21912" y="5065475"/>
                  <a:pt x="30005" y="5068879"/>
                </a:cubicBezTo>
                <a:cubicBezTo>
                  <a:pt x="29897" y="5065551"/>
                  <a:pt x="30585" y="5063501"/>
                  <a:pt x="31661" y="5062033"/>
                </a:cubicBezTo>
                <a:lnTo>
                  <a:pt x="32169" y="5061608"/>
                </a:lnTo>
                <a:lnTo>
                  <a:pt x="27436" y="5021480"/>
                </a:lnTo>
                <a:lnTo>
                  <a:pt x="26614" y="5013906"/>
                </a:lnTo>
                <a:lnTo>
                  <a:pt x="25056" y="5011767"/>
                </a:lnTo>
                <a:cubicBezTo>
                  <a:pt x="24110" y="5009457"/>
                  <a:pt x="23701" y="5006147"/>
                  <a:pt x="24513" y="5000592"/>
                </a:cubicBezTo>
                <a:lnTo>
                  <a:pt x="24951" y="4999307"/>
                </a:lnTo>
                <a:lnTo>
                  <a:pt x="22644" y="4990090"/>
                </a:lnTo>
                <a:cubicBezTo>
                  <a:pt x="21579" y="4987122"/>
                  <a:pt x="20222" y="4984494"/>
                  <a:pt x="18465" y="4982366"/>
                </a:cubicBezTo>
                <a:cubicBezTo>
                  <a:pt x="27858" y="4950984"/>
                  <a:pt x="19264" y="4921373"/>
                  <a:pt x="20888" y="4887310"/>
                </a:cubicBezTo>
                <a:cubicBezTo>
                  <a:pt x="17563" y="4848813"/>
                  <a:pt x="18386" y="4829570"/>
                  <a:pt x="15781" y="4807298"/>
                </a:cubicBezTo>
                <a:cubicBezTo>
                  <a:pt x="15634" y="4803627"/>
                  <a:pt x="14440" y="4773874"/>
                  <a:pt x="19649" y="4779990"/>
                </a:cubicBezTo>
                <a:cubicBezTo>
                  <a:pt x="18744" y="4746827"/>
                  <a:pt x="22869" y="4698305"/>
                  <a:pt x="21858" y="4664237"/>
                </a:cubicBezTo>
                <a:cubicBezTo>
                  <a:pt x="34232" y="4642340"/>
                  <a:pt x="11268" y="4621318"/>
                  <a:pt x="13583" y="4598607"/>
                </a:cubicBezTo>
                <a:cubicBezTo>
                  <a:pt x="2193" y="4604819"/>
                  <a:pt x="19974" y="4548010"/>
                  <a:pt x="7118" y="4546768"/>
                </a:cubicBezTo>
                <a:lnTo>
                  <a:pt x="14555" y="4522182"/>
                </a:lnTo>
                <a:lnTo>
                  <a:pt x="17290" y="4509768"/>
                </a:lnTo>
                <a:cubicBezTo>
                  <a:pt x="17884" y="4505118"/>
                  <a:pt x="18021" y="4500115"/>
                  <a:pt x="17421" y="4494586"/>
                </a:cubicBezTo>
                <a:cubicBezTo>
                  <a:pt x="12327" y="4480984"/>
                  <a:pt x="18571" y="4459805"/>
                  <a:pt x="18193" y="4440649"/>
                </a:cubicBezTo>
                <a:lnTo>
                  <a:pt x="16616" y="4431853"/>
                </a:lnTo>
                <a:lnTo>
                  <a:pt x="19246" y="4403141"/>
                </a:lnTo>
                <a:cubicBezTo>
                  <a:pt x="19372" y="4387638"/>
                  <a:pt x="19497" y="4372134"/>
                  <a:pt x="19623" y="4356631"/>
                </a:cubicBezTo>
                <a:cubicBezTo>
                  <a:pt x="19508" y="4349062"/>
                  <a:pt x="15847" y="4339045"/>
                  <a:pt x="20293" y="4339937"/>
                </a:cubicBezTo>
                <a:lnTo>
                  <a:pt x="18752" y="4331435"/>
                </a:lnTo>
                <a:cubicBezTo>
                  <a:pt x="19520" y="4328277"/>
                  <a:pt x="24070" y="4324711"/>
                  <a:pt x="24901" y="4320990"/>
                </a:cubicBezTo>
                <a:lnTo>
                  <a:pt x="23734" y="4309111"/>
                </a:lnTo>
                <a:cubicBezTo>
                  <a:pt x="24423" y="4299527"/>
                  <a:pt x="28090" y="4271878"/>
                  <a:pt x="29040" y="4263489"/>
                </a:cubicBezTo>
                <a:cubicBezTo>
                  <a:pt x="29169" y="4261918"/>
                  <a:pt x="29300" y="4260346"/>
                  <a:pt x="29429" y="4258775"/>
                </a:cubicBezTo>
                <a:lnTo>
                  <a:pt x="33702" y="4248512"/>
                </a:lnTo>
                <a:cubicBezTo>
                  <a:pt x="36933" y="4241044"/>
                  <a:pt x="39109" y="4235167"/>
                  <a:pt x="37356" y="4228644"/>
                </a:cubicBezTo>
                <a:cubicBezTo>
                  <a:pt x="41530" y="4217526"/>
                  <a:pt x="53227" y="4209759"/>
                  <a:pt x="50107" y="4193665"/>
                </a:cubicBezTo>
                <a:cubicBezTo>
                  <a:pt x="55406" y="4198550"/>
                  <a:pt x="50749" y="4175793"/>
                  <a:pt x="56192" y="4173105"/>
                </a:cubicBezTo>
                <a:cubicBezTo>
                  <a:pt x="60575" y="4171863"/>
                  <a:pt x="60184" y="4164671"/>
                  <a:pt x="61800" y="4159194"/>
                </a:cubicBezTo>
                <a:cubicBezTo>
                  <a:pt x="66276" y="4155290"/>
                  <a:pt x="70363" y="4127730"/>
                  <a:pt x="69720" y="4118135"/>
                </a:cubicBezTo>
                <a:cubicBezTo>
                  <a:pt x="65265" y="4091091"/>
                  <a:pt x="83289" y="4069336"/>
                  <a:pt x="80190" y="4047713"/>
                </a:cubicBezTo>
                <a:cubicBezTo>
                  <a:pt x="84682" y="4020435"/>
                  <a:pt x="92089" y="3998420"/>
                  <a:pt x="96666" y="3980780"/>
                </a:cubicBezTo>
                <a:cubicBezTo>
                  <a:pt x="98580" y="3977851"/>
                  <a:pt x="106155" y="3945259"/>
                  <a:pt x="107651" y="3941872"/>
                </a:cubicBezTo>
                <a:cubicBezTo>
                  <a:pt x="111761" y="3922504"/>
                  <a:pt x="112043" y="3930219"/>
                  <a:pt x="118444" y="3897465"/>
                </a:cubicBezTo>
                <a:cubicBezTo>
                  <a:pt x="124996" y="3869981"/>
                  <a:pt x="127657" y="3841768"/>
                  <a:pt x="134545" y="3811132"/>
                </a:cubicBezTo>
                <a:cubicBezTo>
                  <a:pt x="143817" y="3778601"/>
                  <a:pt x="141464" y="3759343"/>
                  <a:pt x="145381" y="3746540"/>
                </a:cubicBezTo>
                <a:cubicBezTo>
                  <a:pt x="156739" y="3719637"/>
                  <a:pt x="147664" y="3711291"/>
                  <a:pt x="146587" y="3670275"/>
                </a:cubicBezTo>
                <a:cubicBezTo>
                  <a:pt x="154134" y="3638754"/>
                  <a:pt x="151397" y="3605028"/>
                  <a:pt x="165690" y="3580981"/>
                </a:cubicBezTo>
                <a:cubicBezTo>
                  <a:pt x="164433" y="3577837"/>
                  <a:pt x="163639" y="3574469"/>
                  <a:pt x="163175" y="3570960"/>
                </a:cubicBezTo>
                <a:lnTo>
                  <a:pt x="162665" y="3560693"/>
                </a:lnTo>
                <a:lnTo>
                  <a:pt x="163299" y="3559743"/>
                </a:lnTo>
                <a:cubicBezTo>
                  <a:pt x="165039" y="3554949"/>
                  <a:pt x="165246" y="3551528"/>
                  <a:pt x="164777" y="3548721"/>
                </a:cubicBezTo>
                <a:lnTo>
                  <a:pt x="163708" y="3545693"/>
                </a:lnTo>
                <a:lnTo>
                  <a:pt x="164286" y="3537938"/>
                </a:lnTo>
                <a:cubicBezTo>
                  <a:pt x="164273" y="3532672"/>
                  <a:pt x="164261" y="3527407"/>
                  <a:pt x="164247" y="3522141"/>
                </a:cubicBezTo>
                <a:lnTo>
                  <a:pt x="165343" y="3519672"/>
                </a:lnTo>
                <a:lnTo>
                  <a:pt x="167001" y="3496604"/>
                </a:lnTo>
                <a:lnTo>
                  <a:pt x="167547" y="3496517"/>
                </a:lnTo>
                <a:cubicBezTo>
                  <a:pt x="168811" y="3495796"/>
                  <a:pt x="169814" y="3494272"/>
                  <a:pt x="170301" y="3491023"/>
                </a:cubicBezTo>
                <a:cubicBezTo>
                  <a:pt x="177219" y="3499391"/>
                  <a:pt x="173541" y="3490314"/>
                  <a:pt x="174371" y="3479998"/>
                </a:cubicBezTo>
                <a:cubicBezTo>
                  <a:pt x="185299" y="3490692"/>
                  <a:pt x="183023" y="3459350"/>
                  <a:pt x="190228" y="3457434"/>
                </a:cubicBezTo>
                <a:cubicBezTo>
                  <a:pt x="190591" y="3449617"/>
                  <a:pt x="191174" y="3441542"/>
                  <a:pt x="192016" y="3433411"/>
                </a:cubicBezTo>
                <a:lnTo>
                  <a:pt x="192663" y="3428691"/>
                </a:lnTo>
                <a:cubicBezTo>
                  <a:pt x="192706" y="3428676"/>
                  <a:pt x="192750" y="3428659"/>
                  <a:pt x="192793" y="3428643"/>
                </a:cubicBezTo>
                <a:cubicBezTo>
                  <a:pt x="193186" y="3427720"/>
                  <a:pt x="193494" y="3426206"/>
                  <a:pt x="193710" y="3423760"/>
                </a:cubicBezTo>
                <a:cubicBezTo>
                  <a:pt x="193753" y="3422535"/>
                  <a:pt x="193797" y="3421310"/>
                  <a:pt x="193839" y="3420085"/>
                </a:cubicBezTo>
                <a:lnTo>
                  <a:pt x="195094" y="3410930"/>
                </a:lnTo>
                <a:lnTo>
                  <a:pt x="196311" y="3408092"/>
                </a:lnTo>
                <a:lnTo>
                  <a:pt x="197928" y="3407419"/>
                </a:lnTo>
                <a:cubicBezTo>
                  <a:pt x="197912" y="3407119"/>
                  <a:pt x="197897" y="3406820"/>
                  <a:pt x="197881" y="3406520"/>
                </a:cubicBezTo>
                <a:cubicBezTo>
                  <a:pt x="196231" y="3399306"/>
                  <a:pt x="192821" y="3396220"/>
                  <a:pt x="204222" y="3391015"/>
                </a:cubicBezTo>
                <a:cubicBezTo>
                  <a:pt x="202162" y="3374996"/>
                  <a:pt x="208811" y="3373934"/>
                  <a:pt x="213950" y="3354361"/>
                </a:cubicBezTo>
                <a:cubicBezTo>
                  <a:pt x="211218" y="3344737"/>
                  <a:pt x="213619" y="3338360"/>
                  <a:pt x="217699" y="3332639"/>
                </a:cubicBezTo>
                <a:cubicBezTo>
                  <a:pt x="218717" y="3312409"/>
                  <a:pt x="225688" y="3295747"/>
                  <a:pt x="229963" y="3273935"/>
                </a:cubicBezTo>
                <a:cubicBezTo>
                  <a:pt x="228293" y="3248488"/>
                  <a:pt x="239257" y="3238943"/>
                  <a:pt x="243785" y="3215621"/>
                </a:cubicBezTo>
                <a:cubicBezTo>
                  <a:pt x="237893" y="3192522"/>
                  <a:pt x="253940" y="3201000"/>
                  <a:pt x="259175" y="3189909"/>
                </a:cubicBezTo>
                <a:lnTo>
                  <a:pt x="259988" y="3186579"/>
                </a:lnTo>
                <a:lnTo>
                  <a:pt x="259980" y="3177264"/>
                </a:lnTo>
                <a:lnTo>
                  <a:pt x="259609" y="3173723"/>
                </a:lnTo>
                <a:cubicBezTo>
                  <a:pt x="259490" y="3171299"/>
                  <a:pt x="259588" y="3169704"/>
                  <a:pt x="259848" y="3168622"/>
                </a:cubicBezTo>
                <a:lnTo>
                  <a:pt x="259971" y="3168508"/>
                </a:lnTo>
                <a:cubicBezTo>
                  <a:pt x="259969" y="3166907"/>
                  <a:pt x="259968" y="3165307"/>
                  <a:pt x="259966" y="3163706"/>
                </a:cubicBezTo>
                <a:cubicBezTo>
                  <a:pt x="259691" y="3155577"/>
                  <a:pt x="259171" y="3147642"/>
                  <a:pt x="258467" y="3140064"/>
                </a:cubicBezTo>
                <a:cubicBezTo>
                  <a:pt x="265286" y="3134408"/>
                  <a:pt x="258805" y="3106027"/>
                  <a:pt x="270990" y="3110288"/>
                </a:cubicBezTo>
                <a:cubicBezTo>
                  <a:pt x="270407" y="3100106"/>
                  <a:pt x="265565" y="3093497"/>
                  <a:pt x="273494" y="3097704"/>
                </a:cubicBezTo>
                <a:cubicBezTo>
                  <a:pt x="273534" y="3094376"/>
                  <a:pt x="274313" y="3092401"/>
                  <a:pt x="275456" y="3091047"/>
                </a:cubicBezTo>
                <a:lnTo>
                  <a:pt x="275980" y="3090672"/>
                </a:lnTo>
                <a:lnTo>
                  <a:pt x="274486" y="3068004"/>
                </a:lnTo>
                <a:lnTo>
                  <a:pt x="275226" y="3065087"/>
                </a:lnTo>
                <a:lnTo>
                  <a:pt x="273050" y="3050191"/>
                </a:lnTo>
                <a:cubicBezTo>
                  <a:pt x="272889" y="3047647"/>
                  <a:pt x="272728" y="3045103"/>
                  <a:pt x="272566" y="3042559"/>
                </a:cubicBezTo>
                <a:lnTo>
                  <a:pt x="271107" y="3040271"/>
                </a:lnTo>
                <a:cubicBezTo>
                  <a:pt x="270265" y="3037872"/>
                  <a:pt x="270006" y="3034528"/>
                  <a:pt x="271065" y="3029072"/>
                </a:cubicBezTo>
                <a:lnTo>
                  <a:pt x="271558" y="3027835"/>
                </a:lnTo>
                <a:cubicBezTo>
                  <a:pt x="270688" y="3024705"/>
                  <a:pt x="268559" y="2982922"/>
                  <a:pt x="268717" y="2964245"/>
                </a:cubicBezTo>
                <a:cubicBezTo>
                  <a:pt x="279502" y="2933904"/>
                  <a:pt x="269365" y="2949568"/>
                  <a:pt x="272511" y="2915772"/>
                </a:cubicBezTo>
                <a:cubicBezTo>
                  <a:pt x="272017" y="2877552"/>
                  <a:pt x="270125" y="2850992"/>
                  <a:pt x="270356" y="2825842"/>
                </a:cubicBezTo>
                <a:cubicBezTo>
                  <a:pt x="269433" y="2814032"/>
                  <a:pt x="268938" y="2727859"/>
                  <a:pt x="273897" y="2734957"/>
                </a:cubicBezTo>
                <a:cubicBezTo>
                  <a:pt x="264242" y="2698391"/>
                  <a:pt x="277769" y="2677127"/>
                  <a:pt x="274458" y="2636572"/>
                </a:cubicBezTo>
                <a:cubicBezTo>
                  <a:pt x="287792" y="2615986"/>
                  <a:pt x="275829" y="2626668"/>
                  <a:pt x="279157" y="2604260"/>
                </a:cubicBezTo>
                <a:cubicBezTo>
                  <a:pt x="279270" y="2587221"/>
                  <a:pt x="288019" y="2599786"/>
                  <a:pt x="288131" y="2582747"/>
                </a:cubicBezTo>
                <a:cubicBezTo>
                  <a:pt x="260352" y="2545890"/>
                  <a:pt x="290145" y="2525479"/>
                  <a:pt x="282516" y="2478755"/>
                </a:cubicBezTo>
                <a:lnTo>
                  <a:pt x="287359" y="2451804"/>
                </a:lnTo>
                <a:cubicBezTo>
                  <a:pt x="285426" y="2443087"/>
                  <a:pt x="285710" y="2414879"/>
                  <a:pt x="289577" y="2408801"/>
                </a:cubicBezTo>
                <a:cubicBezTo>
                  <a:pt x="290424" y="2402768"/>
                  <a:pt x="289064" y="2396183"/>
                  <a:pt x="293203" y="2392670"/>
                </a:cubicBezTo>
                <a:cubicBezTo>
                  <a:pt x="295637" y="2379564"/>
                  <a:pt x="301233" y="2349549"/>
                  <a:pt x="304183" y="2330165"/>
                </a:cubicBezTo>
                <a:cubicBezTo>
                  <a:pt x="298973" y="2319718"/>
                  <a:pt x="309550" y="2303314"/>
                  <a:pt x="310900" y="2276363"/>
                </a:cubicBezTo>
                <a:cubicBezTo>
                  <a:pt x="304874" y="2264930"/>
                  <a:pt x="311891" y="2258198"/>
                  <a:pt x="303909" y="2236310"/>
                </a:cubicBezTo>
                <a:cubicBezTo>
                  <a:pt x="304734" y="2235412"/>
                  <a:pt x="305502" y="2234293"/>
                  <a:pt x="306187" y="2232984"/>
                </a:cubicBezTo>
                <a:cubicBezTo>
                  <a:pt x="310170" y="2225381"/>
                  <a:pt x="310605" y="2213194"/>
                  <a:pt x="307158" y="2205763"/>
                </a:cubicBezTo>
                <a:cubicBezTo>
                  <a:pt x="296601" y="2170883"/>
                  <a:pt x="306474" y="2175442"/>
                  <a:pt x="304860" y="2145703"/>
                </a:cubicBezTo>
                <a:cubicBezTo>
                  <a:pt x="304314" y="2112090"/>
                  <a:pt x="314083" y="2134724"/>
                  <a:pt x="304273" y="2092533"/>
                </a:cubicBezTo>
                <a:cubicBezTo>
                  <a:pt x="308983" y="2088154"/>
                  <a:pt x="303590" y="2066396"/>
                  <a:pt x="301642" y="2057359"/>
                </a:cubicBezTo>
                <a:cubicBezTo>
                  <a:pt x="301720" y="2041038"/>
                  <a:pt x="313213" y="2032807"/>
                  <a:pt x="306736" y="2016105"/>
                </a:cubicBezTo>
                <a:cubicBezTo>
                  <a:pt x="312847" y="2019262"/>
                  <a:pt x="310007" y="1975377"/>
                  <a:pt x="316234" y="1983129"/>
                </a:cubicBezTo>
                <a:cubicBezTo>
                  <a:pt x="322177" y="1972692"/>
                  <a:pt x="313034" y="1967129"/>
                  <a:pt x="318238" y="1956745"/>
                </a:cubicBezTo>
                <a:cubicBezTo>
                  <a:pt x="319718" y="1944884"/>
                  <a:pt x="311423" y="1963350"/>
                  <a:pt x="311341" y="1950160"/>
                </a:cubicBezTo>
                <a:lnTo>
                  <a:pt x="323556" y="1879546"/>
                </a:lnTo>
                <a:cubicBezTo>
                  <a:pt x="320263" y="1869846"/>
                  <a:pt x="322312" y="1862247"/>
                  <a:pt x="326085" y="1854893"/>
                </a:cubicBezTo>
                <a:cubicBezTo>
                  <a:pt x="325955" y="1832625"/>
                  <a:pt x="332007" y="1812578"/>
                  <a:pt x="335058" y="1787684"/>
                </a:cubicBezTo>
                <a:cubicBezTo>
                  <a:pt x="331933" y="1760490"/>
                  <a:pt x="342400" y="1747069"/>
                  <a:pt x="345620" y="1720464"/>
                </a:cubicBezTo>
                <a:cubicBezTo>
                  <a:pt x="337355" y="1693643"/>
                  <a:pt x="360215" y="1703686"/>
                  <a:pt x="360760" y="1681196"/>
                </a:cubicBezTo>
                <a:cubicBezTo>
                  <a:pt x="353923" y="1644243"/>
                  <a:pt x="368449" y="1682451"/>
                  <a:pt x="368483" y="1625881"/>
                </a:cubicBezTo>
                <a:cubicBezTo>
                  <a:pt x="367181" y="1622619"/>
                  <a:pt x="369088" y="1615868"/>
                  <a:pt x="371077" y="1616704"/>
                </a:cubicBezTo>
                <a:cubicBezTo>
                  <a:pt x="371005" y="1604306"/>
                  <a:pt x="384453" y="1569256"/>
                  <a:pt x="383008" y="1551493"/>
                </a:cubicBezTo>
                <a:cubicBezTo>
                  <a:pt x="390598" y="1517303"/>
                  <a:pt x="381821" y="1500132"/>
                  <a:pt x="384834" y="1475233"/>
                </a:cubicBezTo>
                <a:cubicBezTo>
                  <a:pt x="393221" y="1446677"/>
                  <a:pt x="400498" y="1430031"/>
                  <a:pt x="418371" y="1380155"/>
                </a:cubicBezTo>
                <a:lnTo>
                  <a:pt x="469641" y="1210871"/>
                </a:lnTo>
                <a:cubicBezTo>
                  <a:pt x="507460" y="1148093"/>
                  <a:pt x="486915" y="1066841"/>
                  <a:pt x="489701" y="1028427"/>
                </a:cubicBezTo>
                <a:cubicBezTo>
                  <a:pt x="478454" y="1012506"/>
                  <a:pt x="490925" y="999600"/>
                  <a:pt x="486354" y="980383"/>
                </a:cubicBezTo>
                <a:cubicBezTo>
                  <a:pt x="483880" y="937629"/>
                  <a:pt x="471099" y="895192"/>
                  <a:pt x="479762" y="839699"/>
                </a:cubicBezTo>
                <a:cubicBezTo>
                  <a:pt x="444550" y="814685"/>
                  <a:pt x="465776" y="749644"/>
                  <a:pt x="445664" y="696545"/>
                </a:cubicBezTo>
                <a:cubicBezTo>
                  <a:pt x="441558" y="665722"/>
                  <a:pt x="459046" y="617297"/>
                  <a:pt x="440047" y="606615"/>
                </a:cubicBezTo>
                <a:cubicBezTo>
                  <a:pt x="451675" y="592509"/>
                  <a:pt x="432892" y="579307"/>
                  <a:pt x="431225" y="563889"/>
                </a:cubicBezTo>
                <a:cubicBezTo>
                  <a:pt x="438618" y="551582"/>
                  <a:pt x="432225" y="545475"/>
                  <a:pt x="430803" y="534294"/>
                </a:cubicBezTo>
                <a:cubicBezTo>
                  <a:pt x="435364" y="529230"/>
                  <a:pt x="435126" y="519767"/>
                  <a:pt x="429777" y="516548"/>
                </a:cubicBezTo>
                <a:cubicBezTo>
                  <a:pt x="417444" y="521116"/>
                  <a:pt x="423596" y="488251"/>
                  <a:pt x="415090" y="485808"/>
                </a:cubicBezTo>
                <a:cubicBezTo>
                  <a:pt x="413316" y="466733"/>
                  <a:pt x="424116" y="383903"/>
                  <a:pt x="410499" y="369873"/>
                </a:cubicBezTo>
                <a:cubicBezTo>
                  <a:pt x="404034" y="331308"/>
                  <a:pt x="425696" y="275570"/>
                  <a:pt x="425314" y="259180"/>
                </a:cubicBezTo>
                <a:cubicBezTo>
                  <a:pt x="450188" y="242918"/>
                  <a:pt x="384634" y="163766"/>
                  <a:pt x="383240" y="94173"/>
                </a:cubicBezTo>
                <a:cubicBezTo>
                  <a:pt x="385641" y="84795"/>
                  <a:pt x="385609" y="79782"/>
                  <a:pt x="379938" y="77267"/>
                </a:cubicBezTo>
                <a:cubicBezTo>
                  <a:pt x="378301" y="68220"/>
                  <a:pt x="376144" y="54774"/>
                  <a:pt x="373430" y="3885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7A60E53-2FAE-271E-499C-5F6CD9C93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7400" y="609600"/>
            <a:ext cx="5310116" cy="1322887"/>
          </a:xfrm>
        </p:spPr>
        <p:txBody>
          <a:bodyPr>
            <a:normAutofit/>
          </a:bodyPr>
          <a:lstStyle/>
          <a:p>
            <a:r>
              <a:rPr lang="es-CL" dirty="0"/>
              <a:t>Fractura antebrazo tercio medio 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E7BF52F-252D-BCBE-6131-CEA0B5C63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-223980" y="2303069"/>
            <a:ext cx="5516967" cy="226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42E7C3-AD1B-D2B8-2D2F-198E93D60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7400" y="2194102"/>
            <a:ext cx="5310116" cy="3908585"/>
          </a:xfrm>
        </p:spPr>
        <p:txBody>
          <a:bodyPr>
            <a:normAutofit/>
          </a:bodyPr>
          <a:lstStyle/>
          <a:p>
            <a:r>
              <a:rPr lang="es-CL" sz="1600" b="1" i="1"/>
              <a:t>Tallo Verde </a:t>
            </a:r>
            <a:endParaRPr lang="es-CL" sz="1600"/>
          </a:p>
          <a:p>
            <a:r>
              <a:rPr lang="es-CL" sz="1600"/>
              <a:t>Comprometen una cortical y hay periostio estabilizador</a:t>
            </a:r>
          </a:p>
          <a:p>
            <a:endParaRPr lang="es-CL" sz="1600"/>
          </a:p>
          <a:p>
            <a:r>
              <a:rPr lang="es-CL" sz="1600"/>
              <a:t>Tratamiento con yeso braquiopalmar </a:t>
            </a:r>
          </a:p>
          <a:p>
            <a:endParaRPr lang="es-CL" sz="1600"/>
          </a:p>
          <a:p>
            <a:r>
              <a:rPr lang="es-CL" sz="1600"/>
              <a:t>Si angulación es mayor de 10° realizar reducción cerrada bajo anestesia general o sedación con control radiológico posterior</a:t>
            </a:r>
          </a:p>
          <a:p>
            <a:endParaRPr lang="es-CL" sz="1600"/>
          </a:p>
          <a:p>
            <a:r>
              <a:rPr lang="es-CL" sz="1600"/>
              <a:t>Controversia sobre fracturar o no la cortical indemne.</a:t>
            </a:r>
          </a:p>
          <a:p>
            <a:endParaRPr lang="es-CL" sz="1600"/>
          </a:p>
          <a:p>
            <a:r>
              <a:rPr lang="es-CL" sz="1600"/>
              <a:t>Consolidación en aproximadamente 6 semanas</a:t>
            </a:r>
          </a:p>
          <a:p>
            <a:endParaRPr lang="es-CL" sz="1600"/>
          </a:p>
          <a:p>
            <a:endParaRPr lang="es-CL" sz="1600"/>
          </a:p>
        </p:txBody>
      </p:sp>
    </p:spTree>
    <p:extLst>
      <p:ext uri="{BB962C8B-B14F-4D97-AF65-F5344CB8AC3E}">
        <p14:creationId xmlns:p14="http://schemas.microsoft.com/office/powerpoint/2010/main" val="181813411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9">
            <a:extLst>
              <a:ext uri="{FF2B5EF4-FFF2-40B4-BE49-F238E27FC236}">
                <a16:creationId xmlns:a16="http://schemas.microsoft.com/office/drawing/2014/main" id="{6897DEB4-4A88-4293-A935-9B25506C15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11">
            <a:extLst>
              <a:ext uri="{FF2B5EF4-FFF2-40B4-BE49-F238E27FC236}">
                <a16:creationId xmlns:a16="http://schemas.microsoft.com/office/drawing/2014/main" id="{FBE42BC3-6707-4CBF-9386-048B994A4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3886" y="0"/>
            <a:ext cx="7538114" cy="6858000"/>
          </a:xfrm>
          <a:custGeom>
            <a:avLst/>
            <a:gdLst>
              <a:gd name="connsiteX0" fmla="*/ 366246 w 7538114"/>
              <a:gd name="connsiteY0" fmla="*/ 0 h 6858000"/>
              <a:gd name="connsiteX1" fmla="*/ 2830292 w 7538114"/>
              <a:gd name="connsiteY1" fmla="*/ 0 h 6858000"/>
              <a:gd name="connsiteX2" fmla="*/ 3903260 w 7538114"/>
              <a:gd name="connsiteY2" fmla="*/ 0 h 6858000"/>
              <a:gd name="connsiteX3" fmla="*/ 4597266 w 7538114"/>
              <a:gd name="connsiteY3" fmla="*/ 0 h 6858000"/>
              <a:gd name="connsiteX4" fmla="*/ 7192370 w 7538114"/>
              <a:gd name="connsiteY4" fmla="*/ 0 h 6858000"/>
              <a:gd name="connsiteX5" fmla="*/ 7538114 w 7538114"/>
              <a:gd name="connsiteY5" fmla="*/ 0 h 6858000"/>
              <a:gd name="connsiteX6" fmla="*/ 7538114 w 7538114"/>
              <a:gd name="connsiteY6" fmla="*/ 6858000 h 6858000"/>
              <a:gd name="connsiteX7" fmla="*/ 7192370 w 7538114"/>
              <a:gd name="connsiteY7" fmla="*/ 6858000 h 6858000"/>
              <a:gd name="connsiteX8" fmla="*/ 4597266 w 7538114"/>
              <a:gd name="connsiteY8" fmla="*/ 6858000 h 6858000"/>
              <a:gd name="connsiteX9" fmla="*/ 3903260 w 7538114"/>
              <a:gd name="connsiteY9" fmla="*/ 6858000 h 6858000"/>
              <a:gd name="connsiteX10" fmla="*/ 2830292 w 7538114"/>
              <a:gd name="connsiteY10" fmla="*/ 6858000 h 6858000"/>
              <a:gd name="connsiteX11" fmla="*/ 170314 w 7538114"/>
              <a:gd name="connsiteY11" fmla="*/ 6858000 h 6858000"/>
              <a:gd name="connsiteX12" fmla="*/ 170341 w 7538114"/>
              <a:gd name="connsiteY12" fmla="*/ 6857759 h 6858000"/>
              <a:gd name="connsiteX13" fmla="*/ 173485 w 7538114"/>
              <a:gd name="connsiteY13" fmla="*/ 6852129 h 6858000"/>
              <a:gd name="connsiteX14" fmla="*/ 167544 w 7538114"/>
              <a:gd name="connsiteY14" fmla="*/ 6830335 h 6858000"/>
              <a:gd name="connsiteX15" fmla="*/ 163472 w 7538114"/>
              <a:gd name="connsiteY15" fmla="*/ 6796707 h 6858000"/>
              <a:gd name="connsiteX16" fmla="*/ 160535 w 7538114"/>
              <a:gd name="connsiteY16" fmla="*/ 6780725 h 6858000"/>
              <a:gd name="connsiteX17" fmla="*/ 162318 w 7538114"/>
              <a:gd name="connsiteY17" fmla="*/ 6767829 h 6858000"/>
              <a:gd name="connsiteX18" fmla="*/ 162771 w 7538114"/>
              <a:gd name="connsiteY18" fmla="*/ 6694444 h 6858000"/>
              <a:gd name="connsiteX19" fmla="*/ 165604 w 7538114"/>
              <a:gd name="connsiteY19" fmla="*/ 6677569 h 6858000"/>
              <a:gd name="connsiteX20" fmla="*/ 171255 w 7538114"/>
              <a:gd name="connsiteY20" fmla="*/ 6669571 h 6858000"/>
              <a:gd name="connsiteX21" fmla="*/ 169240 w 7538114"/>
              <a:gd name="connsiteY21" fmla="*/ 6663304 h 6858000"/>
              <a:gd name="connsiteX22" fmla="*/ 169039 w 7538114"/>
              <a:gd name="connsiteY22" fmla="*/ 6618916 h 6858000"/>
              <a:gd name="connsiteX23" fmla="*/ 168392 w 7538114"/>
              <a:gd name="connsiteY23" fmla="*/ 6589960 h 6858000"/>
              <a:gd name="connsiteX24" fmla="*/ 160636 w 7538114"/>
              <a:gd name="connsiteY24" fmla="*/ 6588200 h 6858000"/>
              <a:gd name="connsiteX25" fmla="*/ 157872 w 7538114"/>
              <a:gd name="connsiteY25" fmla="*/ 6562416 h 6858000"/>
              <a:gd name="connsiteX26" fmla="*/ 162851 w 7538114"/>
              <a:gd name="connsiteY26" fmla="*/ 6534939 h 6858000"/>
              <a:gd name="connsiteX27" fmla="*/ 162153 w 7538114"/>
              <a:gd name="connsiteY27" fmla="*/ 6502552 h 6858000"/>
              <a:gd name="connsiteX28" fmla="*/ 161821 w 7538114"/>
              <a:gd name="connsiteY28" fmla="*/ 6483172 h 6858000"/>
              <a:gd name="connsiteX29" fmla="*/ 154586 w 7538114"/>
              <a:gd name="connsiteY29" fmla="*/ 6432309 h 6858000"/>
              <a:gd name="connsiteX30" fmla="*/ 127078 w 7538114"/>
              <a:gd name="connsiteY30" fmla="*/ 6349783 h 6858000"/>
              <a:gd name="connsiteX31" fmla="*/ 123181 w 7538114"/>
              <a:gd name="connsiteY31" fmla="*/ 6323872 h 6858000"/>
              <a:gd name="connsiteX32" fmla="*/ 124767 w 7538114"/>
              <a:gd name="connsiteY32" fmla="*/ 6319343 h 6858000"/>
              <a:gd name="connsiteX33" fmla="*/ 108246 w 7538114"/>
              <a:gd name="connsiteY33" fmla="*/ 6190348 h 6858000"/>
              <a:gd name="connsiteX34" fmla="*/ 107279 w 7538114"/>
              <a:gd name="connsiteY34" fmla="*/ 6167269 h 6858000"/>
              <a:gd name="connsiteX35" fmla="*/ 107883 w 7538114"/>
              <a:gd name="connsiteY35" fmla="*/ 6149986 h 6858000"/>
              <a:gd name="connsiteX36" fmla="*/ 102380 w 7538114"/>
              <a:gd name="connsiteY36" fmla="*/ 6108622 h 6858000"/>
              <a:gd name="connsiteX37" fmla="*/ 90314 w 7538114"/>
              <a:gd name="connsiteY37" fmla="*/ 6041155 h 6858000"/>
              <a:gd name="connsiteX38" fmla="*/ 88409 w 7538114"/>
              <a:gd name="connsiteY38" fmla="*/ 6026587 h 6858000"/>
              <a:gd name="connsiteX39" fmla="*/ 89403 w 7538114"/>
              <a:gd name="connsiteY39" fmla="*/ 6013265 h 6858000"/>
              <a:gd name="connsiteX40" fmla="*/ 91927 w 7538114"/>
              <a:gd name="connsiteY40" fmla="*/ 6009478 h 6858000"/>
              <a:gd name="connsiteX41" fmla="*/ 91302 w 7538114"/>
              <a:gd name="connsiteY41" fmla="*/ 6001336 h 6858000"/>
              <a:gd name="connsiteX42" fmla="*/ 91687 w 7538114"/>
              <a:gd name="connsiteY42" fmla="*/ 5999003 h 6858000"/>
              <a:gd name="connsiteX43" fmla="*/ 93336 w 7538114"/>
              <a:gd name="connsiteY43" fmla="*/ 5985795 h 6858000"/>
              <a:gd name="connsiteX44" fmla="*/ 83190 w 7538114"/>
              <a:gd name="connsiteY44" fmla="*/ 5961758 h 6858000"/>
              <a:gd name="connsiteX45" fmla="*/ 81952 w 7538114"/>
              <a:gd name="connsiteY45" fmla="*/ 5928761 h 6858000"/>
              <a:gd name="connsiteX46" fmla="*/ 67420 w 7538114"/>
              <a:gd name="connsiteY46" fmla="*/ 5787247 h 6858000"/>
              <a:gd name="connsiteX47" fmla="*/ 50760 w 7538114"/>
              <a:gd name="connsiteY47" fmla="*/ 5710700 h 6858000"/>
              <a:gd name="connsiteX48" fmla="*/ 42956 w 7538114"/>
              <a:gd name="connsiteY48" fmla="*/ 5641754 h 6858000"/>
              <a:gd name="connsiteX49" fmla="*/ 29695 w 7538114"/>
              <a:gd name="connsiteY49" fmla="*/ 5602326 h 6858000"/>
              <a:gd name="connsiteX50" fmla="*/ 18841 w 7538114"/>
              <a:gd name="connsiteY50" fmla="*/ 5570885 h 6858000"/>
              <a:gd name="connsiteX51" fmla="*/ 9977 w 7538114"/>
              <a:gd name="connsiteY51" fmla="*/ 5543492 h 6858000"/>
              <a:gd name="connsiteX52" fmla="*/ 5255 w 7538114"/>
              <a:gd name="connsiteY52" fmla="*/ 5531024 h 6858000"/>
              <a:gd name="connsiteX53" fmla="*/ 5447 w 7538114"/>
              <a:gd name="connsiteY53" fmla="*/ 5527845 h 6858000"/>
              <a:gd name="connsiteX54" fmla="*/ 0 w 7538114"/>
              <a:gd name="connsiteY54" fmla="*/ 5507724 h 6858000"/>
              <a:gd name="connsiteX55" fmla="*/ 435 w 7538114"/>
              <a:gd name="connsiteY55" fmla="*/ 5507045 h 6858000"/>
              <a:gd name="connsiteX56" fmla="*/ 1128 w 7538114"/>
              <a:gd name="connsiteY56" fmla="*/ 5499619 h 6858000"/>
              <a:gd name="connsiteX57" fmla="*/ 1291 w 7538114"/>
              <a:gd name="connsiteY57" fmla="*/ 5486342 h 6858000"/>
              <a:gd name="connsiteX58" fmla="*/ 7976 w 7538114"/>
              <a:gd name="connsiteY58" fmla="*/ 5450755 h 6858000"/>
              <a:gd name="connsiteX59" fmla="*/ 2355 w 7538114"/>
              <a:gd name="connsiteY59" fmla="*/ 5429732 h 6858000"/>
              <a:gd name="connsiteX60" fmla="*/ 1499 w 7538114"/>
              <a:gd name="connsiteY60" fmla="*/ 5370432 h 6858000"/>
              <a:gd name="connsiteX61" fmla="*/ 11483 w 7538114"/>
              <a:gd name="connsiteY61" fmla="*/ 5308330 h 6858000"/>
              <a:gd name="connsiteX62" fmla="*/ 12793 w 7538114"/>
              <a:gd name="connsiteY62" fmla="*/ 5246026 h 6858000"/>
              <a:gd name="connsiteX63" fmla="*/ 12525 w 7538114"/>
              <a:gd name="connsiteY63" fmla="*/ 5223468 h 6858000"/>
              <a:gd name="connsiteX64" fmla="*/ 15322 w 7538114"/>
              <a:gd name="connsiteY64" fmla="*/ 5183258 h 6858000"/>
              <a:gd name="connsiteX65" fmla="*/ 18633 w 7538114"/>
              <a:gd name="connsiteY65" fmla="*/ 5164842 h 6858000"/>
              <a:gd name="connsiteX66" fmla="*/ 18428 w 7538114"/>
              <a:gd name="connsiteY66" fmla="*/ 5164034 h 6858000"/>
              <a:gd name="connsiteX67" fmla="*/ 19854 w 7538114"/>
              <a:gd name="connsiteY67" fmla="*/ 5162388 h 6858000"/>
              <a:gd name="connsiteX68" fmla="*/ 20514 w 7538114"/>
              <a:gd name="connsiteY68" fmla="*/ 5158981 h 6858000"/>
              <a:gd name="connsiteX69" fmla="*/ 20089 w 7538114"/>
              <a:gd name="connsiteY69" fmla="*/ 5149681 h 6858000"/>
              <a:gd name="connsiteX70" fmla="*/ 19561 w 7538114"/>
              <a:gd name="connsiteY70" fmla="*/ 5146183 h 6858000"/>
              <a:gd name="connsiteX71" fmla="*/ 19571 w 7538114"/>
              <a:gd name="connsiteY71" fmla="*/ 5141065 h 6858000"/>
              <a:gd name="connsiteX72" fmla="*/ 19690 w 7538114"/>
              <a:gd name="connsiteY72" fmla="*/ 5140937 h 6858000"/>
              <a:gd name="connsiteX73" fmla="*/ 19471 w 7538114"/>
              <a:gd name="connsiteY73" fmla="*/ 5136144 h 6858000"/>
              <a:gd name="connsiteX74" fmla="*/ 16918 w 7538114"/>
              <a:gd name="connsiteY74" fmla="*/ 5112689 h 6858000"/>
              <a:gd name="connsiteX75" fmla="*/ 28071 w 7538114"/>
              <a:gd name="connsiteY75" fmla="*/ 5081696 h 6858000"/>
              <a:gd name="connsiteX76" fmla="*/ 30005 w 7538114"/>
              <a:gd name="connsiteY76" fmla="*/ 5068879 h 6858000"/>
              <a:gd name="connsiteX77" fmla="*/ 31661 w 7538114"/>
              <a:gd name="connsiteY77" fmla="*/ 5062033 h 6858000"/>
              <a:gd name="connsiteX78" fmla="*/ 32169 w 7538114"/>
              <a:gd name="connsiteY78" fmla="*/ 5061608 h 6858000"/>
              <a:gd name="connsiteX79" fmla="*/ 27436 w 7538114"/>
              <a:gd name="connsiteY79" fmla="*/ 5021480 h 6858000"/>
              <a:gd name="connsiteX80" fmla="*/ 26614 w 7538114"/>
              <a:gd name="connsiteY80" fmla="*/ 5013906 h 6858000"/>
              <a:gd name="connsiteX81" fmla="*/ 25056 w 7538114"/>
              <a:gd name="connsiteY81" fmla="*/ 5011767 h 6858000"/>
              <a:gd name="connsiteX82" fmla="*/ 24513 w 7538114"/>
              <a:gd name="connsiteY82" fmla="*/ 5000592 h 6858000"/>
              <a:gd name="connsiteX83" fmla="*/ 24951 w 7538114"/>
              <a:gd name="connsiteY83" fmla="*/ 4999307 h 6858000"/>
              <a:gd name="connsiteX84" fmla="*/ 22644 w 7538114"/>
              <a:gd name="connsiteY84" fmla="*/ 4990090 h 6858000"/>
              <a:gd name="connsiteX85" fmla="*/ 18465 w 7538114"/>
              <a:gd name="connsiteY85" fmla="*/ 4982366 h 6858000"/>
              <a:gd name="connsiteX86" fmla="*/ 20888 w 7538114"/>
              <a:gd name="connsiteY86" fmla="*/ 4887310 h 6858000"/>
              <a:gd name="connsiteX87" fmla="*/ 15781 w 7538114"/>
              <a:gd name="connsiteY87" fmla="*/ 4807298 h 6858000"/>
              <a:gd name="connsiteX88" fmla="*/ 19649 w 7538114"/>
              <a:gd name="connsiteY88" fmla="*/ 4779990 h 6858000"/>
              <a:gd name="connsiteX89" fmla="*/ 21858 w 7538114"/>
              <a:gd name="connsiteY89" fmla="*/ 4664237 h 6858000"/>
              <a:gd name="connsiteX90" fmla="*/ 13583 w 7538114"/>
              <a:gd name="connsiteY90" fmla="*/ 4598607 h 6858000"/>
              <a:gd name="connsiteX91" fmla="*/ 7118 w 7538114"/>
              <a:gd name="connsiteY91" fmla="*/ 4546768 h 6858000"/>
              <a:gd name="connsiteX92" fmla="*/ 14555 w 7538114"/>
              <a:gd name="connsiteY92" fmla="*/ 4522182 h 6858000"/>
              <a:gd name="connsiteX93" fmla="*/ 17290 w 7538114"/>
              <a:gd name="connsiteY93" fmla="*/ 4509768 h 6858000"/>
              <a:gd name="connsiteX94" fmla="*/ 17421 w 7538114"/>
              <a:gd name="connsiteY94" fmla="*/ 4494586 h 6858000"/>
              <a:gd name="connsiteX95" fmla="*/ 18193 w 7538114"/>
              <a:gd name="connsiteY95" fmla="*/ 4440649 h 6858000"/>
              <a:gd name="connsiteX96" fmla="*/ 16616 w 7538114"/>
              <a:gd name="connsiteY96" fmla="*/ 4431853 h 6858000"/>
              <a:gd name="connsiteX97" fmla="*/ 19246 w 7538114"/>
              <a:gd name="connsiteY97" fmla="*/ 4403141 h 6858000"/>
              <a:gd name="connsiteX98" fmla="*/ 19623 w 7538114"/>
              <a:gd name="connsiteY98" fmla="*/ 4356631 h 6858000"/>
              <a:gd name="connsiteX99" fmla="*/ 20293 w 7538114"/>
              <a:gd name="connsiteY99" fmla="*/ 4339937 h 6858000"/>
              <a:gd name="connsiteX100" fmla="*/ 18752 w 7538114"/>
              <a:gd name="connsiteY100" fmla="*/ 4331435 h 6858000"/>
              <a:gd name="connsiteX101" fmla="*/ 24901 w 7538114"/>
              <a:gd name="connsiteY101" fmla="*/ 4320990 h 6858000"/>
              <a:gd name="connsiteX102" fmla="*/ 23734 w 7538114"/>
              <a:gd name="connsiteY102" fmla="*/ 4309111 h 6858000"/>
              <a:gd name="connsiteX103" fmla="*/ 29040 w 7538114"/>
              <a:gd name="connsiteY103" fmla="*/ 4263489 h 6858000"/>
              <a:gd name="connsiteX104" fmla="*/ 29429 w 7538114"/>
              <a:gd name="connsiteY104" fmla="*/ 4258775 h 6858000"/>
              <a:gd name="connsiteX105" fmla="*/ 33702 w 7538114"/>
              <a:gd name="connsiteY105" fmla="*/ 4248512 h 6858000"/>
              <a:gd name="connsiteX106" fmla="*/ 37356 w 7538114"/>
              <a:gd name="connsiteY106" fmla="*/ 4228644 h 6858000"/>
              <a:gd name="connsiteX107" fmla="*/ 50107 w 7538114"/>
              <a:gd name="connsiteY107" fmla="*/ 4193665 h 6858000"/>
              <a:gd name="connsiteX108" fmla="*/ 56192 w 7538114"/>
              <a:gd name="connsiteY108" fmla="*/ 4173105 h 6858000"/>
              <a:gd name="connsiteX109" fmla="*/ 61800 w 7538114"/>
              <a:gd name="connsiteY109" fmla="*/ 4159194 h 6858000"/>
              <a:gd name="connsiteX110" fmla="*/ 69720 w 7538114"/>
              <a:gd name="connsiteY110" fmla="*/ 4118135 h 6858000"/>
              <a:gd name="connsiteX111" fmla="*/ 80190 w 7538114"/>
              <a:gd name="connsiteY111" fmla="*/ 4047713 h 6858000"/>
              <a:gd name="connsiteX112" fmla="*/ 96666 w 7538114"/>
              <a:gd name="connsiteY112" fmla="*/ 3980780 h 6858000"/>
              <a:gd name="connsiteX113" fmla="*/ 107651 w 7538114"/>
              <a:gd name="connsiteY113" fmla="*/ 3941872 h 6858000"/>
              <a:gd name="connsiteX114" fmla="*/ 118444 w 7538114"/>
              <a:gd name="connsiteY114" fmla="*/ 3897465 h 6858000"/>
              <a:gd name="connsiteX115" fmla="*/ 134545 w 7538114"/>
              <a:gd name="connsiteY115" fmla="*/ 3811132 h 6858000"/>
              <a:gd name="connsiteX116" fmla="*/ 145381 w 7538114"/>
              <a:gd name="connsiteY116" fmla="*/ 3746540 h 6858000"/>
              <a:gd name="connsiteX117" fmla="*/ 146587 w 7538114"/>
              <a:gd name="connsiteY117" fmla="*/ 3670275 h 6858000"/>
              <a:gd name="connsiteX118" fmla="*/ 165690 w 7538114"/>
              <a:gd name="connsiteY118" fmla="*/ 3580981 h 6858000"/>
              <a:gd name="connsiteX119" fmla="*/ 163175 w 7538114"/>
              <a:gd name="connsiteY119" fmla="*/ 3570960 h 6858000"/>
              <a:gd name="connsiteX120" fmla="*/ 162665 w 7538114"/>
              <a:gd name="connsiteY120" fmla="*/ 3560693 h 6858000"/>
              <a:gd name="connsiteX121" fmla="*/ 163299 w 7538114"/>
              <a:gd name="connsiteY121" fmla="*/ 3559743 h 6858000"/>
              <a:gd name="connsiteX122" fmla="*/ 164777 w 7538114"/>
              <a:gd name="connsiteY122" fmla="*/ 3548721 h 6858000"/>
              <a:gd name="connsiteX123" fmla="*/ 163708 w 7538114"/>
              <a:gd name="connsiteY123" fmla="*/ 3545693 h 6858000"/>
              <a:gd name="connsiteX124" fmla="*/ 164286 w 7538114"/>
              <a:gd name="connsiteY124" fmla="*/ 3537938 h 6858000"/>
              <a:gd name="connsiteX125" fmla="*/ 164247 w 7538114"/>
              <a:gd name="connsiteY125" fmla="*/ 3522141 h 6858000"/>
              <a:gd name="connsiteX126" fmla="*/ 165343 w 7538114"/>
              <a:gd name="connsiteY126" fmla="*/ 3519672 h 6858000"/>
              <a:gd name="connsiteX127" fmla="*/ 167001 w 7538114"/>
              <a:gd name="connsiteY127" fmla="*/ 3496604 h 6858000"/>
              <a:gd name="connsiteX128" fmla="*/ 167547 w 7538114"/>
              <a:gd name="connsiteY128" fmla="*/ 3496517 h 6858000"/>
              <a:gd name="connsiteX129" fmla="*/ 170301 w 7538114"/>
              <a:gd name="connsiteY129" fmla="*/ 3491023 h 6858000"/>
              <a:gd name="connsiteX130" fmla="*/ 174371 w 7538114"/>
              <a:gd name="connsiteY130" fmla="*/ 3479998 h 6858000"/>
              <a:gd name="connsiteX131" fmla="*/ 190228 w 7538114"/>
              <a:gd name="connsiteY131" fmla="*/ 3457434 h 6858000"/>
              <a:gd name="connsiteX132" fmla="*/ 192016 w 7538114"/>
              <a:gd name="connsiteY132" fmla="*/ 3433411 h 6858000"/>
              <a:gd name="connsiteX133" fmla="*/ 192663 w 7538114"/>
              <a:gd name="connsiteY133" fmla="*/ 3428691 h 6858000"/>
              <a:gd name="connsiteX134" fmla="*/ 192793 w 7538114"/>
              <a:gd name="connsiteY134" fmla="*/ 3428643 h 6858000"/>
              <a:gd name="connsiteX135" fmla="*/ 193710 w 7538114"/>
              <a:gd name="connsiteY135" fmla="*/ 3423760 h 6858000"/>
              <a:gd name="connsiteX136" fmla="*/ 193839 w 7538114"/>
              <a:gd name="connsiteY136" fmla="*/ 3420085 h 6858000"/>
              <a:gd name="connsiteX137" fmla="*/ 195094 w 7538114"/>
              <a:gd name="connsiteY137" fmla="*/ 3410930 h 6858000"/>
              <a:gd name="connsiteX138" fmla="*/ 196311 w 7538114"/>
              <a:gd name="connsiteY138" fmla="*/ 3408092 h 6858000"/>
              <a:gd name="connsiteX139" fmla="*/ 197928 w 7538114"/>
              <a:gd name="connsiteY139" fmla="*/ 3407419 h 6858000"/>
              <a:gd name="connsiteX140" fmla="*/ 197881 w 7538114"/>
              <a:gd name="connsiteY140" fmla="*/ 3406520 h 6858000"/>
              <a:gd name="connsiteX141" fmla="*/ 204222 w 7538114"/>
              <a:gd name="connsiteY141" fmla="*/ 3391015 h 6858000"/>
              <a:gd name="connsiteX142" fmla="*/ 213950 w 7538114"/>
              <a:gd name="connsiteY142" fmla="*/ 3354361 h 6858000"/>
              <a:gd name="connsiteX143" fmla="*/ 217699 w 7538114"/>
              <a:gd name="connsiteY143" fmla="*/ 3332639 h 6858000"/>
              <a:gd name="connsiteX144" fmla="*/ 229963 w 7538114"/>
              <a:gd name="connsiteY144" fmla="*/ 3273935 h 6858000"/>
              <a:gd name="connsiteX145" fmla="*/ 243785 w 7538114"/>
              <a:gd name="connsiteY145" fmla="*/ 3215621 h 6858000"/>
              <a:gd name="connsiteX146" fmla="*/ 259175 w 7538114"/>
              <a:gd name="connsiteY146" fmla="*/ 3189909 h 6858000"/>
              <a:gd name="connsiteX147" fmla="*/ 259988 w 7538114"/>
              <a:gd name="connsiteY147" fmla="*/ 3186579 h 6858000"/>
              <a:gd name="connsiteX148" fmla="*/ 259980 w 7538114"/>
              <a:gd name="connsiteY148" fmla="*/ 3177264 h 6858000"/>
              <a:gd name="connsiteX149" fmla="*/ 259609 w 7538114"/>
              <a:gd name="connsiteY149" fmla="*/ 3173723 h 6858000"/>
              <a:gd name="connsiteX150" fmla="*/ 259848 w 7538114"/>
              <a:gd name="connsiteY150" fmla="*/ 3168622 h 6858000"/>
              <a:gd name="connsiteX151" fmla="*/ 259971 w 7538114"/>
              <a:gd name="connsiteY151" fmla="*/ 3168508 h 6858000"/>
              <a:gd name="connsiteX152" fmla="*/ 259966 w 7538114"/>
              <a:gd name="connsiteY152" fmla="*/ 3163706 h 6858000"/>
              <a:gd name="connsiteX153" fmla="*/ 258467 w 7538114"/>
              <a:gd name="connsiteY153" fmla="*/ 3140064 h 6858000"/>
              <a:gd name="connsiteX154" fmla="*/ 270990 w 7538114"/>
              <a:gd name="connsiteY154" fmla="*/ 3110288 h 6858000"/>
              <a:gd name="connsiteX155" fmla="*/ 273494 w 7538114"/>
              <a:gd name="connsiteY155" fmla="*/ 3097704 h 6858000"/>
              <a:gd name="connsiteX156" fmla="*/ 275456 w 7538114"/>
              <a:gd name="connsiteY156" fmla="*/ 3091047 h 6858000"/>
              <a:gd name="connsiteX157" fmla="*/ 275980 w 7538114"/>
              <a:gd name="connsiteY157" fmla="*/ 3090672 h 6858000"/>
              <a:gd name="connsiteX158" fmla="*/ 274486 w 7538114"/>
              <a:gd name="connsiteY158" fmla="*/ 3068004 h 6858000"/>
              <a:gd name="connsiteX159" fmla="*/ 275226 w 7538114"/>
              <a:gd name="connsiteY159" fmla="*/ 3065087 h 6858000"/>
              <a:gd name="connsiteX160" fmla="*/ 273050 w 7538114"/>
              <a:gd name="connsiteY160" fmla="*/ 3050191 h 6858000"/>
              <a:gd name="connsiteX161" fmla="*/ 272566 w 7538114"/>
              <a:gd name="connsiteY161" fmla="*/ 3042559 h 6858000"/>
              <a:gd name="connsiteX162" fmla="*/ 271107 w 7538114"/>
              <a:gd name="connsiteY162" fmla="*/ 3040271 h 6858000"/>
              <a:gd name="connsiteX163" fmla="*/ 271065 w 7538114"/>
              <a:gd name="connsiteY163" fmla="*/ 3029072 h 6858000"/>
              <a:gd name="connsiteX164" fmla="*/ 271558 w 7538114"/>
              <a:gd name="connsiteY164" fmla="*/ 3027835 h 6858000"/>
              <a:gd name="connsiteX165" fmla="*/ 268717 w 7538114"/>
              <a:gd name="connsiteY165" fmla="*/ 2964245 h 6858000"/>
              <a:gd name="connsiteX166" fmla="*/ 272511 w 7538114"/>
              <a:gd name="connsiteY166" fmla="*/ 2915772 h 6858000"/>
              <a:gd name="connsiteX167" fmla="*/ 270356 w 7538114"/>
              <a:gd name="connsiteY167" fmla="*/ 2825842 h 6858000"/>
              <a:gd name="connsiteX168" fmla="*/ 273897 w 7538114"/>
              <a:gd name="connsiteY168" fmla="*/ 2734957 h 6858000"/>
              <a:gd name="connsiteX169" fmla="*/ 274458 w 7538114"/>
              <a:gd name="connsiteY169" fmla="*/ 2636572 h 6858000"/>
              <a:gd name="connsiteX170" fmla="*/ 279157 w 7538114"/>
              <a:gd name="connsiteY170" fmla="*/ 2604260 h 6858000"/>
              <a:gd name="connsiteX171" fmla="*/ 288131 w 7538114"/>
              <a:gd name="connsiteY171" fmla="*/ 2582747 h 6858000"/>
              <a:gd name="connsiteX172" fmla="*/ 282516 w 7538114"/>
              <a:gd name="connsiteY172" fmla="*/ 2478755 h 6858000"/>
              <a:gd name="connsiteX173" fmla="*/ 287359 w 7538114"/>
              <a:gd name="connsiteY173" fmla="*/ 2451804 h 6858000"/>
              <a:gd name="connsiteX174" fmla="*/ 289577 w 7538114"/>
              <a:gd name="connsiteY174" fmla="*/ 2408801 h 6858000"/>
              <a:gd name="connsiteX175" fmla="*/ 293203 w 7538114"/>
              <a:gd name="connsiteY175" fmla="*/ 2392670 h 6858000"/>
              <a:gd name="connsiteX176" fmla="*/ 304183 w 7538114"/>
              <a:gd name="connsiteY176" fmla="*/ 2330165 h 6858000"/>
              <a:gd name="connsiteX177" fmla="*/ 310900 w 7538114"/>
              <a:gd name="connsiteY177" fmla="*/ 2276363 h 6858000"/>
              <a:gd name="connsiteX178" fmla="*/ 303909 w 7538114"/>
              <a:gd name="connsiteY178" fmla="*/ 2236310 h 6858000"/>
              <a:gd name="connsiteX179" fmla="*/ 306187 w 7538114"/>
              <a:gd name="connsiteY179" fmla="*/ 2232984 h 6858000"/>
              <a:gd name="connsiteX180" fmla="*/ 307158 w 7538114"/>
              <a:gd name="connsiteY180" fmla="*/ 2205763 h 6858000"/>
              <a:gd name="connsiteX181" fmla="*/ 304860 w 7538114"/>
              <a:gd name="connsiteY181" fmla="*/ 2145703 h 6858000"/>
              <a:gd name="connsiteX182" fmla="*/ 304273 w 7538114"/>
              <a:gd name="connsiteY182" fmla="*/ 2092533 h 6858000"/>
              <a:gd name="connsiteX183" fmla="*/ 301642 w 7538114"/>
              <a:gd name="connsiteY183" fmla="*/ 2057359 h 6858000"/>
              <a:gd name="connsiteX184" fmla="*/ 306736 w 7538114"/>
              <a:gd name="connsiteY184" fmla="*/ 2016105 h 6858000"/>
              <a:gd name="connsiteX185" fmla="*/ 316234 w 7538114"/>
              <a:gd name="connsiteY185" fmla="*/ 1983129 h 6858000"/>
              <a:gd name="connsiteX186" fmla="*/ 318238 w 7538114"/>
              <a:gd name="connsiteY186" fmla="*/ 1956745 h 6858000"/>
              <a:gd name="connsiteX187" fmla="*/ 311341 w 7538114"/>
              <a:gd name="connsiteY187" fmla="*/ 1950160 h 6858000"/>
              <a:gd name="connsiteX188" fmla="*/ 323556 w 7538114"/>
              <a:gd name="connsiteY188" fmla="*/ 1879546 h 6858000"/>
              <a:gd name="connsiteX189" fmla="*/ 326085 w 7538114"/>
              <a:gd name="connsiteY189" fmla="*/ 1854893 h 6858000"/>
              <a:gd name="connsiteX190" fmla="*/ 335058 w 7538114"/>
              <a:gd name="connsiteY190" fmla="*/ 1787684 h 6858000"/>
              <a:gd name="connsiteX191" fmla="*/ 345620 w 7538114"/>
              <a:gd name="connsiteY191" fmla="*/ 1720464 h 6858000"/>
              <a:gd name="connsiteX192" fmla="*/ 360760 w 7538114"/>
              <a:gd name="connsiteY192" fmla="*/ 1681196 h 6858000"/>
              <a:gd name="connsiteX193" fmla="*/ 368483 w 7538114"/>
              <a:gd name="connsiteY193" fmla="*/ 1625881 h 6858000"/>
              <a:gd name="connsiteX194" fmla="*/ 371077 w 7538114"/>
              <a:gd name="connsiteY194" fmla="*/ 1616704 h 6858000"/>
              <a:gd name="connsiteX195" fmla="*/ 383008 w 7538114"/>
              <a:gd name="connsiteY195" fmla="*/ 1551493 h 6858000"/>
              <a:gd name="connsiteX196" fmla="*/ 384834 w 7538114"/>
              <a:gd name="connsiteY196" fmla="*/ 1475233 h 6858000"/>
              <a:gd name="connsiteX197" fmla="*/ 418371 w 7538114"/>
              <a:gd name="connsiteY197" fmla="*/ 1380155 h 6858000"/>
              <a:gd name="connsiteX198" fmla="*/ 469641 w 7538114"/>
              <a:gd name="connsiteY198" fmla="*/ 1210871 h 6858000"/>
              <a:gd name="connsiteX199" fmla="*/ 489701 w 7538114"/>
              <a:gd name="connsiteY199" fmla="*/ 1028427 h 6858000"/>
              <a:gd name="connsiteX200" fmla="*/ 486354 w 7538114"/>
              <a:gd name="connsiteY200" fmla="*/ 980383 h 6858000"/>
              <a:gd name="connsiteX201" fmla="*/ 479762 w 7538114"/>
              <a:gd name="connsiteY201" fmla="*/ 839699 h 6858000"/>
              <a:gd name="connsiteX202" fmla="*/ 445664 w 7538114"/>
              <a:gd name="connsiteY202" fmla="*/ 696545 h 6858000"/>
              <a:gd name="connsiteX203" fmla="*/ 440047 w 7538114"/>
              <a:gd name="connsiteY203" fmla="*/ 606615 h 6858000"/>
              <a:gd name="connsiteX204" fmla="*/ 431225 w 7538114"/>
              <a:gd name="connsiteY204" fmla="*/ 563889 h 6858000"/>
              <a:gd name="connsiteX205" fmla="*/ 430803 w 7538114"/>
              <a:gd name="connsiteY205" fmla="*/ 534294 h 6858000"/>
              <a:gd name="connsiteX206" fmla="*/ 429777 w 7538114"/>
              <a:gd name="connsiteY206" fmla="*/ 516548 h 6858000"/>
              <a:gd name="connsiteX207" fmla="*/ 415090 w 7538114"/>
              <a:gd name="connsiteY207" fmla="*/ 485808 h 6858000"/>
              <a:gd name="connsiteX208" fmla="*/ 410499 w 7538114"/>
              <a:gd name="connsiteY208" fmla="*/ 369873 h 6858000"/>
              <a:gd name="connsiteX209" fmla="*/ 425314 w 7538114"/>
              <a:gd name="connsiteY209" fmla="*/ 259180 h 6858000"/>
              <a:gd name="connsiteX210" fmla="*/ 383240 w 7538114"/>
              <a:gd name="connsiteY210" fmla="*/ 94173 h 6858000"/>
              <a:gd name="connsiteX211" fmla="*/ 379938 w 7538114"/>
              <a:gd name="connsiteY211" fmla="*/ 77267 h 6858000"/>
              <a:gd name="connsiteX212" fmla="*/ 373430 w 7538114"/>
              <a:gd name="connsiteY212" fmla="*/ 388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7538114" h="6858000">
                <a:moveTo>
                  <a:pt x="366246" y="0"/>
                </a:moveTo>
                <a:lnTo>
                  <a:pt x="2830292" y="0"/>
                </a:lnTo>
                <a:lnTo>
                  <a:pt x="3903260" y="0"/>
                </a:lnTo>
                <a:lnTo>
                  <a:pt x="4597266" y="0"/>
                </a:lnTo>
                <a:lnTo>
                  <a:pt x="7192370" y="0"/>
                </a:lnTo>
                <a:lnTo>
                  <a:pt x="7538114" y="0"/>
                </a:lnTo>
                <a:lnTo>
                  <a:pt x="7538114" y="6858000"/>
                </a:lnTo>
                <a:lnTo>
                  <a:pt x="7192370" y="6858000"/>
                </a:lnTo>
                <a:lnTo>
                  <a:pt x="4597266" y="6858000"/>
                </a:lnTo>
                <a:lnTo>
                  <a:pt x="3903260" y="6858000"/>
                </a:lnTo>
                <a:lnTo>
                  <a:pt x="2830292" y="6858000"/>
                </a:lnTo>
                <a:lnTo>
                  <a:pt x="170314" y="6858000"/>
                </a:lnTo>
                <a:cubicBezTo>
                  <a:pt x="170323" y="6857920"/>
                  <a:pt x="170332" y="6857839"/>
                  <a:pt x="170341" y="6857759"/>
                </a:cubicBezTo>
                <a:lnTo>
                  <a:pt x="173485" y="6852129"/>
                </a:lnTo>
                <a:lnTo>
                  <a:pt x="167544" y="6830335"/>
                </a:lnTo>
                <a:cubicBezTo>
                  <a:pt x="165474" y="6819600"/>
                  <a:pt x="164100" y="6808301"/>
                  <a:pt x="163472" y="6796707"/>
                </a:cubicBezTo>
                <a:cubicBezTo>
                  <a:pt x="167658" y="6794106"/>
                  <a:pt x="161711" y="6785006"/>
                  <a:pt x="160535" y="6780725"/>
                </a:cubicBezTo>
                <a:cubicBezTo>
                  <a:pt x="163268" y="6780680"/>
                  <a:pt x="164578" y="6771195"/>
                  <a:pt x="162318" y="6767829"/>
                </a:cubicBezTo>
                <a:cubicBezTo>
                  <a:pt x="152545" y="6697090"/>
                  <a:pt x="178083" y="6736894"/>
                  <a:pt x="162771" y="6694444"/>
                </a:cubicBezTo>
                <a:cubicBezTo>
                  <a:pt x="161971" y="6687342"/>
                  <a:pt x="163342" y="6682014"/>
                  <a:pt x="165604" y="6677569"/>
                </a:cubicBezTo>
                <a:lnTo>
                  <a:pt x="171255" y="6669571"/>
                </a:lnTo>
                <a:lnTo>
                  <a:pt x="169240" y="6663304"/>
                </a:lnTo>
                <a:cubicBezTo>
                  <a:pt x="169082" y="6639651"/>
                  <a:pt x="174873" y="6632678"/>
                  <a:pt x="169039" y="6618916"/>
                </a:cubicBezTo>
                <a:cubicBezTo>
                  <a:pt x="181164" y="6598580"/>
                  <a:pt x="170248" y="6605428"/>
                  <a:pt x="168392" y="6589960"/>
                </a:cubicBezTo>
                <a:cubicBezTo>
                  <a:pt x="165975" y="6577758"/>
                  <a:pt x="161323" y="6600160"/>
                  <a:pt x="160636" y="6588200"/>
                </a:cubicBezTo>
                <a:cubicBezTo>
                  <a:pt x="163766" y="6575263"/>
                  <a:pt x="154044" y="6575871"/>
                  <a:pt x="157872" y="6562416"/>
                </a:cubicBezTo>
                <a:cubicBezTo>
                  <a:pt x="165196" y="6565685"/>
                  <a:pt x="156453" y="6535866"/>
                  <a:pt x="162851" y="6534939"/>
                </a:cubicBezTo>
                <a:cubicBezTo>
                  <a:pt x="153702" y="6523511"/>
                  <a:pt x="164973" y="6517769"/>
                  <a:pt x="162153" y="6502552"/>
                </a:cubicBezTo>
                <a:cubicBezTo>
                  <a:pt x="158692" y="6495386"/>
                  <a:pt x="158098" y="6490216"/>
                  <a:pt x="161821" y="6483172"/>
                </a:cubicBezTo>
                <a:cubicBezTo>
                  <a:pt x="144969" y="6450162"/>
                  <a:pt x="161066" y="6463202"/>
                  <a:pt x="154586" y="6432309"/>
                </a:cubicBezTo>
                <a:cubicBezTo>
                  <a:pt x="147771" y="6405695"/>
                  <a:pt x="143349" y="6375524"/>
                  <a:pt x="127078" y="6349783"/>
                </a:cubicBezTo>
                <a:cubicBezTo>
                  <a:pt x="122468" y="6345058"/>
                  <a:pt x="120723" y="6333456"/>
                  <a:pt x="123181" y="6323872"/>
                </a:cubicBezTo>
                <a:cubicBezTo>
                  <a:pt x="123604" y="6322225"/>
                  <a:pt x="124138" y="6320698"/>
                  <a:pt x="124767" y="6319343"/>
                </a:cubicBezTo>
                <a:cubicBezTo>
                  <a:pt x="122278" y="6297089"/>
                  <a:pt x="111161" y="6215694"/>
                  <a:pt x="108246" y="6190348"/>
                </a:cubicBezTo>
                <a:cubicBezTo>
                  <a:pt x="114169" y="6188296"/>
                  <a:pt x="103482" y="6175479"/>
                  <a:pt x="107279" y="6167269"/>
                </a:cubicBezTo>
                <a:cubicBezTo>
                  <a:pt x="110610" y="6161389"/>
                  <a:pt x="108145" y="6156128"/>
                  <a:pt x="107883" y="6149986"/>
                </a:cubicBezTo>
                <a:cubicBezTo>
                  <a:pt x="110502" y="6141894"/>
                  <a:pt x="105773" y="6115502"/>
                  <a:pt x="102380" y="6108622"/>
                </a:cubicBezTo>
                <a:cubicBezTo>
                  <a:pt x="90593" y="6092179"/>
                  <a:pt x="99346" y="6054816"/>
                  <a:pt x="90314" y="6041155"/>
                </a:cubicBezTo>
                <a:cubicBezTo>
                  <a:pt x="88990" y="6036198"/>
                  <a:pt x="88454" y="6031348"/>
                  <a:pt x="88409" y="6026587"/>
                </a:cubicBezTo>
                <a:lnTo>
                  <a:pt x="89403" y="6013265"/>
                </a:lnTo>
                <a:lnTo>
                  <a:pt x="91927" y="6009478"/>
                </a:lnTo>
                <a:lnTo>
                  <a:pt x="91302" y="6001336"/>
                </a:lnTo>
                <a:cubicBezTo>
                  <a:pt x="91431" y="6000558"/>
                  <a:pt x="91559" y="5999781"/>
                  <a:pt x="91687" y="5999003"/>
                </a:cubicBezTo>
                <a:cubicBezTo>
                  <a:pt x="92431" y="5994547"/>
                  <a:pt x="93080" y="5990148"/>
                  <a:pt x="93336" y="5985795"/>
                </a:cubicBezTo>
                <a:cubicBezTo>
                  <a:pt x="80676" y="5991520"/>
                  <a:pt x="93430" y="5949705"/>
                  <a:pt x="83190" y="5961758"/>
                </a:cubicBezTo>
                <a:cubicBezTo>
                  <a:pt x="82399" y="5938832"/>
                  <a:pt x="72862" y="5956319"/>
                  <a:pt x="81952" y="5928761"/>
                </a:cubicBezTo>
                <a:cubicBezTo>
                  <a:pt x="79324" y="5899676"/>
                  <a:pt x="72619" y="5823590"/>
                  <a:pt x="67420" y="5787247"/>
                </a:cubicBezTo>
                <a:cubicBezTo>
                  <a:pt x="53530" y="5750058"/>
                  <a:pt x="57730" y="5736292"/>
                  <a:pt x="50760" y="5710700"/>
                </a:cubicBezTo>
                <a:cubicBezTo>
                  <a:pt x="47368" y="5660911"/>
                  <a:pt x="30723" y="5663675"/>
                  <a:pt x="42956" y="5641754"/>
                </a:cubicBezTo>
                <a:cubicBezTo>
                  <a:pt x="39970" y="5608358"/>
                  <a:pt x="24769" y="5637338"/>
                  <a:pt x="29695" y="5602326"/>
                </a:cubicBezTo>
                <a:cubicBezTo>
                  <a:pt x="27700" y="5601239"/>
                  <a:pt x="20274" y="5573144"/>
                  <a:pt x="18841" y="5570885"/>
                </a:cubicBezTo>
                <a:lnTo>
                  <a:pt x="9977" y="5543492"/>
                </a:lnTo>
                <a:lnTo>
                  <a:pt x="5255" y="5531024"/>
                </a:lnTo>
                <a:lnTo>
                  <a:pt x="5447" y="5527845"/>
                </a:lnTo>
                <a:lnTo>
                  <a:pt x="0" y="5507724"/>
                </a:lnTo>
                <a:lnTo>
                  <a:pt x="435" y="5507045"/>
                </a:lnTo>
                <a:cubicBezTo>
                  <a:pt x="1286" y="5505065"/>
                  <a:pt x="1681" y="5502734"/>
                  <a:pt x="1128" y="5499619"/>
                </a:cubicBezTo>
                <a:cubicBezTo>
                  <a:pt x="9450" y="5498516"/>
                  <a:pt x="3652" y="5495435"/>
                  <a:pt x="1291" y="5486342"/>
                </a:cubicBezTo>
                <a:cubicBezTo>
                  <a:pt x="13688" y="5482600"/>
                  <a:pt x="2464" y="5460320"/>
                  <a:pt x="7976" y="5450755"/>
                </a:cubicBezTo>
                <a:cubicBezTo>
                  <a:pt x="5962" y="5444157"/>
                  <a:pt x="4058" y="5437113"/>
                  <a:pt x="2355" y="5429732"/>
                </a:cubicBezTo>
                <a:lnTo>
                  <a:pt x="1499" y="5370432"/>
                </a:lnTo>
                <a:lnTo>
                  <a:pt x="11483" y="5308330"/>
                </a:lnTo>
                <a:cubicBezTo>
                  <a:pt x="11701" y="5285359"/>
                  <a:pt x="15408" y="5265468"/>
                  <a:pt x="12793" y="5246026"/>
                </a:cubicBezTo>
                <a:cubicBezTo>
                  <a:pt x="15678" y="5238129"/>
                  <a:pt x="16842" y="5230685"/>
                  <a:pt x="12525" y="5223468"/>
                </a:cubicBezTo>
                <a:cubicBezTo>
                  <a:pt x="13966" y="5202031"/>
                  <a:pt x="20131" y="5196842"/>
                  <a:pt x="15322" y="5183258"/>
                </a:cubicBezTo>
                <a:cubicBezTo>
                  <a:pt x="25294" y="5171214"/>
                  <a:pt x="21488" y="5170502"/>
                  <a:pt x="18633" y="5164842"/>
                </a:cubicBezTo>
                <a:cubicBezTo>
                  <a:pt x="18565" y="5164573"/>
                  <a:pt x="18496" y="5164303"/>
                  <a:pt x="18428" y="5164034"/>
                </a:cubicBezTo>
                <a:lnTo>
                  <a:pt x="19854" y="5162388"/>
                </a:lnTo>
                <a:lnTo>
                  <a:pt x="20514" y="5158981"/>
                </a:lnTo>
                <a:lnTo>
                  <a:pt x="20089" y="5149681"/>
                </a:lnTo>
                <a:lnTo>
                  <a:pt x="19561" y="5146183"/>
                </a:lnTo>
                <a:cubicBezTo>
                  <a:pt x="19336" y="5143774"/>
                  <a:pt x="19361" y="5142173"/>
                  <a:pt x="19571" y="5141065"/>
                </a:cubicBezTo>
                <a:lnTo>
                  <a:pt x="19690" y="5140937"/>
                </a:lnTo>
                <a:cubicBezTo>
                  <a:pt x="19617" y="5139339"/>
                  <a:pt x="19544" y="5137742"/>
                  <a:pt x="19471" y="5136144"/>
                </a:cubicBezTo>
                <a:cubicBezTo>
                  <a:pt x="18832" y="5128055"/>
                  <a:pt x="17958" y="5120182"/>
                  <a:pt x="16918" y="5112689"/>
                </a:cubicBezTo>
                <a:cubicBezTo>
                  <a:pt x="23464" y="5106353"/>
                  <a:pt x="15733" y="5078666"/>
                  <a:pt x="28071" y="5081696"/>
                </a:cubicBezTo>
                <a:cubicBezTo>
                  <a:pt x="27036" y="5071588"/>
                  <a:pt x="21912" y="5065475"/>
                  <a:pt x="30005" y="5068879"/>
                </a:cubicBezTo>
                <a:cubicBezTo>
                  <a:pt x="29897" y="5065551"/>
                  <a:pt x="30585" y="5063501"/>
                  <a:pt x="31661" y="5062033"/>
                </a:cubicBezTo>
                <a:lnTo>
                  <a:pt x="32169" y="5061608"/>
                </a:lnTo>
                <a:lnTo>
                  <a:pt x="27436" y="5021480"/>
                </a:lnTo>
                <a:lnTo>
                  <a:pt x="26614" y="5013906"/>
                </a:lnTo>
                <a:lnTo>
                  <a:pt x="25056" y="5011767"/>
                </a:lnTo>
                <a:cubicBezTo>
                  <a:pt x="24110" y="5009457"/>
                  <a:pt x="23701" y="5006147"/>
                  <a:pt x="24513" y="5000592"/>
                </a:cubicBezTo>
                <a:lnTo>
                  <a:pt x="24951" y="4999307"/>
                </a:lnTo>
                <a:lnTo>
                  <a:pt x="22644" y="4990090"/>
                </a:lnTo>
                <a:cubicBezTo>
                  <a:pt x="21579" y="4987122"/>
                  <a:pt x="20222" y="4984494"/>
                  <a:pt x="18465" y="4982366"/>
                </a:cubicBezTo>
                <a:cubicBezTo>
                  <a:pt x="27858" y="4950984"/>
                  <a:pt x="19264" y="4921373"/>
                  <a:pt x="20888" y="4887310"/>
                </a:cubicBezTo>
                <a:cubicBezTo>
                  <a:pt x="17563" y="4848813"/>
                  <a:pt x="18386" y="4829570"/>
                  <a:pt x="15781" y="4807298"/>
                </a:cubicBezTo>
                <a:cubicBezTo>
                  <a:pt x="15634" y="4803627"/>
                  <a:pt x="14440" y="4773874"/>
                  <a:pt x="19649" y="4779990"/>
                </a:cubicBezTo>
                <a:cubicBezTo>
                  <a:pt x="18744" y="4746827"/>
                  <a:pt x="22869" y="4698305"/>
                  <a:pt x="21858" y="4664237"/>
                </a:cubicBezTo>
                <a:cubicBezTo>
                  <a:pt x="34232" y="4642340"/>
                  <a:pt x="11268" y="4621318"/>
                  <a:pt x="13583" y="4598607"/>
                </a:cubicBezTo>
                <a:cubicBezTo>
                  <a:pt x="2193" y="4604819"/>
                  <a:pt x="19974" y="4548010"/>
                  <a:pt x="7118" y="4546768"/>
                </a:cubicBezTo>
                <a:lnTo>
                  <a:pt x="14555" y="4522182"/>
                </a:lnTo>
                <a:lnTo>
                  <a:pt x="17290" y="4509768"/>
                </a:lnTo>
                <a:cubicBezTo>
                  <a:pt x="17884" y="4505118"/>
                  <a:pt x="18021" y="4500115"/>
                  <a:pt x="17421" y="4494586"/>
                </a:cubicBezTo>
                <a:cubicBezTo>
                  <a:pt x="12327" y="4480984"/>
                  <a:pt x="18571" y="4459805"/>
                  <a:pt x="18193" y="4440649"/>
                </a:cubicBezTo>
                <a:lnTo>
                  <a:pt x="16616" y="4431853"/>
                </a:lnTo>
                <a:lnTo>
                  <a:pt x="19246" y="4403141"/>
                </a:lnTo>
                <a:cubicBezTo>
                  <a:pt x="19372" y="4387638"/>
                  <a:pt x="19497" y="4372134"/>
                  <a:pt x="19623" y="4356631"/>
                </a:cubicBezTo>
                <a:cubicBezTo>
                  <a:pt x="19508" y="4349062"/>
                  <a:pt x="15847" y="4339045"/>
                  <a:pt x="20293" y="4339937"/>
                </a:cubicBezTo>
                <a:lnTo>
                  <a:pt x="18752" y="4331435"/>
                </a:lnTo>
                <a:cubicBezTo>
                  <a:pt x="19520" y="4328277"/>
                  <a:pt x="24070" y="4324711"/>
                  <a:pt x="24901" y="4320990"/>
                </a:cubicBezTo>
                <a:lnTo>
                  <a:pt x="23734" y="4309111"/>
                </a:lnTo>
                <a:cubicBezTo>
                  <a:pt x="24423" y="4299527"/>
                  <a:pt x="28090" y="4271878"/>
                  <a:pt x="29040" y="4263489"/>
                </a:cubicBezTo>
                <a:cubicBezTo>
                  <a:pt x="29169" y="4261918"/>
                  <a:pt x="29300" y="4260346"/>
                  <a:pt x="29429" y="4258775"/>
                </a:cubicBezTo>
                <a:lnTo>
                  <a:pt x="33702" y="4248512"/>
                </a:lnTo>
                <a:cubicBezTo>
                  <a:pt x="36933" y="4241044"/>
                  <a:pt x="39109" y="4235167"/>
                  <a:pt x="37356" y="4228644"/>
                </a:cubicBezTo>
                <a:cubicBezTo>
                  <a:pt x="41530" y="4217526"/>
                  <a:pt x="53227" y="4209759"/>
                  <a:pt x="50107" y="4193665"/>
                </a:cubicBezTo>
                <a:cubicBezTo>
                  <a:pt x="55406" y="4198550"/>
                  <a:pt x="50749" y="4175793"/>
                  <a:pt x="56192" y="4173105"/>
                </a:cubicBezTo>
                <a:cubicBezTo>
                  <a:pt x="60575" y="4171863"/>
                  <a:pt x="60184" y="4164671"/>
                  <a:pt x="61800" y="4159194"/>
                </a:cubicBezTo>
                <a:cubicBezTo>
                  <a:pt x="66276" y="4155290"/>
                  <a:pt x="70363" y="4127730"/>
                  <a:pt x="69720" y="4118135"/>
                </a:cubicBezTo>
                <a:cubicBezTo>
                  <a:pt x="65265" y="4091091"/>
                  <a:pt x="83289" y="4069336"/>
                  <a:pt x="80190" y="4047713"/>
                </a:cubicBezTo>
                <a:cubicBezTo>
                  <a:pt x="84682" y="4020435"/>
                  <a:pt x="92089" y="3998420"/>
                  <a:pt x="96666" y="3980780"/>
                </a:cubicBezTo>
                <a:cubicBezTo>
                  <a:pt x="98580" y="3977851"/>
                  <a:pt x="106155" y="3945259"/>
                  <a:pt x="107651" y="3941872"/>
                </a:cubicBezTo>
                <a:cubicBezTo>
                  <a:pt x="111761" y="3922504"/>
                  <a:pt x="112043" y="3930219"/>
                  <a:pt x="118444" y="3897465"/>
                </a:cubicBezTo>
                <a:cubicBezTo>
                  <a:pt x="124996" y="3869981"/>
                  <a:pt x="127657" y="3841768"/>
                  <a:pt x="134545" y="3811132"/>
                </a:cubicBezTo>
                <a:cubicBezTo>
                  <a:pt x="143817" y="3778601"/>
                  <a:pt x="141464" y="3759343"/>
                  <a:pt x="145381" y="3746540"/>
                </a:cubicBezTo>
                <a:cubicBezTo>
                  <a:pt x="156739" y="3719637"/>
                  <a:pt x="147664" y="3711291"/>
                  <a:pt x="146587" y="3670275"/>
                </a:cubicBezTo>
                <a:cubicBezTo>
                  <a:pt x="154134" y="3638754"/>
                  <a:pt x="151397" y="3605028"/>
                  <a:pt x="165690" y="3580981"/>
                </a:cubicBezTo>
                <a:cubicBezTo>
                  <a:pt x="164433" y="3577837"/>
                  <a:pt x="163639" y="3574469"/>
                  <a:pt x="163175" y="3570960"/>
                </a:cubicBezTo>
                <a:lnTo>
                  <a:pt x="162665" y="3560693"/>
                </a:lnTo>
                <a:lnTo>
                  <a:pt x="163299" y="3559743"/>
                </a:lnTo>
                <a:cubicBezTo>
                  <a:pt x="165039" y="3554949"/>
                  <a:pt x="165246" y="3551528"/>
                  <a:pt x="164777" y="3548721"/>
                </a:cubicBezTo>
                <a:lnTo>
                  <a:pt x="163708" y="3545693"/>
                </a:lnTo>
                <a:lnTo>
                  <a:pt x="164286" y="3537938"/>
                </a:lnTo>
                <a:cubicBezTo>
                  <a:pt x="164273" y="3532672"/>
                  <a:pt x="164261" y="3527407"/>
                  <a:pt x="164247" y="3522141"/>
                </a:cubicBezTo>
                <a:lnTo>
                  <a:pt x="165343" y="3519672"/>
                </a:lnTo>
                <a:lnTo>
                  <a:pt x="167001" y="3496604"/>
                </a:lnTo>
                <a:lnTo>
                  <a:pt x="167547" y="3496517"/>
                </a:lnTo>
                <a:cubicBezTo>
                  <a:pt x="168811" y="3495796"/>
                  <a:pt x="169814" y="3494272"/>
                  <a:pt x="170301" y="3491023"/>
                </a:cubicBezTo>
                <a:cubicBezTo>
                  <a:pt x="177219" y="3499391"/>
                  <a:pt x="173541" y="3490314"/>
                  <a:pt x="174371" y="3479998"/>
                </a:cubicBezTo>
                <a:cubicBezTo>
                  <a:pt x="185299" y="3490692"/>
                  <a:pt x="183023" y="3459350"/>
                  <a:pt x="190228" y="3457434"/>
                </a:cubicBezTo>
                <a:cubicBezTo>
                  <a:pt x="190591" y="3449617"/>
                  <a:pt x="191174" y="3441542"/>
                  <a:pt x="192016" y="3433411"/>
                </a:cubicBezTo>
                <a:lnTo>
                  <a:pt x="192663" y="3428691"/>
                </a:lnTo>
                <a:cubicBezTo>
                  <a:pt x="192706" y="3428676"/>
                  <a:pt x="192750" y="3428659"/>
                  <a:pt x="192793" y="3428643"/>
                </a:cubicBezTo>
                <a:cubicBezTo>
                  <a:pt x="193186" y="3427720"/>
                  <a:pt x="193494" y="3426206"/>
                  <a:pt x="193710" y="3423760"/>
                </a:cubicBezTo>
                <a:cubicBezTo>
                  <a:pt x="193753" y="3422535"/>
                  <a:pt x="193797" y="3421310"/>
                  <a:pt x="193839" y="3420085"/>
                </a:cubicBezTo>
                <a:lnTo>
                  <a:pt x="195094" y="3410930"/>
                </a:lnTo>
                <a:lnTo>
                  <a:pt x="196311" y="3408092"/>
                </a:lnTo>
                <a:lnTo>
                  <a:pt x="197928" y="3407419"/>
                </a:lnTo>
                <a:cubicBezTo>
                  <a:pt x="197912" y="3407119"/>
                  <a:pt x="197897" y="3406820"/>
                  <a:pt x="197881" y="3406520"/>
                </a:cubicBezTo>
                <a:cubicBezTo>
                  <a:pt x="196231" y="3399306"/>
                  <a:pt x="192821" y="3396220"/>
                  <a:pt x="204222" y="3391015"/>
                </a:cubicBezTo>
                <a:cubicBezTo>
                  <a:pt x="202162" y="3374996"/>
                  <a:pt x="208811" y="3373934"/>
                  <a:pt x="213950" y="3354361"/>
                </a:cubicBezTo>
                <a:cubicBezTo>
                  <a:pt x="211218" y="3344737"/>
                  <a:pt x="213619" y="3338360"/>
                  <a:pt x="217699" y="3332639"/>
                </a:cubicBezTo>
                <a:cubicBezTo>
                  <a:pt x="218717" y="3312409"/>
                  <a:pt x="225688" y="3295747"/>
                  <a:pt x="229963" y="3273935"/>
                </a:cubicBezTo>
                <a:cubicBezTo>
                  <a:pt x="228293" y="3248488"/>
                  <a:pt x="239257" y="3238943"/>
                  <a:pt x="243785" y="3215621"/>
                </a:cubicBezTo>
                <a:cubicBezTo>
                  <a:pt x="237893" y="3192522"/>
                  <a:pt x="253940" y="3201000"/>
                  <a:pt x="259175" y="3189909"/>
                </a:cubicBezTo>
                <a:lnTo>
                  <a:pt x="259988" y="3186579"/>
                </a:lnTo>
                <a:lnTo>
                  <a:pt x="259980" y="3177264"/>
                </a:lnTo>
                <a:lnTo>
                  <a:pt x="259609" y="3173723"/>
                </a:lnTo>
                <a:cubicBezTo>
                  <a:pt x="259490" y="3171299"/>
                  <a:pt x="259588" y="3169704"/>
                  <a:pt x="259848" y="3168622"/>
                </a:cubicBezTo>
                <a:lnTo>
                  <a:pt x="259971" y="3168508"/>
                </a:lnTo>
                <a:cubicBezTo>
                  <a:pt x="259969" y="3166907"/>
                  <a:pt x="259968" y="3165307"/>
                  <a:pt x="259966" y="3163706"/>
                </a:cubicBezTo>
                <a:cubicBezTo>
                  <a:pt x="259691" y="3155577"/>
                  <a:pt x="259171" y="3147642"/>
                  <a:pt x="258467" y="3140064"/>
                </a:cubicBezTo>
                <a:cubicBezTo>
                  <a:pt x="265286" y="3134408"/>
                  <a:pt x="258805" y="3106027"/>
                  <a:pt x="270990" y="3110288"/>
                </a:cubicBezTo>
                <a:cubicBezTo>
                  <a:pt x="270407" y="3100106"/>
                  <a:pt x="265565" y="3093497"/>
                  <a:pt x="273494" y="3097704"/>
                </a:cubicBezTo>
                <a:cubicBezTo>
                  <a:pt x="273534" y="3094376"/>
                  <a:pt x="274313" y="3092401"/>
                  <a:pt x="275456" y="3091047"/>
                </a:cubicBezTo>
                <a:lnTo>
                  <a:pt x="275980" y="3090672"/>
                </a:lnTo>
                <a:lnTo>
                  <a:pt x="274486" y="3068004"/>
                </a:lnTo>
                <a:lnTo>
                  <a:pt x="275226" y="3065087"/>
                </a:lnTo>
                <a:lnTo>
                  <a:pt x="273050" y="3050191"/>
                </a:lnTo>
                <a:cubicBezTo>
                  <a:pt x="272889" y="3047647"/>
                  <a:pt x="272728" y="3045103"/>
                  <a:pt x="272566" y="3042559"/>
                </a:cubicBezTo>
                <a:lnTo>
                  <a:pt x="271107" y="3040271"/>
                </a:lnTo>
                <a:cubicBezTo>
                  <a:pt x="270265" y="3037872"/>
                  <a:pt x="270006" y="3034528"/>
                  <a:pt x="271065" y="3029072"/>
                </a:cubicBezTo>
                <a:lnTo>
                  <a:pt x="271558" y="3027835"/>
                </a:lnTo>
                <a:cubicBezTo>
                  <a:pt x="270688" y="3024705"/>
                  <a:pt x="268559" y="2982922"/>
                  <a:pt x="268717" y="2964245"/>
                </a:cubicBezTo>
                <a:cubicBezTo>
                  <a:pt x="279502" y="2933904"/>
                  <a:pt x="269365" y="2949568"/>
                  <a:pt x="272511" y="2915772"/>
                </a:cubicBezTo>
                <a:cubicBezTo>
                  <a:pt x="272017" y="2877552"/>
                  <a:pt x="270125" y="2850992"/>
                  <a:pt x="270356" y="2825842"/>
                </a:cubicBezTo>
                <a:cubicBezTo>
                  <a:pt x="269433" y="2814032"/>
                  <a:pt x="268938" y="2727859"/>
                  <a:pt x="273897" y="2734957"/>
                </a:cubicBezTo>
                <a:cubicBezTo>
                  <a:pt x="264242" y="2698391"/>
                  <a:pt x="277769" y="2677127"/>
                  <a:pt x="274458" y="2636572"/>
                </a:cubicBezTo>
                <a:cubicBezTo>
                  <a:pt x="287792" y="2615986"/>
                  <a:pt x="275829" y="2626668"/>
                  <a:pt x="279157" y="2604260"/>
                </a:cubicBezTo>
                <a:cubicBezTo>
                  <a:pt x="279270" y="2587221"/>
                  <a:pt x="288019" y="2599786"/>
                  <a:pt x="288131" y="2582747"/>
                </a:cubicBezTo>
                <a:cubicBezTo>
                  <a:pt x="260352" y="2545890"/>
                  <a:pt x="290145" y="2525479"/>
                  <a:pt x="282516" y="2478755"/>
                </a:cubicBezTo>
                <a:lnTo>
                  <a:pt x="287359" y="2451804"/>
                </a:lnTo>
                <a:cubicBezTo>
                  <a:pt x="285426" y="2443087"/>
                  <a:pt x="285710" y="2414879"/>
                  <a:pt x="289577" y="2408801"/>
                </a:cubicBezTo>
                <a:cubicBezTo>
                  <a:pt x="290424" y="2402768"/>
                  <a:pt x="289064" y="2396183"/>
                  <a:pt x="293203" y="2392670"/>
                </a:cubicBezTo>
                <a:cubicBezTo>
                  <a:pt x="295637" y="2379564"/>
                  <a:pt x="301233" y="2349549"/>
                  <a:pt x="304183" y="2330165"/>
                </a:cubicBezTo>
                <a:cubicBezTo>
                  <a:pt x="298973" y="2319718"/>
                  <a:pt x="309550" y="2303314"/>
                  <a:pt x="310900" y="2276363"/>
                </a:cubicBezTo>
                <a:cubicBezTo>
                  <a:pt x="304874" y="2264930"/>
                  <a:pt x="311891" y="2258198"/>
                  <a:pt x="303909" y="2236310"/>
                </a:cubicBezTo>
                <a:cubicBezTo>
                  <a:pt x="304734" y="2235412"/>
                  <a:pt x="305502" y="2234293"/>
                  <a:pt x="306187" y="2232984"/>
                </a:cubicBezTo>
                <a:cubicBezTo>
                  <a:pt x="310170" y="2225381"/>
                  <a:pt x="310605" y="2213194"/>
                  <a:pt x="307158" y="2205763"/>
                </a:cubicBezTo>
                <a:cubicBezTo>
                  <a:pt x="296601" y="2170883"/>
                  <a:pt x="306474" y="2175442"/>
                  <a:pt x="304860" y="2145703"/>
                </a:cubicBezTo>
                <a:cubicBezTo>
                  <a:pt x="304314" y="2112090"/>
                  <a:pt x="314083" y="2134724"/>
                  <a:pt x="304273" y="2092533"/>
                </a:cubicBezTo>
                <a:cubicBezTo>
                  <a:pt x="308983" y="2088154"/>
                  <a:pt x="303590" y="2066396"/>
                  <a:pt x="301642" y="2057359"/>
                </a:cubicBezTo>
                <a:cubicBezTo>
                  <a:pt x="301720" y="2041038"/>
                  <a:pt x="313213" y="2032807"/>
                  <a:pt x="306736" y="2016105"/>
                </a:cubicBezTo>
                <a:cubicBezTo>
                  <a:pt x="312847" y="2019262"/>
                  <a:pt x="310007" y="1975377"/>
                  <a:pt x="316234" y="1983129"/>
                </a:cubicBezTo>
                <a:cubicBezTo>
                  <a:pt x="322177" y="1972692"/>
                  <a:pt x="313034" y="1967129"/>
                  <a:pt x="318238" y="1956745"/>
                </a:cubicBezTo>
                <a:cubicBezTo>
                  <a:pt x="319718" y="1944884"/>
                  <a:pt x="311423" y="1963350"/>
                  <a:pt x="311341" y="1950160"/>
                </a:cubicBezTo>
                <a:lnTo>
                  <a:pt x="323556" y="1879546"/>
                </a:lnTo>
                <a:cubicBezTo>
                  <a:pt x="320263" y="1869846"/>
                  <a:pt x="322312" y="1862247"/>
                  <a:pt x="326085" y="1854893"/>
                </a:cubicBezTo>
                <a:cubicBezTo>
                  <a:pt x="325955" y="1832625"/>
                  <a:pt x="332007" y="1812578"/>
                  <a:pt x="335058" y="1787684"/>
                </a:cubicBezTo>
                <a:cubicBezTo>
                  <a:pt x="331933" y="1760490"/>
                  <a:pt x="342400" y="1747069"/>
                  <a:pt x="345620" y="1720464"/>
                </a:cubicBezTo>
                <a:cubicBezTo>
                  <a:pt x="337355" y="1693643"/>
                  <a:pt x="360215" y="1703686"/>
                  <a:pt x="360760" y="1681196"/>
                </a:cubicBezTo>
                <a:cubicBezTo>
                  <a:pt x="353923" y="1644243"/>
                  <a:pt x="368449" y="1682451"/>
                  <a:pt x="368483" y="1625881"/>
                </a:cubicBezTo>
                <a:cubicBezTo>
                  <a:pt x="367181" y="1622619"/>
                  <a:pt x="369088" y="1615868"/>
                  <a:pt x="371077" y="1616704"/>
                </a:cubicBezTo>
                <a:cubicBezTo>
                  <a:pt x="371005" y="1604306"/>
                  <a:pt x="384453" y="1569256"/>
                  <a:pt x="383008" y="1551493"/>
                </a:cubicBezTo>
                <a:cubicBezTo>
                  <a:pt x="390598" y="1517303"/>
                  <a:pt x="381821" y="1500132"/>
                  <a:pt x="384834" y="1475233"/>
                </a:cubicBezTo>
                <a:cubicBezTo>
                  <a:pt x="393221" y="1446677"/>
                  <a:pt x="400498" y="1430031"/>
                  <a:pt x="418371" y="1380155"/>
                </a:cubicBezTo>
                <a:lnTo>
                  <a:pt x="469641" y="1210871"/>
                </a:lnTo>
                <a:cubicBezTo>
                  <a:pt x="507460" y="1148093"/>
                  <a:pt x="486915" y="1066841"/>
                  <a:pt x="489701" y="1028427"/>
                </a:cubicBezTo>
                <a:cubicBezTo>
                  <a:pt x="478454" y="1012506"/>
                  <a:pt x="490925" y="999600"/>
                  <a:pt x="486354" y="980383"/>
                </a:cubicBezTo>
                <a:cubicBezTo>
                  <a:pt x="483880" y="937629"/>
                  <a:pt x="471099" y="895192"/>
                  <a:pt x="479762" y="839699"/>
                </a:cubicBezTo>
                <a:cubicBezTo>
                  <a:pt x="444550" y="814685"/>
                  <a:pt x="465776" y="749644"/>
                  <a:pt x="445664" y="696545"/>
                </a:cubicBezTo>
                <a:cubicBezTo>
                  <a:pt x="441558" y="665722"/>
                  <a:pt x="459046" y="617297"/>
                  <a:pt x="440047" y="606615"/>
                </a:cubicBezTo>
                <a:cubicBezTo>
                  <a:pt x="451675" y="592509"/>
                  <a:pt x="432892" y="579307"/>
                  <a:pt x="431225" y="563889"/>
                </a:cubicBezTo>
                <a:cubicBezTo>
                  <a:pt x="438618" y="551582"/>
                  <a:pt x="432225" y="545475"/>
                  <a:pt x="430803" y="534294"/>
                </a:cubicBezTo>
                <a:cubicBezTo>
                  <a:pt x="435364" y="529230"/>
                  <a:pt x="435126" y="519767"/>
                  <a:pt x="429777" y="516548"/>
                </a:cubicBezTo>
                <a:cubicBezTo>
                  <a:pt x="417444" y="521116"/>
                  <a:pt x="423596" y="488251"/>
                  <a:pt x="415090" y="485808"/>
                </a:cubicBezTo>
                <a:cubicBezTo>
                  <a:pt x="413316" y="466733"/>
                  <a:pt x="424116" y="383903"/>
                  <a:pt x="410499" y="369873"/>
                </a:cubicBezTo>
                <a:cubicBezTo>
                  <a:pt x="404034" y="331308"/>
                  <a:pt x="425696" y="275570"/>
                  <a:pt x="425314" y="259180"/>
                </a:cubicBezTo>
                <a:cubicBezTo>
                  <a:pt x="450188" y="242918"/>
                  <a:pt x="384634" y="163766"/>
                  <a:pt x="383240" y="94173"/>
                </a:cubicBezTo>
                <a:cubicBezTo>
                  <a:pt x="385641" y="84795"/>
                  <a:pt x="385609" y="79782"/>
                  <a:pt x="379938" y="77267"/>
                </a:cubicBezTo>
                <a:cubicBezTo>
                  <a:pt x="378301" y="68220"/>
                  <a:pt x="376144" y="54774"/>
                  <a:pt x="373430" y="3885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7A60E53-2FAE-271E-499C-5F6CD9C93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7400" y="609600"/>
            <a:ext cx="5310116" cy="1322887"/>
          </a:xfrm>
        </p:spPr>
        <p:txBody>
          <a:bodyPr>
            <a:normAutofit/>
          </a:bodyPr>
          <a:lstStyle/>
          <a:p>
            <a:r>
              <a:rPr lang="es-CL"/>
              <a:t>Fractura antebrazo tercio medio </a:t>
            </a:r>
            <a:endParaRPr lang="es-CL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0302193-4A05-353F-C950-EDAEE63E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4427" y="1041667"/>
            <a:ext cx="3720152" cy="4784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42E7C3-AD1B-D2B8-2D2F-198E93D60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7400" y="2194102"/>
            <a:ext cx="5310116" cy="3908585"/>
          </a:xfrm>
        </p:spPr>
        <p:txBody>
          <a:bodyPr>
            <a:normAutofit/>
          </a:bodyPr>
          <a:lstStyle/>
          <a:p>
            <a:r>
              <a:rPr lang="es-CL" sz="2000" b="1" i="1"/>
              <a:t>Deformidad plástica</a:t>
            </a:r>
          </a:p>
          <a:p>
            <a:endParaRPr lang="es-CL" sz="2000"/>
          </a:p>
          <a:p>
            <a:r>
              <a:rPr lang="es-CL" sz="2000"/>
              <a:t>Afecta uno o ambos huesos y con frecuencia mayor la úlna</a:t>
            </a:r>
          </a:p>
          <a:p>
            <a:r>
              <a:rPr lang="es-CL" sz="2000"/>
              <a:t>Descrita por Barton en 1821</a:t>
            </a:r>
          </a:p>
          <a:p>
            <a:r>
              <a:rPr lang="es-CL" sz="2000"/>
              <a:t>Diagnóstico difícil</a:t>
            </a:r>
          </a:p>
          <a:p>
            <a:r>
              <a:rPr lang="es-CL" sz="2000"/>
              <a:t>Se produce por cargas mayores al límite de elasticidad e inferior al límite de fractura.</a:t>
            </a:r>
          </a:p>
          <a:p>
            <a:r>
              <a:rPr lang="es-CL" sz="2000"/>
              <a:t>Ex fco: Dolor, deformidad y dificultad a la pronosupinación</a:t>
            </a:r>
          </a:p>
          <a:p>
            <a:endParaRPr lang="es-CL" sz="2000" b="1" i="1"/>
          </a:p>
          <a:p>
            <a:endParaRPr lang="es-CL" sz="2000"/>
          </a:p>
          <a:p>
            <a:endParaRPr lang="es-CL" sz="2000"/>
          </a:p>
        </p:txBody>
      </p:sp>
    </p:spTree>
    <p:extLst>
      <p:ext uri="{BB962C8B-B14F-4D97-AF65-F5344CB8AC3E}">
        <p14:creationId xmlns:p14="http://schemas.microsoft.com/office/powerpoint/2010/main" val="26750656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897DEB4-4A88-4293-A935-9B25506C15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BE42BC3-6707-4CBF-9386-048B994A4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3886" y="0"/>
            <a:ext cx="7538114" cy="6858000"/>
          </a:xfrm>
          <a:custGeom>
            <a:avLst/>
            <a:gdLst>
              <a:gd name="connsiteX0" fmla="*/ 366246 w 7538114"/>
              <a:gd name="connsiteY0" fmla="*/ 0 h 6858000"/>
              <a:gd name="connsiteX1" fmla="*/ 2830292 w 7538114"/>
              <a:gd name="connsiteY1" fmla="*/ 0 h 6858000"/>
              <a:gd name="connsiteX2" fmla="*/ 3903260 w 7538114"/>
              <a:gd name="connsiteY2" fmla="*/ 0 h 6858000"/>
              <a:gd name="connsiteX3" fmla="*/ 4597266 w 7538114"/>
              <a:gd name="connsiteY3" fmla="*/ 0 h 6858000"/>
              <a:gd name="connsiteX4" fmla="*/ 7192370 w 7538114"/>
              <a:gd name="connsiteY4" fmla="*/ 0 h 6858000"/>
              <a:gd name="connsiteX5" fmla="*/ 7538114 w 7538114"/>
              <a:gd name="connsiteY5" fmla="*/ 0 h 6858000"/>
              <a:gd name="connsiteX6" fmla="*/ 7538114 w 7538114"/>
              <a:gd name="connsiteY6" fmla="*/ 6858000 h 6858000"/>
              <a:gd name="connsiteX7" fmla="*/ 7192370 w 7538114"/>
              <a:gd name="connsiteY7" fmla="*/ 6858000 h 6858000"/>
              <a:gd name="connsiteX8" fmla="*/ 4597266 w 7538114"/>
              <a:gd name="connsiteY8" fmla="*/ 6858000 h 6858000"/>
              <a:gd name="connsiteX9" fmla="*/ 3903260 w 7538114"/>
              <a:gd name="connsiteY9" fmla="*/ 6858000 h 6858000"/>
              <a:gd name="connsiteX10" fmla="*/ 2830292 w 7538114"/>
              <a:gd name="connsiteY10" fmla="*/ 6858000 h 6858000"/>
              <a:gd name="connsiteX11" fmla="*/ 170314 w 7538114"/>
              <a:gd name="connsiteY11" fmla="*/ 6858000 h 6858000"/>
              <a:gd name="connsiteX12" fmla="*/ 170341 w 7538114"/>
              <a:gd name="connsiteY12" fmla="*/ 6857759 h 6858000"/>
              <a:gd name="connsiteX13" fmla="*/ 173485 w 7538114"/>
              <a:gd name="connsiteY13" fmla="*/ 6852129 h 6858000"/>
              <a:gd name="connsiteX14" fmla="*/ 167544 w 7538114"/>
              <a:gd name="connsiteY14" fmla="*/ 6830335 h 6858000"/>
              <a:gd name="connsiteX15" fmla="*/ 163472 w 7538114"/>
              <a:gd name="connsiteY15" fmla="*/ 6796707 h 6858000"/>
              <a:gd name="connsiteX16" fmla="*/ 160535 w 7538114"/>
              <a:gd name="connsiteY16" fmla="*/ 6780725 h 6858000"/>
              <a:gd name="connsiteX17" fmla="*/ 162318 w 7538114"/>
              <a:gd name="connsiteY17" fmla="*/ 6767829 h 6858000"/>
              <a:gd name="connsiteX18" fmla="*/ 162771 w 7538114"/>
              <a:gd name="connsiteY18" fmla="*/ 6694444 h 6858000"/>
              <a:gd name="connsiteX19" fmla="*/ 165604 w 7538114"/>
              <a:gd name="connsiteY19" fmla="*/ 6677569 h 6858000"/>
              <a:gd name="connsiteX20" fmla="*/ 171255 w 7538114"/>
              <a:gd name="connsiteY20" fmla="*/ 6669571 h 6858000"/>
              <a:gd name="connsiteX21" fmla="*/ 169240 w 7538114"/>
              <a:gd name="connsiteY21" fmla="*/ 6663304 h 6858000"/>
              <a:gd name="connsiteX22" fmla="*/ 169039 w 7538114"/>
              <a:gd name="connsiteY22" fmla="*/ 6618916 h 6858000"/>
              <a:gd name="connsiteX23" fmla="*/ 168392 w 7538114"/>
              <a:gd name="connsiteY23" fmla="*/ 6589960 h 6858000"/>
              <a:gd name="connsiteX24" fmla="*/ 160636 w 7538114"/>
              <a:gd name="connsiteY24" fmla="*/ 6588200 h 6858000"/>
              <a:gd name="connsiteX25" fmla="*/ 157872 w 7538114"/>
              <a:gd name="connsiteY25" fmla="*/ 6562416 h 6858000"/>
              <a:gd name="connsiteX26" fmla="*/ 162851 w 7538114"/>
              <a:gd name="connsiteY26" fmla="*/ 6534939 h 6858000"/>
              <a:gd name="connsiteX27" fmla="*/ 162153 w 7538114"/>
              <a:gd name="connsiteY27" fmla="*/ 6502552 h 6858000"/>
              <a:gd name="connsiteX28" fmla="*/ 161821 w 7538114"/>
              <a:gd name="connsiteY28" fmla="*/ 6483172 h 6858000"/>
              <a:gd name="connsiteX29" fmla="*/ 154586 w 7538114"/>
              <a:gd name="connsiteY29" fmla="*/ 6432309 h 6858000"/>
              <a:gd name="connsiteX30" fmla="*/ 127078 w 7538114"/>
              <a:gd name="connsiteY30" fmla="*/ 6349783 h 6858000"/>
              <a:gd name="connsiteX31" fmla="*/ 123181 w 7538114"/>
              <a:gd name="connsiteY31" fmla="*/ 6323872 h 6858000"/>
              <a:gd name="connsiteX32" fmla="*/ 124767 w 7538114"/>
              <a:gd name="connsiteY32" fmla="*/ 6319343 h 6858000"/>
              <a:gd name="connsiteX33" fmla="*/ 108246 w 7538114"/>
              <a:gd name="connsiteY33" fmla="*/ 6190348 h 6858000"/>
              <a:gd name="connsiteX34" fmla="*/ 107279 w 7538114"/>
              <a:gd name="connsiteY34" fmla="*/ 6167269 h 6858000"/>
              <a:gd name="connsiteX35" fmla="*/ 107883 w 7538114"/>
              <a:gd name="connsiteY35" fmla="*/ 6149986 h 6858000"/>
              <a:gd name="connsiteX36" fmla="*/ 102380 w 7538114"/>
              <a:gd name="connsiteY36" fmla="*/ 6108622 h 6858000"/>
              <a:gd name="connsiteX37" fmla="*/ 90314 w 7538114"/>
              <a:gd name="connsiteY37" fmla="*/ 6041155 h 6858000"/>
              <a:gd name="connsiteX38" fmla="*/ 88409 w 7538114"/>
              <a:gd name="connsiteY38" fmla="*/ 6026587 h 6858000"/>
              <a:gd name="connsiteX39" fmla="*/ 89403 w 7538114"/>
              <a:gd name="connsiteY39" fmla="*/ 6013265 h 6858000"/>
              <a:gd name="connsiteX40" fmla="*/ 91927 w 7538114"/>
              <a:gd name="connsiteY40" fmla="*/ 6009478 h 6858000"/>
              <a:gd name="connsiteX41" fmla="*/ 91302 w 7538114"/>
              <a:gd name="connsiteY41" fmla="*/ 6001336 h 6858000"/>
              <a:gd name="connsiteX42" fmla="*/ 91687 w 7538114"/>
              <a:gd name="connsiteY42" fmla="*/ 5999003 h 6858000"/>
              <a:gd name="connsiteX43" fmla="*/ 93336 w 7538114"/>
              <a:gd name="connsiteY43" fmla="*/ 5985795 h 6858000"/>
              <a:gd name="connsiteX44" fmla="*/ 83190 w 7538114"/>
              <a:gd name="connsiteY44" fmla="*/ 5961758 h 6858000"/>
              <a:gd name="connsiteX45" fmla="*/ 81952 w 7538114"/>
              <a:gd name="connsiteY45" fmla="*/ 5928761 h 6858000"/>
              <a:gd name="connsiteX46" fmla="*/ 67420 w 7538114"/>
              <a:gd name="connsiteY46" fmla="*/ 5787247 h 6858000"/>
              <a:gd name="connsiteX47" fmla="*/ 50760 w 7538114"/>
              <a:gd name="connsiteY47" fmla="*/ 5710700 h 6858000"/>
              <a:gd name="connsiteX48" fmla="*/ 42956 w 7538114"/>
              <a:gd name="connsiteY48" fmla="*/ 5641754 h 6858000"/>
              <a:gd name="connsiteX49" fmla="*/ 29695 w 7538114"/>
              <a:gd name="connsiteY49" fmla="*/ 5602326 h 6858000"/>
              <a:gd name="connsiteX50" fmla="*/ 18841 w 7538114"/>
              <a:gd name="connsiteY50" fmla="*/ 5570885 h 6858000"/>
              <a:gd name="connsiteX51" fmla="*/ 9977 w 7538114"/>
              <a:gd name="connsiteY51" fmla="*/ 5543492 h 6858000"/>
              <a:gd name="connsiteX52" fmla="*/ 5255 w 7538114"/>
              <a:gd name="connsiteY52" fmla="*/ 5531024 h 6858000"/>
              <a:gd name="connsiteX53" fmla="*/ 5447 w 7538114"/>
              <a:gd name="connsiteY53" fmla="*/ 5527845 h 6858000"/>
              <a:gd name="connsiteX54" fmla="*/ 0 w 7538114"/>
              <a:gd name="connsiteY54" fmla="*/ 5507724 h 6858000"/>
              <a:gd name="connsiteX55" fmla="*/ 435 w 7538114"/>
              <a:gd name="connsiteY55" fmla="*/ 5507045 h 6858000"/>
              <a:gd name="connsiteX56" fmla="*/ 1128 w 7538114"/>
              <a:gd name="connsiteY56" fmla="*/ 5499619 h 6858000"/>
              <a:gd name="connsiteX57" fmla="*/ 1291 w 7538114"/>
              <a:gd name="connsiteY57" fmla="*/ 5486342 h 6858000"/>
              <a:gd name="connsiteX58" fmla="*/ 7976 w 7538114"/>
              <a:gd name="connsiteY58" fmla="*/ 5450755 h 6858000"/>
              <a:gd name="connsiteX59" fmla="*/ 2355 w 7538114"/>
              <a:gd name="connsiteY59" fmla="*/ 5429732 h 6858000"/>
              <a:gd name="connsiteX60" fmla="*/ 1499 w 7538114"/>
              <a:gd name="connsiteY60" fmla="*/ 5370432 h 6858000"/>
              <a:gd name="connsiteX61" fmla="*/ 11483 w 7538114"/>
              <a:gd name="connsiteY61" fmla="*/ 5308330 h 6858000"/>
              <a:gd name="connsiteX62" fmla="*/ 12793 w 7538114"/>
              <a:gd name="connsiteY62" fmla="*/ 5246026 h 6858000"/>
              <a:gd name="connsiteX63" fmla="*/ 12525 w 7538114"/>
              <a:gd name="connsiteY63" fmla="*/ 5223468 h 6858000"/>
              <a:gd name="connsiteX64" fmla="*/ 15322 w 7538114"/>
              <a:gd name="connsiteY64" fmla="*/ 5183258 h 6858000"/>
              <a:gd name="connsiteX65" fmla="*/ 18633 w 7538114"/>
              <a:gd name="connsiteY65" fmla="*/ 5164842 h 6858000"/>
              <a:gd name="connsiteX66" fmla="*/ 18428 w 7538114"/>
              <a:gd name="connsiteY66" fmla="*/ 5164034 h 6858000"/>
              <a:gd name="connsiteX67" fmla="*/ 19854 w 7538114"/>
              <a:gd name="connsiteY67" fmla="*/ 5162388 h 6858000"/>
              <a:gd name="connsiteX68" fmla="*/ 20514 w 7538114"/>
              <a:gd name="connsiteY68" fmla="*/ 5158981 h 6858000"/>
              <a:gd name="connsiteX69" fmla="*/ 20089 w 7538114"/>
              <a:gd name="connsiteY69" fmla="*/ 5149681 h 6858000"/>
              <a:gd name="connsiteX70" fmla="*/ 19561 w 7538114"/>
              <a:gd name="connsiteY70" fmla="*/ 5146183 h 6858000"/>
              <a:gd name="connsiteX71" fmla="*/ 19571 w 7538114"/>
              <a:gd name="connsiteY71" fmla="*/ 5141065 h 6858000"/>
              <a:gd name="connsiteX72" fmla="*/ 19690 w 7538114"/>
              <a:gd name="connsiteY72" fmla="*/ 5140937 h 6858000"/>
              <a:gd name="connsiteX73" fmla="*/ 19471 w 7538114"/>
              <a:gd name="connsiteY73" fmla="*/ 5136144 h 6858000"/>
              <a:gd name="connsiteX74" fmla="*/ 16918 w 7538114"/>
              <a:gd name="connsiteY74" fmla="*/ 5112689 h 6858000"/>
              <a:gd name="connsiteX75" fmla="*/ 28071 w 7538114"/>
              <a:gd name="connsiteY75" fmla="*/ 5081696 h 6858000"/>
              <a:gd name="connsiteX76" fmla="*/ 30005 w 7538114"/>
              <a:gd name="connsiteY76" fmla="*/ 5068879 h 6858000"/>
              <a:gd name="connsiteX77" fmla="*/ 31661 w 7538114"/>
              <a:gd name="connsiteY77" fmla="*/ 5062033 h 6858000"/>
              <a:gd name="connsiteX78" fmla="*/ 32169 w 7538114"/>
              <a:gd name="connsiteY78" fmla="*/ 5061608 h 6858000"/>
              <a:gd name="connsiteX79" fmla="*/ 27436 w 7538114"/>
              <a:gd name="connsiteY79" fmla="*/ 5021480 h 6858000"/>
              <a:gd name="connsiteX80" fmla="*/ 26614 w 7538114"/>
              <a:gd name="connsiteY80" fmla="*/ 5013906 h 6858000"/>
              <a:gd name="connsiteX81" fmla="*/ 25056 w 7538114"/>
              <a:gd name="connsiteY81" fmla="*/ 5011767 h 6858000"/>
              <a:gd name="connsiteX82" fmla="*/ 24513 w 7538114"/>
              <a:gd name="connsiteY82" fmla="*/ 5000592 h 6858000"/>
              <a:gd name="connsiteX83" fmla="*/ 24951 w 7538114"/>
              <a:gd name="connsiteY83" fmla="*/ 4999307 h 6858000"/>
              <a:gd name="connsiteX84" fmla="*/ 22644 w 7538114"/>
              <a:gd name="connsiteY84" fmla="*/ 4990090 h 6858000"/>
              <a:gd name="connsiteX85" fmla="*/ 18465 w 7538114"/>
              <a:gd name="connsiteY85" fmla="*/ 4982366 h 6858000"/>
              <a:gd name="connsiteX86" fmla="*/ 20888 w 7538114"/>
              <a:gd name="connsiteY86" fmla="*/ 4887310 h 6858000"/>
              <a:gd name="connsiteX87" fmla="*/ 15781 w 7538114"/>
              <a:gd name="connsiteY87" fmla="*/ 4807298 h 6858000"/>
              <a:gd name="connsiteX88" fmla="*/ 19649 w 7538114"/>
              <a:gd name="connsiteY88" fmla="*/ 4779990 h 6858000"/>
              <a:gd name="connsiteX89" fmla="*/ 21858 w 7538114"/>
              <a:gd name="connsiteY89" fmla="*/ 4664237 h 6858000"/>
              <a:gd name="connsiteX90" fmla="*/ 13583 w 7538114"/>
              <a:gd name="connsiteY90" fmla="*/ 4598607 h 6858000"/>
              <a:gd name="connsiteX91" fmla="*/ 7118 w 7538114"/>
              <a:gd name="connsiteY91" fmla="*/ 4546768 h 6858000"/>
              <a:gd name="connsiteX92" fmla="*/ 14555 w 7538114"/>
              <a:gd name="connsiteY92" fmla="*/ 4522182 h 6858000"/>
              <a:gd name="connsiteX93" fmla="*/ 17290 w 7538114"/>
              <a:gd name="connsiteY93" fmla="*/ 4509768 h 6858000"/>
              <a:gd name="connsiteX94" fmla="*/ 17421 w 7538114"/>
              <a:gd name="connsiteY94" fmla="*/ 4494586 h 6858000"/>
              <a:gd name="connsiteX95" fmla="*/ 18193 w 7538114"/>
              <a:gd name="connsiteY95" fmla="*/ 4440649 h 6858000"/>
              <a:gd name="connsiteX96" fmla="*/ 16616 w 7538114"/>
              <a:gd name="connsiteY96" fmla="*/ 4431853 h 6858000"/>
              <a:gd name="connsiteX97" fmla="*/ 19246 w 7538114"/>
              <a:gd name="connsiteY97" fmla="*/ 4403141 h 6858000"/>
              <a:gd name="connsiteX98" fmla="*/ 19623 w 7538114"/>
              <a:gd name="connsiteY98" fmla="*/ 4356631 h 6858000"/>
              <a:gd name="connsiteX99" fmla="*/ 20293 w 7538114"/>
              <a:gd name="connsiteY99" fmla="*/ 4339937 h 6858000"/>
              <a:gd name="connsiteX100" fmla="*/ 18752 w 7538114"/>
              <a:gd name="connsiteY100" fmla="*/ 4331435 h 6858000"/>
              <a:gd name="connsiteX101" fmla="*/ 24901 w 7538114"/>
              <a:gd name="connsiteY101" fmla="*/ 4320990 h 6858000"/>
              <a:gd name="connsiteX102" fmla="*/ 23734 w 7538114"/>
              <a:gd name="connsiteY102" fmla="*/ 4309111 h 6858000"/>
              <a:gd name="connsiteX103" fmla="*/ 29040 w 7538114"/>
              <a:gd name="connsiteY103" fmla="*/ 4263489 h 6858000"/>
              <a:gd name="connsiteX104" fmla="*/ 29429 w 7538114"/>
              <a:gd name="connsiteY104" fmla="*/ 4258775 h 6858000"/>
              <a:gd name="connsiteX105" fmla="*/ 33702 w 7538114"/>
              <a:gd name="connsiteY105" fmla="*/ 4248512 h 6858000"/>
              <a:gd name="connsiteX106" fmla="*/ 37356 w 7538114"/>
              <a:gd name="connsiteY106" fmla="*/ 4228644 h 6858000"/>
              <a:gd name="connsiteX107" fmla="*/ 50107 w 7538114"/>
              <a:gd name="connsiteY107" fmla="*/ 4193665 h 6858000"/>
              <a:gd name="connsiteX108" fmla="*/ 56192 w 7538114"/>
              <a:gd name="connsiteY108" fmla="*/ 4173105 h 6858000"/>
              <a:gd name="connsiteX109" fmla="*/ 61800 w 7538114"/>
              <a:gd name="connsiteY109" fmla="*/ 4159194 h 6858000"/>
              <a:gd name="connsiteX110" fmla="*/ 69720 w 7538114"/>
              <a:gd name="connsiteY110" fmla="*/ 4118135 h 6858000"/>
              <a:gd name="connsiteX111" fmla="*/ 80190 w 7538114"/>
              <a:gd name="connsiteY111" fmla="*/ 4047713 h 6858000"/>
              <a:gd name="connsiteX112" fmla="*/ 96666 w 7538114"/>
              <a:gd name="connsiteY112" fmla="*/ 3980780 h 6858000"/>
              <a:gd name="connsiteX113" fmla="*/ 107651 w 7538114"/>
              <a:gd name="connsiteY113" fmla="*/ 3941872 h 6858000"/>
              <a:gd name="connsiteX114" fmla="*/ 118444 w 7538114"/>
              <a:gd name="connsiteY114" fmla="*/ 3897465 h 6858000"/>
              <a:gd name="connsiteX115" fmla="*/ 134545 w 7538114"/>
              <a:gd name="connsiteY115" fmla="*/ 3811132 h 6858000"/>
              <a:gd name="connsiteX116" fmla="*/ 145381 w 7538114"/>
              <a:gd name="connsiteY116" fmla="*/ 3746540 h 6858000"/>
              <a:gd name="connsiteX117" fmla="*/ 146587 w 7538114"/>
              <a:gd name="connsiteY117" fmla="*/ 3670275 h 6858000"/>
              <a:gd name="connsiteX118" fmla="*/ 165690 w 7538114"/>
              <a:gd name="connsiteY118" fmla="*/ 3580981 h 6858000"/>
              <a:gd name="connsiteX119" fmla="*/ 163175 w 7538114"/>
              <a:gd name="connsiteY119" fmla="*/ 3570960 h 6858000"/>
              <a:gd name="connsiteX120" fmla="*/ 162665 w 7538114"/>
              <a:gd name="connsiteY120" fmla="*/ 3560693 h 6858000"/>
              <a:gd name="connsiteX121" fmla="*/ 163299 w 7538114"/>
              <a:gd name="connsiteY121" fmla="*/ 3559743 h 6858000"/>
              <a:gd name="connsiteX122" fmla="*/ 164777 w 7538114"/>
              <a:gd name="connsiteY122" fmla="*/ 3548721 h 6858000"/>
              <a:gd name="connsiteX123" fmla="*/ 163708 w 7538114"/>
              <a:gd name="connsiteY123" fmla="*/ 3545693 h 6858000"/>
              <a:gd name="connsiteX124" fmla="*/ 164286 w 7538114"/>
              <a:gd name="connsiteY124" fmla="*/ 3537938 h 6858000"/>
              <a:gd name="connsiteX125" fmla="*/ 164247 w 7538114"/>
              <a:gd name="connsiteY125" fmla="*/ 3522141 h 6858000"/>
              <a:gd name="connsiteX126" fmla="*/ 165343 w 7538114"/>
              <a:gd name="connsiteY126" fmla="*/ 3519672 h 6858000"/>
              <a:gd name="connsiteX127" fmla="*/ 167001 w 7538114"/>
              <a:gd name="connsiteY127" fmla="*/ 3496604 h 6858000"/>
              <a:gd name="connsiteX128" fmla="*/ 167547 w 7538114"/>
              <a:gd name="connsiteY128" fmla="*/ 3496517 h 6858000"/>
              <a:gd name="connsiteX129" fmla="*/ 170301 w 7538114"/>
              <a:gd name="connsiteY129" fmla="*/ 3491023 h 6858000"/>
              <a:gd name="connsiteX130" fmla="*/ 174371 w 7538114"/>
              <a:gd name="connsiteY130" fmla="*/ 3479998 h 6858000"/>
              <a:gd name="connsiteX131" fmla="*/ 190228 w 7538114"/>
              <a:gd name="connsiteY131" fmla="*/ 3457434 h 6858000"/>
              <a:gd name="connsiteX132" fmla="*/ 192016 w 7538114"/>
              <a:gd name="connsiteY132" fmla="*/ 3433411 h 6858000"/>
              <a:gd name="connsiteX133" fmla="*/ 192663 w 7538114"/>
              <a:gd name="connsiteY133" fmla="*/ 3428691 h 6858000"/>
              <a:gd name="connsiteX134" fmla="*/ 192793 w 7538114"/>
              <a:gd name="connsiteY134" fmla="*/ 3428643 h 6858000"/>
              <a:gd name="connsiteX135" fmla="*/ 193710 w 7538114"/>
              <a:gd name="connsiteY135" fmla="*/ 3423760 h 6858000"/>
              <a:gd name="connsiteX136" fmla="*/ 193839 w 7538114"/>
              <a:gd name="connsiteY136" fmla="*/ 3420085 h 6858000"/>
              <a:gd name="connsiteX137" fmla="*/ 195094 w 7538114"/>
              <a:gd name="connsiteY137" fmla="*/ 3410930 h 6858000"/>
              <a:gd name="connsiteX138" fmla="*/ 196311 w 7538114"/>
              <a:gd name="connsiteY138" fmla="*/ 3408092 h 6858000"/>
              <a:gd name="connsiteX139" fmla="*/ 197928 w 7538114"/>
              <a:gd name="connsiteY139" fmla="*/ 3407419 h 6858000"/>
              <a:gd name="connsiteX140" fmla="*/ 197881 w 7538114"/>
              <a:gd name="connsiteY140" fmla="*/ 3406520 h 6858000"/>
              <a:gd name="connsiteX141" fmla="*/ 204222 w 7538114"/>
              <a:gd name="connsiteY141" fmla="*/ 3391015 h 6858000"/>
              <a:gd name="connsiteX142" fmla="*/ 213950 w 7538114"/>
              <a:gd name="connsiteY142" fmla="*/ 3354361 h 6858000"/>
              <a:gd name="connsiteX143" fmla="*/ 217699 w 7538114"/>
              <a:gd name="connsiteY143" fmla="*/ 3332639 h 6858000"/>
              <a:gd name="connsiteX144" fmla="*/ 229963 w 7538114"/>
              <a:gd name="connsiteY144" fmla="*/ 3273935 h 6858000"/>
              <a:gd name="connsiteX145" fmla="*/ 243785 w 7538114"/>
              <a:gd name="connsiteY145" fmla="*/ 3215621 h 6858000"/>
              <a:gd name="connsiteX146" fmla="*/ 259175 w 7538114"/>
              <a:gd name="connsiteY146" fmla="*/ 3189909 h 6858000"/>
              <a:gd name="connsiteX147" fmla="*/ 259988 w 7538114"/>
              <a:gd name="connsiteY147" fmla="*/ 3186579 h 6858000"/>
              <a:gd name="connsiteX148" fmla="*/ 259980 w 7538114"/>
              <a:gd name="connsiteY148" fmla="*/ 3177264 h 6858000"/>
              <a:gd name="connsiteX149" fmla="*/ 259609 w 7538114"/>
              <a:gd name="connsiteY149" fmla="*/ 3173723 h 6858000"/>
              <a:gd name="connsiteX150" fmla="*/ 259848 w 7538114"/>
              <a:gd name="connsiteY150" fmla="*/ 3168622 h 6858000"/>
              <a:gd name="connsiteX151" fmla="*/ 259971 w 7538114"/>
              <a:gd name="connsiteY151" fmla="*/ 3168508 h 6858000"/>
              <a:gd name="connsiteX152" fmla="*/ 259966 w 7538114"/>
              <a:gd name="connsiteY152" fmla="*/ 3163706 h 6858000"/>
              <a:gd name="connsiteX153" fmla="*/ 258467 w 7538114"/>
              <a:gd name="connsiteY153" fmla="*/ 3140064 h 6858000"/>
              <a:gd name="connsiteX154" fmla="*/ 270990 w 7538114"/>
              <a:gd name="connsiteY154" fmla="*/ 3110288 h 6858000"/>
              <a:gd name="connsiteX155" fmla="*/ 273494 w 7538114"/>
              <a:gd name="connsiteY155" fmla="*/ 3097704 h 6858000"/>
              <a:gd name="connsiteX156" fmla="*/ 275456 w 7538114"/>
              <a:gd name="connsiteY156" fmla="*/ 3091047 h 6858000"/>
              <a:gd name="connsiteX157" fmla="*/ 275980 w 7538114"/>
              <a:gd name="connsiteY157" fmla="*/ 3090672 h 6858000"/>
              <a:gd name="connsiteX158" fmla="*/ 274486 w 7538114"/>
              <a:gd name="connsiteY158" fmla="*/ 3068004 h 6858000"/>
              <a:gd name="connsiteX159" fmla="*/ 275226 w 7538114"/>
              <a:gd name="connsiteY159" fmla="*/ 3065087 h 6858000"/>
              <a:gd name="connsiteX160" fmla="*/ 273050 w 7538114"/>
              <a:gd name="connsiteY160" fmla="*/ 3050191 h 6858000"/>
              <a:gd name="connsiteX161" fmla="*/ 272566 w 7538114"/>
              <a:gd name="connsiteY161" fmla="*/ 3042559 h 6858000"/>
              <a:gd name="connsiteX162" fmla="*/ 271107 w 7538114"/>
              <a:gd name="connsiteY162" fmla="*/ 3040271 h 6858000"/>
              <a:gd name="connsiteX163" fmla="*/ 271065 w 7538114"/>
              <a:gd name="connsiteY163" fmla="*/ 3029072 h 6858000"/>
              <a:gd name="connsiteX164" fmla="*/ 271558 w 7538114"/>
              <a:gd name="connsiteY164" fmla="*/ 3027835 h 6858000"/>
              <a:gd name="connsiteX165" fmla="*/ 268717 w 7538114"/>
              <a:gd name="connsiteY165" fmla="*/ 2964245 h 6858000"/>
              <a:gd name="connsiteX166" fmla="*/ 272511 w 7538114"/>
              <a:gd name="connsiteY166" fmla="*/ 2915772 h 6858000"/>
              <a:gd name="connsiteX167" fmla="*/ 270356 w 7538114"/>
              <a:gd name="connsiteY167" fmla="*/ 2825842 h 6858000"/>
              <a:gd name="connsiteX168" fmla="*/ 273897 w 7538114"/>
              <a:gd name="connsiteY168" fmla="*/ 2734957 h 6858000"/>
              <a:gd name="connsiteX169" fmla="*/ 274458 w 7538114"/>
              <a:gd name="connsiteY169" fmla="*/ 2636572 h 6858000"/>
              <a:gd name="connsiteX170" fmla="*/ 279157 w 7538114"/>
              <a:gd name="connsiteY170" fmla="*/ 2604260 h 6858000"/>
              <a:gd name="connsiteX171" fmla="*/ 288131 w 7538114"/>
              <a:gd name="connsiteY171" fmla="*/ 2582747 h 6858000"/>
              <a:gd name="connsiteX172" fmla="*/ 282516 w 7538114"/>
              <a:gd name="connsiteY172" fmla="*/ 2478755 h 6858000"/>
              <a:gd name="connsiteX173" fmla="*/ 287359 w 7538114"/>
              <a:gd name="connsiteY173" fmla="*/ 2451804 h 6858000"/>
              <a:gd name="connsiteX174" fmla="*/ 289577 w 7538114"/>
              <a:gd name="connsiteY174" fmla="*/ 2408801 h 6858000"/>
              <a:gd name="connsiteX175" fmla="*/ 293203 w 7538114"/>
              <a:gd name="connsiteY175" fmla="*/ 2392670 h 6858000"/>
              <a:gd name="connsiteX176" fmla="*/ 304183 w 7538114"/>
              <a:gd name="connsiteY176" fmla="*/ 2330165 h 6858000"/>
              <a:gd name="connsiteX177" fmla="*/ 310900 w 7538114"/>
              <a:gd name="connsiteY177" fmla="*/ 2276363 h 6858000"/>
              <a:gd name="connsiteX178" fmla="*/ 303909 w 7538114"/>
              <a:gd name="connsiteY178" fmla="*/ 2236310 h 6858000"/>
              <a:gd name="connsiteX179" fmla="*/ 306187 w 7538114"/>
              <a:gd name="connsiteY179" fmla="*/ 2232984 h 6858000"/>
              <a:gd name="connsiteX180" fmla="*/ 307158 w 7538114"/>
              <a:gd name="connsiteY180" fmla="*/ 2205763 h 6858000"/>
              <a:gd name="connsiteX181" fmla="*/ 304860 w 7538114"/>
              <a:gd name="connsiteY181" fmla="*/ 2145703 h 6858000"/>
              <a:gd name="connsiteX182" fmla="*/ 304273 w 7538114"/>
              <a:gd name="connsiteY182" fmla="*/ 2092533 h 6858000"/>
              <a:gd name="connsiteX183" fmla="*/ 301642 w 7538114"/>
              <a:gd name="connsiteY183" fmla="*/ 2057359 h 6858000"/>
              <a:gd name="connsiteX184" fmla="*/ 306736 w 7538114"/>
              <a:gd name="connsiteY184" fmla="*/ 2016105 h 6858000"/>
              <a:gd name="connsiteX185" fmla="*/ 316234 w 7538114"/>
              <a:gd name="connsiteY185" fmla="*/ 1983129 h 6858000"/>
              <a:gd name="connsiteX186" fmla="*/ 318238 w 7538114"/>
              <a:gd name="connsiteY186" fmla="*/ 1956745 h 6858000"/>
              <a:gd name="connsiteX187" fmla="*/ 311341 w 7538114"/>
              <a:gd name="connsiteY187" fmla="*/ 1950160 h 6858000"/>
              <a:gd name="connsiteX188" fmla="*/ 323556 w 7538114"/>
              <a:gd name="connsiteY188" fmla="*/ 1879546 h 6858000"/>
              <a:gd name="connsiteX189" fmla="*/ 326085 w 7538114"/>
              <a:gd name="connsiteY189" fmla="*/ 1854893 h 6858000"/>
              <a:gd name="connsiteX190" fmla="*/ 335058 w 7538114"/>
              <a:gd name="connsiteY190" fmla="*/ 1787684 h 6858000"/>
              <a:gd name="connsiteX191" fmla="*/ 345620 w 7538114"/>
              <a:gd name="connsiteY191" fmla="*/ 1720464 h 6858000"/>
              <a:gd name="connsiteX192" fmla="*/ 360760 w 7538114"/>
              <a:gd name="connsiteY192" fmla="*/ 1681196 h 6858000"/>
              <a:gd name="connsiteX193" fmla="*/ 368483 w 7538114"/>
              <a:gd name="connsiteY193" fmla="*/ 1625881 h 6858000"/>
              <a:gd name="connsiteX194" fmla="*/ 371077 w 7538114"/>
              <a:gd name="connsiteY194" fmla="*/ 1616704 h 6858000"/>
              <a:gd name="connsiteX195" fmla="*/ 383008 w 7538114"/>
              <a:gd name="connsiteY195" fmla="*/ 1551493 h 6858000"/>
              <a:gd name="connsiteX196" fmla="*/ 384834 w 7538114"/>
              <a:gd name="connsiteY196" fmla="*/ 1475233 h 6858000"/>
              <a:gd name="connsiteX197" fmla="*/ 418371 w 7538114"/>
              <a:gd name="connsiteY197" fmla="*/ 1380155 h 6858000"/>
              <a:gd name="connsiteX198" fmla="*/ 469641 w 7538114"/>
              <a:gd name="connsiteY198" fmla="*/ 1210871 h 6858000"/>
              <a:gd name="connsiteX199" fmla="*/ 489701 w 7538114"/>
              <a:gd name="connsiteY199" fmla="*/ 1028427 h 6858000"/>
              <a:gd name="connsiteX200" fmla="*/ 486354 w 7538114"/>
              <a:gd name="connsiteY200" fmla="*/ 980383 h 6858000"/>
              <a:gd name="connsiteX201" fmla="*/ 479762 w 7538114"/>
              <a:gd name="connsiteY201" fmla="*/ 839699 h 6858000"/>
              <a:gd name="connsiteX202" fmla="*/ 445664 w 7538114"/>
              <a:gd name="connsiteY202" fmla="*/ 696545 h 6858000"/>
              <a:gd name="connsiteX203" fmla="*/ 440047 w 7538114"/>
              <a:gd name="connsiteY203" fmla="*/ 606615 h 6858000"/>
              <a:gd name="connsiteX204" fmla="*/ 431225 w 7538114"/>
              <a:gd name="connsiteY204" fmla="*/ 563889 h 6858000"/>
              <a:gd name="connsiteX205" fmla="*/ 430803 w 7538114"/>
              <a:gd name="connsiteY205" fmla="*/ 534294 h 6858000"/>
              <a:gd name="connsiteX206" fmla="*/ 429777 w 7538114"/>
              <a:gd name="connsiteY206" fmla="*/ 516548 h 6858000"/>
              <a:gd name="connsiteX207" fmla="*/ 415090 w 7538114"/>
              <a:gd name="connsiteY207" fmla="*/ 485808 h 6858000"/>
              <a:gd name="connsiteX208" fmla="*/ 410499 w 7538114"/>
              <a:gd name="connsiteY208" fmla="*/ 369873 h 6858000"/>
              <a:gd name="connsiteX209" fmla="*/ 425314 w 7538114"/>
              <a:gd name="connsiteY209" fmla="*/ 259180 h 6858000"/>
              <a:gd name="connsiteX210" fmla="*/ 383240 w 7538114"/>
              <a:gd name="connsiteY210" fmla="*/ 94173 h 6858000"/>
              <a:gd name="connsiteX211" fmla="*/ 379938 w 7538114"/>
              <a:gd name="connsiteY211" fmla="*/ 77267 h 6858000"/>
              <a:gd name="connsiteX212" fmla="*/ 373430 w 7538114"/>
              <a:gd name="connsiteY212" fmla="*/ 388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7538114" h="6858000">
                <a:moveTo>
                  <a:pt x="366246" y="0"/>
                </a:moveTo>
                <a:lnTo>
                  <a:pt x="2830292" y="0"/>
                </a:lnTo>
                <a:lnTo>
                  <a:pt x="3903260" y="0"/>
                </a:lnTo>
                <a:lnTo>
                  <a:pt x="4597266" y="0"/>
                </a:lnTo>
                <a:lnTo>
                  <a:pt x="7192370" y="0"/>
                </a:lnTo>
                <a:lnTo>
                  <a:pt x="7538114" y="0"/>
                </a:lnTo>
                <a:lnTo>
                  <a:pt x="7538114" y="6858000"/>
                </a:lnTo>
                <a:lnTo>
                  <a:pt x="7192370" y="6858000"/>
                </a:lnTo>
                <a:lnTo>
                  <a:pt x="4597266" y="6858000"/>
                </a:lnTo>
                <a:lnTo>
                  <a:pt x="3903260" y="6858000"/>
                </a:lnTo>
                <a:lnTo>
                  <a:pt x="2830292" y="6858000"/>
                </a:lnTo>
                <a:lnTo>
                  <a:pt x="170314" y="6858000"/>
                </a:lnTo>
                <a:cubicBezTo>
                  <a:pt x="170323" y="6857920"/>
                  <a:pt x="170332" y="6857839"/>
                  <a:pt x="170341" y="6857759"/>
                </a:cubicBezTo>
                <a:lnTo>
                  <a:pt x="173485" y="6852129"/>
                </a:lnTo>
                <a:lnTo>
                  <a:pt x="167544" y="6830335"/>
                </a:lnTo>
                <a:cubicBezTo>
                  <a:pt x="165474" y="6819600"/>
                  <a:pt x="164100" y="6808301"/>
                  <a:pt x="163472" y="6796707"/>
                </a:cubicBezTo>
                <a:cubicBezTo>
                  <a:pt x="167658" y="6794106"/>
                  <a:pt x="161711" y="6785006"/>
                  <a:pt x="160535" y="6780725"/>
                </a:cubicBezTo>
                <a:cubicBezTo>
                  <a:pt x="163268" y="6780680"/>
                  <a:pt x="164578" y="6771195"/>
                  <a:pt x="162318" y="6767829"/>
                </a:cubicBezTo>
                <a:cubicBezTo>
                  <a:pt x="152545" y="6697090"/>
                  <a:pt x="178083" y="6736894"/>
                  <a:pt x="162771" y="6694444"/>
                </a:cubicBezTo>
                <a:cubicBezTo>
                  <a:pt x="161971" y="6687342"/>
                  <a:pt x="163342" y="6682014"/>
                  <a:pt x="165604" y="6677569"/>
                </a:cubicBezTo>
                <a:lnTo>
                  <a:pt x="171255" y="6669571"/>
                </a:lnTo>
                <a:lnTo>
                  <a:pt x="169240" y="6663304"/>
                </a:lnTo>
                <a:cubicBezTo>
                  <a:pt x="169082" y="6639651"/>
                  <a:pt x="174873" y="6632678"/>
                  <a:pt x="169039" y="6618916"/>
                </a:cubicBezTo>
                <a:cubicBezTo>
                  <a:pt x="181164" y="6598580"/>
                  <a:pt x="170248" y="6605428"/>
                  <a:pt x="168392" y="6589960"/>
                </a:cubicBezTo>
                <a:cubicBezTo>
                  <a:pt x="165975" y="6577758"/>
                  <a:pt x="161323" y="6600160"/>
                  <a:pt x="160636" y="6588200"/>
                </a:cubicBezTo>
                <a:cubicBezTo>
                  <a:pt x="163766" y="6575263"/>
                  <a:pt x="154044" y="6575871"/>
                  <a:pt x="157872" y="6562416"/>
                </a:cubicBezTo>
                <a:cubicBezTo>
                  <a:pt x="165196" y="6565685"/>
                  <a:pt x="156453" y="6535866"/>
                  <a:pt x="162851" y="6534939"/>
                </a:cubicBezTo>
                <a:cubicBezTo>
                  <a:pt x="153702" y="6523511"/>
                  <a:pt x="164973" y="6517769"/>
                  <a:pt x="162153" y="6502552"/>
                </a:cubicBezTo>
                <a:cubicBezTo>
                  <a:pt x="158692" y="6495386"/>
                  <a:pt x="158098" y="6490216"/>
                  <a:pt x="161821" y="6483172"/>
                </a:cubicBezTo>
                <a:cubicBezTo>
                  <a:pt x="144969" y="6450162"/>
                  <a:pt x="161066" y="6463202"/>
                  <a:pt x="154586" y="6432309"/>
                </a:cubicBezTo>
                <a:cubicBezTo>
                  <a:pt x="147771" y="6405695"/>
                  <a:pt x="143349" y="6375524"/>
                  <a:pt x="127078" y="6349783"/>
                </a:cubicBezTo>
                <a:cubicBezTo>
                  <a:pt x="122468" y="6345058"/>
                  <a:pt x="120723" y="6333456"/>
                  <a:pt x="123181" y="6323872"/>
                </a:cubicBezTo>
                <a:cubicBezTo>
                  <a:pt x="123604" y="6322225"/>
                  <a:pt x="124138" y="6320698"/>
                  <a:pt x="124767" y="6319343"/>
                </a:cubicBezTo>
                <a:cubicBezTo>
                  <a:pt x="122278" y="6297089"/>
                  <a:pt x="111161" y="6215694"/>
                  <a:pt x="108246" y="6190348"/>
                </a:cubicBezTo>
                <a:cubicBezTo>
                  <a:pt x="114169" y="6188296"/>
                  <a:pt x="103482" y="6175479"/>
                  <a:pt x="107279" y="6167269"/>
                </a:cubicBezTo>
                <a:cubicBezTo>
                  <a:pt x="110610" y="6161389"/>
                  <a:pt x="108145" y="6156128"/>
                  <a:pt x="107883" y="6149986"/>
                </a:cubicBezTo>
                <a:cubicBezTo>
                  <a:pt x="110502" y="6141894"/>
                  <a:pt x="105773" y="6115502"/>
                  <a:pt x="102380" y="6108622"/>
                </a:cubicBezTo>
                <a:cubicBezTo>
                  <a:pt x="90593" y="6092179"/>
                  <a:pt x="99346" y="6054816"/>
                  <a:pt x="90314" y="6041155"/>
                </a:cubicBezTo>
                <a:cubicBezTo>
                  <a:pt x="88990" y="6036198"/>
                  <a:pt x="88454" y="6031348"/>
                  <a:pt x="88409" y="6026587"/>
                </a:cubicBezTo>
                <a:lnTo>
                  <a:pt x="89403" y="6013265"/>
                </a:lnTo>
                <a:lnTo>
                  <a:pt x="91927" y="6009478"/>
                </a:lnTo>
                <a:lnTo>
                  <a:pt x="91302" y="6001336"/>
                </a:lnTo>
                <a:cubicBezTo>
                  <a:pt x="91431" y="6000558"/>
                  <a:pt x="91559" y="5999781"/>
                  <a:pt x="91687" y="5999003"/>
                </a:cubicBezTo>
                <a:cubicBezTo>
                  <a:pt x="92431" y="5994547"/>
                  <a:pt x="93080" y="5990148"/>
                  <a:pt x="93336" y="5985795"/>
                </a:cubicBezTo>
                <a:cubicBezTo>
                  <a:pt x="80676" y="5991520"/>
                  <a:pt x="93430" y="5949705"/>
                  <a:pt x="83190" y="5961758"/>
                </a:cubicBezTo>
                <a:cubicBezTo>
                  <a:pt x="82399" y="5938832"/>
                  <a:pt x="72862" y="5956319"/>
                  <a:pt x="81952" y="5928761"/>
                </a:cubicBezTo>
                <a:cubicBezTo>
                  <a:pt x="79324" y="5899676"/>
                  <a:pt x="72619" y="5823590"/>
                  <a:pt x="67420" y="5787247"/>
                </a:cubicBezTo>
                <a:cubicBezTo>
                  <a:pt x="53530" y="5750058"/>
                  <a:pt x="57730" y="5736292"/>
                  <a:pt x="50760" y="5710700"/>
                </a:cubicBezTo>
                <a:cubicBezTo>
                  <a:pt x="47368" y="5660911"/>
                  <a:pt x="30723" y="5663675"/>
                  <a:pt x="42956" y="5641754"/>
                </a:cubicBezTo>
                <a:cubicBezTo>
                  <a:pt x="39970" y="5608358"/>
                  <a:pt x="24769" y="5637338"/>
                  <a:pt x="29695" y="5602326"/>
                </a:cubicBezTo>
                <a:cubicBezTo>
                  <a:pt x="27700" y="5601239"/>
                  <a:pt x="20274" y="5573144"/>
                  <a:pt x="18841" y="5570885"/>
                </a:cubicBezTo>
                <a:lnTo>
                  <a:pt x="9977" y="5543492"/>
                </a:lnTo>
                <a:lnTo>
                  <a:pt x="5255" y="5531024"/>
                </a:lnTo>
                <a:lnTo>
                  <a:pt x="5447" y="5527845"/>
                </a:lnTo>
                <a:lnTo>
                  <a:pt x="0" y="5507724"/>
                </a:lnTo>
                <a:lnTo>
                  <a:pt x="435" y="5507045"/>
                </a:lnTo>
                <a:cubicBezTo>
                  <a:pt x="1286" y="5505065"/>
                  <a:pt x="1681" y="5502734"/>
                  <a:pt x="1128" y="5499619"/>
                </a:cubicBezTo>
                <a:cubicBezTo>
                  <a:pt x="9450" y="5498516"/>
                  <a:pt x="3652" y="5495435"/>
                  <a:pt x="1291" y="5486342"/>
                </a:cubicBezTo>
                <a:cubicBezTo>
                  <a:pt x="13688" y="5482600"/>
                  <a:pt x="2464" y="5460320"/>
                  <a:pt x="7976" y="5450755"/>
                </a:cubicBezTo>
                <a:cubicBezTo>
                  <a:pt x="5962" y="5444157"/>
                  <a:pt x="4058" y="5437113"/>
                  <a:pt x="2355" y="5429732"/>
                </a:cubicBezTo>
                <a:lnTo>
                  <a:pt x="1499" y="5370432"/>
                </a:lnTo>
                <a:lnTo>
                  <a:pt x="11483" y="5308330"/>
                </a:lnTo>
                <a:cubicBezTo>
                  <a:pt x="11701" y="5285359"/>
                  <a:pt x="15408" y="5265468"/>
                  <a:pt x="12793" y="5246026"/>
                </a:cubicBezTo>
                <a:cubicBezTo>
                  <a:pt x="15678" y="5238129"/>
                  <a:pt x="16842" y="5230685"/>
                  <a:pt x="12525" y="5223468"/>
                </a:cubicBezTo>
                <a:cubicBezTo>
                  <a:pt x="13966" y="5202031"/>
                  <a:pt x="20131" y="5196842"/>
                  <a:pt x="15322" y="5183258"/>
                </a:cubicBezTo>
                <a:cubicBezTo>
                  <a:pt x="25294" y="5171214"/>
                  <a:pt x="21488" y="5170502"/>
                  <a:pt x="18633" y="5164842"/>
                </a:cubicBezTo>
                <a:cubicBezTo>
                  <a:pt x="18565" y="5164573"/>
                  <a:pt x="18496" y="5164303"/>
                  <a:pt x="18428" y="5164034"/>
                </a:cubicBezTo>
                <a:lnTo>
                  <a:pt x="19854" y="5162388"/>
                </a:lnTo>
                <a:lnTo>
                  <a:pt x="20514" y="5158981"/>
                </a:lnTo>
                <a:lnTo>
                  <a:pt x="20089" y="5149681"/>
                </a:lnTo>
                <a:lnTo>
                  <a:pt x="19561" y="5146183"/>
                </a:lnTo>
                <a:cubicBezTo>
                  <a:pt x="19336" y="5143774"/>
                  <a:pt x="19361" y="5142173"/>
                  <a:pt x="19571" y="5141065"/>
                </a:cubicBezTo>
                <a:lnTo>
                  <a:pt x="19690" y="5140937"/>
                </a:lnTo>
                <a:cubicBezTo>
                  <a:pt x="19617" y="5139339"/>
                  <a:pt x="19544" y="5137742"/>
                  <a:pt x="19471" y="5136144"/>
                </a:cubicBezTo>
                <a:cubicBezTo>
                  <a:pt x="18832" y="5128055"/>
                  <a:pt x="17958" y="5120182"/>
                  <a:pt x="16918" y="5112689"/>
                </a:cubicBezTo>
                <a:cubicBezTo>
                  <a:pt x="23464" y="5106353"/>
                  <a:pt x="15733" y="5078666"/>
                  <a:pt x="28071" y="5081696"/>
                </a:cubicBezTo>
                <a:cubicBezTo>
                  <a:pt x="27036" y="5071588"/>
                  <a:pt x="21912" y="5065475"/>
                  <a:pt x="30005" y="5068879"/>
                </a:cubicBezTo>
                <a:cubicBezTo>
                  <a:pt x="29897" y="5065551"/>
                  <a:pt x="30585" y="5063501"/>
                  <a:pt x="31661" y="5062033"/>
                </a:cubicBezTo>
                <a:lnTo>
                  <a:pt x="32169" y="5061608"/>
                </a:lnTo>
                <a:lnTo>
                  <a:pt x="27436" y="5021480"/>
                </a:lnTo>
                <a:lnTo>
                  <a:pt x="26614" y="5013906"/>
                </a:lnTo>
                <a:lnTo>
                  <a:pt x="25056" y="5011767"/>
                </a:lnTo>
                <a:cubicBezTo>
                  <a:pt x="24110" y="5009457"/>
                  <a:pt x="23701" y="5006147"/>
                  <a:pt x="24513" y="5000592"/>
                </a:cubicBezTo>
                <a:lnTo>
                  <a:pt x="24951" y="4999307"/>
                </a:lnTo>
                <a:lnTo>
                  <a:pt x="22644" y="4990090"/>
                </a:lnTo>
                <a:cubicBezTo>
                  <a:pt x="21579" y="4987122"/>
                  <a:pt x="20222" y="4984494"/>
                  <a:pt x="18465" y="4982366"/>
                </a:cubicBezTo>
                <a:cubicBezTo>
                  <a:pt x="27858" y="4950984"/>
                  <a:pt x="19264" y="4921373"/>
                  <a:pt x="20888" y="4887310"/>
                </a:cubicBezTo>
                <a:cubicBezTo>
                  <a:pt x="17563" y="4848813"/>
                  <a:pt x="18386" y="4829570"/>
                  <a:pt x="15781" y="4807298"/>
                </a:cubicBezTo>
                <a:cubicBezTo>
                  <a:pt x="15634" y="4803627"/>
                  <a:pt x="14440" y="4773874"/>
                  <a:pt x="19649" y="4779990"/>
                </a:cubicBezTo>
                <a:cubicBezTo>
                  <a:pt x="18744" y="4746827"/>
                  <a:pt x="22869" y="4698305"/>
                  <a:pt x="21858" y="4664237"/>
                </a:cubicBezTo>
                <a:cubicBezTo>
                  <a:pt x="34232" y="4642340"/>
                  <a:pt x="11268" y="4621318"/>
                  <a:pt x="13583" y="4598607"/>
                </a:cubicBezTo>
                <a:cubicBezTo>
                  <a:pt x="2193" y="4604819"/>
                  <a:pt x="19974" y="4548010"/>
                  <a:pt x="7118" y="4546768"/>
                </a:cubicBezTo>
                <a:lnTo>
                  <a:pt x="14555" y="4522182"/>
                </a:lnTo>
                <a:lnTo>
                  <a:pt x="17290" y="4509768"/>
                </a:lnTo>
                <a:cubicBezTo>
                  <a:pt x="17884" y="4505118"/>
                  <a:pt x="18021" y="4500115"/>
                  <a:pt x="17421" y="4494586"/>
                </a:cubicBezTo>
                <a:cubicBezTo>
                  <a:pt x="12327" y="4480984"/>
                  <a:pt x="18571" y="4459805"/>
                  <a:pt x="18193" y="4440649"/>
                </a:cubicBezTo>
                <a:lnTo>
                  <a:pt x="16616" y="4431853"/>
                </a:lnTo>
                <a:lnTo>
                  <a:pt x="19246" y="4403141"/>
                </a:lnTo>
                <a:cubicBezTo>
                  <a:pt x="19372" y="4387638"/>
                  <a:pt x="19497" y="4372134"/>
                  <a:pt x="19623" y="4356631"/>
                </a:cubicBezTo>
                <a:cubicBezTo>
                  <a:pt x="19508" y="4349062"/>
                  <a:pt x="15847" y="4339045"/>
                  <a:pt x="20293" y="4339937"/>
                </a:cubicBezTo>
                <a:lnTo>
                  <a:pt x="18752" y="4331435"/>
                </a:lnTo>
                <a:cubicBezTo>
                  <a:pt x="19520" y="4328277"/>
                  <a:pt x="24070" y="4324711"/>
                  <a:pt x="24901" y="4320990"/>
                </a:cubicBezTo>
                <a:lnTo>
                  <a:pt x="23734" y="4309111"/>
                </a:lnTo>
                <a:cubicBezTo>
                  <a:pt x="24423" y="4299527"/>
                  <a:pt x="28090" y="4271878"/>
                  <a:pt x="29040" y="4263489"/>
                </a:cubicBezTo>
                <a:cubicBezTo>
                  <a:pt x="29169" y="4261918"/>
                  <a:pt x="29300" y="4260346"/>
                  <a:pt x="29429" y="4258775"/>
                </a:cubicBezTo>
                <a:lnTo>
                  <a:pt x="33702" y="4248512"/>
                </a:lnTo>
                <a:cubicBezTo>
                  <a:pt x="36933" y="4241044"/>
                  <a:pt x="39109" y="4235167"/>
                  <a:pt x="37356" y="4228644"/>
                </a:cubicBezTo>
                <a:cubicBezTo>
                  <a:pt x="41530" y="4217526"/>
                  <a:pt x="53227" y="4209759"/>
                  <a:pt x="50107" y="4193665"/>
                </a:cubicBezTo>
                <a:cubicBezTo>
                  <a:pt x="55406" y="4198550"/>
                  <a:pt x="50749" y="4175793"/>
                  <a:pt x="56192" y="4173105"/>
                </a:cubicBezTo>
                <a:cubicBezTo>
                  <a:pt x="60575" y="4171863"/>
                  <a:pt x="60184" y="4164671"/>
                  <a:pt x="61800" y="4159194"/>
                </a:cubicBezTo>
                <a:cubicBezTo>
                  <a:pt x="66276" y="4155290"/>
                  <a:pt x="70363" y="4127730"/>
                  <a:pt x="69720" y="4118135"/>
                </a:cubicBezTo>
                <a:cubicBezTo>
                  <a:pt x="65265" y="4091091"/>
                  <a:pt x="83289" y="4069336"/>
                  <a:pt x="80190" y="4047713"/>
                </a:cubicBezTo>
                <a:cubicBezTo>
                  <a:pt x="84682" y="4020435"/>
                  <a:pt x="92089" y="3998420"/>
                  <a:pt x="96666" y="3980780"/>
                </a:cubicBezTo>
                <a:cubicBezTo>
                  <a:pt x="98580" y="3977851"/>
                  <a:pt x="106155" y="3945259"/>
                  <a:pt x="107651" y="3941872"/>
                </a:cubicBezTo>
                <a:cubicBezTo>
                  <a:pt x="111761" y="3922504"/>
                  <a:pt x="112043" y="3930219"/>
                  <a:pt x="118444" y="3897465"/>
                </a:cubicBezTo>
                <a:cubicBezTo>
                  <a:pt x="124996" y="3869981"/>
                  <a:pt x="127657" y="3841768"/>
                  <a:pt x="134545" y="3811132"/>
                </a:cubicBezTo>
                <a:cubicBezTo>
                  <a:pt x="143817" y="3778601"/>
                  <a:pt x="141464" y="3759343"/>
                  <a:pt x="145381" y="3746540"/>
                </a:cubicBezTo>
                <a:cubicBezTo>
                  <a:pt x="156739" y="3719637"/>
                  <a:pt x="147664" y="3711291"/>
                  <a:pt x="146587" y="3670275"/>
                </a:cubicBezTo>
                <a:cubicBezTo>
                  <a:pt x="154134" y="3638754"/>
                  <a:pt x="151397" y="3605028"/>
                  <a:pt x="165690" y="3580981"/>
                </a:cubicBezTo>
                <a:cubicBezTo>
                  <a:pt x="164433" y="3577837"/>
                  <a:pt x="163639" y="3574469"/>
                  <a:pt x="163175" y="3570960"/>
                </a:cubicBezTo>
                <a:lnTo>
                  <a:pt x="162665" y="3560693"/>
                </a:lnTo>
                <a:lnTo>
                  <a:pt x="163299" y="3559743"/>
                </a:lnTo>
                <a:cubicBezTo>
                  <a:pt x="165039" y="3554949"/>
                  <a:pt x="165246" y="3551528"/>
                  <a:pt x="164777" y="3548721"/>
                </a:cubicBezTo>
                <a:lnTo>
                  <a:pt x="163708" y="3545693"/>
                </a:lnTo>
                <a:lnTo>
                  <a:pt x="164286" y="3537938"/>
                </a:lnTo>
                <a:cubicBezTo>
                  <a:pt x="164273" y="3532672"/>
                  <a:pt x="164261" y="3527407"/>
                  <a:pt x="164247" y="3522141"/>
                </a:cubicBezTo>
                <a:lnTo>
                  <a:pt x="165343" y="3519672"/>
                </a:lnTo>
                <a:lnTo>
                  <a:pt x="167001" y="3496604"/>
                </a:lnTo>
                <a:lnTo>
                  <a:pt x="167547" y="3496517"/>
                </a:lnTo>
                <a:cubicBezTo>
                  <a:pt x="168811" y="3495796"/>
                  <a:pt x="169814" y="3494272"/>
                  <a:pt x="170301" y="3491023"/>
                </a:cubicBezTo>
                <a:cubicBezTo>
                  <a:pt x="177219" y="3499391"/>
                  <a:pt x="173541" y="3490314"/>
                  <a:pt x="174371" y="3479998"/>
                </a:cubicBezTo>
                <a:cubicBezTo>
                  <a:pt x="185299" y="3490692"/>
                  <a:pt x="183023" y="3459350"/>
                  <a:pt x="190228" y="3457434"/>
                </a:cubicBezTo>
                <a:cubicBezTo>
                  <a:pt x="190591" y="3449617"/>
                  <a:pt x="191174" y="3441542"/>
                  <a:pt x="192016" y="3433411"/>
                </a:cubicBezTo>
                <a:lnTo>
                  <a:pt x="192663" y="3428691"/>
                </a:lnTo>
                <a:cubicBezTo>
                  <a:pt x="192706" y="3428676"/>
                  <a:pt x="192750" y="3428659"/>
                  <a:pt x="192793" y="3428643"/>
                </a:cubicBezTo>
                <a:cubicBezTo>
                  <a:pt x="193186" y="3427720"/>
                  <a:pt x="193494" y="3426206"/>
                  <a:pt x="193710" y="3423760"/>
                </a:cubicBezTo>
                <a:cubicBezTo>
                  <a:pt x="193753" y="3422535"/>
                  <a:pt x="193797" y="3421310"/>
                  <a:pt x="193839" y="3420085"/>
                </a:cubicBezTo>
                <a:lnTo>
                  <a:pt x="195094" y="3410930"/>
                </a:lnTo>
                <a:lnTo>
                  <a:pt x="196311" y="3408092"/>
                </a:lnTo>
                <a:lnTo>
                  <a:pt x="197928" y="3407419"/>
                </a:lnTo>
                <a:cubicBezTo>
                  <a:pt x="197912" y="3407119"/>
                  <a:pt x="197897" y="3406820"/>
                  <a:pt x="197881" y="3406520"/>
                </a:cubicBezTo>
                <a:cubicBezTo>
                  <a:pt x="196231" y="3399306"/>
                  <a:pt x="192821" y="3396220"/>
                  <a:pt x="204222" y="3391015"/>
                </a:cubicBezTo>
                <a:cubicBezTo>
                  <a:pt x="202162" y="3374996"/>
                  <a:pt x="208811" y="3373934"/>
                  <a:pt x="213950" y="3354361"/>
                </a:cubicBezTo>
                <a:cubicBezTo>
                  <a:pt x="211218" y="3344737"/>
                  <a:pt x="213619" y="3338360"/>
                  <a:pt x="217699" y="3332639"/>
                </a:cubicBezTo>
                <a:cubicBezTo>
                  <a:pt x="218717" y="3312409"/>
                  <a:pt x="225688" y="3295747"/>
                  <a:pt x="229963" y="3273935"/>
                </a:cubicBezTo>
                <a:cubicBezTo>
                  <a:pt x="228293" y="3248488"/>
                  <a:pt x="239257" y="3238943"/>
                  <a:pt x="243785" y="3215621"/>
                </a:cubicBezTo>
                <a:cubicBezTo>
                  <a:pt x="237893" y="3192522"/>
                  <a:pt x="253940" y="3201000"/>
                  <a:pt x="259175" y="3189909"/>
                </a:cubicBezTo>
                <a:lnTo>
                  <a:pt x="259988" y="3186579"/>
                </a:lnTo>
                <a:lnTo>
                  <a:pt x="259980" y="3177264"/>
                </a:lnTo>
                <a:lnTo>
                  <a:pt x="259609" y="3173723"/>
                </a:lnTo>
                <a:cubicBezTo>
                  <a:pt x="259490" y="3171299"/>
                  <a:pt x="259588" y="3169704"/>
                  <a:pt x="259848" y="3168622"/>
                </a:cubicBezTo>
                <a:lnTo>
                  <a:pt x="259971" y="3168508"/>
                </a:lnTo>
                <a:cubicBezTo>
                  <a:pt x="259969" y="3166907"/>
                  <a:pt x="259968" y="3165307"/>
                  <a:pt x="259966" y="3163706"/>
                </a:cubicBezTo>
                <a:cubicBezTo>
                  <a:pt x="259691" y="3155577"/>
                  <a:pt x="259171" y="3147642"/>
                  <a:pt x="258467" y="3140064"/>
                </a:cubicBezTo>
                <a:cubicBezTo>
                  <a:pt x="265286" y="3134408"/>
                  <a:pt x="258805" y="3106027"/>
                  <a:pt x="270990" y="3110288"/>
                </a:cubicBezTo>
                <a:cubicBezTo>
                  <a:pt x="270407" y="3100106"/>
                  <a:pt x="265565" y="3093497"/>
                  <a:pt x="273494" y="3097704"/>
                </a:cubicBezTo>
                <a:cubicBezTo>
                  <a:pt x="273534" y="3094376"/>
                  <a:pt x="274313" y="3092401"/>
                  <a:pt x="275456" y="3091047"/>
                </a:cubicBezTo>
                <a:lnTo>
                  <a:pt x="275980" y="3090672"/>
                </a:lnTo>
                <a:lnTo>
                  <a:pt x="274486" y="3068004"/>
                </a:lnTo>
                <a:lnTo>
                  <a:pt x="275226" y="3065087"/>
                </a:lnTo>
                <a:lnTo>
                  <a:pt x="273050" y="3050191"/>
                </a:lnTo>
                <a:cubicBezTo>
                  <a:pt x="272889" y="3047647"/>
                  <a:pt x="272728" y="3045103"/>
                  <a:pt x="272566" y="3042559"/>
                </a:cubicBezTo>
                <a:lnTo>
                  <a:pt x="271107" y="3040271"/>
                </a:lnTo>
                <a:cubicBezTo>
                  <a:pt x="270265" y="3037872"/>
                  <a:pt x="270006" y="3034528"/>
                  <a:pt x="271065" y="3029072"/>
                </a:cubicBezTo>
                <a:lnTo>
                  <a:pt x="271558" y="3027835"/>
                </a:lnTo>
                <a:cubicBezTo>
                  <a:pt x="270688" y="3024705"/>
                  <a:pt x="268559" y="2982922"/>
                  <a:pt x="268717" y="2964245"/>
                </a:cubicBezTo>
                <a:cubicBezTo>
                  <a:pt x="279502" y="2933904"/>
                  <a:pt x="269365" y="2949568"/>
                  <a:pt x="272511" y="2915772"/>
                </a:cubicBezTo>
                <a:cubicBezTo>
                  <a:pt x="272017" y="2877552"/>
                  <a:pt x="270125" y="2850992"/>
                  <a:pt x="270356" y="2825842"/>
                </a:cubicBezTo>
                <a:cubicBezTo>
                  <a:pt x="269433" y="2814032"/>
                  <a:pt x="268938" y="2727859"/>
                  <a:pt x="273897" y="2734957"/>
                </a:cubicBezTo>
                <a:cubicBezTo>
                  <a:pt x="264242" y="2698391"/>
                  <a:pt x="277769" y="2677127"/>
                  <a:pt x="274458" y="2636572"/>
                </a:cubicBezTo>
                <a:cubicBezTo>
                  <a:pt x="287792" y="2615986"/>
                  <a:pt x="275829" y="2626668"/>
                  <a:pt x="279157" y="2604260"/>
                </a:cubicBezTo>
                <a:cubicBezTo>
                  <a:pt x="279270" y="2587221"/>
                  <a:pt x="288019" y="2599786"/>
                  <a:pt x="288131" y="2582747"/>
                </a:cubicBezTo>
                <a:cubicBezTo>
                  <a:pt x="260352" y="2545890"/>
                  <a:pt x="290145" y="2525479"/>
                  <a:pt x="282516" y="2478755"/>
                </a:cubicBezTo>
                <a:lnTo>
                  <a:pt x="287359" y="2451804"/>
                </a:lnTo>
                <a:cubicBezTo>
                  <a:pt x="285426" y="2443087"/>
                  <a:pt x="285710" y="2414879"/>
                  <a:pt x="289577" y="2408801"/>
                </a:cubicBezTo>
                <a:cubicBezTo>
                  <a:pt x="290424" y="2402768"/>
                  <a:pt x="289064" y="2396183"/>
                  <a:pt x="293203" y="2392670"/>
                </a:cubicBezTo>
                <a:cubicBezTo>
                  <a:pt x="295637" y="2379564"/>
                  <a:pt x="301233" y="2349549"/>
                  <a:pt x="304183" y="2330165"/>
                </a:cubicBezTo>
                <a:cubicBezTo>
                  <a:pt x="298973" y="2319718"/>
                  <a:pt x="309550" y="2303314"/>
                  <a:pt x="310900" y="2276363"/>
                </a:cubicBezTo>
                <a:cubicBezTo>
                  <a:pt x="304874" y="2264930"/>
                  <a:pt x="311891" y="2258198"/>
                  <a:pt x="303909" y="2236310"/>
                </a:cubicBezTo>
                <a:cubicBezTo>
                  <a:pt x="304734" y="2235412"/>
                  <a:pt x="305502" y="2234293"/>
                  <a:pt x="306187" y="2232984"/>
                </a:cubicBezTo>
                <a:cubicBezTo>
                  <a:pt x="310170" y="2225381"/>
                  <a:pt x="310605" y="2213194"/>
                  <a:pt x="307158" y="2205763"/>
                </a:cubicBezTo>
                <a:cubicBezTo>
                  <a:pt x="296601" y="2170883"/>
                  <a:pt x="306474" y="2175442"/>
                  <a:pt x="304860" y="2145703"/>
                </a:cubicBezTo>
                <a:cubicBezTo>
                  <a:pt x="304314" y="2112090"/>
                  <a:pt x="314083" y="2134724"/>
                  <a:pt x="304273" y="2092533"/>
                </a:cubicBezTo>
                <a:cubicBezTo>
                  <a:pt x="308983" y="2088154"/>
                  <a:pt x="303590" y="2066396"/>
                  <a:pt x="301642" y="2057359"/>
                </a:cubicBezTo>
                <a:cubicBezTo>
                  <a:pt x="301720" y="2041038"/>
                  <a:pt x="313213" y="2032807"/>
                  <a:pt x="306736" y="2016105"/>
                </a:cubicBezTo>
                <a:cubicBezTo>
                  <a:pt x="312847" y="2019262"/>
                  <a:pt x="310007" y="1975377"/>
                  <a:pt x="316234" y="1983129"/>
                </a:cubicBezTo>
                <a:cubicBezTo>
                  <a:pt x="322177" y="1972692"/>
                  <a:pt x="313034" y="1967129"/>
                  <a:pt x="318238" y="1956745"/>
                </a:cubicBezTo>
                <a:cubicBezTo>
                  <a:pt x="319718" y="1944884"/>
                  <a:pt x="311423" y="1963350"/>
                  <a:pt x="311341" y="1950160"/>
                </a:cubicBezTo>
                <a:lnTo>
                  <a:pt x="323556" y="1879546"/>
                </a:lnTo>
                <a:cubicBezTo>
                  <a:pt x="320263" y="1869846"/>
                  <a:pt x="322312" y="1862247"/>
                  <a:pt x="326085" y="1854893"/>
                </a:cubicBezTo>
                <a:cubicBezTo>
                  <a:pt x="325955" y="1832625"/>
                  <a:pt x="332007" y="1812578"/>
                  <a:pt x="335058" y="1787684"/>
                </a:cubicBezTo>
                <a:cubicBezTo>
                  <a:pt x="331933" y="1760490"/>
                  <a:pt x="342400" y="1747069"/>
                  <a:pt x="345620" y="1720464"/>
                </a:cubicBezTo>
                <a:cubicBezTo>
                  <a:pt x="337355" y="1693643"/>
                  <a:pt x="360215" y="1703686"/>
                  <a:pt x="360760" y="1681196"/>
                </a:cubicBezTo>
                <a:cubicBezTo>
                  <a:pt x="353923" y="1644243"/>
                  <a:pt x="368449" y="1682451"/>
                  <a:pt x="368483" y="1625881"/>
                </a:cubicBezTo>
                <a:cubicBezTo>
                  <a:pt x="367181" y="1622619"/>
                  <a:pt x="369088" y="1615868"/>
                  <a:pt x="371077" y="1616704"/>
                </a:cubicBezTo>
                <a:cubicBezTo>
                  <a:pt x="371005" y="1604306"/>
                  <a:pt x="384453" y="1569256"/>
                  <a:pt x="383008" y="1551493"/>
                </a:cubicBezTo>
                <a:cubicBezTo>
                  <a:pt x="390598" y="1517303"/>
                  <a:pt x="381821" y="1500132"/>
                  <a:pt x="384834" y="1475233"/>
                </a:cubicBezTo>
                <a:cubicBezTo>
                  <a:pt x="393221" y="1446677"/>
                  <a:pt x="400498" y="1430031"/>
                  <a:pt x="418371" y="1380155"/>
                </a:cubicBezTo>
                <a:lnTo>
                  <a:pt x="469641" y="1210871"/>
                </a:lnTo>
                <a:cubicBezTo>
                  <a:pt x="507460" y="1148093"/>
                  <a:pt x="486915" y="1066841"/>
                  <a:pt x="489701" y="1028427"/>
                </a:cubicBezTo>
                <a:cubicBezTo>
                  <a:pt x="478454" y="1012506"/>
                  <a:pt x="490925" y="999600"/>
                  <a:pt x="486354" y="980383"/>
                </a:cubicBezTo>
                <a:cubicBezTo>
                  <a:pt x="483880" y="937629"/>
                  <a:pt x="471099" y="895192"/>
                  <a:pt x="479762" y="839699"/>
                </a:cubicBezTo>
                <a:cubicBezTo>
                  <a:pt x="444550" y="814685"/>
                  <a:pt x="465776" y="749644"/>
                  <a:pt x="445664" y="696545"/>
                </a:cubicBezTo>
                <a:cubicBezTo>
                  <a:pt x="441558" y="665722"/>
                  <a:pt x="459046" y="617297"/>
                  <a:pt x="440047" y="606615"/>
                </a:cubicBezTo>
                <a:cubicBezTo>
                  <a:pt x="451675" y="592509"/>
                  <a:pt x="432892" y="579307"/>
                  <a:pt x="431225" y="563889"/>
                </a:cubicBezTo>
                <a:cubicBezTo>
                  <a:pt x="438618" y="551582"/>
                  <a:pt x="432225" y="545475"/>
                  <a:pt x="430803" y="534294"/>
                </a:cubicBezTo>
                <a:cubicBezTo>
                  <a:pt x="435364" y="529230"/>
                  <a:pt x="435126" y="519767"/>
                  <a:pt x="429777" y="516548"/>
                </a:cubicBezTo>
                <a:cubicBezTo>
                  <a:pt x="417444" y="521116"/>
                  <a:pt x="423596" y="488251"/>
                  <a:pt x="415090" y="485808"/>
                </a:cubicBezTo>
                <a:cubicBezTo>
                  <a:pt x="413316" y="466733"/>
                  <a:pt x="424116" y="383903"/>
                  <a:pt x="410499" y="369873"/>
                </a:cubicBezTo>
                <a:cubicBezTo>
                  <a:pt x="404034" y="331308"/>
                  <a:pt x="425696" y="275570"/>
                  <a:pt x="425314" y="259180"/>
                </a:cubicBezTo>
                <a:cubicBezTo>
                  <a:pt x="450188" y="242918"/>
                  <a:pt x="384634" y="163766"/>
                  <a:pt x="383240" y="94173"/>
                </a:cubicBezTo>
                <a:cubicBezTo>
                  <a:pt x="385641" y="84795"/>
                  <a:pt x="385609" y="79782"/>
                  <a:pt x="379938" y="77267"/>
                </a:cubicBezTo>
                <a:cubicBezTo>
                  <a:pt x="378301" y="68220"/>
                  <a:pt x="376144" y="54774"/>
                  <a:pt x="373430" y="3885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7A60E53-2FAE-271E-499C-5F6CD9C93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7400" y="609600"/>
            <a:ext cx="5310116" cy="1322887"/>
          </a:xfrm>
        </p:spPr>
        <p:txBody>
          <a:bodyPr>
            <a:normAutofit/>
          </a:bodyPr>
          <a:lstStyle/>
          <a:p>
            <a:r>
              <a:rPr lang="es-CL" dirty="0"/>
              <a:t>Fractura antebrazo tercio medio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0302193-4A05-353F-C950-EDAEE63E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4427" y="1041667"/>
            <a:ext cx="3720152" cy="4784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42E7C3-AD1B-D2B8-2D2F-198E93D60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7400" y="2194102"/>
            <a:ext cx="5310116" cy="3908585"/>
          </a:xfrm>
        </p:spPr>
        <p:txBody>
          <a:bodyPr>
            <a:normAutofit/>
          </a:bodyPr>
          <a:lstStyle/>
          <a:p>
            <a:r>
              <a:rPr lang="es-CL" sz="2000" b="1" i="1"/>
              <a:t>Deformidad plástica</a:t>
            </a:r>
          </a:p>
          <a:p>
            <a:endParaRPr lang="es-CL" sz="2000"/>
          </a:p>
          <a:p>
            <a:r>
              <a:rPr lang="es-CL" sz="2000"/>
              <a:t>Radiografías ap y lateral de antebrazo (contralateral)</a:t>
            </a:r>
          </a:p>
          <a:p>
            <a:r>
              <a:rPr lang="es-CL" sz="2000"/>
              <a:t>Cintigrama óseo?</a:t>
            </a:r>
          </a:p>
          <a:p>
            <a:r>
              <a:rPr lang="es-CL" sz="2000"/>
              <a:t>Descartar luxofractura de Monteggia</a:t>
            </a:r>
          </a:p>
          <a:p>
            <a:r>
              <a:rPr lang="es-CL" sz="2000"/>
              <a:t>Menores de 4 años : Podría remodelar si es menor de 20° y no bloquea pronosupinación o compromete espacio interóseo</a:t>
            </a:r>
          </a:p>
          <a:p>
            <a:r>
              <a:rPr lang="es-CL" sz="2000"/>
              <a:t>Remodelación lenta (años)</a:t>
            </a:r>
          </a:p>
          <a:p>
            <a:endParaRPr lang="es-CL" sz="2000"/>
          </a:p>
          <a:p>
            <a:endParaRPr lang="es-CL" sz="2000" b="1" i="1"/>
          </a:p>
          <a:p>
            <a:endParaRPr lang="es-CL" sz="2000"/>
          </a:p>
          <a:p>
            <a:endParaRPr lang="es-CL" sz="2000"/>
          </a:p>
        </p:txBody>
      </p:sp>
    </p:spTree>
    <p:extLst>
      <p:ext uri="{BB962C8B-B14F-4D97-AF65-F5344CB8AC3E}">
        <p14:creationId xmlns:p14="http://schemas.microsoft.com/office/powerpoint/2010/main" val="414642230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31BAD53-4E89-4F62-BBB7-26359763E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2756DA2-40EB-4C6F-B962-5822FFB54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653438" cy="6858000"/>
          </a:xfrm>
          <a:custGeom>
            <a:avLst/>
            <a:gdLst>
              <a:gd name="connsiteX0" fmla="*/ 0 w 6096000"/>
              <a:gd name="connsiteY0" fmla="*/ 0 h 6858000"/>
              <a:gd name="connsiteX1" fmla="*/ 5567517 w 6096000"/>
              <a:gd name="connsiteY1" fmla="*/ 0 h 6858000"/>
              <a:gd name="connsiteX2" fmla="*/ 5566938 w 6096000"/>
              <a:gd name="connsiteY2" fmla="*/ 1705 h 6858000"/>
              <a:gd name="connsiteX3" fmla="*/ 5551594 w 6096000"/>
              <a:gd name="connsiteY3" fmla="*/ 17287 h 6858000"/>
              <a:gd name="connsiteX4" fmla="*/ 5545641 w 6096000"/>
              <a:gd name="connsiteY4" fmla="*/ 130336 h 6858000"/>
              <a:gd name="connsiteX5" fmla="*/ 5538289 w 6096000"/>
              <a:gd name="connsiteY5" fmla="*/ 187093 h 6858000"/>
              <a:gd name="connsiteX6" fmla="*/ 5545790 w 6096000"/>
              <a:gd name="connsiteY6" fmla="*/ 265704 h 6858000"/>
              <a:gd name="connsiteX7" fmla="*/ 5542313 w 6096000"/>
              <a:gd name="connsiteY7" fmla="*/ 354566 h 6858000"/>
              <a:gd name="connsiteX8" fmla="*/ 5524126 w 6096000"/>
              <a:gd name="connsiteY8" fmla="*/ 472000 h 6858000"/>
              <a:gd name="connsiteX9" fmla="*/ 5522170 w 6096000"/>
              <a:gd name="connsiteY9" fmla="*/ 473782 h 6858000"/>
              <a:gd name="connsiteX10" fmla="*/ 5521798 w 6096000"/>
              <a:gd name="connsiteY10" fmla="*/ 491380 h 6858000"/>
              <a:gd name="connsiteX11" fmla="*/ 5536419 w 6096000"/>
              <a:gd name="connsiteY11" fmla="*/ 531675 h 6858000"/>
              <a:gd name="connsiteX12" fmla="*/ 5533435 w 6096000"/>
              <a:gd name="connsiteY12" fmla="*/ 536015 h 6858000"/>
              <a:gd name="connsiteX13" fmla="*/ 5538088 w 6096000"/>
              <a:gd name="connsiteY13" fmla="*/ 572092 h 6858000"/>
              <a:gd name="connsiteX14" fmla="*/ 5536061 w 6096000"/>
              <a:gd name="connsiteY14" fmla="*/ 572511 h 6858000"/>
              <a:gd name="connsiteX15" fmla="*/ 5528218 w 6096000"/>
              <a:gd name="connsiteY15" fmla="*/ 582332 h 6858000"/>
              <a:gd name="connsiteX16" fmla="*/ 5518011 w 6096000"/>
              <a:gd name="connsiteY16" fmla="*/ 601285 h 6858000"/>
              <a:gd name="connsiteX17" fmla="*/ 5473174 w 6096000"/>
              <a:gd name="connsiteY17" fmla="*/ 681608 h 6858000"/>
              <a:gd name="connsiteX18" fmla="*/ 5472963 w 6096000"/>
              <a:gd name="connsiteY18" fmla="*/ 689151 h 6858000"/>
              <a:gd name="connsiteX19" fmla="*/ 5472485 w 6096000"/>
              <a:gd name="connsiteY19" fmla="*/ 689289 h 6858000"/>
              <a:gd name="connsiteX20" fmla="*/ 5471326 w 6096000"/>
              <a:gd name="connsiteY20" fmla="*/ 697222 h 6858000"/>
              <a:gd name="connsiteX21" fmla="*/ 5472164 w 6096000"/>
              <a:gd name="connsiteY21" fmla="*/ 717531 h 6858000"/>
              <a:gd name="connsiteX22" fmla="*/ 5468891 w 6096000"/>
              <a:gd name="connsiteY22" fmla="*/ 722494 h 6858000"/>
              <a:gd name="connsiteX23" fmla="*/ 5463081 w 6096000"/>
              <a:gd name="connsiteY23" fmla="*/ 724368 h 6858000"/>
              <a:gd name="connsiteX24" fmla="*/ 5446981 w 6096000"/>
              <a:gd name="connsiteY24" fmla="*/ 752692 h 6858000"/>
              <a:gd name="connsiteX25" fmla="*/ 5417190 w 6096000"/>
              <a:gd name="connsiteY25" fmla="*/ 816346 h 6858000"/>
              <a:gd name="connsiteX26" fmla="*/ 5388958 w 6096000"/>
              <a:gd name="connsiteY26" fmla="*/ 889417 h 6858000"/>
              <a:gd name="connsiteX27" fmla="*/ 5307044 w 6096000"/>
              <a:gd name="connsiteY27" fmla="*/ 1063288 h 6858000"/>
              <a:gd name="connsiteX28" fmla="*/ 5303837 w 6096000"/>
              <a:gd name="connsiteY28" fmla="*/ 1157176 h 6858000"/>
              <a:gd name="connsiteX29" fmla="*/ 5286494 w 6096000"/>
              <a:gd name="connsiteY29" fmla="*/ 1210776 h 6858000"/>
              <a:gd name="connsiteX30" fmla="*/ 5282463 w 6096000"/>
              <a:gd name="connsiteY30" fmla="*/ 1301993 h 6858000"/>
              <a:gd name="connsiteX31" fmla="*/ 5252235 w 6096000"/>
              <a:gd name="connsiteY31" fmla="*/ 1360879 h 6858000"/>
              <a:gd name="connsiteX32" fmla="*/ 5244497 w 6096000"/>
              <a:gd name="connsiteY32" fmla="*/ 1404045 h 6858000"/>
              <a:gd name="connsiteX33" fmla="*/ 5223823 w 6096000"/>
              <a:gd name="connsiteY33" fmla="*/ 1429568 h 6858000"/>
              <a:gd name="connsiteX34" fmla="*/ 5224851 w 6096000"/>
              <a:gd name="connsiteY34" fmla="*/ 1430305 h 6858000"/>
              <a:gd name="connsiteX35" fmla="*/ 5212394 w 6096000"/>
              <a:gd name="connsiteY35" fmla="*/ 1463304 h 6858000"/>
              <a:gd name="connsiteX36" fmla="*/ 5209958 w 6096000"/>
              <a:gd name="connsiteY36" fmla="*/ 1514846 h 6858000"/>
              <a:gd name="connsiteX37" fmla="*/ 5206417 w 6096000"/>
              <a:gd name="connsiteY37" fmla="*/ 1519731 h 6858000"/>
              <a:gd name="connsiteX38" fmla="*/ 5206640 w 6096000"/>
              <a:gd name="connsiteY38" fmla="*/ 1519929 h 6858000"/>
              <a:gd name="connsiteX39" fmla="*/ 5207632 w 6096000"/>
              <a:gd name="connsiteY39" fmla="*/ 1546022 h 6858000"/>
              <a:gd name="connsiteX40" fmla="*/ 5212030 w 6096000"/>
              <a:gd name="connsiteY40" fmla="*/ 1578752 h 6858000"/>
              <a:gd name="connsiteX41" fmla="*/ 5203533 w 6096000"/>
              <a:gd name="connsiteY41" fmla="*/ 1647555 h 6858000"/>
              <a:gd name="connsiteX42" fmla="*/ 5190877 w 6096000"/>
              <a:gd name="connsiteY42" fmla="*/ 1715685 h 6858000"/>
              <a:gd name="connsiteX43" fmla="*/ 5184235 w 6096000"/>
              <a:gd name="connsiteY43" fmla="*/ 1740358 h 6858000"/>
              <a:gd name="connsiteX44" fmla="*/ 5181475 w 6096000"/>
              <a:gd name="connsiteY44" fmla="*/ 1784314 h 6858000"/>
              <a:gd name="connsiteX45" fmla="*/ 5185845 w 6096000"/>
              <a:gd name="connsiteY45" fmla="*/ 1804434 h 6858000"/>
              <a:gd name="connsiteX46" fmla="*/ 5185068 w 6096000"/>
              <a:gd name="connsiteY46" fmla="*/ 1805316 h 6858000"/>
              <a:gd name="connsiteX47" fmla="*/ 5188593 w 6096000"/>
              <a:gd name="connsiteY47" fmla="*/ 1807109 h 6858000"/>
              <a:gd name="connsiteX48" fmla="*/ 5185920 w 6096000"/>
              <a:gd name="connsiteY48" fmla="*/ 1821003 h 6858000"/>
              <a:gd name="connsiteX49" fmla="*/ 5183543 w 6096000"/>
              <a:gd name="connsiteY49" fmla="*/ 1824832 h 6858000"/>
              <a:gd name="connsiteX50" fmla="*/ 5182235 w 6096000"/>
              <a:gd name="connsiteY50" fmla="*/ 1830429 h 6858000"/>
              <a:gd name="connsiteX51" fmla="*/ 5182525 w 6096000"/>
              <a:gd name="connsiteY51" fmla="*/ 1830569 h 6858000"/>
              <a:gd name="connsiteX52" fmla="*/ 5180663 w 6096000"/>
              <a:gd name="connsiteY52" fmla="*/ 1835810 h 6858000"/>
              <a:gd name="connsiteX53" fmla="*/ 5167452 w 6096000"/>
              <a:gd name="connsiteY53" fmla="*/ 1861483 h 6858000"/>
              <a:gd name="connsiteX54" fmla="*/ 5174266 w 6096000"/>
              <a:gd name="connsiteY54" fmla="*/ 1892417 h 6858000"/>
              <a:gd name="connsiteX55" fmla="*/ 5189262 w 6096000"/>
              <a:gd name="connsiteY55" fmla="*/ 1895114 h 6858000"/>
              <a:gd name="connsiteX56" fmla="*/ 5187100 w 6096000"/>
              <a:gd name="connsiteY56" fmla="*/ 1899379 h 6858000"/>
              <a:gd name="connsiteX57" fmla="*/ 5180471 w 6096000"/>
              <a:gd name="connsiteY57" fmla="*/ 1907867 h 6858000"/>
              <a:gd name="connsiteX58" fmla="*/ 5181361 w 6096000"/>
              <a:gd name="connsiteY58" fmla="*/ 1910265 h 6858000"/>
              <a:gd name="connsiteX59" fmla="*/ 5178268 w 6096000"/>
              <a:gd name="connsiteY59" fmla="*/ 1935584 h 6858000"/>
              <a:gd name="connsiteX60" fmla="*/ 5183619 w 6096000"/>
              <a:gd name="connsiteY60" fmla="*/ 1942021 h 6858000"/>
              <a:gd name="connsiteX61" fmla="*/ 5184480 w 6096000"/>
              <a:gd name="connsiteY61" fmla="*/ 1945112 h 6858000"/>
              <a:gd name="connsiteX62" fmla="*/ 5172776 w 6096000"/>
              <a:gd name="connsiteY62" fmla="*/ 1961162 h 6858000"/>
              <a:gd name="connsiteX63" fmla="*/ 5168513 w 6096000"/>
              <a:gd name="connsiteY63" fmla="*/ 1969445 h 6858000"/>
              <a:gd name="connsiteX64" fmla="*/ 5126597 w 6096000"/>
              <a:gd name="connsiteY64" fmla="*/ 2024270 h 6858000"/>
              <a:gd name="connsiteX65" fmla="*/ 5119528 w 6096000"/>
              <a:gd name="connsiteY65" fmla="*/ 2107942 h 6858000"/>
              <a:gd name="connsiteX66" fmla="*/ 5110356 w 6096000"/>
              <a:gd name="connsiteY66" fmla="*/ 2193455 h 6858000"/>
              <a:gd name="connsiteX67" fmla="*/ 5104992 w 6096000"/>
              <a:gd name="connsiteY67" fmla="*/ 2260088 h 6858000"/>
              <a:gd name="connsiteX68" fmla="*/ 5059439 w 6096000"/>
              <a:gd name="connsiteY68" fmla="*/ 2335735 h 6858000"/>
              <a:gd name="connsiteX69" fmla="*/ 5022061 w 6096000"/>
              <a:gd name="connsiteY69" fmla="*/ 2408995 h 6858000"/>
              <a:gd name="connsiteX70" fmla="*/ 5022253 w 6096000"/>
              <a:gd name="connsiteY70" fmla="*/ 2445869 h 6858000"/>
              <a:gd name="connsiteX71" fmla="*/ 5011426 w 6096000"/>
              <a:gd name="connsiteY71" fmla="*/ 2496499 h 6858000"/>
              <a:gd name="connsiteX72" fmla="*/ 4994224 w 6096000"/>
              <a:gd name="connsiteY72" fmla="*/ 2549900 h 6858000"/>
              <a:gd name="connsiteX73" fmla="*/ 4995245 w 6096000"/>
              <a:gd name="connsiteY73" fmla="*/ 2596456 h 6858000"/>
              <a:gd name="connsiteX74" fmla="*/ 4988570 w 6096000"/>
              <a:gd name="connsiteY74" fmla="*/ 2606088 h 6858000"/>
              <a:gd name="connsiteX75" fmla="*/ 4988371 w 6096000"/>
              <a:gd name="connsiteY75" fmla="*/ 2635351 h 6858000"/>
              <a:gd name="connsiteX76" fmla="*/ 4983212 w 6096000"/>
              <a:gd name="connsiteY76" fmla="*/ 2665666 h 6858000"/>
              <a:gd name="connsiteX77" fmla="*/ 4968234 w 6096000"/>
              <a:gd name="connsiteY77" fmla="*/ 2715895 h 6858000"/>
              <a:gd name="connsiteX78" fmla="*/ 4975888 w 6096000"/>
              <a:gd name="connsiteY78" fmla="*/ 2725052 h 6858000"/>
              <a:gd name="connsiteX79" fmla="*/ 4980195 w 6096000"/>
              <a:gd name="connsiteY79" fmla="*/ 2726489 h 6858000"/>
              <a:gd name="connsiteX80" fmla="*/ 4976218 w 6096000"/>
              <a:gd name="connsiteY80" fmla="*/ 2740278 h 6858000"/>
              <a:gd name="connsiteX81" fmla="*/ 4980571 w 6096000"/>
              <a:gd name="connsiteY81" fmla="*/ 2751112 h 6858000"/>
              <a:gd name="connsiteX82" fmla="*/ 4973893 w 6096000"/>
              <a:gd name="connsiteY82" fmla="*/ 2760208 h 6858000"/>
              <a:gd name="connsiteX83" fmla="*/ 4979005 w 6096000"/>
              <a:gd name="connsiteY83" fmla="*/ 2790136 h 6858000"/>
              <a:gd name="connsiteX84" fmla="*/ 4986137 w 6096000"/>
              <a:gd name="connsiteY84" fmla="*/ 2804183 h 6858000"/>
              <a:gd name="connsiteX85" fmla="*/ 4986175 w 6096000"/>
              <a:gd name="connsiteY85" fmla="*/ 2825860 h 6858000"/>
              <a:gd name="connsiteX86" fmla="*/ 4993936 w 6096000"/>
              <a:gd name="connsiteY86" fmla="*/ 2911749 h 6858000"/>
              <a:gd name="connsiteX87" fmla="*/ 4992563 w 6096000"/>
              <a:gd name="connsiteY87" fmla="*/ 2977278 h 6858000"/>
              <a:gd name="connsiteX88" fmla="*/ 4980516 w 6096000"/>
              <a:gd name="connsiteY88" fmla="*/ 2991092 h 6858000"/>
              <a:gd name="connsiteX89" fmla="*/ 4992801 w 6096000"/>
              <a:gd name="connsiteY89" fmla="*/ 3020247 h 6858000"/>
              <a:gd name="connsiteX90" fmla="*/ 5014805 w 6096000"/>
              <a:gd name="connsiteY90" fmla="*/ 3065434 h 6858000"/>
              <a:gd name="connsiteX91" fmla="*/ 5002733 w 6096000"/>
              <a:gd name="connsiteY91" fmla="*/ 3103777 h 6858000"/>
              <a:gd name="connsiteX92" fmla="*/ 5002941 w 6096000"/>
              <a:gd name="connsiteY92" fmla="*/ 3151828 h 6858000"/>
              <a:gd name="connsiteX93" fmla="*/ 5002883 w 6096000"/>
              <a:gd name="connsiteY93" fmla="*/ 3180546 h 6858000"/>
              <a:gd name="connsiteX94" fmla="*/ 5016711 w 6096000"/>
              <a:gd name="connsiteY94" fmla="*/ 3258677 h 6858000"/>
              <a:gd name="connsiteX95" fmla="*/ 5017918 w 6096000"/>
              <a:gd name="connsiteY95" fmla="*/ 3262610 h 6858000"/>
              <a:gd name="connsiteX96" fmla="*/ 5011672 w 6096000"/>
              <a:gd name="connsiteY96" fmla="*/ 3277179 h 6858000"/>
              <a:gd name="connsiteX97" fmla="*/ 5009344 w 6096000"/>
              <a:gd name="connsiteY97" fmla="*/ 3278130 h 6858000"/>
              <a:gd name="connsiteX98" fmla="*/ 5026770 w 6096000"/>
              <a:gd name="connsiteY98" fmla="*/ 3325671 h 6858000"/>
              <a:gd name="connsiteX99" fmla="*/ 5024571 w 6096000"/>
              <a:gd name="connsiteY99" fmla="*/ 3332072 h 6858000"/>
              <a:gd name="connsiteX100" fmla="*/ 5041705 w 6096000"/>
              <a:gd name="connsiteY100" fmla="*/ 3362948 h 6858000"/>
              <a:gd name="connsiteX101" fmla="*/ 5047477 w 6096000"/>
              <a:gd name="connsiteY101" fmla="*/ 3378959 h 6858000"/>
              <a:gd name="connsiteX102" fmla="*/ 5060758 w 6096000"/>
              <a:gd name="connsiteY102" fmla="*/ 3407057 h 6858000"/>
              <a:gd name="connsiteX103" fmla="*/ 5058968 w 6096000"/>
              <a:gd name="connsiteY103" fmla="*/ 3409825 h 6858000"/>
              <a:gd name="connsiteX104" fmla="*/ 5062667 w 6096000"/>
              <a:gd name="connsiteY104" fmla="*/ 3415218 h 6858000"/>
              <a:gd name="connsiteX105" fmla="*/ 5060928 w 6096000"/>
              <a:gd name="connsiteY105" fmla="*/ 3419880 h 6858000"/>
              <a:gd name="connsiteX106" fmla="*/ 5062923 w 6096000"/>
              <a:gd name="connsiteY106" fmla="*/ 3424545 h 6858000"/>
              <a:gd name="connsiteX107" fmla="*/ 5064623 w 6096000"/>
              <a:gd name="connsiteY107" fmla="*/ 3476412 h 6858000"/>
              <a:gd name="connsiteX108" fmla="*/ 5069684 w 6096000"/>
              <a:gd name="connsiteY108" fmla="*/ 3486850 h 6858000"/>
              <a:gd name="connsiteX109" fmla="*/ 5063339 w 6096000"/>
              <a:gd name="connsiteY109" fmla="*/ 3496391 h 6858000"/>
              <a:gd name="connsiteX110" fmla="*/ 5070139 w 6096000"/>
              <a:gd name="connsiteY110" fmla="*/ 3531201 h 6858000"/>
              <a:gd name="connsiteX111" fmla="*/ 5079896 w 6096000"/>
              <a:gd name="connsiteY111" fmla="*/ 3542019 h 6858000"/>
              <a:gd name="connsiteX112" fmla="*/ 5087540 w 6096000"/>
              <a:gd name="connsiteY112" fmla="*/ 3552249 h 6858000"/>
              <a:gd name="connsiteX113" fmla="*/ 5087902 w 6096000"/>
              <a:gd name="connsiteY113" fmla="*/ 3553678 h 6858000"/>
              <a:gd name="connsiteX114" fmla="*/ 5091509 w 6096000"/>
              <a:gd name="connsiteY114" fmla="*/ 3568021 h 6858000"/>
              <a:gd name="connsiteX115" fmla="*/ 5091934 w 6096000"/>
              <a:gd name="connsiteY115" fmla="*/ 3569719 h 6858000"/>
              <a:gd name="connsiteX116" fmla="*/ 5089362 w 6096000"/>
              <a:gd name="connsiteY116" fmla="*/ 3586412 h 6858000"/>
              <a:gd name="connsiteX117" fmla="*/ 5092358 w 6096000"/>
              <a:gd name="connsiteY117" fmla="*/ 3597336 h 6858000"/>
              <a:gd name="connsiteX118" fmla="*/ 5084254 w 6096000"/>
              <a:gd name="connsiteY118" fmla="*/ 3606007 h 6858000"/>
              <a:gd name="connsiteX119" fmla="*/ 5084281 w 6096000"/>
              <a:gd name="connsiteY119" fmla="*/ 3641228 h 6858000"/>
              <a:gd name="connsiteX120" fmla="*/ 5091848 w 6096000"/>
              <a:gd name="connsiteY120" fmla="*/ 3653088 h 6858000"/>
              <a:gd name="connsiteX121" fmla="*/ 5097436 w 6096000"/>
              <a:gd name="connsiteY121" fmla="*/ 3664114 h 6858000"/>
              <a:gd name="connsiteX122" fmla="*/ 5097518 w 6096000"/>
              <a:gd name="connsiteY122" fmla="*/ 3665569 h 6858000"/>
              <a:gd name="connsiteX123" fmla="*/ 5099829 w 6096000"/>
              <a:gd name="connsiteY123" fmla="*/ 3707357 h 6858000"/>
              <a:gd name="connsiteX124" fmla="*/ 5114696 w 6096000"/>
              <a:gd name="connsiteY124" fmla="*/ 3778166 h 6858000"/>
              <a:gd name="connsiteX125" fmla="*/ 5135379 w 6096000"/>
              <a:gd name="connsiteY125" fmla="*/ 3878222 h 6858000"/>
              <a:gd name="connsiteX126" fmla="*/ 5130138 w 6096000"/>
              <a:gd name="connsiteY126" fmla="*/ 4048117 h 6858000"/>
              <a:gd name="connsiteX127" fmla="*/ 5090040 w 6096000"/>
              <a:gd name="connsiteY127" fmla="*/ 4219510 h 6858000"/>
              <a:gd name="connsiteX128" fmla="*/ 5092812 w 6096000"/>
              <a:gd name="connsiteY128" fmla="*/ 4411258 h 6858000"/>
              <a:gd name="connsiteX129" fmla="*/ 5084599 w 6096000"/>
              <a:gd name="connsiteY129" fmla="*/ 4488531 h 6858000"/>
              <a:gd name="connsiteX130" fmla="*/ 5084072 w 6096000"/>
              <a:gd name="connsiteY130" fmla="*/ 4539168 h 6858000"/>
              <a:gd name="connsiteX131" fmla="*/ 5068936 w 6096000"/>
              <a:gd name="connsiteY131" fmla="*/ 4625153 h 6858000"/>
              <a:gd name="connsiteX132" fmla="*/ 5059114 w 6096000"/>
              <a:gd name="connsiteY132" fmla="*/ 4733115 h 6858000"/>
              <a:gd name="connsiteX133" fmla="*/ 5037209 w 6096000"/>
              <a:gd name="connsiteY133" fmla="*/ 4844323 h 6858000"/>
              <a:gd name="connsiteX134" fmla="*/ 5020638 w 6096000"/>
              <a:gd name="connsiteY134" fmla="*/ 4877992 h 6858000"/>
              <a:gd name="connsiteX135" fmla="*/ 5006413 w 6096000"/>
              <a:gd name="connsiteY135" fmla="*/ 4925805 h 6858000"/>
              <a:gd name="connsiteX136" fmla="*/ 4971037 w 6096000"/>
              <a:gd name="connsiteY136" fmla="*/ 5009272 h 6858000"/>
              <a:gd name="connsiteX137" fmla="*/ 4963105 w 6096000"/>
              <a:gd name="connsiteY137" fmla="*/ 5111369 h 6858000"/>
              <a:gd name="connsiteX138" fmla="*/ 4976341 w 6096000"/>
              <a:gd name="connsiteY138" fmla="*/ 5210876 h 6858000"/>
              <a:gd name="connsiteX139" fmla="*/ 4980617 w 6096000"/>
              <a:gd name="connsiteY139" fmla="*/ 5269726 h 6858000"/>
              <a:gd name="connsiteX140" fmla="*/ 4997733 w 6096000"/>
              <a:gd name="connsiteY140" fmla="*/ 5464225 h 6858000"/>
              <a:gd name="connsiteX141" fmla="*/ 5001400 w 6096000"/>
              <a:gd name="connsiteY141" fmla="*/ 5594585 h 6858000"/>
              <a:gd name="connsiteX142" fmla="*/ 4983700 w 6096000"/>
              <a:gd name="connsiteY142" fmla="*/ 5667896 h 6858000"/>
              <a:gd name="connsiteX143" fmla="*/ 4968506 w 6096000"/>
              <a:gd name="connsiteY143" fmla="*/ 5769225 h 6858000"/>
              <a:gd name="connsiteX144" fmla="*/ 4969765 w 6096000"/>
              <a:gd name="connsiteY144" fmla="*/ 5823324 h 6858000"/>
              <a:gd name="connsiteX145" fmla="*/ 4966129 w 6096000"/>
              <a:gd name="connsiteY145" fmla="*/ 5862699 h 6858000"/>
              <a:gd name="connsiteX146" fmla="*/ 4970695 w 6096000"/>
              <a:gd name="connsiteY146" fmla="*/ 5906467 h 6858000"/>
              <a:gd name="connsiteX147" fmla="*/ 4991568 w 6096000"/>
              <a:gd name="connsiteY147" fmla="*/ 5939847 h 6858000"/>
              <a:gd name="connsiteX148" fmla="*/ 4986815 w 6096000"/>
              <a:gd name="connsiteY148" fmla="*/ 5973994 h 6858000"/>
              <a:gd name="connsiteX149" fmla="*/ 4987776 w 6096000"/>
              <a:gd name="connsiteY149" fmla="*/ 6089693 h 6858000"/>
              <a:gd name="connsiteX150" fmla="*/ 4991621 w 6096000"/>
              <a:gd name="connsiteY150" fmla="*/ 6224938 h 6858000"/>
              <a:gd name="connsiteX151" fmla="*/ 5017157 w 6096000"/>
              <a:gd name="connsiteY151" fmla="*/ 6370251 h 6858000"/>
              <a:gd name="connsiteX152" fmla="*/ 5040797 w 6096000"/>
              <a:gd name="connsiteY152" fmla="*/ 6541313 h 6858000"/>
              <a:gd name="connsiteX153" fmla="*/ 5045375 w 6096000"/>
              <a:gd name="connsiteY153" fmla="*/ 6640957 h 6858000"/>
              <a:gd name="connsiteX154" fmla="*/ 5058442 w 6096000"/>
              <a:gd name="connsiteY154" fmla="*/ 6705297 h 6858000"/>
              <a:gd name="connsiteX155" fmla="*/ 5071125 w 6096000"/>
              <a:gd name="connsiteY155" fmla="*/ 6759582 h 6858000"/>
              <a:gd name="connsiteX156" fmla="*/ 5069172 w 6096000"/>
              <a:gd name="connsiteY156" fmla="*/ 6817746 h 6858000"/>
              <a:gd name="connsiteX157" fmla="*/ 5072322 w 6096000"/>
              <a:gd name="connsiteY157" fmla="*/ 6843646 h 6858000"/>
              <a:gd name="connsiteX158" fmla="*/ 5091388 w 6096000"/>
              <a:gd name="connsiteY158" fmla="*/ 6857998 h 6858000"/>
              <a:gd name="connsiteX159" fmla="*/ 6096000 w 6096000"/>
              <a:gd name="connsiteY159" fmla="*/ 6857998 h 6858000"/>
              <a:gd name="connsiteX160" fmla="*/ 6096000 w 6096000"/>
              <a:gd name="connsiteY160" fmla="*/ 6858000 h 6858000"/>
              <a:gd name="connsiteX161" fmla="*/ 0 w 6096000"/>
              <a:gd name="connsiteY16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567517" y="0"/>
                </a:lnTo>
                <a:lnTo>
                  <a:pt x="5566938" y="1705"/>
                </a:lnTo>
                <a:cubicBezTo>
                  <a:pt x="5563126" y="8440"/>
                  <a:pt x="5558112" y="13784"/>
                  <a:pt x="5551594" y="17287"/>
                </a:cubicBezTo>
                <a:cubicBezTo>
                  <a:pt x="5562364" y="82036"/>
                  <a:pt x="5510349" y="69804"/>
                  <a:pt x="5545641" y="130336"/>
                </a:cubicBezTo>
                <a:cubicBezTo>
                  <a:pt x="5526953" y="117589"/>
                  <a:pt x="5536978" y="162458"/>
                  <a:pt x="5538289" y="187093"/>
                </a:cubicBezTo>
                <a:cubicBezTo>
                  <a:pt x="5536205" y="226511"/>
                  <a:pt x="5545722" y="205530"/>
                  <a:pt x="5545790" y="265704"/>
                </a:cubicBezTo>
                <a:cubicBezTo>
                  <a:pt x="5542296" y="317533"/>
                  <a:pt x="5543813" y="325288"/>
                  <a:pt x="5542313" y="354566"/>
                </a:cubicBezTo>
                <a:lnTo>
                  <a:pt x="5524126" y="472000"/>
                </a:lnTo>
                <a:lnTo>
                  <a:pt x="5522170" y="473782"/>
                </a:lnTo>
                <a:cubicBezTo>
                  <a:pt x="5517847" y="482008"/>
                  <a:pt x="5518682" y="487340"/>
                  <a:pt x="5521798" y="491380"/>
                </a:cubicBezTo>
                <a:lnTo>
                  <a:pt x="5536419" y="531675"/>
                </a:lnTo>
                <a:lnTo>
                  <a:pt x="5533435" y="536015"/>
                </a:lnTo>
                <a:lnTo>
                  <a:pt x="5538088" y="572092"/>
                </a:lnTo>
                <a:lnTo>
                  <a:pt x="5536061" y="572511"/>
                </a:lnTo>
                <a:cubicBezTo>
                  <a:pt x="5531611" y="574271"/>
                  <a:pt x="5528529" y="577121"/>
                  <a:pt x="5528218" y="582332"/>
                </a:cubicBezTo>
                <a:cubicBezTo>
                  <a:pt x="5498002" y="573171"/>
                  <a:pt x="5516262" y="585107"/>
                  <a:pt x="5518011" y="601285"/>
                </a:cubicBezTo>
                <a:cubicBezTo>
                  <a:pt x="5508838" y="617831"/>
                  <a:pt x="5480684" y="666964"/>
                  <a:pt x="5473174" y="681608"/>
                </a:cubicBezTo>
                <a:cubicBezTo>
                  <a:pt x="5473102" y="684122"/>
                  <a:pt x="5473033" y="686637"/>
                  <a:pt x="5472963" y="689151"/>
                </a:cubicBezTo>
                <a:lnTo>
                  <a:pt x="5472485" y="689289"/>
                </a:lnTo>
                <a:cubicBezTo>
                  <a:pt x="5471434" y="690905"/>
                  <a:pt x="5470986" y="693376"/>
                  <a:pt x="5471326" y="697222"/>
                </a:cubicBezTo>
                <a:cubicBezTo>
                  <a:pt x="5471606" y="703992"/>
                  <a:pt x="5471884" y="710761"/>
                  <a:pt x="5472164" y="717531"/>
                </a:cubicBezTo>
                <a:lnTo>
                  <a:pt x="5468891" y="722494"/>
                </a:lnTo>
                <a:lnTo>
                  <a:pt x="5463081" y="724368"/>
                </a:lnTo>
                <a:lnTo>
                  <a:pt x="5446981" y="752692"/>
                </a:lnTo>
                <a:cubicBezTo>
                  <a:pt x="5454691" y="764380"/>
                  <a:pt x="5422719" y="808083"/>
                  <a:pt x="5417190" y="816346"/>
                </a:cubicBezTo>
                <a:lnTo>
                  <a:pt x="5388958" y="889417"/>
                </a:lnTo>
                <a:cubicBezTo>
                  <a:pt x="5320491" y="969963"/>
                  <a:pt x="5321907" y="1005331"/>
                  <a:pt x="5307044" y="1063288"/>
                </a:cubicBezTo>
                <a:cubicBezTo>
                  <a:pt x="5313332" y="1111028"/>
                  <a:pt x="5317096" y="1110140"/>
                  <a:pt x="5303837" y="1157176"/>
                </a:cubicBezTo>
                <a:cubicBezTo>
                  <a:pt x="5301103" y="1192124"/>
                  <a:pt x="5301884" y="1197232"/>
                  <a:pt x="5286494" y="1210776"/>
                </a:cubicBezTo>
                <a:lnTo>
                  <a:pt x="5282463" y="1301993"/>
                </a:lnTo>
                <a:lnTo>
                  <a:pt x="5252235" y="1360879"/>
                </a:lnTo>
                <a:lnTo>
                  <a:pt x="5244497" y="1404045"/>
                </a:lnTo>
                <a:lnTo>
                  <a:pt x="5223823" y="1429568"/>
                </a:lnTo>
                <a:lnTo>
                  <a:pt x="5224851" y="1430305"/>
                </a:lnTo>
                <a:cubicBezTo>
                  <a:pt x="5226697" y="1432466"/>
                  <a:pt x="5214738" y="1459891"/>
                  <a:pt x="5212394" y="1463304"/>
                </a:cubicBezTo>
                <a:cubicBezTo>
                  <a:pt x="5209912" y="1477394"/>
                  <a:pt x="5213027" y="1501295"/>
                  <a:pt x="5209958" y="1514846"/>
                </a:cubicBezTo>
                <a:lnTo>
                  <a:pt x="5206417" y="1519731"/>
                </a:lnTo>
                <a:lnTo>
                  <a:pt x="5206640" y="1519929"/>
                </a:lnTo>
                <a:cubicBezTo>
                  <a:pt x="5206490" y="1521210"/>
                  <a:pt x="5209710" y="1543635"/>
                  <a:pt x="5207632" y="1546022"/>
                </a:cubicBezTo>
                <a:lnTo>
                  <a:pt x="5212030" y="1578752"/>
                </a:lnTo>
                <a:cubicBezTo>
                  <a:pt x="5206147" y="1605585"/>
                  <a:pt x="5226381" y="1622803"/>
                  <a:pt x="5203533" y="1647555"/>
                </a:cubicBezTo>
                <a:cubicBezTo>
                  <a:pt x="5198128" y="1672675"/>
                  <a:pt x="5203213" y="1694404"/>
                  <a:pt x="5190877" y="1715685"/>
                </a:cubicBezTo>
                <a:cubicBezTo>
                  <a:pt x="5196815" y="1724301"/>
                  <a:pt x="5198098" y="1732435"/>
                  <a:pt x="5184235" y="1740358"/>
                </a:cubicBezTo>
                <a:cubicBezTo>
                  <a:pt x="5182625" y="1763793"/>
                  <a:pt x="5198368" y="1769422"/>
                  <a:pt x="5181475" y="1784314"/>
                </a:cubicBezTo>
                <a:cubicBezTo>
                  <a:pt x="5205987" y="1797417"/>
                  <a:pt x="5195246" y="1798221"/>
                  <a:pt x="5185845" y="1804434"/>
                </a:cubicBezTo>
                <a:lnTo>
                  <a:pt x="5185068" y="1805316"/>
                </a:lnTo>
                <a:lnTo>
                  <a:pt x="5188593" y="1807109"/>
                </a:lnTo>
                <a:lnTo>
                  <a:pt x="5185920" y="1821003"/>
                </a:lnTo>
                <a:lnTo>
                  <a:pt x="5183543" y="1824832"/>
                </a:lnTo>
                <a:cubicBezTo>
                  <a:pt x="5182284" y="1827468"/>
                  <a:pt x="5181937" y="1829219"/>
                  <a:pt x="5182235" y="1830429"/>
                </a:cubicBezTo>
                <a:lnTo>
                  <a:pt x="5182525" y="1830569"/>
                </a:lnTo>
                <a:lnTo>
                  <a:pt x="5180663" y="1835810"/>
                </a:lnTo>
                <a:cubicBezTo>
                  <a:pt x="5176779" y="1844665"/>
                  <a:pt x="5172297" y="1853278"/>
                  <a:pt x="5167452" y="1861483"/>
                </a:cubicBezTo>
                <a:cubicBezTo>
                  <a:pt x="5179827" y="1866643"/>
                  <a:pt x="5166788" y="1884999"/>
                  <a:pt x="5174266" y="1892417"/>
                </a:cubicBezTo>
                <a:lnTo>
                  <a:pt x="5189262" y="1895114"/>
                </a:lnTo>
                <a:lnTo>
                  <a:pt x="5187100" y="1899379"/>
                </a:lnTo>
                <a:lnTo>
                  <a:pt x="5180471" y="1907867"/>
                </a:lnTo>
                <a:cubicBezTo>
                  <a:pt x="5179609" y="1909162"/>
                  <a:pt x="5179647" y="1909994"/>
                  <a:pt x="5181361" y="1910265"/>
                </a:cubicBezTo>
                <a:cubicBezTo>
                  <a:pt x="5180995" y="1914884"/>
                  <a:pt x="5177893" y="1930292"/>
                  <a:pt x="5178268" y="1935584"/>
                </a:cubicBezTo>
                <a:lnTo>
                  <a:pt x="5183619" y="1942021"/>
                </a:lnTo>
                <a:lnTo>
                  <a:pt x="5184480" y="1945112"/>
                </a:lnTo>
                <a:lnTo>
                  <a:pt x="5172776" y="1961162"/>
                </a:lnTo>
                <a:lnTo>
                  <a:pt x="5168513" y="1969445"/>
                </a:lnTo>
                <a:lnTo>
                  <a:pt x="5126597" y="2024270"/>
                </a:lnTo>
                <a:lnTo>
                  <a:pt x="5119528" y="2107942"/>
                </a:lnTo>
                <a:cubicBezTo>
                  <a:pt x="5089290" y="2138038"/>
                  <a:pt x="5110415" y="2159228"/>
                  <a:pt x="5110356" y="2193455"/>
                </a:cubicBezTo>
                <a:cubicBezTo>
                  <a:pt x="5101302" y="2220953"/>
                  <a:pt x="5110381" y="2224200"/>
                  <a:pt x="5104992" y="2260088"/>
                </a:cubicBezTo>
                <a:cubicBezTo>
                  <a:pt x="5096504" y="2291744"/>
                  <a:pt x="5078225" y="2299003"/>
                  <a:pt x="5059439" y="2335735"/>
                </a:cubicBezTo>
                <a:cubicBezTo>
                  <a:pt x="5029465" y="2329020"/>
                  <a:pt x="5058046" y="2407546"/>
                  <a:pt x="5022061" y="2408995"/>
                </a:cubicBezTo>
                <a:cubicBezTo>
                  <a:pt x="5023289" y="2413465"/>
                  <a:pt x="5019654" y="2441580"/>
                  <a:pt x="5022253" y="2445869"/>
                </a:cubicBezTo>
                <a:cubicBezTo>
                  <a:pt x="5022440" y="2449625"/>
                  <a:pt x="5011241" y="2492743"/>
                  <a:pt x="5011426" y="2496499"/>
                </a:cubicBezTo>
                <a:lnTo>
                  <a:pt x="4994224" y="2549900"/>
                </a:lnTo>
                <a:cubicBezTo>
                  <a:pt x="4992353" y="2564757"/>
                  <a:pt x="4998952" y="2582253"/>
                  <a:pt x="4995245" y="2596456"/>
                </a:cubicBezTo>
                <a:lnTo>
                  <a:pt x="4988570" y="2606088"/>
                </a:lnTo>
                <a:cubicBezTo>
                  <a:pt x="4988504" y="2615842"/>
                  <a:pt x="4988436" y="2625597"/>
                  <a:pt x="4988371" y="2635351"/>
                </a:cubicBezTo>
                <a:lnTo>
                  <a:pt x="4983212" y="2665666"/>
                </a:lnTo>
                <a:lnTo>
                  <a:pt x="4968234" y="2715895"/>
                </a:lnTo>
                <a:lnTo>
                  <a:pt x="4975888" y="2725052"/>
                </a:lnTo>
                <a:lnTo>
                  <a:pt x="4980195" y="2726489"/>
                </a:lnTo>
                <a:lnTo>
                  <a:pt x="4976218" y="2740278"/>
                </a:lnTo>
                <a:lnTo>
                  <a:pt x="4980571" y="2751112"/>
                </a:lnTo>
                <a:lnTo>
                  <a:pt x="4973893" y="2760208"/>
                </a:lnTo>
                <a:lnTo>
                  <a:pt x="4979005" y="2790136"/>
                </a:lnTo>
                <a:lnTo>
                  <a:pt x="4986137" y="2804183"/>
                </a:lnTo>
                <a:cubicBezTo>
                  <a:pt x="4986150" y="2811409"/>
                  <a:pt x="4986162" y="2818634"/>
                  <a:pt x="4986175" y="2825860"/>
                </a:cubicBezTo>
                <a:cubicBezTo>
                  <a:pt x="4987474" y="2843788"/>
                  <a:pt x="4992871" y="2886513"/>
                  <a:pt x="4993936" y="2911749"/>
                </a:cubicBezTo>
                <a:cubicBezTo>
                  <a:pt x="4993313" y="2946689"/>
                  <a:pt x="4980300" y="2954448"/>
                  <a:pt x="4992563" y="2977278"/>
                </a:cubicBezTo>
                <a:cubicBezTo>
                  <a:pt x="4985688" y="2983455"/>
                  <a:pt x="4982051" y="2987749"/>
                  <a:pt x="4980516" y="2991092"/>
                </a:cubicBezTo>
                <a:cubicBezTo>
                  <a:pt x="4975910" y="3001119"/>
                  <a:pt x="4990216" y="3002537"/>
                  <a:pt x="4992801" y="3020247"/>
                </a:cubicBezTo>
                <a:cubicBezTo>
                  <a:pt x="4998517" y="3032637"/>
                  <a:pt x="5013148" y="3051512"/>
                  <a:pt x="5014805" y="3065434"/>
                </a:cubicBezTo>
                <a:cubicBezTo>
                  <a:pt x="4998836" y="3057428"/>
                  <a:pt x="5016840" y="3105196"/>
                  <a:pt x="5002733" y="3103777"/>
                </a:cubicBezTo>
                <a:cubicBezTo>
                  <a:pt x="5022381" y="3124610"/>
                  <a:pt x="4997365" y="3128169"/>
                  <a:pt x="5002941" y="3151828"/>
                </a:cubicBezTo>
                <a:cubicBezTo>
                  <a:pt x="5010264" y="3163902"/>
                  <a:pt x="5011356" y="3171780"/>
                  <a:pt x="5002883" y="3180546"/>
                </a:cubicBezTo>
                <a:cubicBezTo>
                  <a:pt x="5038586" y="3236545"/>
                  <a:pt x="5003723" y="3210316"/>
                  <a:pt x="5016711" y="3258677"/>
                </a:cubicBezTo>
                <a:lnTo>
                  <a:pt x="5017918" y="3262610"/>
                </a:lnTo>
                <a:lnTo>
                  <a:pt x="5011672" y="3277179"/>
                </a:lnTo>
                <a:lnTo>
                  <a:pt x="5009344" y="3278130"/>
                </a:lnTo>
                <a:lnTo>
                  <a:pt x="5026770" y="3325671"/>
                </a:lnTo>
                <a:lnTo>
                  <a:pt x="5024571" y="3332072"/>
                </a:lnTo>
                <a:lnTo>
                  <a:pt x="5041705" y="3362948"/>
                </a:lnTo>
                <a:lnTo>
                  <a:pt x="5047477" y="3378959"/>
                </a:lnTo>
                <a:lnTo>
                  <a:pt x="5060758" y="3407057"/>
                </a:lnTo>
                <a:lnTo>
                  <a:pt x="5058968" y="3409825"/>
                </a:lnTo>
                <a:lnTo>
                  <a:pt x="5062667" y="3415218"/>
                </a:lnTo>
                <a:lnTo>
                  <a:pt x="5060928" y="3419880"/>
                </a:lnTo>
                <a:lnTo>
                  <a:pt x="5062923" y="3424545"/>
                </a:lnTo>
                <a:cubicBezTo>
                  <a:pt x="5063537" y="3433967"/>
                  <a:pt x="5063494" y="3466028"/>
                  <a:pt x="5064623" y="3476412"/>
                </a:cubicBezTo>
                <a:lnTo>
                  <a:pt x="5069684" y="3486850"/>
                </a:lnTo>
                <a:lnTo>
                  <a:pt x="5063339" y="3496391"/>
                </a:lnTo>
                <a:lnTo>
                  <a:pt x="5070139" y="3531201"/>
                </a:lnTo>
                <a:lnTo>
                  <a:pt x="5079896" y="3542019"/>
                </a:lnTo>
                <a:lnTo>
                  <a:pt x="5087540" y="3552249"/>
                </a:lnTo>
                <a:lnTo>
                  <a:pt x="5087902" y="3553678"/>
                </a:lnTo>
                <a:lnTo>
                  <a:pt x="5091509" y="3568021"/>
                </a:lnTo>
                <a:lnTo>
                  <a:pt x="5091934" y="3569719"/>
                </a:lnTo>
                <a:lnTo>
                  <a:pt x="5089362" y="3586412"/>
                </a:lnTo>
                <a:lnTo>
                  <a:pt x="5092358" y="3597336"/>
                </a:lnTo>
                <a:lnTo>
                  <a:pt x="5084254" y="3606007"/>
                </a:lnTo>
                <a:cubicBezTo>
                  <a:pt x="5084262" y="3617747"/>
                  <a:pt x="5084273" y="3629488"/>
                  <a:pt x="5084281" y="3641228"/>
                </a:cubicBezTo>
                <a:lnTo>
                  <a:pt x="5091848" y="3653088"/>
                </a:lnTo>
                <a:lnTo>
                  <a:pt x="5097436" y="3664114"/>
                </a:lnTo>
                <a:cubicBezTo>
                  <a:pt x="5097463" y="3664599"/>
                  <a:pt x="5097491" y="3665084"/>
                  <a:pt x="5097518" y="3665569"/>
                </a:cubicBezTo>
                <a:cubicBezTo>
                  <a:pt x="5097915" y="3672776"/>
                  <a:pt x="5096966" y="3688591"/>
                  <a:pt x="5099829" y="3707357"/>
                </a:cubicBezTo>
                <a:cubicBezTo>
                  <a:pt x="5100505" y="3724716"/>
                  <a:pt x="5118078" y="3760234"/>
                  <a:pt x="5114696" y="3778166"/>
                </a:cubicBezTo>
                <a:cubicBezTo>
                  <a:pt x="5141627" y="3845122"/>
                  <a:pt x="5125427" y="3821305"/>
                  <a:pt x="5135379" y="3878222"/>
                </a:cubicBezTo>
                <a:cubicBezTo>
                  <a:pt x="5161519" y="3905047"/>
                  <a:pt x="5125417" y="4015047"/>
                  <a:pt x="5130138" y="4048117"/>
                </a:cubicBezTo>
                <a:cubicBezTo>
                  <a:pt x="5081804" y="4192084"/>
                  <a:pt x="5096262" y="4158987"/>
                  <a:pt x="5090040" y="4219510"/>
                </a:cubicBezTo>
                <a:cubicBezTo>
                  <a:pt x="5104553" y="4280033"/>
                  <a:pt x="5065380" y="4345686"/>
                  <a:pt x="5092812" y="4411258"/>
                </a:cubicBezTo>
                <a:cubicBezTo>
                  <a:pt x="5090630" y="4437329"/>
                  <a:pt x="5083878" y="4473140"/>
                  <a:pt x="5084599" y="4488531"/>
                </a:cubicBezTo>
                <a:cubicBezTo>
                  <a:pt x="5084423" y="4505410"/>
                  <a:pt x="5084248" y="4522289"/>
                  <a:pt x="5084072" y="4539168"/>
                </a:cubicBezTo>
                <a:cubicBezTo>
                  <a:pt x="5072114" y="4567830"/>
                  <a:pt x="5064305" y="4588197"/>
                  <a:pt x="5068936" y="4625153"/>
                </a:cubicBezTo>
                <a:cubicBezTo>
                  <a:pt x="5077433" y="4662889"/>
                  <a:pt x="5065899" y="4679357"/>
                  <a:pt x="5059114" y="4733115"/>
                </a:cubicBezTo>
                <a:cubicBezTo>
                  <a:pt x="5068687" y="4752352"/>
                  <a:pt x="5055370" y="4832308"/>
                  <a:pt x="5037209" y="4844323"/>
                </a:cubicBezTo>
                <a:cubicBezTo>
                  <a:pt x="5033444" y="4857054"/>
                  <a:pt x="5040194" y="4871554"/>
                  <a:pt x="5020638" y="4877992"/>
                </a:cubicBezTo>
                <a:cubicBezTo>
                  <a:pt x="4997151" y="4888353"/>
                  <a:pt x="5034418" y="4931200"/>
                  <a:pt x="5006413" y="4925805"/>
                </a:cubicBezTo>
                <a:cubicBezTo>
                  <a:pt x="5031964" y="4956261"/>
                  <a:pt x="4982840" y="4982633"/>
                  <a:pt x="4971037" y="5009272"/>
                </a:cubicBezTo>
                <a:cubicBezTo>
                  <a:pt x="4973259" y="5034036"/>
                  <a:pt x="4968375" y="5053859"/>
                  <a:pt x="4963105" y="5111369"/>
                </a:cubicBezTo>
                <a:cubicBezTo>
                  <a:pt x="4973224" y="5141336"/>
                  <a:pt x="4937413" y="5161742"/>
                  <a:pt x="4976341" y="5210876"/>
                </a:cubicBezTo>
                <a:cubicBezTo>
                  <a:pt x="4972455" y="5212581"/>
                  <a:pt x="4977054" y="5227501"/>
                  <a:pt x="4980617" y="5269726"/>
                </a:cubicBezTo>
                <a:cubicBezTo>
                  <a:pt x="4984182" y="5311951"/>
                  <a:pt x="4990390" y="5400671"/>
                  <a:pt x="4997733" y="5464225"/>
                </a:cubicBezTo>
                <a:cubicBezTo>
                  <a:pt x="5001765" y="5536542"/>
                  <a:pt x="4990225" y="5517959"/>
                  <a:pt x="5001400" y="5594585"/>
                </a:cubicBezTo>
                <a:cubicBezTo>
                  <a:pt x="4999908" y="5619318"/>
                  <a:pt x="4974042" y="5647975"/>
                  <a:pt x="4983700" y="5667896"/>
                </a:cubicBezTo>
                <a:cubicBezTo>
                  <a:pt x="4976834" y="5696311"/>
                  <a:pt x="4975579" y="5738356"/>
                  <a:pt x="4968506" y="5769225"/>
                </a:cubicBezTo>
                <a:cubicBezTo>
                  <a:pt x="4968926" y="5787258"/>
                  <a:pt x="4969344" y="5805291"/>
                  <a:pt x="4969765" y="5823324"/>
                </a:cubicBezTo>
                <a:cubicBezTo>
                  <a:pt x="4966122" y="5853058"/>
                  <a:pt x="4965608" y="5838948"/>
                  <a:pt x="4966129" y="5862699"/>
                </a:cubicBezTo>
                <a:lnTo>
                  <a:pt x="4970695" y="5906467"/>
                </a:lnTo>
                <a:lnTo>
                  <a:pt x="4991568" y="5939847"/>
                </a:lnTo>
                <a:cubicBezTo>
                  <a:pt x="4998848" y="5955713"/>
                  <a:pt x="4974731" y="5940131"/>
                  <a:pt x="4986815" y="5973994"/>
                </a:cubicBezTo>
                <a:cubicBezTo>
                  <a:pt x="4961187" y="5997051"/>
                  <a:pt x="4983444" y="6032039"/>
                  <a:pt x="4987776" y="6089693"/>
                </a:cubicBezTo>
                <a:lnTo>
                  <a:pt x="4991621" y="6224938"/>
                </a:lnTo>
                <a:cubicBezTo>
                  <a:pt x="4988442" y="6270972"/>
                  <a:pt x="5008962" y="6317522"/>
                  <a:pt x="5017157" y="6370251"/>
                </a:cubicBezTo>
                <a:cubicBezTo>
                  <a:pt x="5025353" y="6422980"/>
                  <a:pt x="5039938" y="6490855"/>
                  <a:pt x="5040797" y="6541313"/>
                </a:cubicBezTo>
                <a:cubicBezTo>
                  <a:pt x="5039898" y="6576319"/>
                  <a:pt x="5031912" y="6591883"/>
                  <a:pt x="5045375" y="6640957"/>
                </a:cubicBezTo>
                <a:cubicBezTo>
                  <a:pt x="5057505" y="6669536"/>
                  <a:pt x="5052276" y="6675394"/>
                  <a:pt x="5058442" y="6705297"/>
                </a:cubicBezTo>
                <a:cubicBezTo>
                  <a:pt x="5057367" y="6727133"/>
                  <a:pt x="5067901" y="6732087"/>
                  <a:pt x="5071125" y="6759582"/>
                </a:cubicBezTo>
                <a:cubicBezTo>
                  <a:pt x="5055614" y="6796071"/>
                  <a:pt x="5051656" y="6769544"/>
                  <a:pt x="5069172" y="6817746"/>
                </a:cubicBezTo>
                <a:cubicBezTo>
                  <a:pt x="5060956" y="6828354"/>
                  <a:pt x="5064525" y="6836369"/>
                  <a:pt x="5072322" y="6843646"/>
                </a:cubicBezTo>
                <a:lnTo>
                  <a:pt x="5091388" y="6857998"/>
                </a:lnTo>
                <a:lnTo>
                  <a:pt x="6096000" y="6857998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7A60E53-2FAE-271E-499C-5F6CD9C93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9600"/>
            <a:ext cx="3739341" cy="1330839"/>
          </a:xfrm>
        </p:spPr>
        <p:txBody>
          <a:bodyPr>
            <a:normAutofit/>
          </a:bodyPr>
          <a:lstStyle/>
          <a:p>
            <a:r>
              <a:rPr lang="es-CL" sz="3700"/>
              <a:t>Fractura antebrazo tercio medio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42E7C3-AD1B-D2B8-2D2F-198E93D60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366" y="2194102"/>
            <a:ext cx="3427001" cy="3908586"/>
          </a:xfrm>
        </p:spPr>
        <p:txBody>
          <a:bodyPr>
            <a:normAutofit/>
          </a:bodyPr>
          <a:lstStyle/>
          <a:p>
            <a:r>
              <a:rPr lang="es-CL" sz="1400" b="1" i="1"/>
              <a:t>Deformidad plástica</a:t>
            </a:r>
          </a:p>
          <a:p>
            <a:endParaRPr lang="es-CL" sz="1400"/>
          </a:p>
          <a:p>
            <a:r>
              <a:rPr lang="es-CL" sz="1400"/>
              <a:t>Menores de 4 años : Podría remodelar si es menor de 20° y no bloquea pronosupinación o compromete espacio interóseo</a:t>
            </a:r>
          </a:p>
          <a:p>
            <a:r>
              <a:rPr lang="es-CL" sz="1400"/>
              <a:t>Remodelación lenta (años)</a:t>
            </a:r>
          </a:p>
          <a:p>
            <a:r>
              <a:rPr lang="es-CL" sz="1400"/>
              <a:t>Reducción ortopédica, anestesia general maniobras suaves y mantenidas</a:t>
            </a:r>
          </a:p>
          <a:p>
            <a:r>
              <a:rPr lang="es-CL" sz="1400"/>
              <a:t>Yeso braquipalmar codo 90° y antebrazo supinado</a:t>
            </a:r>
          </a:p>
          <a:p>
            <a:r>
              <a:rPr lang="es-CL" sz="1400"/>
              <a:t>Duración 6-8 semanas</a:t>
            </a:r>
          </a:p>
          <a:p>
            <a:r>
              <a:rPr lang="es-CL" sz="1400"/>
              <a:t>Puede recidivar deformidad</a:t>
            </a:r>
          </a:p>
          <a:p>
            <a:r>
              <a:rPr lang="es-CL" sz="1400"/>
              <a:t>Control rxs</a:t>
            </a:r>
          </a:p>
          <a:p>
            <a:endParaRPr lang="es-CL" sz="1400"/>
          </a:p>
          <a:p>
            <a:endParaRPr lang="es-CL" sz="1400"/>
          </a:p>
          <a:p>
            <a:endParaRPr lang="es-CL" sz="1400" b="1" i="1"/>
          </a:p>
          <a:p>
            <a:endParaRPr lang="es-CL" sz="1400"/>
          </a:p>
          <a:p>
            <a:endParaRPr lang="es-CL" sz="140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0302193-4A05-353F-C950-EDAEE63E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62390" y="661916"/>
            <a:ext cx="4321274" cy="5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763352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8BC803E-13F3-4DAB-B17C-BEB0076164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8DDE571-E57F-4AB5-83C7-30EB5DDCCA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-2"/>
            <a:ext cx="12191996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7A60E53-2FAE-271E-499C-5F6CD9C93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5" y="603622"/>
            <a:ext cx="4282380" cy="1322944"/>
          </a:xfrm>
        </p:spPr>
        <p:txBody>
          <a:bodyPr>
            <a:normAutofit/>
          </a:bodyPr>
          <a:lstStyle/>
          <a:p>
            <a:r>
              <a:rPr lang="es-CL" sz="4100">
                <a:solidFill>
                  <a:schemeClr val="tx1">
                    <a:lumMod val="85000"/>
                    <a:lumOff val="15000"/>
                  </a:schemeClr>
                </a:solidFill>
              </a:rPr>
              <a:t>Fractura antebrazo tercio medio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42E7C3-AD1B-D2B8-2D2F-198E93D60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207977"/>
            <a:ext cx="3968365" cy="4046401"/>
          </a:xfrm>
        </p:spPr>
        <p:txBody>
          <a:bodyPr>
            <a:normAutofit/>
          </a:bodyPr>
          <a:lstStyle/>
          <a:p>
            <a:r>
              <a:rPr lang="es-CL" sz="2000" b="1" i="1">
                <a:solidFill>
                  <a:schemeClr val="tx1">
                    <a:lumMod val="85000"/>
                    <a:lumOff val="15000"/>
                  </a:schemeClr>
                </a:solidFill>
              </a:rPr>
              <a:t>Fractura completas </a:t>
            </a:r>
          </a:p>
          <a:p>
            <a:endParaRPr lang="es-CL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s-CL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s-CL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s-CL" sz="2000" b="1" i="1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s-CL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s-CL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326AB14-FE47-5F6D-55FA-092570360D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05" r="3" b="3"/>
          <a:stretch/>
        </p:blipFill>
        <p:spPr>
          <a:xfrm>
            <a:off x="5702185" y="1"/>
            <a:ext cx="6489823" cy="3429002"/>
          </a:xfrm>
          <a:custGeom>
            <a:avLst/>
            <a:gdLst/>
            <a:ahLst/>
            <a:cxnLst/>
            <a:rect l="l" t="t" r="r" b="b"/>
            <a:pathLst>
              <a:path w="6489823" h="3421047">
                <a:moveTo>
                  <a:pt x="383239" y="0"/>
                </a:moveTo>
                <a:lnTo>
                  <a:pt x="6489823" y="0"/>
                </a:lnTo>
                <a:lnTo>
                  <a:pt x="6489823" y="3421047"/>
                </a:lnTo>
                <a:lnTo>
                  <a:pt x="0" y="3421047"/>
                </a:lnTo>
                <a:lnTo>
                  <a:pt x="10162" y="3368785"/>
                </a:lnTo>
                <a:cubicBezTo>
                  <a:pt x="15448" y="3346584"/>
                  <a:pt x="22094" y="3323293"/>
                  <a:pt x="30699" y="3298569"/>
                </a:cubicBezTo>
                <a:cubicBezTo>
                  <a:pt x="41150" y="3275988"/>
                  <a:pt x="42443" y="3246652"/>
                  <a:pt x="33589" y="3233050"/>
                </a:cubicBezTo>
                <a:cubicBezTo>
                  <a:pt x="32065" y="3230708"/>
                  <a:pt x="30291" y="3228932"/>
                  <a:pt x="28325" y="3227777"/>
                </a:cubicBezTo>
                <a:cubicBezTo>
                  <a:pt x="30678" y="3188484"/>
                  <a:pt x="72205" y="3103624"/>
                  <a:pt x="73382" y="3050568"/>
                </a:cubicBezTo>
                <a:cubicBezTo>
                  <a:pt x="69165" y="3022639"/>
                  <a:pt x="68605" y="2960322"/>
                  <a:pt x="84953" y="2920501"/>
                </a:cubicBezTo>
                <a:cubicBezTo>
                  <a:pt x="69327" y="2932298"/>
                  <a:pt x="121103" y="2664904"/>
                  <a:pt x="109217" y="2657859"/>
                </a:cubicBezTo>
                <a:cubicBezTo>
                  <a:pt x="110075" y="2597031"/>
                  <a:pt x="138136" y="2522558"/>
                  <a:pt x="139777" y="2464312"/>
                </a:cubicBezTo>
                <a:cubicBezTo>
                  <a:pt x="141801" y="2450201"/>
                  <a:pt x="199861" y="2246813"/>
                  <a:pt x="198683" y="2236608"/>
                </a:cubicBezTo>
                <a:lnTo>
                  <a:pt x="283684" y="1924542"/>
                </a:lnTo>
                <a:cubicBezTo>
                  <a:pt x="313071" y="1811100"/>
                  <a:pt x="307196" y="1868801"/>
                  <a:pt x="336583" y="1755359"/>
                </a:cubicBezTo>
                <a:cubicBezTo>
                  <a:pt x="383246" y="1573239"/>
                  <a:pt x="363875" y="1577802"/>
                  <a:pt x="409119" y="1401207"/>
                </a:cubicBezTo>
                <a:cubicBezTo>
                  <a:pt x="428998" y="1329345"/>
                  <a:pt x="403240" y="1279669"/>
                  <a:pt x="421957" y="1175450"/>
                </a:cubicBezTo>
                <a:cubicBezTo>
                  <a:pt x="442602" y="1107577"/>
                  <a:pt x="340683" y="794854"/>
                  <a:pt x="369233" y="688836"/>
                </a:cubicBezTo>
                <a:cubicBezTo>
                  <a:pt x="378440" y="610640"/>
                  <a:pt x="331945" y="587322"/>
                  <a:pt x="346155" y="513896"/>
                </a:cubicBezTo>
                <a:cubicBezTo>
                  <a:pt x="351974" y="496939"/>
                  <a:pt x="362179" y="406394"/>
                  <a:pt x="344911" y="393010"/>
                </a:cubicBezTo>
                <a:cubicBezTo>
                  <a:pt x="389436" y="301493"/>
                  <a:pt x="356186" y="264408"/>
                  <a:pt x="369960" y="232042"/>
                </a:cubicBezTo>
                <a:cubicBezTo>
                  <a:pt x="394611" y="153791"/>
                  <a:pt x="372056" y="165633"/>
                  <a:pt x="392742" y="72037"/>
                </a:cubicBezTo>
                <a:cubicBezTo>
                  <a:pt x="398537" y="53819"/>
                  <a:pt x="397997" y="38693"/>
                  <a:pt x="394525" y="25405"/>
                </a:cubicBezTo>
                <a:close/>
              </a:path>
            </a:pathLst>
          </a:custGeom>
        </p:spPr>
      </p:pic>
      <p:pic>
        <p:nvPicPr>
          <p:cNvPr id="6" name="Imagen 5" descr="Texto&#10;&#10;Descripción generada automáticamente con confianza media">
            <a:extLst>
              <a:ext uri="{FF2B5EF4-FFF2-40B4-BE49-F238E27FC236}">
                <a16:creationId xmlns:a16="http://schemas.microsoft.com/office/drawing/2014/main" id="{4A81C824-EB43-F2E8-50A1-136EF26C011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176" r="-2" b="7369"/>
          <a:stretch/>
        </p:blipFill>
        <p:spPr>
          <a:xfrm>
            <a:off x="5419420" y="3429000"/>
            <a:ext cx="6772580" cy="3429000"/>
          </a:xfrm>
          <a:custGeom>
            <a:avLst/>
            <a:gdLst/>
            <a:ahLst/>
            <a:cxnLst/>
            <a:rect l="l" t="t" r="r" b="b"/>
            <a:pathLst>
              <a:path w="6772580" h="3429000">
                <a:moveTo>
                  <a:pt x="271594" y="0"/>
                </a:moveTo>
                <a:lnTo>
                  <a:pt x="6772580" y="0"/>
                </a:lnTo>
                <a:lnTo>
                  <a:pt x="6772580" y="3429000"/>
                </a:lnTo>
                <a:lnTo>
                  <a:pt x="8976" y="3429000"/>
                </a:lnTo>
                <a:lnTo>
                  <a:pt x="7894" y="3419403"/>
                </a:lnTo>
                <a:cubicBezTo>
                  <a:pt x="2772" y="3402540"/>
                  <a:pt x="-7409" y="3393117"/>
                  <a:pt x="8790" y="3369074"/>
                </a:cubicBezTo>
                <a:cubicBezTo>
                  <a:pt x="18674" y="3308209"/>
                  <a:pt x="52540" y="3147708"/>
                  <a:pt x="69466" y="3074368"/>
                </a:cubicBezTo>
                <a:cubicBezTo>
                  <a:pt x="86170" y="2985158"/>
                  <a:pt x="141939" y="2988106"/>
                  <a:pt x="138108" y="2937087"/>
                </a:cubicBezTo>
                <a:lnTo>
                  <a:pt x="159153" y="2788751"/>
                </a:lnTo>
                <a:cubicBezTo>
                  <a:pt x="164508" y="2771521"/>
                  <a:pt x="169861" y="2754291"/>
                  <a:pt x="175215" y="2737061"/>
                </a:cubicBezTo>
                <a:lnTo>
                  <a:pt x="178713" y="2662493"/>
                </a:lnTo>
                <a:cubicBezTo>
                  <a:pt x="182744" y="2662176"/>
                  <a:pt x="175495" y="2610710"/>
                  <a:pt x="177952" y="2608178"/>
                </a:cubicBezTo>
                <a:lnTo>
                  <a:pt x="200637" y="2557490"/>
                </a:lnTo>
                <a:lnTo>
                  <a:pt x="210272" y="2500823"/>
                </a:lnTo>
                <a:cubicBezTo>
                  <a:pt x="210821" y="2477149"/>
                  <a:pt x="233533" y="2498323"/>
                  <a:pt x="235189" y="2456370"/>
                </a:cubicBezTo>
                <a:cubicBezTo>
                  <a:pt x="241238" y="2390087"/>
                  <a:pt x="270663" y="2342381"/>
                  <a:pt x="270108" y="2307778"/>
                </a:cubicBezTo>
                <a:cubicBezTo>
                  <a:pt x="279775" y="2252634"/>
                  <a:pt x="274008" y="2281735"/>
                  <a:pt x="270232" y="2227103"/>
                </a:cubicBezTo>
                <a:cubicBezTo>
                  <a:pt x="277898" y="2187203"/>
                  <a:pt x="273018" y="2179895"/>
                  <a:pt x="278972" y="2138456"/>
                </a:cubicBezTo>
                <a:cubicBezTo>
                  <a:pt x="286874" y="2113373"/>
                  <a:pt x="293454" y="2098825"/>
                  <a:pt x="284204" y="2092747"/>
                </a:cubicBezTo>
                <a:cubicBezTo>
                  <a:pt x="285267" y="2080110"/>
                  <a:pt x="308510" y="2021121"/>
                  <a:pt x="306856" y="2003128"/>
                </a:cubicBezTo>
                <a:lnTo>
                  <a:pt x="296216" y="1944367"/>
                </a:lnTo>
                <a:lnTo>
                  <a:pt x="316030" y="1836128"/>
                </a:lnTo>
                <a:cubicBezTo>
                  <a:pt x="300726" y="1810623"/>
                  <a:pt x="342411" y="1768654"/>
                  <a:pt x="329496" y="1735241"/>
                </a:cubicBezTo>
                <a:cubicBezTo>
                  <a:pt x="331336" y="1711720"/>
                  <a:pt x="339485" y="1722162"/>
                  <a:pt x="343347" y="1679383"/>
                </a:cubicBezTo>
                <a:cubicBezTo>
                  <a:pt x="349669" y="1616089"/>
                  <a:pt x="356013" y="1614119"/>
                  <a:pt x="360800" y="1554542"/>
                </a:cubicBezTo>
                <a:cubicBezTo>
                  <a:pt x="361799" y="1491472"/>
                  <a:pt x="380405" y="1496141"/>
                  <a:pt x="377978" y="1470595"/>
                </a:cubicBezTo>
                <a:cubicBezTo>
                  <a:pt x="371480" y="1445071"/>
                  <a:pt x="407310" y="1366942"/>
                  <a:pt x="396801" y="1354553"/>
                </a:cubicBezTo>
                <a:cubicBezTo>
                  <a:pt x="387984" y="1324635"/>
                  <a:pt x="389939" y="1306198"/>
                  <a:pt x="378799" y="1292983"/>
                </a:cubicBezTo>
                <a:cubicBezTo>
                  <a:pt x="368230" y="1254082"/>
                  <a:pt x="380918" y="1242866"/>
                  <a:pt x="362697" y="1241293"/>
                </a:cubicBezTo>
                <a:lnTo>
                  <a:pt x="339388" y="1147085"/>
                </a:lnTo>
                <a:cubicBezTo>
                  <a:pt x="350485" y="1118433"/>
                  <a:pt x="353159" y="1072754"/>
                  <a:pt x="339952" y="1071934"/>
                </a:cubicBezTo>
                <a:cubicBezTo>
                  <a:pt x="327895" y="1004911"/>
                  <a:pt x="358371" y="924985"/>
                  <a:pt x="347188" y="889800"/>
                </a:cubicBezTo>
                <a:cubicBezTo>
                  <a:pt x="334220" y="804597"/>
                  <a:pt x="342717" y="786582"/>
                  <a:pt x="338803" y="749936"/>
                </a:cubicBezTo>
                <a:cubicBezTo>
                  <a:pt x="334890" y="713292"/>
                  <a:pt x="337271" y="707557"/>
                  <a:pt x="323706" y="669931"/>
                </a:cubicBezTo>
                <a:lnTo>
                  <a:pt x="313326" y="559992"/>
                </a:lnTo>
                <a:cubicBezTo>
                  <a:pt x="314747" y="543769"/>
                  <a:pt x="268004" y="450294"/>
                  <a:pt x="272650" y="451529"/>
                </a:cubicBezTo>
                <a:lnTo>
                  <a:pt x="256593" y="392499"/>
                </a:lnTo>
                <a:cubicBezTo>
                  <a:pt x="276778" y="343341"/>
                  <a:pt x="246535" y="361906"/>
                  <a:pt x="249583" y="321981"/>
                </a:cubicBezTo>
                <a:cubicBezTo>
                  <a:pt x="256450" y="297359"/>
                  <a:pt x="256557" y="284789"/>
                  <a:pt x="245172" y="280016"/>
                </a:cubicBezTo>
                <a:cubicBezTo>
                  <a:pt x="279102" y="164139"/>
                  <a:pt x="241674" y="235649"/>
                  <a:pt x="249784" y="152538"/>
                </a:cubicBezTo>
                <a:cubicBezTo>
                  <a:pt x="254846" y="115053"/>
                  <a:pt x="258144" y="77317"/>
                  <a:pt x="264479" y="3659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4806847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4695F26-39DB-450E-B464-9C76CD233B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42E55F-A297-474F-AF2D-6D3A15822B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9611" y="-1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7A60E53-2FAE-271E-499C-5F6CD9C93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38328"/>
            <a:ext cx="5011473" cy="1773936"/>
          </a:xfrm>
        </p:spPr>
        <p:txBody>
          <a:bodyPr>
            <a:normAutofit/>
          </a:bodyPr>
          <a:lstStyle/>
          <a:p>
            <a:r>
              <a:rPr lang="es-CL" sz="3600">
                <a:solidFill>
                  <a:schemeClr val="tx2"/>
                </a:solidFill>
              </a:rPr>
              <a:t>Fractura antebrazo tercio medio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72070F7-E065-4D60-8938-9FB8CDB8AC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 flipH="1">
            <a:off x="-179919" y="170310"/>
            <a:ext cx="2514948" cy="2174333"/>
            <a:chOff x="-305" y="-4155"/>
            <a:chExt cx="2514948" cy="2174333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F672C03-E63A-4F6B-96BD-0C4E3F1B82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BB94CDF-5C33-4B0A-B53F-50762639C1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3C92F9D-544D-4691-94A7-B937CF4BE3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CA4DEE4-B7B4-47F4-A9C5-31AED8369A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42E7C3-AD1B-D2B8-2D2F-198E93D60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5641" y="338328"/>
            <a:ext cx="5029200" cy="1773936"/>
          </a:xfrm>
        </p:spPr>
        <p:txBody>
          <a:bodyPr anchor="ctr">
            <a:normAutofit/>
          </a:bodyPr>
          <a:lstStyle/>
          <a:p>
            <a:r>
              <a:rPr lang="es-CL" sz="1800" b="1" i="1">
                <a:solidFill>
                  <a:schemeClr val="tx2"/>
                </a:solidFill>
              </a:rPr>
              <a:t>Fractura completas </a:t>
            </a:r>
          </a:p>
          <a:p>
            <a:endParaRPr lang="es-CL" sz="1800">
              <a:solidFill>
                <a:schemeClr val="tx2"/>
              </a:solidFill>
            </a:endParaRPr>
          </a:p>
          <a:p>
            <a:endParaRPr lang="es-CL" sz="1800">
              <a:solidFill>
                <a:schemeClr val="tx2"/>
              </a:solidFill>
            </a:endParaRPr>
          </a:p>
          <a:p>
            <a:endParaRPr lang="es-CL" sz="1800">
              <a:solidFill>
                <a:schemeClr val="tx2"/>
              </a:solidFill>
            </a:endParaRPr>
          </a:p>
          <a:p>
            <a:endParaRPr lang="es-CL" sz="1800" b="1" i="1">
              <a:solidFill>
                <a:schemeClr val="tx2"/>
              </a:solidFill>
            </a:endParaRPr>
          </a:p>
          <a:p>
            <a:endParaRPr lang="es-CL" sz="1800">
              <a:solidFill>
                <a:schemeClr val="tx2"/>
              </a:solidFill>
            </a:endParaRPr>
          </a:p>
          <a:p>
            <a:endParaRPr lang="es-CL" sz="1800">
              <a:solidFill>
                <a:schemeClr val="tx2"/>
              </a:solidFill>
            </a:endParaRPr>
          </a:p>
        </p:txBody>
      </p:sp>
      <p:pic>
        <p:nvPicPr>
          <p:cNvPr id="6" name="Imagen 5" descr="Texto&#10;&#10;Descripción generada automáticamente con confianza media">
            <a:extLst>
              <a:ext uri="{FF2B5EF4-FFF2-40B4-BE49-F238E27FC236}">
                <a16:creationId xmlns:a16="http://schemas.microsoft.com/office/drawing/2014/main" id="{4A81C824-EB43-F2E8-50A1-136EF26C01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268" y="3364198"/>
            <a:ext cx="4655822" cy="269547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8E6E9D4-5AA6-45A8-BA12-DD3D04A950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5641" y="3465551"/>
            <a:ext cx="5166360" cy="249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40781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6F0F6BD-E0AD-1F90-7960-A3EBB0B1E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anchor="ctr">
            <a:normAutofit/>
          </a:bodyPr>
          <a:lstStyle/>
          <a:p>
            <a:r>
              <a:rPr lang="es-CL" sz="3700"/>
              <a:t>Fractura antebrazo distal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5219B0-E0A3-05AF-93CF-F2CE120F2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719" y="2330505"/>
            <a:ext cx="4559425" cy="3979585"/>
          </a:xfrm>
        </p:spPr>
        <p:txBody>
          <a:bodyPr anchor="ctr">
            <a:normAutofit/>
          </a:bodyPr>
          <a:lstStyle/>
          <a:p>
            <a:r>
              <a:rPr lang="es-CL" sz="1700"/>
              <a:t>Son las mas frecuentes en extremidad superior</a:t>
            </a:r>
          </a:p>
          <a:p>
            <a:pPr marL="0" indent="0">
              <a:buNone/>
            </a:pPr>
            <a:endParaRPr lang="es-CL" sz="1700"/>
          </a:p>
          <a:p>
            <a:r>
              <a:rPr lang="es-CL" sz="1700"/>
              <a:t>3 / 4 de fracturas de antebrazo son distales</a:t>
            </a:r>
          </a:p>
          <a:p>
            <a:pPr marL="0" indent="0">
              <a:buNone/>
            </a:pPr>
            <a:endParaRPr lang="es-CL" sz="1700"/>
          </a:p>
          <a:p>
            <a:r>
              <a:rPr lang="es-CL" sz="1700"/>
              <a:t>Aprox. la mitad son incompletas</a:t>
            </a:r>
          </a:p>
          <a:p>
            <a:pPr marL="0" indent="0">
              <a:buNone/>
            </a:pPr>
            <a:endParaRPr lang="es-CL" sz="1700"/>
          </a:p>
          <a:p>
            <a:r>
              <a:rPr lang="es-CL" sz="1700"/>
              <a:t>Tienen capacidad remodeladora importante, pero limitada</a:t>
            </a:r>
          </a:p>
          <a:p>
            <a:endParaRPr lang="es-CL" sz="1700"/>
          </a:p>
          <a:p>
            <a:r>
              <a:rPr lang="es-CL" sz="1700"/>
              <a:t>El tratamiento habitualmente es ortopédico</a:t>
            </a:r>
          </a:p>
          <a:p>
            <a:endParaRPr lang="es-CL" sz="1700"/>
          </a:p>
          <a:p>
            <a:endParaRPr lang="es-CL" sz="17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C:\Users\Héctor\Pictures\Iphone\fotos iphone al 8 de agosto 2011\IMG_0224.JPG">
            <a:extLst>
              <a:ext uri="{FF2B5EF4-FFF2-40B4-BE49-F238E27FC236}">
                <a16:creationId xmlns:a16="http://schemas.microsoft.com/office/drawing/2014/main" id="{F28A9FD0-8F68-A062-0719-4C67B24ECD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98" b="2"/>
          <a:stretch/>
        </p:blipFill>
        <p:spPr bwMode="auto">
          <a:xfrm rot="16200000">
            <a:off x="6060845" y="716295"/>
            <a:ext cx="5259296" cy="5425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91982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69D47016-023F-44BD-981C-50E7A10A66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6F0F6BD-E0AD-1F90-7960-A3EBB0B1E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457200"/>
            <a:ext cx="4343400" cy="1929384"/>
          </a:xfrm>
        </p:spPr>
        <p:txBody>
          <a:bodyPr anchor="ctr">
            <a:normAutofit/>
          </a:bodyPr>
          <a:lstStyle/>
          <a:p>
            <a:r>
              <a:rPr lang="es-CL" sz="4800"/>
              <a:t>Fractura antebrazo distal </a:t>
            </a:r>
          </a:p>
        </p:txBody>
      </p:sp>
      <p:sp>
        <p:nvSpPr>
          <p:cNvPr id="20" name="sketchy line">
            <a:extLst>
              <a:ext uri="{FF2B5EF4-FFF2-40B4-BE49-F238E27FC236}">
                <a16:creationId xmlns:a16="http://schemas.microsoft.com/office/drawing/2014/main" id="{6D8B37B0-0682-433E-BC8D-498C04ABD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471415" y="1412748"/>
            <a:ext cx="1554480" cy="18288"/>
          </a:xfrm>
          <a:custGeom>
            <a:avLst/>
            <a:gdLst>
              <a:gd name="connsiteX0" fmla="*/ 0 w 1554480"/>
              <a:gd name="connsiteY0" fmla="*/ 0 h 18288"/>
              <a:gd name="connsiteX1" fmla="*/ 549250 w 1554480"/>
              <a:gd name="connsiteY1" fmla="*/ 0 h 18288"/>
              <a:gd name="connsiteX2" fmla="*/ 1082954 w 1554480"/>
              <a:gd name="connsiteY2" fmla="*/ 0 h 18288"/>
              <a:gd name="connsiteX3" fmla="*/ 1554480 w 1554480"/>
              <a:gd name="connsiteY3" fmla="*/ 0 h 18288"/>
              <a:gd name="connsiteX4" fmla="*/ 1554480 w 1554480"/>
              <a:gd name="connsiteY4" fmla="*/ 18288 h 18288"/>
              <a:gd name="connsiteX5" fmla="*/ 1067410 w 1554480"/>
              <a:gd name="connsiteY5" fmla="*/ 18288 h 18288"/>
              <a:gd name="connsiteX6" fmla="*/ 549250 w 1554480"/>
              <a:gd name="connsiteY6" fmla="*/ 18288 h 18288"/>
              <a:gd name="connsiteX7" fmla="*/ 0 w 1554480"/>
              <a:gd name="connsiteY7" fmla="*/ 18288 h 18288"/>
              <a:gd name="connsiteX8" fmla="*/ 0 w 1554480"/>
              <a:gd name="connsiteY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4480" h="18288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4963" y="7176"/>
                  <a:pt x="1553909" y="13682"/>
                  <a:pt x="1554480" y="18288"/>
                </a:cubicBezTo>
                <a:cubicBezTo>
                  <a:pt x="1338847" y="6127"/>
                  <a:pt x="1215066" y="37851"/>
                  <a:pt x="1067410" y="18288"/>
                </a:cubicBezTo>
                <a:cubicBezTo>
                  <a:pt x="919754" y="-1275"/>
                  <a:pt x="800465" y="3080"/>
                  <a:pt x="549250" y="18288"/>
                </a:cubicBezTo>
                <a:cubicBezTo>
                  <a:pt x="298035" y="33496"/>
                  <a:pt x="158868" y="22769"/>
                  <a:pt x="0" y="18288"/>
                </a:cubicBezTo>
                <a:cubicBezTo>
                  <a:pt x="-655" y="13237"/>
                  <a:pt x="709" y="4645"/>
                  <a:pt x="0" y="0"/>
                </a:cubicBezTo>
                <a:close/>
              </a:path>
              <a:path w="1554480" h="18288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917" y="7222"/>
                  <a:pt x="1555359" y="13299"/>
                  <a:pt x="1554480" y="18288"/>
                </a:cubicBezTo>
                <a:cubicBezTo>
                  <a:pt x="1336087" y="12172"/>
                  <a:pt x="1310024" y="19759"/>
                  <a:pt x="1067410" y="18288"/>
                </a:cubicBezTo>
                <a:cubicBezTo>
                  <a:pt x="824796" y="16818"/>
                  <a:pt x="787902" y="34647"/>
                  <a:pt x="518160" y="18288"/>
                </a:cubicBezTo>
                <a:cubicBezTo>
                  <a:pt x="248418" y="1930"/>
                  <a:pt x="133160" y="9205"/>
                  <a:pt x="0" y="18288"/>
                </a:cubicBezTo>
                <a:cubicBezTo>
                  <a:pt x="-643" y="9451"/>
                  <a:pt x="-340" y="711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5219B0-E0A3-05AF-93CF-F2CE120F2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1263" y="457200"/>
            <a:ext cx="6007608" cy="1929384"/>
          </a:xfrm>
        </p:spPr>
        <p:txBody>
          <a:bodyPr anchor="ctr">
            <a:normAutofit/>
          </a:bodyPr>
          <a:lstStyle/>
          <a:p>
            <a:endParaRPr lang="es-CL" sz="2200"/>
          </a:p>
          <a:p>
            <a:endParaRPr lang="es-CL" sz="2200"/>
          </a:p>
        </p:txBody>
      </p:sp>
      <p:pic>
        <p:nvPicPr>
          <p:cNvPr id="4" name="Picture 2" descr="C:\Users\Héctor\Pictures\Iphone\fotos iphone al 8 de agosto 2011\IMG_0224.JPG">
            <a:extLst>
              <a:ext uri="{FF2B5EF4-FFF2-40B4-BE49-F238E27FC236}">
                <a16:creationId xmlns:a16="http://schemas.microsoft.com/office/drawing/2014/main" id="{F28A9FD0-8F68-A062-0719-4C67B24ECD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5"/>
          <a:stretch/>
        </p:blipFill>
        <p:spPr bwMode="auto">
          <a:xfrm rot="16200000">
            <a:off x="1360932" y="3069822"/>
            <a:ext cx="3678936" cy="2678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Una captura de pantalla de un celular&#10;&#10;Descripción generada automáticamente">
            <a:extLst>
              <a:ext uri="{FF2B5EF4-FFF2-40B4-BE49-F238E27FC236}">
                <a16:creationId xmlns:a16="http://schemas.microsoft.com/office/drawing/2014/main" id="{1D1F5BE3-77D9-7A0B-83C7-EEF9D47DBD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4053" y="2569464"/>
            <a:ext cx="4408997" cy="367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98938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63C266D-F75F-84EB-C367-2E58147B9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anchor="ctr">
            <a:normAutofit/>
          </a:bodyPr>
          <a:lstStyle/>
          <a:p>
            <a:r>
              <a:rPr lang="es-CL" sz="3700"/>
              <a:t>Luxofractura de Monteggia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9D4ACF-7DCC-291F-957F-79BC0AD58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719" y="2330505"/>
            <a:ext cx="4559425" cy="3979585"/>
          </a:xfrm>
        </p:spPr>
        <p:txBody>
          <a:bodyPr anchor="ctr">
            <a:normAutofit/>
          </a:bodyPr>
          <a:lstStyle/>
          <a:p>
            <a:r>
              <a:rPr lang="es-CL" sz="1700"/>
              <a:t>Descrita en 1814 por Giovanni Batista Monteggia.</a:t>
            </a:r>
          </a:p>
          <a:p>
            <a:r>
              <a:rPr lang="es-CL" sz="1700"/>
              <a:t>Son lesiones graves y que frecuentemente pasan desapercibidas.</a:t>
            </a:r>
          </a:p>
          <a:p>
            <a:r>
              <a:rPr lang="es-CL" sz="1700"/>
              <a:t>Mas frecuentes entre 7 y 10 años en niños, poco frecuentes.</a:t>
            </a:r>
          </a:p>
          <a:p>
            <a:r>
              <a:rPr lang="es-CL" sz="1700"/>
              <a:t>Definición: Según Bado es “la asociación de una fractura o luxación de la cabeza del radio con una fractura del cúbito proximal o medio” </a:t>
            </a:r>
          </a:p>
          <a:p>
            <a:r>
              <a:rPr lang="es-CL" sz="1700"/>
              <a:t>Importante evaluar y consignar estado neurovascular previo y posterior al tratamiento  </a:t>
            </a:r>
          </a:p>
          <a:p>
            <a:endParaRPr lang="es-CL" sz="17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0" descr="IMJ36974-12">
            <a:extLst>
              <a:ext uri="{FF2B5EF4-FFF2-40B4-BE49-F238E27FC236}">
                <a16:creationId xmlns:a16="http://schemas.microsoft.com/office/drawing/2014/main" id="{E6EAA1AF-4854-244C-F3D2-989DEAFBF0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81"/>
          <a:stretch/>
        </p:blipFill>
        <p:spPr bwMode="auto">
          <a:xfrm rot="5400000">
            <a:off x="6060845" y="716295"/>
            <a:ext cx="5259296" cy="5425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968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415180-A6CA-8458-1AFB-7343C6A21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Fractura de clavícula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456DC8-38D5-4E80-9D6D-D5544874E1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Tratamiento: </a:t>
            </a:r>
          </a:p>
          <a:p>
            <a:r>
              <a:rPr lang="es-CL" dirty="0"/>
              <a:t>RN: 95% tipo 1 ORTOPEDICA</a:t>
            </a:r>
          </a:p>
          <a:p>
            <a:pPr marL="0" indent="0">
              <a:buNone/>
            </a:pPr>
            <a:endParaRPr lang="es-CL" dirty="0"/>
          </a:p>
        </p:txBody>
      </p:sp>
      <p:pic>
        <p:nvPicPr>
          <p:cNvPr id="5" name="Imagen 4" descr="Imagen que contiene persona, interior, foto, sostener&#10;&#10;Descripción generada automáticamente">
            <a:extLst>
              <a:ext uri="{FF2B5EF4-FFF2-40B4-BE49-F238E27FC236}">
                <a16:creationId xmlns:a16="http://schemas.microsoft.com/office/drawing/2014/main" id="{0A23A41B-A93D-ADA8-12DB-7B07DA254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8047" y="2305844"/>
            <a:ext cx="44958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7223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63C266D-F75F-84EB-C367-2E58147B9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anchor="ctr">
            <a:normAutofit/>
          </a:bodyPr>
          <a:lstStyle/>
          <a:p>
            <a:r>
              <a:rPr lang="es-CL" sz="3700"/>
              <a:t>Luxofractura de Monteggia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9D4ACF-7DCC-291F-957F-79BC0AD58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719" y="2330505"/>
            <a:ext cx="4559425" cy="3979585"/>
          </a:xfrm>
        </p:spPr>
        <p:txBody>
          <a:bodyPr anchor="ctr">
            <a:normAutofit/>
          </a:bodyPr>
          <a:lstStyle/>
          <a:p>
            <a:r>
              <a:rPr lang="es-CL" sz="2000"/>
              <a:t>Imagenología</a:t>
            </a:r>
          </a:p>
          <a:p>
            <a:r>
              <a:rPr lang="es-CL" sz="2000"/>
              <a:t>Radiografía en 2 planos de antebrazo y que incluya 2 articulaciones vecinas</a:t>
            </a:r>
          </a:p>
          <a:p>
            <a:r>
              <a:rPr lang="es-CL" sz="2000"/>
              <a:t>En plano lateral eje del radio debe coincidir con centro del capitelum</a:t>
            </a:r>
          </a:p>
          <a:p>
            <a:endParaRPr lang="es-CL" sz="20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6EA53853-566F-6CCA-7811-61E064CF7E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6" r="8508" b="2"/>
          <a:stretch/>
        </p:blipFill>
        <p:spPr bwMode="auto">
          <a:xfrm>
            <a:off x="5977788" y="799352"/>
            <a:ext cx="5425410" cy="52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735198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821940F-7A1D-4ACC-85B4-A932898AB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6674508-81D3-48CF-96BF-7FC60EAA5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741994" cy="6858000"/>
          </a:xfrm>
          <a:custGeom>
            <a:avLst/>
            <a:gdLst>
              <a:gd name="connsiteX0" fmla="*/ 0 w 6568309"/>
              <a:gd name="connsiteY0" fmla="*/ 0 h 6858000"/>
              <a:gd name="connsiteX1" fmla="*/ 362841 w 6568309"/>
              <a:gd name="connsiteY1" fmla="*/ 0 h 6858000"/>
              <a:gd name="connsiteX2" fmla="*/ 523269 w 6568309"/>
              <a:gd name="connsiteY2" fmla="*/ 0 h 6858000"/>
              <a:gd name="connsiteX3" fmla="*/ 1343025 w 6568309"/>
              <a:gd name="connsiteY3" fmla="*/ 0 h 6858000"/>
              <a:gd name="connsiteX4" fmla="*/ 1705866 w 6568309"/>
              <a:gd name="connsiteY4" fmla="*/ 0 h 6858000"/>
              <a:gd name="connsiteX5" fmla="*/ 1866294 w 6568309"/>
              <a:gd name="connsiteY5" fmla="*/ 0 h 6858000"/>
              <a:gd name="connsiteX6" fmla="*/ 5225154 w 6568309"/>
              <a:gd name="connsiteY6" fmla="*/ 0 h 6858000"/>
              <a:gd name="connsiteX7" fmla="*/ 6568179 w 6568309"/>
              <a:gd name="connsiteY7" fmla="*/ 0 h 6858000"/>
              <a:gd name="connsiteX8" fmla="*/ 6568309 w 6568309"/>
              <a:gd name="connsiteY8" fmla="*/ 1 h 6858000"/>
              <a:gd name="connsiteX9" fmla="*/ 6562951 w 6568309"/>
              <a:gd name="connsiteY9" fmla="*/ 30700 h 6858000"/>
              <a:gd name="connsiteX10" fmla="*/ 6547446 w 6568309"/>
              <a:gd name="connsiteY10" fmla="*/ 310025 h 6858000"/>
              <a:gd name="connsiteX11" fmla="*/ 6558316 w 6568309"/>
              <a:gd name="connsiteY11" fmla="*/ 443960 h 6858000"/>
              <a:gd name="connsiteX12" fmla="*/ 6528896 w 6568309"/>
              <a:gd name="connsiteY12" fmla="*/ 642659 h 6858000"/>
              <a:gd name="connsiteX13" fmla="*/ 6523095 w 6568309"/>
              <a:gd name="connsiteY13" fmla="*/ 673307 h 6858000"/>
              <a:gd name="connsiteX14" fmla="*/ 6496169 w 6568309"/>
              <a:gd name="connsiteY14" fmla="*/ 839641 h 6858000"/>
              <a:gd name="connsiteX15" fmla="*/ 6450789 w 6568309"/>
              <a:gd name="connsiteY15" fmla="*/ 958357 h 6858000"/>
              <a:gd name="connsiteX16" fmla="*/ 6453996 w 6568309"/>
              <a:gd name="connsiteY16" fmla="*/ 963398 h 6858000"/>
              <a:gd name="connsiteX17" fmla="*/ 6419467 w 6568309"/>
              <a:gd name="connsiteY17" fmla="*/ 1117169 h 6858000"/>
              <a:gd name="connsiteX18" fmla="*/ 6417348 w 6568309"/>
              <a:gd name="connsiteY18" fmla="*/ 1144352 h 6858000"/>
              <a:gd name="connsiteX19" fmla="*/ 6418473 w 6568309"/>
              <a:gd name="connsiteY19" fmla="*/ 1164484 h 6858000"/>
              <a:gd name="connsiteX20" fmla="*/ 6406979 w 6568309"/>
              <a:gd name="connsiteY20" fmla="*/ 1213829 h 6858000"/>
              <a:gd name="connsiteX21" fmla="*/ 6381928 w 6568309"/>
              <a:gd name="connsiteY21" fmla="*/ 1294823 h 6858000"/>
              <a:gd name="connsiteX22" fmla="*/ 6377948 w 6568309"/>
              <a:gd name="connsiteY22" fmla="*/ 1312193 h 6858000"/>
              <a:gd name="connsiteX23" fmla="*/ 6379894 w 6568309"/>
              <a:gd name="connsiteY23" fmla="*/ 1327626 h 6858000"/>
              <a:gd name="connsiteX24" fmla="*/ 6385024 w 6568309"/>
              <a:gd name="connsiteY24" fmla="*/ 1331644 h 6858000"/>
              <a:gd name="connsiteX25" fmla="*/ 6383696 w 6568309"/>
              <a:gd name="connsiteY25" fmla="*/ 1341276 h 6858000"/>
              <a:gd name="connsiteX26" fmla="*/ 6384464 w 6568309"/>
              <a:gd name="connsiteY26" fmla="*/ 1343945 h 6858000"/>
              <a:gd name="connsiteX27" fmla="*/ 6387748 w 6568309"/>
              <a:gd name="connsiteY27" fmla="*/ 1359134 h 6858000"/>
              <a:gd name="connsiteX28" fmla="*/ 6364157 w 6568309"/>
              <a:gd name="connsiteY28" fmla="*/ 1427803 h 6858000"/>
              <a:gd name="connsiteX29" fmla="*/ 6335874 w 6568309"/>
              <a:gd name="connsiteY29" fmla="*/ 1540278 h 6858000"/>
              <a:gd name="connsiteX30" fmla="*/ 6331892 w 6568309"/>
              <a:gd name="connsiteY30" fmla="*/ 1547262 h 6858000"/>
              <a:gd name="connsiteX31" fmla="*/ 6332744 w 6568309"/>
              <a:gd name="connsiteY31" fmla="*/ 1577056 h 6858000"/>
              <a:gd name="connsiteX32" fmla="*/ 6333604 w 6568309"/>
              <a:gd name="connsiteY32" fmla="*/ 1595898 h 6858000"/>
              <a:gd name="connsiteX33" fmla="*/ 6324749 w 6568309"/>
              <a:gd name="connsiteY33" fmla="*/ 1703726 h 6858000"/>
              <a:gd name="connsiteX34" fmla="*/ 6329594 w 6568309"/>
              <a:gd name="connsiteY34" fmla="*/ 1809535 h 6858000"/>
              <a:gd name="connsiteX35" fmla="*/ 6329062 w 6568309"/>
              <a:gd name="connsiteY35" fmla="*/ 2018310 h 6858000"/>
              <a:gd name="connsiteX36" fmla="*/ 6321735 w 6568309"/>
              <a:gd name="connsiteY36" fmla="*/ 2071355 h 6858000"/>
              <a:gd name="connsiteX37" fmla="*/ 6322678 w 6568309"/>
              <a:gd name="connsiteY37" fmla="*/ 2141166 h 6858000"/>
              <a:gd name="connsiteX38" fmla="*/ 6321340 w 6568309"/>
              <a:gd name="connsiteY38" fmla="*/ 2154548 h 6858000"/>
              <a:gd name="connsiteX39" fmla="*/ 6316582 w 6568309"/>
              <a:gd name="connsiteY39" fmla="*/ 2158153 h 6858000"/>
              <a:gd name="connsiteX40" fmla="*/ 6311428 w 6568309"/>
              <a:gd name="connsiteY40" fmla="*/ 2178174 h 6858000"/>
              <a:gd name="connsiteX41" fmla="*/ 6310192 w 6568309"/>
              <a:gd name="connsiteY41" fmla="*/ 2202858 h 6858000"/>
              <a:gd name="connsiteX42" fmla="*/ 6309211 w 6568309"/>
              <a:gd name="connsiteY42" fmla="*/ 2320214 h 6858000"/>
              <a:gd name="connsiteX43" fmla="*/ 6300151 w 6568309"/>
              <a:gd name="connsiteY43" fmla="*/ 2417011 h 6858000"/>
              <a:gd name="connsiteX44" fmla="*/ 6295176 w 6568309"/>
              <a:gd name="connsiteY44" fmla="*/ 2454207 h 6858000"/>
              <a:gd name="connsiteX45" fmla="*/ 6293727 w 6568309"/>
              <a:gd name="connsiteY45" fmla="*/ 2487203 h 6858000"/>
              <a:gd name="connsiteX46" fmla="*/ 6285477 w 6568309"/>
              <a:gd name="connsiteY46" fmla="*/ 2512282 h 6858000"/>
              <a:gd name="connsiteX47" fmla="*/ 6286205 w 6568309"/>
              <a:gd name="connsiteY47" fmla="*/ 2514318 h 6858000"/>
              <a:gd name="connsiteX48" fmla="*/ 6304629 w 6568309"/>
              <a:gd name="connsiteY48" fmla="*/ 2574334 h 6858000"/>
              <a:gd name="connsiteX49" fmla="*/ 6303842 w 6568309"/>
              <a:gd name="connsiteY49" fmla="*/ 2579877 h 6858000"/>
              <a:gd name="connsiteX50" fmla="*/ 6303953 w 6568309"/>
              <a:gd name="connsiteY50" fmla="*/ 2608928 h 6858000"/>
              <a:gd name="connsiteX51" fmla="*/ 6303530 w 6568309"/>
              <a:gd name="connsiteY51" fmla="*/ 2613111 h 6858000"/>
              <a:gd name="connsiteX52" fmla="*/ 6297474 w 6568309"/>
              <a:gd name="connsiteY52" fmla="*/ 2621996 h 6858000"/>
              <a:gd name="connsiteX53" fmla="*/ 6299263 w 6568309"/>
              <a:gd name="connsiteY53" fmla="*/ 2634265 h 6858000"/>
              <a:gd name="connsiteX54" fmla="*/ 6293065 w 6568309"/>
              <a:gd name="connsiteY54" fmla="*/ 2647237 h 6858000"/>
              <a:gd name="connsiteX55" fmla="*/ 6297496 w 6568309"/>
              <a:gd name="connsiteY55" fmla="*/ 2650786 h 6858000"/>
              <a:gd name="connsiteX56" fmla="*/ 6301708 w 6568309"/>
              <a:gd name="connsiteY56" fmla="*/ 2661993 h 6858000"/>
              <a:gd name="connsiteX57" fmla="*/ 6295884 w 6568309"/>
              <a:gd name="connsiteY57" fmla="*/ 2670949 h 6858000"/>
              <a:gd name="connsiteX58" fmla="*/ 6291714 w 6568309"/>
              <a:gd name="connsiteY58" fmla="*/ 2690255 h 6858000"/>
              <a:gd name="connsiteX59" fmla="*/ 6292327 w 6568309"/>
              <a:gd name="connsiteY59" fmla="*/ 2695683 h 6858000"/>
              <a:gd name="connsiteX60" fmla="*/ 6284410 w 6568309"/>
              <a:gd name="connsiteY60" fmla="*/ 2713964 h 6858000"/>
              <a:gd name="connsiteX61" fmla="*/ 6280410 w 6568309"/>
              <a:gd name="connsiteY61" fmla="*/ 2730175 h 6858000"/>
              <a:gd name="connsiteX62" fmla="*/ 6288082 w 6568309"/>
              <a:gd name="connsiteY62" fmla="*/ 2763497 h 6858000"/>
              <a:gd name="connsiteX63" fmla="*/ 6260924 w 6568309"/>
              <a:gd name="connsiteY63" fmla="*/ 3051539 h 6858000"/>
              <a:gd name="connsiteX64" fmla="*/ 6210151 w 6568309"/>
              <a:gd name="connsiteY64" fmla="*/ 3335396 h 6858000"/>
              <a:gd name="connsiteX65" fmla="*/ 6212034 w 6568309"/>
              <a:gd name="connsiteY65" fmla="*/ 3456509 h 6858000"/>
              <a:gd name="connsiteX66" fmla="*/ 6197490 w 6568309"/>
              <a:gd name="connsiteY66" fmla="*/ 3531827 h 6858000"/>
              <a:gd name="connsiteX67" fmla="*/ 6208018 w 6568309"/>
              <a:gd name="connsiteY67" fmla="*/ 3570877 h 6858000"/>
              <a:gd name="connsiteX68" fmla="*/ 6205920 w 6568309"/>
              <a:gd name="connsiteY68" fmla="*/ 3583849 h 6858000"/>
              <a:gd name="connsiteX69" fmla="*/ 6199616 w 6568309"/>
              <a:gd name="connsiteY69" fmla="*/ 3592763 h 6858000"/>
              <a:gd name="connsiteX70" fmla="*/ 6181288 w 6568309"/>
              <a:gd name="connsiteY70" fmla="*/ 3653485 h 6858000"/>
              <a:gd name="connsiteX71" fmla="*/ 6175963 w 6568309"/>
              <a:gd name="connsiteY71" fmla="*/ 3670528 h 6858000"/>
              <a:gd name="connsiteX72" fmla="*/ 6176722 w 6568309"/>
              <a:gd name="connsiteY72" fmla="*/ 3685990 h 6858000"/>
              <a:gd name="connsiteX73" fmla="*/ 6181549 w 6568309"/>
              <a:gd name="connsiteY73" fmla="*/ 3690283 h 6858000"/>
              <a:gd name="connsiteX74" fmla="*/ 6179476 w 6568309"/>
              <a:gd name="connsiteY74" fmla="*/ 3699787 h 6858000"/>
              <a:gd name="connsiteX75" fmla="*/ 6180040 w 6568309"/>
              <a:gd name="connsiteY75" fmla="*/ 3702486 h 6858000"/>
              <a:gd name="connsiteX76" fmla="*/ 6182155 w 6568309"/>
              <a:gd name="connsiteY76" fmla="*/ 3717784 h 6858000"/>
              <a:gd name="connsiteX77" fmla="*/ 6158980 w 6568309"/>
              <a:gd name="connsiteY77" fmla="*/ 3746229 h 6858000"/>
              <a:gd name="connsiteX78" fmla="*/ 6096049 w 6568309"/>
              <a:gd name="connsiteY78" fmla="*/ 3924910 h 6858000"/>
              <a:gd name="connsiteX79" fmla="*/ 6069712 w 6568309"/>
              <a:gd name="connsiteY79" fmla="*/ 3989353 h 6858000"/>
              <a:gd name="connsiteX80" fmla="*/ 6067330 w 6568309"/>
              <a:gd name="connsiteY80" fmla="*/ 4033899 h 6858000"/>
              <a:gd name="connsiteX81" fmla="*/ 6061081 w 6568309"/>
              <a:gd name="connsiteY81" fmla="*/ 4142250 h 6858000"/>
              <a:gd name="connsiteX82" fmla="*/ 6042858 w 6568309"/>
              <a:gd name="connsiteY82" fmla="*/ 4329442 h 6858000"/>
              <a:gd name="connsiteX83" fmla="*/ 6034182 w 6568309"/>
              <a:gd name="connsiteY83" fmla="*/ 4456184 h 6858000"/>
              <a:gd name="connsiteX84" fmla="*/ 6029178 w 6568309"/>
              <a:gd name="connsiteY84" fmla="*/ 4468478 h 6858000"/>
              <a:gd name="connsiteX85" fmla="*/ 6029974 w 6568309"/>
              <a:gd name="connsiteY85" fmla="*/ 4469862 h 6858000"/>
              <a:gd name="connsiteX86" fmla="*/ 6028340 w 6568309"/>
              <a:gd name="connsiteY86" fmla="*/ 4483797 h 6858000"/>
              <a:gd name="connsiteX87" fmla="*/ 6025168 w 6568309"/>
              <a:gd name="connsiteY87" fmla="*/ 4487091 h 6858000"/>
              <a:gd name="connsiteX88" fmla="*/ 6023164 w 6568309"/>
              <a:gd name="connsiteY88" fmla="*/ 4496728 h 6858000"/>
              <a:gd name="connsiteX89" fmla="*/ 6016839 w 6568309"/>
              <a:gd name="connsiteY89" fmla="*/ 4515918 h 6858000"/>
              <a:gd name="connsiteX90" fmla="*/ 6017886 w 6568309"/>
              <a:gd name="connsiteY90" fmla="*/ 4519316 h 6858000"/>
              <a:gd name="connsiteX91" fmla="*/ 6011819 w 6568309"/>
              <a:gd name="connsiteY91" fmla="*/ 4547957 h 6858000"/>
              <a:gd name="connsiteX92" fmla="*/ 6012791 w 6568309"/>
              <a:gd name="connsiteY92" fmla="*/ 4548262 h 6858000"/>
              <a:gd name="connsiteX93" fmla="*/ 6015703 w 6568309"/>
              <a:gd name="connsiteY93" fmla="*/ 4555939 h 6858000"/>
              <a:gd name="connsiteX94" fmla="*/ 6018854 w 6568309"/>
              <a:gd name="connsiteY94" fmla="*/ 4570815 h 6858000"/>
              <a:gd name="connsiteX95" fmla="*/ 6033000 w 6568309"/>
              <a:gd name="connsiteY95" fmla="*/ 4633846 h 6858000"/>
              <a:gd name="connsiteX96" fmla="*/ 6032325 w 6568309"/>
              <a:gd name="connsiteY96" fmla="*/ 4639816 h 6858000"/>
              <a:gd name="connsiteX97" fmla="*/ 6032549 w 6568309"/>
              <a:gd name="connsiteY97" fmla="*/ 4639923 h 6858000"/>
              <a:gd name="connsiteX98" fmla="*/ 6032309 w 6568309"/>
              <a:gd name="connsiteY98" fmla="*/ 4646192 h 6858000"/>
              <a:gd name="connsiteX99" fmla="*/ 6031095 w 6568309"/>
              <a:gd name="connsiteY99" fmla="*/ 4650706 h 6858000"/>
              <a:gd name="connsiteX100" fmla="*/ 6029786 w 6568309"/>
              <a:gd name="connsiteY100" fmla="*/ 4662290 h 6858000"/>
              <a:gd name="connsiteX101" fmla="*/ 6030911 w 6568309"/>
              <a:gd name="connsiteY101" fmla="*/ 4666180 h 6858000"/>
              <a:gd name="connsiteX102" fmla="*/ 6033630 w 6568309"/>
              <a:gd name="connsiteY102" fmla="*/ 4667585 h 6858000"/>
              <a:gd name="connsiteX103" fmla="*/ 6033189 w 6568309"/>
              <a:gd name="connsiteY103" fmla="*/ 4668660 h 6858000"/>
              <a:gd name="connsiteX104" fmla="*/ 6038764 w 6568309"/>
              <a:gd name="connsiteY104" fmla="*/ 4689807 h 6858000"/>
              <a:gd name="connsiteX105" fmla="*/ 6042217 w 6568309"/>
              <a:gd name="connsiteY105" fmla="*/ 4737890 h 6858000"/>
              <a:gd name="connsiteX106" fmla="*/ 6040543 w 6568309"/>
              <a:gd name="connsiteY106" fmla="*/ 4765657 h 6858000"/>
              <a:gd name="connsiteX107" fmla="*/ 6039956 w 6568309"/>
              <a:gd name="connsiteY107" fmla="*/ 4841463 h 6858000"/>
              <a:gd name="connsiteX108" fmla="*/ 6057123 w 6568309"/>
              <a:gd name="connsiteY108" fmla="*/ 4969863 h 6858000"/>
              <a:gd name="connsiteX109" fmla="*/ 6055039 w 6568309"/>
              <a:gd name="connsiteY109" fmla="*/ 4974028 h 6858000"/>
              <a:gd name="connsiteX110" fmla="*/ 6053462 w 6568309"/>
              <a:gd name="connsiteY110" fmla="*/ 4980318 h 6858000"/>
              <a:gd name="connsiteX111" fmla="*/ 6053643 w 6568309"/>
              <a:gd name="connsiteY111" fmla="*/ 4980501 h 6858000"/>
              <a:gd name="connsiteX112" fmla="*/ 6051733 w 6568309"/>
              <a:gd name="connsiteY112" fmla="*/ 4986338 h 6858000"/>
              <a:gd name="connsiteX113" fmla="*/ 6049602 w 6568309"/>
              <a:gd name="connsiteY113" fmla="*/ 4991296 h 6858000"/>
              <a:gd name="connsiteX114" fmla="*/ 6075165 w 6568309"/>
              <a:gd name="connsiteY114" fmla="*/ 5076895 h 6858000"/>
              <a:gd name="connsiteX115" fmla="*/ 6073751 w 6568309"/>
              <a:gd name="connsiteY115" fmla="*/ 5081568 h 6858000"/>
              <a:gd name="connsiteX116" fmla="*/ 6073150 w 6568309"/>
              <a:gd name="connsiteY116" fmla="*/ 5088173 h 6858000"/>
              <a:gd name="connsiteX117" fmla="*/ 6073355 w 6568309"/>
              <a:gd name="connsiteY117" fmla="*/ 5088300 h 6858000"/>
              <a:gd name="connsiteX118" fmla="*/ 6072362 w 6568309"/>
              <a:gd name="connsiteY118" fmla="*/ 5094558 h 6858000"/>
              <a:gd name="connsiteX119" fmla="*/ 6064726 w 6568309"/>
              <a:gd name="connsiteY119" fmla="*/ 5125620 h 6858000"/>
              <a:gd name="connsiteX120" fmla="*/ 6065415 w 6568309"/>
              <a:gd name="connsiteY120" fmla="*/ 5268004 h 6858000"/>
              <a:gd name="connsiteX121" fmla="*/ 6066081 w 6568309"/>
              <a:gd name="connsiteY121" fmla="*/ 5269530 h 6858000"/>
              <a:gd name="connsiteX122" fmla="*/ 6043407 w 6568309"/>
              <a:gd name="connsiteY122" fmla="*/ 5390941 h 6858000"/>
              <a:gd name="connsiteX123" fmla="*/ 6025377 w 6568309"/>
              <a:gd name="connsiteY123" fmla="*/ 5539927 h 6858000"/>
              <a:gd name="connsiteX124" fmla="*/ 6010052 w 6568309"/>
              <a:gd name="connsiteY124" fmla="*/ 5791594 h 6858000"/>
              <a:gd name="connsiteX125" fmla="*/ 5994220 w 6568309"/>
              <a:gd name="connsiteY125" fmla="*/ 5855206 h 6858000"/>
              <a:gd name="connsiteX126" fmla="*/ 5982580 w 6568309"/>
              <a:gd name="connsiteY126" fmla="*/ 5873582 h 6858000"/>
              <a:gd name="connsiteX127" fmla="*/ 5983608 w 6568309"/>
              <a:gd name="connsiteY127" fmla="*/ 5876037 h 6858000"/>
              <a:gd name="connsiteX128" fmla="*/ 5983535 w 6568309"/>
              <a:gd name="connsiteY128" fmla="*/ 5886534 h 6858000"/>
              <a:gd name="connsiteX129" fmla="*/ 5988737 w 6568309"/>
              <a:gd name="connsiteY129" fmla="*/ 5888644 h 6858000"/>
              <a:gd name="connsiteX130" fmla="*/ 5992371 w 6568309"/>
              <a:gd name="connsiteY130" fmla="*/ 5903832 h 6858000"/>
              <a:gd name="connsiteX131" fmla="*/ 5990780 w 6568309"/>
              <a:gd name="connsiteY131" fmla="*/ 5923391 h 6858000"/>
              <a:gd name="connsiteX132" fmla="*/ 5993870 w 6568309"/>
              <a:gd name="connsiteY132" fmla="*/ 6013205 h 6858000"/>
              <a:gd name="connsiteX133" fmla="*/ 5997673 w 6568309"/>
              <a:gd name="connsiteY133" fmla="*/ 6074018 h 6858000"/>
              <a:gd name="connsiteX134" fmla="*/ 6014840 w 6568309"/>
              <a:gd name="connsiteY134" fmla="*/ 6130837 h 6858000"/>
              <a:gd name="connsiteX135" fmla="*/ 6010704 w 6568309"/>
              <a:gd name="connsiteY135" fmla="*/ 6152982 h 6858000"/>
              <a:gd name="connsiteX136" fmla="*/ 6038294 w 6568309"/>
              <a:gd name="connsiteY136" fmla="*/ 6221100 h 6858000"/>
              <a:gd name="connsiteX137" fmla="*/ 6052331 w 6568309"/>
              <a:gd name="connsiteY137" fmla="*/ 6287550 h 6858000"/>
              <a:gd name="connsiteX138" fmla="*/ 6074143 w 6568309"/>
              <a:gd name="connsiteY138" fmla="*/ 6401595 h 6858000"/>
              <a:gd name="connsiteX139" fmla="*/ 6060199 w 6568309"/>
              <a:gd name="connsiteY139" fmla="*/ 6487110 h 6858000"/>
              <a:gd name="connsiteX140" fmla="*/ 6081156 w 6568309"/>
              <a:gd name="connsiteY140" fmla="*/ 6588589 h 6858000"/>
              <a:gd name="connsiteX141" fmla="*/ 6114944 w 6568309"/>
              <a:gd name="connsiteY141" fmla="*/ 6769963 h 6858000"/>
              <a:gd name="connsiteX142" fmla="*/ 6128950 w 6568309"/>
              <a:gd name="connsiteY142" fmla="*/ 6835814 h 6858000"/>
              <a:gd name="connsiteX143" fmla="*/ 6132536 w 6568309"/>
              <a:gd name="connsiteY143" fmla="*/ 6858000 h 6858000"/>
              <a:gd name="connsiteX144" fmla="*/ 4789511 w 6568309"/>
              <a:gd name="connsiteY144" fmla="*/ 6858000 h 6858000"/>
              <a:gd name="connsiteX145" fmla="*/ 1866294 w 6568309"/>
              <a:gd name="connsiteY145" fmla="*/ 6858000 h 6858000"/>
              <a:gd name="connsiteX146" fmla="*/ 1705866 w 6568309"/>
              <a:gd name="connsiteY146" fmla="*/ 6858000 h 6858000"/>
              <a:gd name="connsiteX147" fmla="*/ 1343025 w 6568309"/>
              <a:gd name="connsiteY147" fmla="*/ 6858000 h 6858000"/>
              <a:gd name="connsiteX148" fmla="*/ 523269 w 6568309"/>
              <a:gd name="connsiteY148" fmla="*/ 6858000 h 6858000"/>
              <a:gd name="connsiteX149" fmla="*/ 362841 w 6568309"/>
              <a:gd name="connsiteY149" fmla="*/ 6858000 h 6858000"/>
              <a:gd name="connsiteX150" fmla="*/ 0 w 6568309"/>
              <a:gd name="connsiteY15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568309" h="6858000">
                <a:moveTo>
                  <a:pt x="0" y="0"/>
                </a:moveTo>
                <a:lnTo>
                  <a:pt x="362841" y="0"/>
                </a:lnTo>
                <a:lnTo>
                  <a:pt x="523269" y="0"/>
                </a:lnTo>
                <a:lnTo>
                  <a:pt x="1343025" y="0"/>
                </a:lnTo>
                <a:lnTo>
                  <a:pt x="1705866" y="0"/>
                </a:lnTo>
                <a:lnTo>
                  <a:pt x="1866294" y="0"/>
                </a:lnTo>
                <a:lnTo>
                  <a:pt x="5225154" y="0"/>
                </a:lnTo>
                <a:lnTo>
                  <a:pt x="6568179" y="0"/>
                </a:lnTo>
                <a:lnTo>
                  <a:pt x="6568309" y="1"/>
                </a:lnTo>
                <a:lnTo>
                  <a:pt x="6562951" y="30700"/>
                </a:lnTo>
                <a:cubicBezTo>
                  <a:pt x="6559126" y="84364"/>
                  <a:pt x="6548218" y="241149"/>
                  <a:pt x="6547446" y="310025"/>
                </a:cubicBezTo>
                <a:cubicBezTo>
                  <a:pt x="6550151" y="367544"/>
                  <a:pt x="6557712" y="408251"/>
                  <a:pt x="6558316" y="443960"/>
                </a:cubicBezTo>
                <a:cubicBezTo>
                  <a:pt x="6555224" y="499397"/>
                  <a:pt x="6534767" y="604434"/>
                  <a:pt x="6528896" y="642659"/>
                </a:cubicBezTo>
                <a:cubicBezTo>
                  <a:pt x="6535204" y="657287"/>
                  <a:pt x="6515365" y="658191"/>
                  <a:pt x="6523095" y="673307"/>
                </a:cubicBezTo>
                <a:cubicBezTo>
                  <a:pt x="6523388" y="693769"/>
                  <a:pt x="6506868" y="797295"/>
                  <a:pt x="6496169" y="839641"/>
                </a:cubicBezTo>
                <a:cubicBezTo>
                  <a:pt x="6484119" y="887148"/>
                  <a:pt x="6457817" y="937731"/>
                  <a:pt x="6450789" y="958357"/>
                </a:cubicBezTo>
                <a:cubicBezTo>
                  <a:pt x="6443760" y="978983"/>
                  <a:pt x="6459217" y="936930"/>
                  <a:pt x="6453996" y="963398"/>
                </a:cubicBezTo>
                <a:cubicBezTo>
                  <a:pt x="6448777" y="989867"/>
                  <a:pt x="6425575" y="1087010"/>
                  <a:pt x="6419467" y="1117169"/>
                </a:cubicBezTo>
                <a:cubicBezTo>
                  <a:pt x="6431540" y="1118586"/>
                  <a:pt x="6409651" y="1135372"/>
                  <a:pt x="6417348" y="1144352"/>
                </a:cubicBezTo>
                <a:cubicBezTo>
                  <a:pt x="6424109" y="1150681"/>
                  <a:pt x="6419047" y="1157251"/>
                  <a:pt x="6418473" y="1164484"/>
                </a:cubicBezTo>
                <a:cubicBezTo>
                  <a:pt x="6423767" y="1173524"/>
                  <a:pt x="6413947" y="1205209"/>
                  <a:pt x="6406979" y="1213829"/>
                </a:cubicBezTo>
                <a:cubicBezTo>
                  <a:pt x="6382818" y="1235037"/>
                  <a:pt x="6400452" y="1277327"/>
                  <a:pt x="6381928" y="1294823"/>
                </a:cubicBezTo>
                <a:cubicBezTo>
                  <a:pt x="6379195" y="1300845"/>
                  <a:pt x="6378069" y="1306615"/>
                  <a:pt x="6377948" y="1312193"/>
                </a:cubicBezTo>
                <a:lnTo>
                  <a:pt x="6379894" y="1327626"/>
                </a:lnTo>
                <a:lnTo>
                  <a:pt x="6385024" y="1331644"/>
                </a:lnTo>
                <a:lnTo>
                  <a:pt x="6383696" y="1341276"/>
                </a:lnTo>
                <a:cubicBezTo>
                  <a:pt x="6383952" y="1342166"/>
                  <a:pt x="6384208" y="1343055"/>
                  <a:pt x="6384464" y="1343945"/>
                </a:cubicBezTo>
                <a:cubicBezTo>
                  <a:pt x="6385957" y="1349040"/>
                  <a:pt x="6387253" y="1354080"/>
                  <a:pt x="6387748" y="1359134"/>
                </a:cubicBezTo>
                <a:cubicBezTo>
                  <a:pt x="6384363" y="1373109"/>
                  <a:pt x="6372802" y="1397612"/>
                  <a:pt x="6364157" y="1427803"/>
                </a:cubicBezTo>
                <a:cubicBezTo>
                  <a:pt x="6348141" y="1460349"/>
                  <a:pt x="6348362" y="1505076"/>
                  <a:pt x="6335874" y="1540278"/>
                </a:cubicBezTo>
                <a:lnTo>
                  <a:pt x="6331892" y="1547262"/>
                </a:lnTo>
                <a:lnTo>
                  <a:pt x="6332744" y="1577056"/>
                </a:lnTo>
                <a:cubicBezTo>
                  <a:pt x="6335859" y="1582205"/>
                  <a:pt x="6336674" y="1589568"/>
                  <a:pt x="6333604" y="1595898"/>
                </a:cubicBezTo>
                <a:lnTo>
                  <a:pt x="6324749" y="1703726"/>
                </a:lnTo>
                <a:cubicBezTo>
                  <a:pt x="6324080" y="1739332"/>
                  <a:pt x="6318019" y="1754453"/>
                  <a:pt x="6329594" y="1809535"/>
                </a:cubicBezTo>
                <a:cubicBezTo>
                  <a:pt x="6344930" y="1868036"/>
                  <a:pt x="6323725" y="1952670"/>
                  <a:pt x="6329062" y="2018310"/>
                </a:cubicBezTo>
                <a:cubicBezTo>
                  <a:pt x="6308075" y="2053162"/>
                  <a:pt x="6326925" y="2034561"/>
                  <a:pt x="6321735" y="2071355"/>
                </a:cubicBezTo>
                <a:lnTo>
                  <a:pt x="6322678" y="2141166"/>
                </a:lnTo>
                <a:lnTo>
                  <a:pt x="6321340" y="2154548"/>
                </a:lnTo>
                <a:lnTo>
                  <a:pt x="6316582" y="2158153"/>
                </a:lnTo>
                <a:lnTo>
                  <a:pt x="6311428" y="2178174"/>
                </a:lnTo>
                <a:cubicBezTo>
                  <a:pt x="6310177" y="2185696"/>
                  <a:pt x="6309622" y="2193828"/>
                  <a:pt x="6310192" y="2202858"/>
                </a:cubicBezTo>
                <a:cubicBezTo>
                  <a:pt x="6319667" y="2232772"/>
                  <a:pt x="6296459" y="2283357"/>
                  <a:pt x="6309211" y="2320214"/>
                </a:cubicBezTo>
                <a:cubicBezTo>
                  <a:pt x="6307537" y="2355906"/>
                  <a:pt x="6302490" y="2394678"/>
                  <a:pt x="6300151" y="2417011"/>
                </a:cubicBezTo>
                <a:cubicBezTo>
                  <a:pt x="6292303" y="2426377"/>
                  <a:pt x="6304439" y="2456509"/>
                  <a:pt x="6295176" y="2454207"/>
                </a:cubicBezTo>
                <a:cubicBezTo>
                  <a:pt x="6299335" y="2464947"/>
                  <a:pt x="6297305" y="2476105"/>
                  <a:pt x="6293727" y="2487203"/>
                </a:cubicBezTo>
                <a:lnTo>
                  <a:pt x="6285477" y="2512282"/>
                </a:lnTo>
                <a:cubicBezTo>
                  <a:pt x="6285720" y="2512961"/>
                  <a:pt x="6285962" y="2513640"/>
                  <a:pt x="6286205" y="2514318"/>
                </a:cubicBezTo>
                <a:cubicBezTo>
                  <a:pt x="6292347" y="2534324"/>
                  <a:pt x="6298487" y="2554328"/>
                  <a:pt x="6304629" y="2574334"/>
                </a:cubicBezTo>
                <a:lnTo>
                  <a:pt x="6303842" y="2579877"/>
                </a:lnTo>
                <a:cubicBezTo>
                  <a:pt x="6303729" y="2585644"/>
                  <a:pt x="6304006" y="2603388"/>
                  <a:pt x="6303953" y="2608928"/>
                </a:cubicBezTo>
                <a:lnTo>
                  <a:pt x="6303530" y="2613111"/>
                </a:lnTo>
                <a:lnTo>
                  <a:pt x="6297474" y="2621996"/>
                </a:lnTo>
                <a:lnTo>
                  <a:pt x="6299263" y="2634265"/>
                </a:lnTo>
                <a:lnTo>
                  <a:pt x="6293065" y="2647237"/>
                </a:lnTo>
                <a:cubicBezTo>
                  <a:pt x="6294685" y="2648158"/>
                  <a:pt x="6296180" y="2649356"/>
                  <a:pt x="6297496" y="2650786"/>
                </a:cubicBezTo>
                <a:lnTo>
                  <a:pt x="6301708" y="2661993"/>
                </a:lnTo>
                <a:lnTo>
                  <a:pt x="6295884" y="2670949"/>
                </a:lnTo>
                <a:cubicBezTo>
                  <a:pt x="6304913" y="2672007"/>
                  <a:pt x="6294429" y="2681695"/>
                  <a:pt x="6291714" y="2690255"/>
                </a:cubicBezTo>
                <a:lnTo>
                  <a:pt x="6292327" y="2695683"/>
                </a:lnTo>
                <a:lnTo>
                  <a:pt x="6284410" y="2713964"/>
                </a:lnTo>
                <a:lnTo>
                  <a:pt x="6280410" y="2730175"/>
                </a:lnTo>
                <a:lnTo>
                  <a:pt x="6288082" y="2763497"/>
                </a:lnTo>
                <a:lnTo>
                  <a:pt x="6260924" y="3051539"/>
                </a:lnTo>
                <a:cubicBezTo>
                  <a:pt x="6251455" y="3165645"/>
                  <a:pt x="6222174" y="3216611"/>
                  <a:pt x="6210151" y="3335396"/>
                </a:cubicBezTo>
                <a:lnTo>
                  <a:pt x="6212034" y="3456509"/>
                </a:lnTo>
                <a:lnTo>
                  <a:pt x="6197490" y="3531827"/>
                </a:lnTo>
                <a:lnTo>
                  <a:pt x="6208018" y="3570877"/>
                </a:lnTo>
                <a:lnTo>
                  <a:pt x="6205920" y="3583849"/>
                </a:lnTo>
                <a:lnTo>
                  <a:pt x="6199616" y="3592763"/>
                </a:lnTo>
                <a:cubicBezTo>
                  <a:pt x="6191839" y="3613948"/>
                  <a:pt x="6196204" y="3641245"/>
                  <a:pt x="6181288" y="3653485"/>
                </a:cubicBezTo>
                <a:cubicBezTo>
                  <a:pt x="6178087" y="3659316"/>
                  <a:pt x="6176516" y="3664985"/>
                  <a:pt x="6175963" y="3670528"/>
                </a:cubicBezTo>
                <a:lnTo>
                  <a:pt x="6176722" y="3685990"/>
                </a:lnTo>
                <a:lnTo>
                  <a:pt x="6181549" y="3690283"/>
                </a:lnTo>
                <a:lnTo>
                  <a:pt x="6179476" y="3699787"/>
                </a:lnTo>
                <a:cubicBezTo>
                  <a:pt x="6179664" y="3700686"/>
                  <a:pt x="6179852" y="3701586"/>
                  <a:pt x="6180040" y="3702486"/>
                </a:cubicBezTo>
                <a:cubicBezTo>
                  <a:pt x="6181140" y="3707637"/>
                  <a:pt x="6182047" y="3712728"/>
                  <a:pt x="6182155" y="3717784"/>
                </a:cubicBezTo>
                <a:cubicBezTo>
                  <a:pt x="6156678" y="3711701"/>
                  <a:pt x="6178864" y="3759789"/>
                  <a:pt x="6158980" y="3746229"/>
                </a:cubicBezTo>
                <a:cubicBezTo>
                  <a:pt x="6144630" y="3780750"/>
                  <a:pt x="6117520" y="3867558"/>
                  <a:pt x="6096049" y="3924910"/>
                </a:cubicBezTo>
                <a:lnTo>
                  <a:pt x="6069712" y="3989353"/>
                </a:lnTo>
                <a:lnTo>
                  <a:pt x="6067330" y="4033899"/>
                </a:lnTo>
                <a:cubicBezTo>
                  <a:pt x="6065506" y="4070470"/>
                  <a:pt x="6063599" y="4110146"/>
                  <a:pt x="6061081" y="4142250"/>
                </a:cubicBezTo>
                <a:cubicBezTo>
                  <a:pt x="6055260" y="4200007"/>
                  <a:pt x="6045907" y="4278998"/>
                  <a:pt x="6042858" y="4329442"/>
                </a:cubicBezTo>
                <a:cubicBezTo>
                  <a:pt x="6038376" y="4381764"/>
                  <a:pt x="6036461" y="4433012"/>
                  <a:pt x="6034182" y="4456184"/>
                </a:cubicBezTo>
                <a:lnTo>
                  <a:pt x="6029178" y="4468478"/>
                </a:lnTo>
                <a:lnTo>
                  <a:pt x="6029974" y="4469862"/>
                </a:lnTo>
                <a:cubicBezTo>
                  <a:pt x="6031287" y="4476321"/>
                  <a:pt x="6030316" y="4480555"/>
                  <a:pt x="6028340" y="4483797"/>
                </a:cubicBezTo>
                <a:lnTo>
                  <a:pt x="6025168" y="4487091"/>
                </a:lnTo>
                <a:lnTo>
                  <a:pt x="6023164" y="4496728"/>
                </a:lnTo>
                <a:lnTo>
                  <a:pt x="6016839" y="4515918"/>
                </a:lnTo>
                <a:cubicBezTo>
                  <a:pt x="6017189" y="4517049"/>
                  <a:pt x="6017537" y="4518182"/>
                  <a:pt x="6017886" y="4519316"/>
                </a:cubicBezTo>
                <a:lnTo>
                  <a:pt x="6011819" y="4547957"/>
                </a:lnTo>
                <a:lnTo>
                  <a:pt x="6012791" y="4548262"/>
                </a:lnTo>
                <a:cubicBezTo>
                  <a:pt x="6014837" y="4549595"/>
                  <a:pt x="6016087" y="4551811"/>
                  <a:pt x="6015703" y="4555939"/>
                </a:cubicBezTo>
                <a:cubicBezTo>
                  <a:pt x="6031790" y="4548276"/>
                  <a:pt x="6021405" y="4557977"/>
                  <a:pt x="6018854" y="4570815"/>
                </a:cubicBezTo>
                <a:cubicBezTo>
                  <a:pt x="6021736" y="4583801"/>
                  <a:pt x="6030754" y="4622347"/>
                  <a:pt x="6033000" y="4633846"/>
                </a:cubicBezTo>
                <a:lnTo>
                  <a:pt x="6032325" y="4639816"/>
                </a:lnTo>
                <a:lnTo>
                  <a:pt x="6032549" y="4639923"/>
                </a:lnTo>
                <a:cubicBezTo>
                  <a:pt x="6032911" y="4641190"/>
                  <a:pt x="6032878" y="4643141"/>
                  <a:pt x="6032309" y="4646192"/>
                </a:cubicBezTo>
                <a:lnTo>
                  <a:pt x="6031095" y="4650706"/>
                </a:lnTo>
                <a:lnTo>
                  <a:pt x="6029786" y="4662290"/>
                </a:lnTo>
                <a:cubicBezTo>
                  <a:pt x="6030161" y="4663587"/>
                  <a:pt x="6030536" y="4664883"/>
                  <a:pt x="6030911" y="4666180"/>
                </a:cubicBezTo>
                <a:lnTo>
                  <a:pt x="6033630" y="4667585"/>
                </a:lnTo>
                <a:lnTo>
                  <a:pt x="6033189" y="4668660"/>
                </a:lnTo>
                <a:cubicBezTo>
                  <a:pt x="6027286" y="4676831"/>
                  <a:pt x="6019767" y="4679345"/>
                  <a:pt x="6038764" y="4689807"/>
                </a:cubicBezTo>
                <a:cubicBezTo>
                  <a:pt x="6028616" y="4708535"/>
                  <a:pt x="6040474" y="4712235"/>
                  <a:pt x="6042217" y="4737890"/>
                </a:cubicBezTo>
                <a:cubicBezTo>
                  <a:pt x="6033362" y="4748600"/>
                  <a:pt x="6035273" y="4757223"/>
                  <a:pt x="6040543" y="4765657"/>
                </a:cubicBezTo>
                <a:cubicBezTo>
                  <a:pt x="6034416" y="4790618"/>
                  <a:pt x="6040696" y="4813399"/>
                  <a:pt x="6039956" y="4841463"/>
                </a:cubicBezTo>
                <a:lnTo>
                  <a:pt x="6057123" y="4969863"/>
                </a:lnTo>
                <a:lnTo>
                  <a:pt x="6055039" y="4974028"/>
                </a:lnTo>
                <a:cubicBezTo>
                  <a:pt x="6053860" y="4976933"/>
                  <a:pt x="6053409" y="4978909"/>
                  <a:pt x="6053462" y="4980318"/>
                </a:cubicBezTo>
                <a:lnTo>
                  <a:pt x="6053643" y="4980501"/>
                </a:lnTo>
                <a:lnTo>
                  <a:pt x="6051733" y="4986338"/>
                </a:lnTo>
                <a:lnTo>
                  <a:pt x="6049602" y="4991296"/>
                </a:lnTo>
                <a:cubicBezTo>
                  <a:pt x="6058123" y="5019829"/>
                  <a:pt x="6066643" y="5048361"/>
                  <a:pt x="6075165" y="5076895"/>
                </a:cubicBezTo>
                <a:lnTo>
                  <a:pt x="6073751" y="5081568"/>
                </a:lnTo>
                <a:cubicBezTo>
                  <a:pt x="6073034" y="5084748"/>
                  <a:pt x="6072888" y="5086810"/>
                  <a:pt x="6073150" y="5088173"/>
                </a:cubicBezTo>
                <a:lnTo>
                  <a:pt x="6073355" y="5088300"/>
                </a:lnTo>
                <a:lnTo>
                  <a:pt x="6072362" y="5094558"/>
                </a:lnTo>
                <a:cubicBezTo>
                  <a:pt x="6070184" y="5105196"/>
                  <a:pt x="6067588" y="5115626"/>
                  <a:pt x="6064726" y="5125620"/>
                </a:cubicBezTo>
                <a:cubicBezTo>
                  <a:pt x="6063568" y="5154527"/>
                  <a:pt x="6065189" y="5244020"/>
                  <a:pt x="6065415" y="5268004"/>
                </a:cubicBezTo>
                <a:cubicBezTo>
                  <a:pt x="6065637" y="5268513"/>
                  <a:pt x="6065860" y="5269021"/>
                  <a:pt x="6066081" y="5269530"/>
                </a:cubicBezTo>
                <a:lnTo>
                  <a:pt x="6043407" y="5390941"/>
                </a:lnTo>
                <a:cubicBezTo>
                  <a:pt x="6032545" y="5438194"/>
                  <a:pt x="6020942" y="5465286"/>
                  <a:pt x="6025377" y="5539927"/>
                </a:cubicBezTo>
                <a:cubicBezTo>
                  <a:pt x="6019787" y="5610775"/>
                  <a:pt x="6013913" y="5740573"/>
                  <a:pt x="6010052" y="5791594"/>
                </a:cubicBezTo>
                <a:cubicBezTo>
                  <a:pt x="5989401" y="5787060"/>
                  <a:pt x="6018524" y="5849672"/>
                  <a:pt x="5994220" y="5855206"/>
                </a:cubicBezTo>
                <a:cubicBezTo>
                  <a:pt x="5995282" y="5860240"/>
                  <a:pt x="5980598" y="5868910"/>
                  <a:pt x="5982580" y="5873582"/>
                </a:cubicBezTo>
                <a:cubicBezTo>
                  <a:pt x="5982922" y="5874401"/>
                  <a:pt x="5983265" y="5875218"/>
                  <a:pt x="5983608" y="5876037"/>
                </a:cubicBezTo>
                <a:lnTo>
                  <a:pt x="5983535" y="5886534"/>
                </a:lnTo>
                <a:lnTo>
                  <a:pt x="5988737" y="5888644"/>
                </a:lnTo>
                <a:cubicBezTo>
                  <a:pt x="5989948" y="5893707"/>
                  <a:pt x="5991159" y="5898769"/>
                  <a:pt x="5992371" y="5903832"/>
                </a:cubicBezTo>
                <a:cubicBezTo>
                  <a:pt x="5992924" y="5909651"/>
                  <a:pt x="5992578" y="5916068"/>
                  <a:pt x="5990780" y="5923391"/>
                </a:cubicBezTo>
                <a:cubicBezTo>
                  <a:pt x="5975822" y="5948880"/>
                  <a:pt x="6013580" y="5981626"/>
                  <a:pt x="5993870" y="6013205"/>
                </a:cubicBezTo>
                <a:cubicBezTo>
                  <a:pt x="5988486" y="6024901"/>
                  <a:pt x="5991718" y="6066777"/>
                  <a:pt x="5997673" y="6074018"/>
                </a:cubicBezTo>
                <a:cubicBezTo>
                  <a:pt x="5998007" y="6081731"/>
                  <a:pt x="6007861" y="6126985"/>
                  <a:pt x="6014840" y="6130837"/>
                </a:cubicBezTo>
                <a:cubicBezTo>
                  <a:pt x="6022998" y="6137057"/>
                  <a:pt x="5999420" y="6156330"/>
                  <a:pt x="6010704" y="6152982"/>
                </a:cubicBezTo>
                <a:cubicBezTo>
                  <a:pt x="6008682" y="6186619"/>
                  <a:pt x="6039938" y="6191636"/>
                  <a:pt x="6038294" y="6221100"/>
                </a:cubicBezTo>
                <a:cubicBezTo>
                  <a:pt x="6039643" y="6222126"/>
                  <a:pt x="6046356" y="6257468"/>
                  <a:pt x="6052331" y="6287550"/>
                </a:cubicBezTo>
                <a:cubicBezTo>
                  <a:pt x="6058307" y="6317632"/>
                  <a:pt x="6082079" y="6391312"/>
                  <a:pt x="6074143" y="6401595"/>
                </a:cubicBezTo>
                <a:cubicBezTo>
                  <a:pt x="6074931" y="6423902"/>
                  <a:pt x="6059614" y="6432919"/>
                  <a:pt x="6060199" y="6487110"/>
                </a:cubicBezTo>
                <a:cubicBezTo>
                  <a:pt x="6075583" y="6574474"/>
                  <a:pt x="6076150" y="6553611"/>
                  <a:pt x="6081156" y="6588589"/>
                </a:cubicBezTo>
                <a:cubicBezTo>
                  <a:pt x="6102088" y="6637976"/>
                  <a:pt x="6067660" y="6687723"/>
                  <a:pt x="6114944" y="6769963"/>
                </a:cubicBezTo>
                <a:cubicBezTo>
                  <a:pt x="6130462" y="6819284"/>
                  <a:pt x="6119243" y="6817955"/>
                  <a:pt x="6128950" y="6835814"/>
                </a:cubicBezTo>
                <a:lnTo>
                  <a:pt x="6132536" y="6858000"/>
                </a:lnTo>
                <a:lnTo>
                  <a:pt x="4789511" y="6858000"/>
                </a:lnTo>
                <a:lnTo>
                  <a:pt x="1866294" y="6858000"/>
                </a:lnTo>
                <a:lnTo>
                  <a:pt x="1705866" y="6858000"/>
                </a:lnTo>
                <a:lnTo>
                  <a:pt x="1343025" y="6858000"/>
                </a:lnTo>
                <a:lnTo>
                  <a:pt x="523269" y="6858000"/>
                </a:lnTo>
                <a:lnTo>
                  <a:pt x="36284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8061FAB-9356-188C-E7F8-E43B4B9D3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600"/>
            <a:ext cx="4784796" cy="1330840"/>
          </a:xfrm>
        </p:spPr>
        <p:txBody>
          <a:bodyPr>
            <a:normAutofit/>
          </a:bodyPr>
          <a:lstStyle/>
          <a:p>
            <a:r>
              <a:rPr lang="es-CL"/>
              <a:t>Luxofractura de Galeazzi</a:t>
            </a: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947581C-F888-C02F-9290-36C0AC5EA3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927" y="2381610"/>
            <a:ext cx="8402352" cy="4162247"/>
          </a:xfrm>
        </p:spPr>
        <p:txBody>
          <a:bodyPr>
            <a:normAutofit fontScale="70000" lnSpcReduction="20000"/>
          </a:bodyPr>
          <a:lstStyle/>
          <a:p>
            <a:r>
              <a:rPr lang="es-CL" sz="4200" dirty="0"/>
              <a:t>Definición: Fractura </a:t>
            </a:r>
            <a:r>
              <a:rPr lang="es-CL" sz="4200" dirty="0" err="1"/>
              <a:t>diafisiaria</a:t>
            </a:r>
            <a:r>
              <a:rPr lang="es-CL" sz="4200" dirty="0"/>
              <a:t> radio y luxación radio </a:t>
            </a:r>
            <a:r>
              <a:rPr lang="es-CL" sz="4200" dirty="0" err="1"/>
              <a:t>ulnar</a:t>
            </a:r>
            <a:r>
              <a:rPr lang="es-CL" sz="4200" dirty="0"/>
              <a:t> distal</a:t>
            </a:r>
          </a:p>
          <a:p>
            <a:r>
              <a:rPr lang="es-CL" sz="4200" dirty="0"/>
              <a:t>Muy infrecuente en niños</a:t>
            </a:r>
          </a:p>
          <a:p>
            <a:r>
              <a:rPr lang="es-CL" sz="4200" dirty="0"/>
              <a:t>Sólo 11% de estas lesiones se presentan en niños</a:t>
            </a:r>
          </a:p>
          <a:p>
            <a:r>
              <a:rPr lang="es-CL" sz="4200" dirty="0"/>
              <a:t>Tratamiento generalmente ortopédico en niños</a:t>
            </a:r>
          </a:p>
          <a:p>
            <a:r>
              <a:rPr lang="es-CL" sz="4200" dirty="0"/>
              <a:t>Reducción cerrada bajo anestesia y yeso </a:t>
            </a:r>
            <a:r>
              <a:rPr lang="es-CL" sz="4200" dirty="0" err="1"/>
              <a:t>braquiopalmar</a:t>
            </a:r>
            <a:endParaRPr lang="es-CL" sz="4200" dirty="0"/>
          </a:p>
          <a:p>
            <a:r>
              <a:rPr lang="es-CL" sz="4200" dirty="0"/>
              <a:t>Yeso 6 semanas</a:t>
            </a:r>
          </a:p>
          <a:p>
            <a:r>
              <a:rPr lang="es-CL" sz="4200" dirty="0"/>
              <a:t>Problema frecuente: </a:t>
            </a:r>
            <a:r>
              <a:rPr lang="es-CL" sz="4200" dirty="0" err="1"/>
              <a:t>Subdiagnóstico</a:t>
            </a:r>
            <a:endParaRPr lang="es-CL" sz="4200" dirty="0"/>
          </a:p>
          <a:p>
            <a:endParaRPr lang="es-CL" sz="1100" dirty="0"/>
          </a:p>
          <a:p>
            <a:endParaRPr lang="es-CL" sz="1100" dirty="0"/>
          </a:p>
        </p:txBody>
      </p:sp>
      <p:pic>
        <p:nvPicPr>
          <p:cNvPr id="5" name="Imagen 4" descr="Imagen que contiene tabla, pastel, plato, sostener&#10;&#10;Descripción generada automáticamente">
            <a:extLst>
              <a:ext uri="{FF2B5EF4-FFF2-40B4-BE49-F238E27FC236}">
                <a16:creationId xmlns:a16="http://schemas.microsoft.com/office/drawing/2014/main" id="{BE25F439-926B-87F5-49F7-45AD9FC637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795820" y="2387416"/>
            <a:ext cx="5446191" cy="208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3036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C98A213-5994-475E-B327-DC6EC27FBA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862990C-033E-2C6A-D55C-739ABBB66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670218"/>
            <a:ext cx="10909640" cy="1065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/>
              <a:t>Fracturas de la mano </a:t>
            </a: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4B030A0D-0DAD-4A99-89BB-419527D6A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89376" y="1800088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1D4B8B4-E2DF-E307-DEF2-EE3ABB12A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609" y="2966451"/>
            <a:ext cx="3758184" cy="2743473"/>
          </a:xfrm>
          <a:prstGeom prst="rect">
            <a:avLst/>
          </a:prstGeom>
        </p:spPr>
      </p:pic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C7E620E7-C52C-6084-C6DE-AC53A46E3B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2608" y="3208272"/>
            <a:ext cx="3758184" cy="209518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A9AE1F6-0CF1-ACD7-7B15-7D04C63F15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1208" y="3489654"/>
            <a:ext cx="3758184" cy="1860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40456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85E1BDC-A9B0-4A87-82E3-F3187F69A8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0990C621-3B8B-4820-8328-D47EF7CE8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365125"/>
            <a:ext cx="11167447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10FFF27-E575-1EB6-FDFE-612C59CFB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560" y="586822"/>
            <a:ext cx="3657600" cy="1645920"/>
          </a:xfrm>
        </p:spPr>
        <p:txBody>
          <a:bodyPr>
            <a:normAutofit/>
          </a:bodyPr>
          <a:lstStyle/>
          <a:p>
            <a:r>
              <a:rPr lang="es-CL" sz="3200"/>
              <a:t>Lesiones de la punta de los dedos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1A2385B-1D2A-4E17-84FA-6CB7F0AAE4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105773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791F2F-79DB-4CC0-9FA1-001E3E91E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243541" y="140063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742801A-3A65-CAA9-7475-B4260FDD0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0106" y="586822"/>
            <a:ext cx="6106742" cy="1645920"/>
          </a:xfrm>
        </p:spPr>
        <p:txBody>
          <a:bodyPr anchor="ctr">
            <a:normAutofit/>
          </a:bodyPr>
          <a:lstStyle/>
          <a:p>
            <a:endParaRPr lang="en-US" sz="1800"/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F111F7A5-BAA5-2CCD-8981-694F7BC86C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783" y="2874840"/>
            <a:ext cx="5481509" cy="319297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D0CD736-7CA9-09D1-4D06-D4CCD24BD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781" y="2966289"/>
            <a:ext cx="5523082" cy="301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4787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3366BE-7210-A740-B41A-75A531C45B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484632"/>
            <a:ext cx="6081713" cy="3566160"/>
          </a:xfrm>
        </p:spPr>
        <p:txBody>
          <a:bodyPr>
            <a:normAutofit/>
          </a:bodyPr>
          <a:lstStyle/>
          <a:p>
            <a:pPr algn="l"/>
            <a:r>
              <a:rPr lang="es-CL" sz="6100" dirty="0">
                <a:solidFill>
                  <a:srgbClr val="FFFFFF"/>
                </a:solidFill>
              </a:rPr>
              <a:t>Lesiones traumáticas  EESS en esqueleto </a:t>
            </a:r>
            <a:r>
              <a:rPr lang="es-CL" sz="6100" dirty="0" err="1">
                <a:solidFill>
                  <a:srgbClr val="FFFFFF"/>
                </a:solidFill>
              </a:rPr>
              <a:t>inm</a:t>
            </a:r>
            <a:endParaRPr lang="es-CL" sz="6100" dirty="0">
              <a:solidFill>
                <a:srgbClr val="FFFFFF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C9EF379-6BC8-624A-B4BA-44C68396A4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480560"/>
            <a:ext cx="6081713" cy="1572768"/>
          </a:xfrm>
        </p:spPr>
        <p:txBody>
          <a:bodyPr>
            <a:normAutofit/>
          </a:bodyPr>
          <a:lstStyle/>
          <a:p>
            <a:pPr algn="l"/>
            <a:r>
              <a:rPr lang="es-CL" dirty="0" err="1">
                <a:solidFill>
                  <a:srgbClr val="FFFFFF"/>
                </a:solidFill>
              </a:rPr>
              <a:t>Dr</a:t>
            </a:r>
            <a:r>
              <a:rPr lang="es-CL" dirty="0">
                <a:solidFill>
                  <a:srgbClr val="FFFFFF"/>
                </a:solidFill>
              </a:rPr>
              <a:t> Nicolás Melgarejo A</a:t>
            </a:r>
          </a:p>
          <a:p>
            <a:pPr algn="l"/>
            <a:r>
              <a:rPr lang="es-CL" dirty="0">
                <a:solidFill>
                  <a:srgbClr val="FFFFFF"/>
                </a:solidFill>
              </a:rPr>
              <a:t>Servicio Traumatología y Ortopedia infantil </a:t>
            </a:r>
          </a:p>
          <a:p>
            <a:pPr algn="l"/>
            <a:r>
              <a:rPr lang="es-CL" dirty="0">
                <a:solidFill>
                  <a:srgbClr val="FFFFFF"/>
                </a:solidFill>
              </a:rPr>
              <a:t>Hospital Clínico San Borja Arriaran </a:t>
            </a:r>
          </a:p>
        </p:txBody>
      </p:sp>
      <p:pic>
        <p:nvPicPr>
          <p:cNvPr id="7" name="Imagen 6" descr="Imagen que contiene Aplicación&#10;&#10;Descripción generada automáticamente">
            <a:extLst>
              <a:ext uri="{FF2B5EF4-FFF2-40B4-BE49-F238E27FC236}">
                <a16:creationId xmlns:a16="http://schemas.microsoft.com/office/drawing/2014/main" id="{47261E38-6876-784F-BE1E-87EF9610CC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1594" y="283464"/>
            <a:ext cx="2904040" cy="2904040"/>
          </a:xfrm>
          <a:prstGeom prst="rect">
            <a:avLst/>
          </a:prstGeom>
        </p:spPr>
      </p:pic>
      <p:pic>
        <p:nvPicPr>
          <p:cNvPr id="5" name="Imagen 4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EBDDAAAE-131E-6A49-AD43-FA5EA099D1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4297" y="3452310"/>
            <a:ext cx="2923417" cy="290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662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415180-A6CA-8458-1AFB-7343C6A21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Fractura de clavícula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456DC8-38D5-4E80-9D6D-D5544874E1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Tratamiento: </a:t>
            </a:r>
          </a:p>
          <a:p>
            <a:r>
              <a:rPr lang="es-CL" dirty="0"/>
              <a:t>Pre-escolar, escolar y preadolescentes: Tipo 1 ORTOPEDICA</a:t>
            </a:r>
          </a:p>
          <a:p>
            <a:pPr marL="0" indent="0">
              <a:buNone/>
            </a:pPr>
            <a:endParaRPr lang="es-CL" dirty="0"/>
          </a:p>
        </p:txBody>
      </p:sp>
      <p:pic>
        <p:nvPicPr>
          <p:cNvPr id="6" name="Imagen 5" descr="Foto en blanco y negro de una pareja&#10;&#10;Descripción generada automáticamente con confianza media">
            <a:extLst>
              <a:ext uri="{FF2B5EF4-FFF2-40B4-BE49-F238E27FC236}">
                <a16:creationId xmlns:a16="http://schemas.microsoft.com/office/drawing/2014/main" id="{A778E9E7-E237-1B75-086C-33775DD09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865776"/>
            <a:ext cx="5842000" cy="3446124"/>
          </a:xfrm>
          <a:prstGeom prst="rect">
            <a:avLst/>
          </a:prstGeom>
        </p:spPr>
      </p:pic>
      <p:pic>
        <p:nvPicPr>
          <p:cNvPr id="5" name="Imagen 4" descr="Imagen que contiene persona, sostener&#10;&#10;Descripción generada automáticamente">
            <a:extLst>
              <a:ext uri="{FF2B5EF4-FFF2-40B4-BE49-F238E27FC236}">
                <a16:creationId xmlns:a16="http://schemas.microsoft.com/office/drawing/2014/main" id="{138913D8-9155-DE76-F92A-4719FB12B5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1600" y="2780703"/>
            <a:ext cx="3632200" cy="361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5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415180-A6CA-8458-1AFB-7343C6A21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Fractura de clavícula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456DC8-38D5-4E80-9D6D-D5544874E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900" y="1527176"/>
            <a:ext cx="10515600" cy="4351338"/>
          </a:xfrm>
        </p:spPr>
        <p:txBody>
          <a:bodyPr/>
          <a:lstStyle/>
          <a:p>
            <a:r>
              <a:rPr lang="es-CL" dirty="0"/>
              <a:t>Tratamiento: </a:t>
            </a:r>
          </a:p>
          <a:p>
            <a:r>
              <a:rPr lang="es-CL" dirty="0"/>
              <a:t>Pre-escolar, escolar y preadolescentes: Tipo 2 </a:t>
            </a:r>
          </a:p>
          <a:p>
            <a:pPr marL="0" indent="0">
              <a:buNone/>
            </a:pPr>
            <a:endParaRPr lang="es-CL" dirty="0"/>
          </a:p>
        </p:txBody>
      </p:sp>
      <p:pic>
        <p:nvPicPr>
          <p:cNvPr id="8" name="Imagen 7" descr="Imagen que contiene Diagrama&#10;&#10;Descripción generada automáticamente">
            <a:extLst>
              <a:ext uri="{FF2B5EF4-FFF2-40B4-BE49-F238E27FC236}">
                <a16:creationId xmlns:a16="http://schemas.microsoft.com/office/drawing/2014/main" id="{F385B508-8F33-DB88-7725-9F22250508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9400" y="3052763"/>
            <a:ext cx="4724400" cy="3022600"/>
          </a:xfrm>
          <a:prstGeom prst="rect">
            <a:avLst/>
          </a:prstGeom>
        </p:spPr>
      </p:pic>
      <p:pic>
        <p:nvPicPr>
          <p:cNvPr id="10" name="Imagen 9" descr="Imagen en blanco y negro&#10;&#10;Descripción generada automáticamente con confianza baja">
            <a:extLst>
              <a:ext uri="{FF2B5EF4-FFF2-40B4-BE49-F238E27FC236}">
                <a16:creationId xmlns:a16="http://schemas.microsoft.com/office/drawing/2014/main" id="{D6EB8C5F-3DE3-7802-605E-E5CD346ECF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902" y="3049541"/>
            <a:ext cx="3721100" cy="3668542"/>
          </a:xfrm>
          <a:prstGeom prst="rect">
            <a:avLst/>
          </a:prstGeom>
        </p:spPr>
      </p:pic>
      <p:pic>
        <p:nvPicPr>
          <p:cNvPr id="12" name="Imagen 11" descr="Imagen que contiene radiografía, foto, sostener, puesto&#10;&#10;Descripción generada automáticamente">
            <a:extLst>
              <a:ext uri="{FF2B5EF4-FFF2-40B4-BE49-F238E27FC236}">
                <a16:creationId xmlns:a16="http://schemas.microsoft.com/office/drawing/2014/main" id="{5B6DEA9A-493C-81EE-A506-21CA975072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7002" y="3049541"/>
            <a:ext cx="3945622" cy="366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0487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415180-A6CA-8458-1AFB-7343C6A21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Fractura de clavícula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456DC8-38D5-4E80-9D6D-D5544874E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900" y="1527176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s-CL" dirty="0"/>
              <a:t>Tratamiento: </a:t>
            </a:r>
          </a:p>
          <a:p>
            <a:r>
              <a:rPr lang="es-CL" dirty="0"/>
              <a:t>Pre-escolar, escolar y preadolescentes: Tipo 3</a:t>
            </a:r>
          </a:p>
          <a:p>
            <a:r>
              <a:rPr lang="es-CL" dirty="0"/>
              <a:t>Habitualmente son SH I o II</a:t>
            </a:r>
          </a:p>
          <a:p>
            <a:endParaRPr lang="es-CL" dirty="0"/>
          </a:p>
          <a:p>
            <a:endParaRPr lang="es-CL" dirty="0"/>
          </a:p>
          <a:p>
            <a:r>
              <a:rPr lang="es-CL" dirty="0"/>
              <a:t>Estudio con TAC </a:t>
            </a:r>
          </a:p>
          <a:p>
            <a:r>
              <a:rPr lang="es-CL" dirty="0"/>
              <a:t> Desplazamiento anterior : Reducción mas inmovilización (eventual -OTS)</a:t>
            </a:r>
          </a:p>
          <a:p>
            <a:r>
              <a:rPr lang="es-CL" dirty="0"/>
              <a:t>Desplazamiento posterior : Quirúrgico + OTS.</a:t>
            </a:r>
          </a:p>
          <a:p>
            <a:endParaRPr lang="es-CL" dirty="0"/>
          </a:p>
          <a:p>
            <a:pPr marL="0" indent="0">
              <a:buNone/>
            </a:pP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53280709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1877</Words>
  <Application>Microsoft Macintosh PowerPoint</Application>
  <PresentationFormat>Panorámica</PresentationFormat>
  <Paragraphs>456</Paragraphs>
  <Slides>64</Slides>
  <Notes>16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64</vt:i4>
      </vt:variant>
    </vt:vector>
  </HeadingPairs>
  <TitlesOfParts>
    <vt:vector size="70" baseType="lpstr">
      <vt:lpstr>Arial</vt:lpstr>
      <vt:lpstr>Avenir Next LT Pro</vt:lpstr>
      <vt:lpstr>Calibri</vt:lpstr>
      <vt:lpstr>Calibri Light</vt:lpstr>
      <vt:lpstr>Times</vt:lpstr>
      <vt:lpstr>Tema de Office</vt:lpstr>
      <vt:lpstr>Lesiones traumáticas  EESS en esqueleto inmaduro</vt:lpstr>
      <vt:lpstr>Fracturas de Clavícula </vt:lpstr>
      <vt:lpstr>Fractura de clavícula </vt:lpstr>
      <vt:lpstr>Fractura de clavícula.</vt:lpstr>
      <vt:lpstr>Fractura de clavícula.</vt:lpstr>
      <vt:lpstr>Fractura de clavícula </vt:lpstr>
      <vt:lpstr>Fractura de clavícula </vt:lpstr>
      <vt:lpstr>Fractura de clavícula </vt:lpstr>
      <vt:lpstr>Fractura de clavícula </vt:lpstr>
      <vt:lpstr>Fractura de clavícula </vt:lpstr>
      <vt:lpstr>Fracturas de Húmero proximal </vt:lpstr>
      <vt:lpstr>Fracturas de húmero proximal </vt:lpstr>
      <vt:lpstr>Fracturas de húmero proximal </vt:lpstr>
      <vt:lpstr>Fracturas de húmero proximal </vt:lpstr>
      <vt:lpstr>Fracturas de húmero proximal </vt:lpstr>
      <vt:lpstr>Fracturas de húmero proximal </vt:lpstr>
      <vt:lpstr>Fracturas Diafisarias de Húmero.</vt:lpstr>
      <vt:lpstr>Fractura diafisaria de húmero.</vt:lpstr>
      <vt:lpstr>Fractura diafisaria de húmero.</vt:lpstr>
      <vt:lpstr>Fractura diafisaria de húmero.</vt:lpstr>
      <vt:lpstr>Fractura diafisaria de húmero.</vt:lpstr>
      <vt:lpstr>Fracturas alrededor del codo </vt:lpstr>
      <vt:lpstr>Fracturas alrededor del codo </vt:lpstr>
      <vt:lpstr>Fracturas alrededor del codo </vt:lpstr>
      <vt:lpstr>Fracturas alrededor del codo </vt:lpstr>
      <vt:lpstr>Fractura Supracondilea </vt:lpstr>
      <vt:lpstr>Fractura supracondílea </vt:lpstr>
      <vt:lpstr>Fractura supracondílea </vt:lpstr>
      <vt:lpstr>Fractura supracondílea-Manejo </vt:lpstr>
      <vt:lpstr>Complicaciones Fx Supracondílea</vt:lpstr>
      <vt:lpstr>Fractura cóndilo humeral  </vt:lpstr>
      <vt:lpstr>Clasificación </vt:lpstr>
      <vt:lpstr>Estudio </vt:lpstr>
      <vt:lpstr>Manejo </vt:lpstr>
      <vt:lpstr>Complicaciones </vt:lpstr>
      <vt:lpstr>Fractura Epitróclea.</vt:lpstr>
      <vt:lpstr>Fractura epitróclea </vt:lpstr>
      <vt:lpstr>Clasificación </vt:lpstr>
      <vt:lpstr>Tratamiento </vt:lpstr>
      <vt:lpstr>Fractura cuello radio</vt:lpstr>
      <vt:lpstr>Fractura cuello radio</vt:lpstr>
      <vt:lpstr>Fractura cuello radio</vt:lpstr>
      <vt:lpstr>Fractura cuello radio</vt:lpstr>
      <vt:lpstr>Fractura de olecranon </vt:lpstr>
      <vt:lpstr>Pronación dolorosa del codo </vt:lpstr>
      <vt:lpstr>Presentación de PowerPoint</vt:lpstr>
      <vt:lpstr>Fractura antebrazo </vt:lpstr>
      <vt:lpstr>Fractura antebrazo </vt:lpstr>
      <vt:lpstr>Fractura antebrazo </vt:lpstr>
      <vt:lpstr>Fractura antebrazo </vt:lpstr>
      <vt:lpstr>Fractura antebrazo tercio medio </vt:lpstr>
      <vt:lpstr>Fractura antebrazo tercio medio </vt:lpstr>
      <vt:lpstr>Fractura antebrazo tercio medio </vt:lpstr>
      <vt:lpstr>Fractura antebrazo tercio medio </vt:lpstr>
      <vt:lpstr>Fractura antebrazo tercio medio </vt:lpstr>
      <vt:lpstr>Fractura antebrazo tercio medio </vt:lpstr>
      <vt:lpstr>Fractura antebrazo distal </vt:lpstr>
      <vt:lpstr>Fractura antebrazo distal </vt:lpstr>
      <vt:lpstr>Luxofractura de Monteggia </vt:lpstr>
      <vt:lpstr>Luxofractura de Monteggia </vt:lpstr>
      <vt:lpstr>Luxofractura de Galeazzi</vt:lpstr>
      <vt:lpstr>Fracturas de la mano </vt:lpstr>
      <vt:lpstr>Lesiones de la punta de los dedos </vt:lpstr>
      <vt:lpstr>Lesiones traumáticas  EESS en esqueleto inm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Lesiones traumáticas  EESS en esqueleto inmaduro</dc:title>
  <dc:creator>Nicolas Melgarejo Alcantara</dc:creator>
  <cp:lastModifiedBy>Nicolas Melgarejo Alcantara</cp:lastModifiedBy>
  <cp:revision>5</cp:revision>
  <dcterms:created xsi:type="dcterms:W3CDTF">2023-05-21T21:02:21Z</dcterms:created>
  <dcterms:modified xsi:type="dcterms:W3CDTF">2023-06-11T20:46:49Z</dcterms:modified>
</cp:coreProperties>
</file>