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6"/>
  </p:notesMasterIdLst>
  <p:sldIdLst>
    <p:sldId id="256" r:id="rId2"/>
    <p:sldId id="264" r:id="rId3"/>
    <p:sldId id="265" r:id="rId4"/>
    <p:sldId id="266" r:id="rId5"/>
  </p:sldIdLst>
  <p:sldSz cx="12192000" cy="6858000"/>
  <p:notesSz cx="6858000" cy="9144000"/>
  <p:embeddedFontLst>
    <p:embeddedFont>
      <p:font typeface="Calibri" panose="020F0502020204030204" pitchFamily="34" charset="0"/>
      <p:regular r:id="rId7"/>
      <p:bold r:id="rId8"/>
      <p:italic r:id="rId9"/>
      <p:boldItalic r:id="rId10"/>
    </p:embeddedFont>
    <p:embeddedFont>
      <p:font typeface="Libre Franklin Black" pitchFamily="2" charset="0"/>
      <p:bold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9" roundtripDataSignature="AMtx7miviN0jO2AeUxnHq+jlT/nZHz4zV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385C44-8E4E-41F6-9EE7-D63149D82C9F}">
  <a:tblStyle styleId="{40385C44-8E4E-41F6-9EE7-D63149D82C9F}" styleName="Table_0">
    <a:wholeTbl>
      <a:tcTxStyle b="off" i="off">
        <a:font>
          <a:latin typeface="Calibri"/>
          <a:ea typeface="Calibri"/>
          <a:cs typeface="Calibri"/>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4A69DCE-1DCA-4C1E-8556-AFE9775CE8FC}"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font" Target="fonts/font1.fntdata"/><Relationship Id="rId12" Type="http://schemas.openxmlformats.org/officeDocument/2006/relationships/font" Target="fonts/font6.fntdata"/><Relationship Id="rId2" Type="http://schemas.openxmlformats.org/officeDocument/2006/relationships/slide" Target="slides/slide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4.xml"/><Relationship Id="rId23" Type="http://schemas.openxmlformats.org/officeDocument/2006/relationships/tableStyles" Target="tableStyles.xml"/><Relationship Id="rId10" Type="http://schemas.openxmlformats.org/officeDocument/2006/relationships/font" Target="fonts/font4.fntdata"/><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font" Target="fonts/font3.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3" name="Google Shape;163;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3" name="Google Shape;183;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1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7"/>
        <p:cNvGrpSpPr/>
        <p:nvPr/>
      </p:nvGrpSpPr>
      <p:grpSpPr>
        <a:xfrm>
          <a:off x="0" y="0"/>
          <a:ext cx="0" cy="0"/>
          <a:chOff x="0" y="0"/>
          <a:chExt cx="0" cy="0"/>
        </a:xfrm>
      </p:grpSpPr>
      <p:sp>
        <p:nvSpPr>
          <p:cNvPr id="18" name="Google Shape;18;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1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descr="Resultado de imagen para logo facultad de medicina universidad de chile"/>
          <p:cNvPicPr preferRelativeResize="0"/>
          <p:nvPr/>
        </p:nvPicPr>
        <p:blipFill rotWithShape="1">
          <a:blip r:embed="rId3">
            <a:alphaModFix/>
          </a:blip>
          <a:srcRect/>
          <a:stretch/>
        </p:blipFill>
        <p:spPr>
          <a:xfrm>
            <a:off x="4383024" y="588264"/>
            <a:ext cx="3425952" cy="3425952"/>
          </a:xfrm>
          <a:prstGeom prst="rect">
            <a:avLst/>
          </a:prstGeom>
          <a:noFill/>
          <a:ln>
            <a:noFill/>
          </a:ln>
        </p:spPr>
      </p:pic>
      <p:sp>
        <p:nvSpPr>
          <p:cNvPr id="85" name="Google Shape;85;p1"/>
          <p:cNvSpPr/>
          <p:nvPr/>
        </p:nvSpPr>
        <p:spPr>
          <a:xfrm>
            <a:off x="571449" y="4260492"/>
            <a:ext cx="11049099" cy="92333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L" sz="5400" b="0" i="0" u="none" strike="noStrike" cap="none" dirty="0">
                <a:solidFill>
                  <a:srgbClr val="1F3864"/>
                </a:solidFill>
                <a:latin typeface="Libre Franklin Black"/>
                <a:ea typeface="Libre Franklin Black"/>
                <a:cs typeface="Libre Franklin Black"/>
                <a:sym typeface="Libre Franklin Black"/>
              </a:rPr>
              <a:t>Inglés Pre Intermedio (CEFL b1)</a:t>
            </a:r>
            <a:endParaRPr dirty="0"/>
          </a:p>
        </p:txBody>
      </p:sp>
      <p:sp>
        <p:nvSpPr>
          <p:cNvPr id="86" name="Google Shape;86;p1"/>
          <p:cNvSpPr/>
          <p:nvPr/>
        </p:nvSpPr>
        <p:spPr>
          <a:xfrm>
            <a:off x="4701857" y="5430098"/>
            <a:ext cx="2788281"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3200" b="1" i="0" u="none" strike="noStrike" cap="none" dirty="0" err="1">
                <a:solidFill>
                  <a:srgbClr val="0070C0"/>
                </a:solidFill>
                <a:latin typeface="Calibri"/>
                <a:ea typeface="Calibri"/>
                <a:cs typeface="Calibri"/>
                <a:sym typeface="Calibri"/>
              </a:rPr>
              <a:t>Present</a:t>
            </a:r>
            <a:r>
              <a:rPr lang="es-CL" sz="3200" b="1" i="0" u="none" strike="noStrike" cap="none" dirty="0">
                <a:solidFill>
                  <a:srgbClr val="0070C0"/>
                </a:solidFill>
                <a:latin typeface="Calibri"/>
                <a:ea typeface="Calibri"/>
                <a:cs typeface="Calibri"/>
                <a:sym typeface="Calibri"/>
              </a:rPr>
              <a:t> </a:t>
            </a:r>
            <a:r>
              <a:rPr lang="es-CL" sz="3200" b="1" i="0" u="none" strike="noStrike" cap="none" dirty="0" err="1">
                <a:solidFill>
                  <a:srgbClr val="0070C0"/>
                </a:solidFill>
                <a:latin typeface="Calibri"/>
                <a:ea typeface="Calibri"/>
                <a:cs typeface="Calibri"/>
                <a:sym typeface="Calibri"/>
              </a:rPr>
              <a:t>Perfect</a:t>
            </a:r>
            <a:endParaRPr sz="3200" b="0" i="0" u="none" strike="noStrike" cap="none" dirty="0">
              <a:solidFill>
                <a:srgbClr val="0070C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9"/>
          <p:cNvSpPr/>
          <p:nvPr/>
        </p:nvSpPr>
        <p:spPr>
          <a:xfrm>
            <a:off x="-251071" y="371774"/>
            <a:ext cx="11505236"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L" sz="3200">
                <a:solidFill>
                  <a:srgbClr val="1F3864"/>
                </a:solidFill>
                <a:latin typeface="Arial"/>
                <a:ea typeface="Arial"/>
                <a:cs typeface="Arial"/>
                <a:sym typeface="Arial"/>
              </a:rPr>
              <a:t>Present perfect. </a:t>
            </a:r>
            <a:endParaRPr sz="3200" b="0" cap="none">
              <a:solidFill>
                <a:srgbClr val="1F3864"/>
              </a:solidFill>
              <a:latin typeface="Arial"/>
              <a:ea typeface="Arial"/>
              <a:cs typeface="Arial"/>
              <a:sym typeface="Arial"/>
            </a:endParaRPr>
          </a:p>
        </p:txBody>
      </p:sp>
      <p:sp>
        <p:nvSpPr>
          <p:cNvPr id="166" name="Google Shape;166;p9"/>
          <p:cNvSpPr/>
          <p:nvPr/>
        </p:nvSpPr>
        <p:spPr>
          <a:xfrm>
            <a:off x="497499" y="1220591"/>
            <a:ext cx="10861125" cy="40011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CL" sz="2000" b="0" cap="none">
                <a:solidFill>
                  <a:srgbClr val="1F3864"/>
                </a:solidFill>
                <a:latin typeface="Arial"/>
                <a:ea typeface="Arial"/>
                <a:cs typeface="Arial"/>
                <a:sym typeface="Arial"/>
              </a:rPr>
              <a:t>We use the present perfect to connect the present with the past, in three basic forms. </a:t>
            </a:r>
            <a:endParaRPr/>
          </a:p>
        </p:txBody>
      </p:sp>
      <p:graphicFrame>
        <p:nvGraphicFramePr>
          <p:cNvPr id="167" name="Google Shape;167;p9"/>
          <p:cNvGraphicFramePr/>
          <p:nvPr/>
        </p:nvGraphicFramePr>
        <p:xfrm>
          <a:off x="1196622" y="1872953"/>
          <a:ext cx="8128000" cy="2225070"/>
        </p:xfrm>
        <a:graphic>
          <a:graphicData uri="http://schemas.openxmlformats.org/drawingml/2006/table">
            <a:tbl>
              <a:tblPr firstRow="1" bandRow="1">
                <a:noFill/>
                <a:tableStyleId>{40385C44-8E4E-41F6-9EE7-D63149D82C9F}</a:tableStyleId>
              </a:tblPr>
              <a:tblGrid>
                <a:gridCol w="3939825">
                  <a:extLst>
                    <a:ext uri="{9D8B030D-6E8A-4147-A177-3AD203B41FA5}">
                      <a16:colId xmlns:a16="http://schemas.microsoft.com/office/drawing/2014/main" val="20000"/>
                    </a:ext>
                  </a:extLst>
                </a:gridCol>
                <a:gridCol w="4188175">
                  <a:extLst>
                    <a:ext uri="{9D8B030D-6E8A-4147-A177-3AD203B41FA5}">
                      <a16:colId xmlns:a16="http://schemas.microsoft.com/office/drawing/2014/main" val="20001"/>
                    </a:ext>
                  </a:extLst>
                </a:gridCol>
              </a:tblGrid>
              <a:tr h="370850">
                <a:tc>
                  <a:txBody>
                    <a:bodyPr/>
                    <a:lstStyle/>
                    <a:p>
                      <a:pPr marL="0" marR="0" lvl="0" indent="0" algn="just" rtl="0">
                        <a:spcBef>
                          <a:spcPts val="0"/>
                        </a:spcBef>
                        <a:spcAft>
                          <a:spcPts val="0"/>
                        </a:spcAft>
                        <a:buNone/>
                      </a:pPr>
                      <a:r>
                        <a:rPr lang="es-CL" sz="1600"/>
                        <a:t>To refer to an event which has an impact on the present or when the specific time is not important. </a:t>
                      </a:r>
                      <a:endParaRPr/>
                    </a:p>
                  </a:txBody>
                  <a:tcPr marL="91450" marR="91450" marT="45725" marB="45725"/>
                </a:tc>
                <a:tc>
                  <a:txBody>
                    <a:bodyPr/>
                    <a:lstStyle/>
                    <a:p>
                      <a:pPr marL="285750" marR="0" lvl="0" indent="-285750" algn="l" rtl="0">
                        <a:spcBef>
                          <a:spcPts val="0"/>
                        </a:spcBef>
                        <a:spcAft>
                          <a:spcPts val="0"/>
                        </a:spcAft>
                        <a:buClr>
                          <a:schemeClr val="dk1"/>
                        </a:buClr>
                        <a:buSzPts val="1600"/>
                        <a:buFont typeface="Arial"/>
                        <a:buChar char="•"/>
                      </a:pPr>
                      <a:r>
                        <a:rPr lang="es-CL" sz="1600"/>
                        <a:t>I’ve lost my wallet (at some point in the past, it is not important when).</a:t>
                      </a:r>
                      <a:endParaRPr/>
                    </a:p>
                    <a:p>
                      <a:pPr marL="285750" marR="0" lvl="0" indent="-285750" algn="l" rtl="0">
                        <a:spcBef>
                          <a:spcPts val="0"/>
                        </a:spcBef>
                        <a:spcAft>
                          <a:spcPts val="0"/>
                        </a:spcAft>
                        <a:buClr>
                          <a:schemeClr val="dk1"/>
                        </a:buClr>
                        <a:buSzPts val="1600"/>
                        <a:buFont typeface="Arial"/>
                        <a:buChar char="•"/>
                      </a:pPr>
                      <a:r>
                        <a:rPr lang="es-CL" sz="1600"/>
                        <a:t>He has been to Brazil twice in his life. </a:t>
                      </a:r>
                      <a:endParaRPr/>
                    </a:p>
                  </a:txBody>
                  <a:tcPr marL="91450" marR="91450" marT="45725" marB="45725" anchor="ctr"/>
                </a:tc>
                <a:extLst>
                  <a:ext uri="{0D108BD9-81ED-4DB2-BD59-A6C34878D82A}">
                    <a16:rowId xmlns:a16="http://schemas.microsoft.com/office/drawing/2014/main" val="10000"/>
                  </a:ext>
                </a:extLst>
              </a:tr>
              <a:tr h="370850">
                <a:tc>
                  <a:txBody>
                    <a:bodyPr/>
                    <a:lstStyle/>
                    <a:p>
                      <a:pPr marL="0" marR="0" lvl="0" indent="0" algn="just" rtl="0">
                        <a:spcBef>
                          <a:spcPts val="0"/>
                        </a:spcBef>
                        <a:spcAft>
                          <a:spcPts val="0"/>
                        </a:spcAft>
                        <a:buNone/>
                      </a:pPr>
                      <a:r>
                        <a:rPr lang="es-CL" sz="1600"/>
                        <a:t>To talk about experiences in their lives (because experiences have relevance in the present).</a:t>
                      </a:r>
                      <a:endParaRPr/>
                    </a:p>
                  </a:txBody>
                  <a:tcPr marL="91450" marR="91450" marT="45725" marB="45725"/>
                </a:tc>
                <a:tc>
                  <a:txBody>
                    <a:bodyPr/>
                    <a:lstStyle/>
                    <a:p>
                      <a:pPr marL="285750" marR="0" lvl="0" indent="-285750" algn="l" rtl="0">
                        <a:spcBef>
                          <a:spcPts val="0"/>
                        </a:spcBef>
                        <a:spcAft>
                          <a:spcPts val="0"/>
                        </a:spcAft>
                        <a:buClr>
                          <a:schemeClr val="dk1"/>
                        </a:buClr>
                        <a:buSzPts val="1600"/>
                        <a:buFont typeface="Arial"/>
                        <a:buChar char="•"/>
                      </a:pPr>
                      <a:r>
                        <a:rPr lang="es-CL" sz="1600"/>
                        <a:t>Have you eaten Mexican food?</a:t>
                      </a:r>
                      <a:endParaRPr/>
                    </a:p>
                    <a:p>
                      <a:pPr marL="285750" marR="0" lvl="0" indent="-285750" algn="l" rtl="0">
                        <a:spcBef>
                          <a:spcPts val="0"/>
                        </a:spcBef>
                        <a:spcAft>
                          <a:spcPts val="0"/>
                        </a:spcAft>
                        <a:buClr>
                          <a:schemeClr val="dk1"/>
                        </a:buClr>
                        <a:buSzPts val="1600"/>
                        <a:buFont typeface="Arial"/>
                        <a:buChar char="•"/>
                      </a:pPr>
                      <a:r>
                        <a:rPr lang="es-CL" sz="1600"/>
                        <a:t>The new intern has studied abroad. </a:t>
                      </a:r>
                      <a:endParaRPr/>
                    </a:p>
                  </a:txBody>
                  <a:tcPr marL="91450" marR="91450" marT="45725" marB="45725" anchor="ctr"/>
                </a:tc>
                <a:extLst>
                  <a:ext uri="{0D108BD9-81ED-4DB2-BD59-A6C34878D82A}">
                    <a16:rowId xmlns:a16="http://schemas.microsoft.com/office/drawing/2014/main" val="10001"/>
                  </a:ext>
                </a:extLst>
              </a:tr>
              <a:tr h="370850">
                <a:tc>
                  <a:txBody>
                    <a:bodyPr/>
                    <a:lstStyle/>
                    <a:p>
                      <a:pPr marL="0" marR="0" lvl="0" indent="0" algn="just" rtl="0">
                        <a:spcBef>
                          <a:spcPts val="0"/>
                        </a:spcBef>
                        <a:spcAft>
                          <a:spcPts val="0"/>
                        </a:spcAft>
                        <a:buNone/>
                      </a:pPr>
                      <a:r>
                        <a:rPr lang="es-CL" sz="1600"/>
                        <a:t>To talk about an action that started in the past and continues in the present. </a:t>
                      </a:r>
                      <a:endParaRPr/>
                    </a:p>
                  </a:txBody>
                  <a:tcPr marL="91450" marR="91450" marT="45725" marB="45725"/>
                </a:tc>
                <a:tc>
                  <a:txBody>
                    <a:bodyPr/>
                    <a:lstStyle/>
                    <a:p>
                      <a:pPr marL="285750" marR="0" lvl="0" indent="-285750" algn="l" rtl="0">
                        <a:spcBef>
                          <a:spcPts val="0"/>
                        </a:spcBef>
                        <a:spcAft>
                          <a:spcPts val="0"/>
                        </a:spcAft>
                        <a:buClr>
                          <a:schemeClr val="dk1"/>
                        </a:buClr>
                        <a:buSzPts val="1600"/>
                        <a:buFont typeface="Arial"/>
                        <a:buChar char="•"/>
                      </a:pPr>
                      <a:r>
                        <a:rPr lang="es-CL" sz="1600"/>
                        <a:t>I’ve studied nursing for three years. </a:t>
                      </a:r>
                      <a:endParaRPr/>
                    </a:p>
                    <a:p>
                      <a:pPr marL="285750" marR="0" lvl="0" indent="-285750" algn="l" rtl="0">
                        <a:spcBef>
                          <a:spcPts val="0"/>
                        </a:spcBef>
                        <a:spcAft>
                          <a:spcPts val="0"/>
                        </a:spcAft>
                        <a:buClr>
                          <a:schemeClr val="dk1"/>
                        </a:buClr>
                        <a:buSzPts val="1600"/>
                        <a:buFont typeface="Arial"/>
                        <a:buChar char="•"/>
                      </a:pPr>
                      <a:r>
                        <a:rPr lang="es-CL" sz="1600"/>
                        <a:t>How long have you been married?</a:t>
                      </a:r>
                      <a:endParaRPr/>
                    </a:p>
                  </a:txBody>
                  <a:tcPr marL="91450" marR="91450" marT="45725" marB="45725" anchor="ctr"/>
                </a:tc>
                <a:extLst>
                  <a:ext uri="{0D108BD9-81ED-4DB2-BD59-A6C34878D82A}">
                    <a16:rowId xmlns:a16="http://schemas.microsoft.com/office/drawing/2014/main" val="10002"/>
                  </a:ext>
                </a:extLst>
              </a:tr>
            </a:tbl>
          </a:graphicData>
        </a:graphic>
      </p:graphicFrame>
      <p:cxnSp>
        <p:nvCxnSpPr>
          <p:cNvPr id="168" name="Google Shape;168;p9"/>
          <p:cNvCxnSpPr/>
          <p:nvPr/>
        </p:nvCxnSpPr>
        <p:spPr>
          <a:xfrm>
            <a:off x="673046" y="5001156"/>
            <a:ext cx="9850056" cy="0"/>
          </a:xfrm>
          <a:prstGeom prst="straightConnector1">
            <a:avLst/>
          </a:prstGeom>
          <a:noFill/>
          <a:ln w="38100" cap="flat" cmpd="sng">
            <a:solidFill>
              <a:srgbClr val="0070C0"/>
            </a:solidFill>
            <a:prstDash val="solid"/>
            <a:miter lim="800000"/>
            <a:headEnd type="triangle" w="med" len="med"/>
            <a:tailEnd type="triangle" w="med" len="med"/>
          </a:ln>
        </p:spPr>
      </p:cxnSp>
      <p:cxnSp>
        <p:nvCxnSpPr>
          <p:cNvPr id="169" name="Google Shape;169;p9"/>
          <p:cNvCxnSpPr/>
          <p:nvPr/>
        </p:nvCxnSpPr>
        <p:spPr>
          <a:xfrm>
            <a:off x="9564832" y="4396860"/>
            <a:ext cx="0" cy="604296"/>
          </a:xfrm>
          <a:prstGeom prst="straightConnector1">
            <a:avLst/>
          </a:prstGeom>
          <a:noFill/>
          <a:ln w="38100" cap="flat" cmpd="sng">
            <a:solidFill>
              <a:schemeClr val="accent1"/>
            </a:solidFill>
            <a:prstDash val="solid"/>
            <a:miter lim="800000"/>
            <a:headEnd type="none" w="sm" len="sm"/>
            <a:tailEnd type="none" w="sm" len="sm"/>
          </a:ln>
        </p:spPr>
      </p:cxnSp>
      <p:sp>
        <p:nvSpPr>
          <p:cNvPr id="170" name="Google Shape;170;p9"/>
          <p:cNvSpPr txBox="1"/>
          <p:nvPr/>
        </p:nvSpPr>
        <p:spPr>
          <a:xfrm>
            <a:off x="8738223" y="4098025"/>
            <a:ext cx="12201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a:solidFill>
                  <a:srgbClr val="171616"/>
                </a:solidFill>
              </a:rPr>
              <a:t>   </a:t>
            </a:r>
            <a:r>
              <a:rPr lang="es-CL" sz="1800">
                <a:solidFill>
                  <a:srgbClr val="171616"/>
                </a:solidFill>
                <a:latin typeface="Arial"/>
                <a:ea typeface="Arial"/>
                <a:cs typeface="Arial"/>
                <a:sym typeface="Arial"/>
              </a:rPr>
              <a:t>Prese</a:t>
            </a:r>
            <a:r>
              <a:rPr lang="es-CL" sz="1800">
                <a:solidFill>
                  <a:srgbClr val="171616"/>
                </a:solidFill>
              </a:rPr>
              <a:t>n</a:t>
            </a:r>
            <a:r>
              <a:rPr lang="es-CL" sz="1800">
                <a:solidFill>
                  <a:srgbClr val="171616"/>
                </a:solidFill>
                <a:latin typeface="Arial"/>
                <a:ea typeface="Arial"/>
                <a:cs typeface="Arial"/>
                <a:sym typeface="Arial"/>
              </a:rPr>
              <a:t>t</a:t>
            </a:r>
            <a:endParaRPr sz="1800">
              <a:solidFill>
                <a:srgbClr val="171616"/>
              </a:solidFill>
              <a:latin typeface="Arial"/>
              <a:ea typeface="Arial"/>
              <a:cs typeface="Arial"/>
              <a:sym typeface="Arial"/>
            </a:endParaRPr>
          </a:p>
        </p:txBody>
      </p:sp>
      <p:sp>
        <p:nvSpPr>
          <p:cNvPr id="171" name="Google Shape;171;p9"/>
          <p:cNvSpPr txBox="1"/>
          <p:nvPr/>
        </p:nvSpPr>
        <p:spPr>
          <a:xfrm>
            <a:off x="10595303" y="4816490"/>
            <a:ext cx="889987"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a:solidFill>
                  <a:srgbClr val="171616"/>
                </a:solidFill>
                <a:latin typeface="Arial"/>
                <a:ea typeface="Arial"/>
                <a:cs typeface="Arial"/>
                <a:sym typeface="Arial"/>
              </a:rPr>
              <a:t>Future </a:t>
            </a:r>
            <a:endParaRPr/>
          </a:p>
        </p:txBody>
      </p:sp>
      <p:sp>
        <p:nvSpPr>
          <p:cNvPr id="172" name="Google Shape;172;p9"/>
          <p:cNvSpPr txBox="1"/>
          <p:nvPr/>
        </p:nvSpPr>
        <p:spPr>
          <a:xfrm>
            <a:off x="46995" y="4816490"/>
            <a:ext cx="673582"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a:solidFill>
                  <a:srgbClr val="171616"/>
                </a:solidFill>
                <a:latin typeface="Arial"/>
                <a:ea typeface="Arial"/>
                <a:cs typeface="Arial"/>
                <a:sym typeface="Arial"/>
              </a:rPr>
              <a:t>Past </a:t>
            </a:r>
            <a:endParaRPr/>
          </a:p>
        </p:txBody>
      </p:sp>
      <p:sp>
        <p:nvSpPr>
          <p:cNvPr id="173" name="Google Shape;173;p9"/>
          <p:cNvSpPr/>
          <p:nvPr/>
        </p:nvSpPr>
        <p:spPr>
          <a:xfrm rot="5400000">
            <a:off x="6351495" y="1812342"/>
            <a:ext cx="528577" cy="6998105"/>
          </a:xfrm>
          <a:prstGeom prst="rightBrace">
            <a:avLst>
              <a:gd name="adj1" fmla="val 35057"/>
              <a:gd name="adj2" fmla="val 48734"/>
            </a:avLst>
          </a:prstGeom>
          <a:noFill/>
          <a:ln w="9525"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0000"/>
              </a:solidFill>
              <a:latin typeface="Calibri"/>
              <a:ea typeface="Calibri"/>
              <a:cs typeface="Calibri"/>
              <a:sym typeface="Calibri"/>
            </a:endParaRPr>
          </a:p>
        </p:txBody>
      </p:sp>
      <p:sp>
        <p:nvSpPr>
          <p:cNvPr id="174" name="Google Shape;174;p9"/>
          <p:cNvSpPr/>
          <p:nvPr/>
        </p:nvSpPr>
        <p:spPr>
          <a:xfrm>
            <a:off x="4834915" y="5637409"/>
            <a:ext cx="3903313" cy="369332"/>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rgbClr val="002060"/>
              </a:buClr>
              <a:buSzPts val="1800"/>
              <a:buFont typeface="Arial"/>
              <a:buChar char="•"/>
            </a:pPr>
            <a:r>
              <a:rPr lang="es-CL" sz="1800" b="1">
                <a:solidFill>
                  <a:srgbClr val="002060"/>
                </a:solidFill>
                <a:latin typeface="Calibri"/>
                <a:ea typeface="Calibri"/>
                <a:cs typeface="Calibri"/>
                <a:sym typeface="Calibri"/>
              </a:rPr>
              <a:t>I’ve studied nursing for three years. </a:t>
            </a:r>
            <a:endParaRPr/>
          </a:p>
        </p:txBody>
      </p:sp>
      <p:cxnSp>
        <p:nvCxnSpPr>
          <p:cNvPr id="175" name="Google Shape;175;p9"/>
          <p:cNvCxnSpPr/>
          <p:nvPr/>
        </p:nvCxnSpPr>
        <p:spPr>
          <a:xfrm>
            <a:off x="3116732" y="5033113"/>
            <a:ext cx="0" cy="1254798"/>
          </a:xfrm>
          <a:prstGeom prst="straightConnector1">
            <a:avLst/>
          </a:prstGeom>
          <a:noFill/>
          <a:ln w="38100" cap="flat" cmpd="sng">
            <a:solidFill>
              <a:schemeClr val="accent1"/>
            </a:solidFill>
            <a:prstDash val="solid"/>
            <a:miter lim="800000"/>
            <a:headEnd type="none" w="sm" len="sm"/>
            <a:tailEnd type="none" w="sm" len="sm"/>
          </a:ln>
        </p:spPr>
      </p:cxnSp>
      <p:sp>
        <p:nvSpPr>
          <p:cNvPr id="176" name="Google Shape;176;p9"/>
          <p:cNvSpPr/>
          <p:nvPr/>
        </p:nvSpPr>
        <p:spPr>
          <a:xfrm>
            <a:off x="1527066" y="6301560"/>
            <a:ext cx="2970942"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a:solidFill>
                  <a:srgbClr val="002060"/>
                </a:solidFill>
                <a:latin typeface="Calibri"/>
                <a:ea typeface="Calibri"/>
                <a:cs typeface="Calibri"/>
                <a:sym typeface="Calibri"/>
              </a:rPr>
              <a:t>I started university in 2018.  </a:t>
            </a:r>
            <a:endParaRPr/>
          </a:p>
        </p:txBody>
      </p:sp>
      <p:cxnSp>
        <p:nvCxnSpPr>
          <p:cNvPr id="177" name="Google Shape;177;p9"/>
          <p:cNvCxnSpPr/>
          <p:nvPr/>
        </p:nvCxnSpPr>
        <p:spPr>
          <a:xfrm>
            <a:off x="9564831" y="5001156"/>
            <a:ext cx="0" cy="1254798"/>
          </a:xfrm>
          <a:prstGeom prst="straightConnector1">
            <a:avLst/>
          </a:prstGeom>
          <a:noFill/>
          <a:ln w="38100" cap="flat" cmpd="sng">
            <a:solidFill>
              <a:schemeClr val="accent1"/>
            </a:solidFill>
            <a:prstDash val="solid"/>
            <a:miter lim="800000"/>
            <a:headEnd type="none" w="sm" len="sm"/>
            <a:tailEnd type="none" w="sm" len="sm"/>
          </a:ln>
        </p:spPr>
      </p:cxnSp>
      <p:sp>
        <p:nvSpPr>
          <p:cNvPr id="178" name="Google Shape;178;p9"/>
          <p:cNvSpPr/>
          <p:nvPr/>
        </p:nvSpPr>
        <p:spPr>
          <a:xfrm>
            <a:off x="7947241" y="6182353"/>
            <a:ext cx="210314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a:solidFill>
                  <a:srgbClr val="002060"/>
                </a:solidFill>
                <a:latin typeface="Calibri"/>
                <a:ea typeface="Calibri"/>
                <a:cs typeface="Calibri"/>
                <a:sym typeface="Calibri"/>
              </a:rPr>
              <a:t>I am still studying.  </a:t>
            </a:r>
            <a:endParaRPr/>
          </a:p>
        </p:txBody>
      </p:sp>
      <p:cxnSp>
        <p:nvCxnSpPr>
          <p:cNvPr id="179" name="Google Shape;179;p9"/>
          <p:cNvCxnSpPr/>
          <p:nvPr/>
        </p:nvCxnSpPr>
        <p:spPr>
          <a:xfrm>
            <a:off x="10114836" y="5033113"/>
            <a:ext cx="0" cy="542571"/>
          </a:xfrm>
          <a:prstGeom prst="straightConnector1">
            <a:avLst/>
          </a:prstGeom>
          <a:noFill/>
          <a:ln w="38100" cap="flat" cmpd="sng">
            <a:solidFill>
              <a:schemeClr val="accent1"/>
            </a:solidFill>
            <a:prstDash val="solid"/>
            <a:miter lim="800000"/>
            <a:headEnd type="none" w="sm" len="sm"/>
            <a:tailEnd type="none" w="sm" len="sm"/>
          </a:ln>
        </p:spPr>
      </p:cxnSp>
      <p:sp>
        <p:nvSpPr>
          <p:cNvPr id="180" name="Google Shape;180;p9"/>
          <p:cNvSpPr/>
          <p:nvPr/>
        </p:nvSpPr>
        <p:spPr>
          <a:xfrm>
            <a:off x="9612264" y="5498909"/>
            <a:ext cx="2484414"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a:solidFill>
                  <a:srgbClr val="002060"/>
                </a:solidFill>
                <a:latin typeface="Calibri"/>
                <a:ea typeface="Calibri"/>
                <a:cs typeface="Calibri"/>
                <a:sym typeface="Calibri"/>
              </a:rPr>
              <a:t>I will probably continue studying next year.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10"/>
          <p:cNvSpPr/>
          <p:nvPr/>
        </p:nvSpPr>
        <p:spPr>
          <a:xfrm>
            <a:off x="-251071" y="371774"/>
            <a:ext cx="11505236"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L" sz="3200">
                <a:solidFill>
                  <a:srgbClr val="1F3864"/>
                </a:solidFill>
                <a:latin typeface="Arial"/>
                <a:ea typeface="Arial"/>
                <a:cs typeface="Arial"/>
                <a:sym typeface="Arial"/>
              </a:rPr>
              <a:t>Present perfect. </a:t>
            </a:r>
            <a:endParaRPr sz="3200" b="0" cap="none">
              <a:solidFill>
                <a:srgbClr val="1F3864"/>
              </a:solidFill>
              <a:latin typeface="Arial"/>
              <a:ea typeface="Arial"/>
              <a:cs typeface="Arial"/>
              <a:sym typeface="Arial"/>
            </a:endParaRPr>
          </a:p>
        </p:txBody>
      </p:sp>
      <p:sp>
        <p:nvSpPr>
          <p:cNvPr id="186" name="Google Shape;186;p10"/>
          <p:cNvSpPr/>
          <p:nvPr/>
        </p:nvSpPr>
        <p:spPr>
          <a:xfrm>
            <a:off x="1513669" y="2551757"/>
            <a:ext cx="432907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2400" b="1">
                <a:solidFill>
                  <a:srgbClr val="002060"/>
                </a:solidFill>
                <a:latin typeface="Calibri"/>
                <a:ea typeface="Calibri"/>
                <a:cs typeface="Calibri"/>
                <a:sym typeface="Calibri"/>
              </a:rPr>
              <a:t>I</a:t>
            </a:r>
            <a:r>
              <a:rPr lang="es-CL" sz="2400" b="1">
                <a:solidFill>
                  <a:srgbClr val="FF0000"/>
                </a:solidFill>
                <a:latin typeface="Calibri"/>
                <a:ea typeface="Calibri"/>
                <a:cs typeface="Calibri"/>
                <a:sym typeface="Calibri"/>
              </a:rPr>
              <a:t>’ve</a:t>
            </a:r>
            <a:r>
              <a:rPr lang="es-CL" sz="2400" b="1">
                <a:solidFill>
                  <a:srgbClr val="002060"/>
                </a:solidFill>
                <a:latin typeface="Calibri"/>
                <a:ea typeface="Calibri"/>
                <a:cs typeface="Calibri"/>
                <a:sym typeface="Calibri"/>
              </a:rPr>
              <a:t> </a:t>
            </a:r>
            <a:r>
              <a:rPr lang="es-CL" sz="2400" b="1">
                <a:solidFill>
                  <a:srgbClr val="00B050"/>
                </a:solidFill>
                <a:latin typeface="Calibri"/>
                <a:ea typeface="Calibri"/>
                <a:cs typeface="Calibri"/>
                <a:sym typeface="Calibri"/>
              </a:rPr>
              <a:t>lived</a:t>
            </a:r>
            <a:r>
              <a:rPr lang="es-CL" sz="2400" b="1">
                <a:solidFill>
                  <a:srgbClr val="002060"/>
                </a:solidFill>
                <a:latin typeface="Calibri"/>
                <a:ea typeface="Calibri"/>
                <a:cs typeface="Calibri"/>
                <a:sym typeface="Calibri"/>
              </a:rPr>
              <a:t> in Santiago for 7 years</a:t>
            </a:r>
            <a:r>
              <a:rPr lang="es-CL" sz="1800" b="1">
                <a:solidFill>
                  <a:srgbClr val="002060"/>
                </a:solidFill>
                <a:latin typeface="Calibri"/>
                <a:ea typeface="Calibri"/>
                <a:cs typeface="Calibri"/>
                <a:sym typeface="Calibri"/>
              </a:rPr>
              <a:t>. </a:t>
            </a:r>
            <a:endParaRPr/>
          </a:p>
          <a:p>
            <a:pPr marL="0" marR="0" lvl="0" indent="0" algn="l" rtl="0">
              <a:spcBef>
                <a:spcPts val="0"/>
              </a:spcBef>
              <a:spcAft>
                <a:spcPts val="0"/>
              </a:spcAft>
              <a:buNone/>
            </a:pPr>
            <a:r>
              <a:rPr lang="es-CL" sz="2400" b="1">
                <a:solidFill>
                  <a:srgbClr val="002060"/>
                </a:solidFill>
                <a:latin typeface="Calibri"/>
                <a:ea typeface="Calibri"/>
                <a:cs typeface="Calibri"/>
                <a:sym typeface="Calibri"/>
              </a:rPr>
              <a:t>She</a:t>
            </a:r>
            <a:r>
              <a:rPr lang="es-CL" sz="2400" b="1">
                <a:solidFill>
                  <a:srgbClr val="FF0000"/>
                </a:solidFill>
                <a:latin typeface="Calibri"/>
                <a:ea typeface="Calibri"/>
                <a:cs typeface="Calibri"/>
                <a:sym typeface="Calibri"/>
              </a:rPr>
              <a:t>’s</a:t>
            </a:r>
            <a:r>
              <a:rPr lang="es-CL" sz="2400" b="1">
                <a:solidFill>
                  <a:srgbClr val="002060"/>
                </a:solidFill>
                <a:latin typeface="Calibri"/>
                <a:ea typeface="Calibri"/>
                <a:cs typeface="Calibri"/>
                <a:sym typeface="Calibri"/>
              </a:rPr>
              <a:t> </a:t>
            </a:r>
            <a:r>
              <a:rPr lang="es-CL" sz="2400" b="1">
                <a:solidFill>
                  <a:srgbClr val="00B050"/>
                </a:solidFill>
                <a:latin typeface="Calibri"/>
                <a:ea typeface="Calibri"/>
                <a:cs typeface="Calibri"/>
                <a:sym typeface="Calibri"/>
              </a:rPr>
              <a:t>gone</a:t>
            </a:r>
            <a:r>
              <a:rPr lang="es-CL" sz="2400" b="1">
                <a:solidFill>
                  <a:srgbClr val="002060"/>
                </a:solidFill>
                <a:latin typeface="Calibri"/>
                <a:ea typeface="Calibri"/>
                <a:cs typeface="Calibri"/>
                <a:sym typeface="Calibri"/>
              </a:rPr>
              <a:t> to the supermarket. </a:t>
            </a:r>
            <a:endParaRPr/>
          </a:p>
        </p:txBody>
      </p:sp>
      <p:sp>
        <p:nvSpPr>
          <p:cNvPr id="187" name="Google Shape;187;p10"/>
          <p:cNvSpPr/>
          <p:nvPr/>
        </p:nvSpPr>
        <p:spPr>
          <a:xfrm>
            <a:off x="539492" y="1082342"/>
            <a:ext cx="5303247"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a:solidFill>
                  <a:srgbClr val="002060"/>
                </a:solidFill>
                <a:latin typeface="Calibri"/>
                <a:ea typeface="Calibri"/>
                <a:cs typeface="Calibri"/>
                <a:sym typeface="Calibri"/>
              </a:rPr>
              <a:t>To form the present perfect we follow the rule below:</a:t>
            </a:r>
            <a:endParaRPr/>
          </a:p>
        </p:txBody>
      </p:sp>
      <p:sp>
        <p:nvSpPr>
          <p:cNvPr id="188" name="Google Shape;188;p10"/>
          <p:cNvSpPr/>
          <p:nvPr/>
        </p:nvSpPr>
        <p:spPr>
          <a:xfrm>
            <a:off x="3375378" y="1715911"/>
            <a:ext cx="270933" cy="290310"/>
          </a:xfrm>
          <a:prstGeom prst="plus">
            <a:avLst>
              <a:gd name="adj" fmla="val 35749"/>
            </a:avLst>
          </a:prstGeom>
          <a:solidFill>
            <a:srgbClr val="3F3F3F"/>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89" name="Google Shape;189;p10"/>
          <p:cNvSpPr/>
          <p:nvPr/>
        </p:nvSpPr>
        <p:spPr>
          <a:xfrm>
            <a:off x="1650052" y="1655035"/>
            <a:ext cx="1541063"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2400" b="1">
                <a:solidFill>
                  <a:srgbClr val="FF0000"/>
                </a:solidFill>
                <a:latin typeface="Calibri"/>
                <a:ea typeface="Calibri"/>
                <a:cs typeface="Calibri"/>
                <a:sym typeface="Calibri"/>
              </a:rPr>
              <a:t>HAVE/HAS</a:t>
            </a:r>
            <a:endParaRPr/>
          </a:p>
          <a:p>
            <a:pPr marL="0" marR="0" lvl="0" indent="0" algn="ctr" rtl="0">
              <a:spcBef>
                <a:spcPts val="0"/>
              </a:spcBef>
              <a:spcAft>
                <a:spcPts val="0"/>
              </a:spcAft>
              <a:buNone/>
            </a:pPr>
            <a:r>
              <a:rPr lang="es-CL" sz="1600" b="1">
                <a:solidFill>
                  <a:srgbClr val="FF0000"/>
                </a:solidFill>
                <a:latin typeface="Calibri"/>
                <a:ea typeface="Calibri"/>
                <a:cs typeface="Calibri"/>
                <a:sym typeface="Calibri"/>
              </a:rPr>
              <a:t>(‘ve/’s)</a:t>
            </a:r>
            <a:endParaRPr/>
          </a:p>
        </p:txBody>
      </p:sp>
      <p:sp>
        <p:nvSpPr>
          <p:cNvPr id="190" name="Google Shape;190;p10"/>
          <p:cNvSpPr/>
          <p:nvPr/>
        </p:nvSpPr>
        <p:spPr>
          <a:xfrm>
            <a:off x="3960484" y="1655035"/>
            <a:ext cx="3400546"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2400" b="1">
                <a:solidFill>
                  <a:srgbClr val="00B050"/>
                </a:solidFill>
                <a:latin typeface="Calibri"/>
                <a:ea typeface="Calibri"/>
                <a:cs typeface="Calibri"/>
                <a:sym typeface="Calibri"/>
              </a:rPr>
              <a:t>VERB IN PAST PARTICIPLE</a:t>
            </a:r>
            <a:endParaRPr/>
          </a:p>
        </p:txBody>
      </p:sp>
      <p:sp>
        <p:nvSpPr>
          <p:cNvPr id="191" name="Google Shape;191;p10"/>
          <p:cNvSpPr/>
          <p:nvPr/>
        </p:nvSpPr>
        <p:spPr>
          <a:xfrm>
            <a:off x="539492" y="3764707"/>
            <a:ext cx="754328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a:solidFill>
                  <a:srgbClr val="002060"/>
                </a:solidFill>
                <a:latin typeface="Calibri"/>
                <a:ea typeface="Calibri"/>
                <a:cs typeface="Calibri"/>
                <a:sym typeface="Calibri"/>
              </a:rPr>
              <a:t>To form a negative sentence in present perfect, we add not to the verb HAVE:</a:t>
            </a:r>
            <a:endParaRPr/>
          </a:p>
        </p:txBody>
      </p:sp>
      <p:sp>
        <p:nvSpPr>
          <p:cNvPr id="192" name="Google Shape;192;p10"/>
          <p:cNvSpPr/>
          <p:nvPr/>
        </p:nvSpPr>
        <p:spPr>
          <a:xfrm>
            <a:off x="1513669" y="4555649"/>
            <a:ext cx="2399439"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2400" b="1">
                <a:solidFill>
                  <a:srgbClr val="FF0000"/>
                </a:solidFill>
                <a:latin typeface="Calibri"/>
                <a:ea typeface="Calibri"/>
                <a:cs typeface="Calibri"/>
                <a:sym typeface="Calibri"/>
              </a:rPr>
              <a:t>HAVEN’T/HASN’T</a:t>
            </a:r>
            <a:endParaRPr/>
          </a:p>
        </p:txBody>
      </p:sp>
      <p:sp>
        <p:nvSpPr>
          <p:cNvPr id="193" name="Google Shape;193;p10"/>
          <p:cNvSpPr/>
          <p:nvPr/>
        </p:nvSpPr>
        <p:spPr>
          <a:xfrm>
            <a:off x="4040200" y="4649659"/>
            <a:ext cx="270933" cy="290310"/>
          </a:xfrm>
          <a:prstGeom prst="plus">
            <a:avLst>
              <a:gd name="adj" fmla="val 35749"/>
            </a:avLst>
          </a:prstGeom>
          <a:solidFill>
            <a:srgbClr val="3F3F3F"/>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94" name="Google Shape;194;p10"/>
          <p:cNvSpPr/>
          <p:nvPr/>
        </p:nvSpPr>
        <p:spPr>
          <a:xfrm>
            <a:off x="4603206" y="4569096"/>
            <a:ext cx="3400546"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2400" b="1">
                <a:solidFill>
                  <a:srgbClr val="00B050"/>
                </a:solidFill>
                <a:latin typeface="Calibri"/>
                <a:ea typeface="Calibri"/>
                <a:cs typeface="Calibri"/>
                <a:sym typeface="Calibri"/>
              </a:rPr>
              <a:t>VERB IN PAST PARTICIPLE</a:t>
            </a:r>
            <a:endParaRPr/>
          </a:p>
        </p:txBody>
      </p:sp>
      <p:sp>
        <p:nvSpPr>
          <p:cNvPr id="195" name="Google Shape;195;p10"/>
          <p:cNvSpPr/>
          <p:nvPr/>
        </p:nvSpPr>
        <p:spPr>
          <a:xfrm>
            <a:off x="1513669" y="5280288"/>
            <a:ext cx="4052456"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2400" b="1">
                <a:solidFill>
                  <a:srgbClr val="002060"/>
                </a:solidFill>
                <a:latin typeface="Calibri"/>
                <a:ea typeface="Calibri"/>
                <a:cs typeface="Calibri"/>
                <a:sym typeface="Calibri"/>
              </a:rPr>
              <a:t>I</a:t>
            </a:r>
            <a:r>
              <a:rPr lang="es-CL" sz="2400" b="1">
                <a:solidFill>
                  <a:srgbClr val="FF0000"/>
                </a:solidFill>
                <a:latin typeface="Calibri"/>
                <a:ea typeface="Calibri"/>
                <a:cs typeface="Calibri"/>
                <a:sym typeface="Calibri"/>
              </a:rPr>
              <a:t> haven’t</a:t>
            </a:r>
            <a:r>
              <a:rPr lang="es-CL" sz="2400" b="1">
                <a:solidFill>
                  <a:srgbClr val="002060"/>
                </a:solidFill>
                <a:latin typeface="Calibri"/>
                <a:ea typeface="Calibri"/>
                <a:cs typeface="Calibri"/>
                <a:sym typeface="Calibri"/>
              </a:rPr>
              <a:t> been to Arica yet</a:t>
            </a:r>
            <a:r>
              <a:rPr lang="es-CL" sz="1800" b="1">
                <a:solidFill>
                  <a:srgbClr val="002060"/>
                </a:solidFill>
                <a:latin typeface="Calibri"/>
                <a:ea typeface="Calibri"/>
                <a:cs typeface="Calibri"/>
                <a:sym typeface="Calibri"/>
              </a:rPr>
              <a:t>. </a:t>
            </a:r>
            <a:endParaRPr/>
          </a:p>
          <a:p>
            <a:pPr marL="0" marR="0" lvl="0" indent="0" algn="l" rtl="0">
              <a:spcBef>
                <a:spcPts val="0"/>
              </a:spcBef>
              <a:spcAft>
                <a:spcPts val="0"/>
              </a:spcAft>
              <a:buNone/>
            </a:pPr>
            <a:r>
              <a:rPr lang="es-CL" sz="2400" b="1">
                <a:solidFill>
                  <a:srgbClr val="002060"/>
                </a:solidFill>
                <a:latin typeface="Calibri"/>
                <a:ea typeface="Calibri"/>
                <a:cs typeface="Calibri"/>
                <a:sym typeface="Calibri"/>
              </a:rPr>
              <a:t>He </a:t>
            </a:r>
            <a:r>
              <a:rPr lang="es-CL" sz="2400" b="1">
                <a:solidFill>
                  <a:srgbClr val="FF0000"/>
                </a:solidFill>
                <a:latin typeface="Calibri"/>
                <a:ea typeface="Calibri"/>
                <a:cs typeface="Calibri"/>
                <a:sym typeface="Calibri"/>
              </a:rPr>
              <a:t>hasn’t</a:t>
            </a:r>
            <a:r>
              <a:rPr lang="es-CL" sz="2400" b="1">
                <a:solidFill>
                  <a:srgbClr val="002060"/>
                </a:solidFill>
                <a:latin typeface="Calibri"/>
                <a:ea typeface="Calibri"/>
                <a:cs typeface="Calibri"/>
                <a:sym typeface="Calibri"/>
              </a:rPr>
              <a:t> </a:t>
            </a:r>
            <a:r>
              <a:rPr lang="es-CL" sz="2400" b="1">
                <a:solidFill>
                  <a:srgbClr val="00B050"/>
                </a:solidFill>
                <a:latin typeface="Calibri"/>
                <a:ea typeface="Calibri"/>
                <a:cs typeface="Calibri"/>
                <a:sym typeface="Calibri"/>
              </a:rPr>
              <a:t>finished</a:t>
            </a:r>
            <a:r>
              <a:rPr lang="es-CL" sz="2400" b="1">
                <a:solidFill>
                  <a:srgbClr val="002060"/>
                </a:solidFill>
                <a:latin typeface="Calibri"/>
                <a:ea typeface="Calibri"/>
                <a:cs typeface="Calibri"/>
                <a:sym typeface="Calibri"/>
              </a:rPr>
              <a:t> his studies.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C50625B4-5A75-4EF6-849A-B7C7A3666376}"/>
              </a:ext>
            </a:extLst>
          </p:cNvPr>
          <p:cNvSpPr/>
          <p:nvPr/>
        </p:nvSpPr>
        <p:spPr>
          <a:xfrm>
            <a:off x="3834281" y="256032"/>
            <a:ext cx="4310795" cy="553998"/>
          </a:xfrm>
          <a:prstGeom prst="rect">
            <a:avLst/>
          </a:prstGeom>
          <a:noFill/>
        </p:spPr>
        <p:txBody>
          <a:bodyPr wrap="none" lIns="91440" tIns="45720" rIns="91440" bIns="45720">
            <a:spAutoFit/>
          </a:bodyPr>
          <a:lstStyle/>
          <a:p>
            <a:pPr algn="ctr"/>
            <a:r>
              <a:rPr lang="es-ES" sz="3000" b="0" cap="none" spc="0" dirty="0" err="1">
                <a:ln w="0"/>
                <a:solidFill>
                  <a:schemeClr val="accent1"/>
                </a:solidFill>
                <a:effectLst>
                  <a:outerShdw blurRad="38100" dist="25400" dir="5400000" algn="ctr" rotWithShape="0">
                    <a:srgbClr val="6E747A">
                      <a:alpha val="43000"/>
                    </a:srgbClr>
                  </a:outerShdw>
                </a:effectLst>
              </a:rPr>
              <a:t>Past</a:t>
            </a:r>
            <a:r>
              <a:rPr lang="es-ES" sz="3000" b="0" cap="none" spc="0" dirty="0">
                <a:ln w="0"/>
                <a:solidFill>
                  <a:schemeClr val="accent1"/>
                </a:solidFill>
                <a:effectLst>
                  <a:outerShdw blurRad="38100" dist="25400" dir="5400000" algn="ctr" rotWithShape="0">
                    <a:srgbClr val="6E747A">
                      <a:alpha val="43000"/>
                    </a:srgbClr>
                  </a:outerShdw>
                </a:effectLst>
              </a:rPr>
              <a:t> vs. </a:t>
            </a:r>
            <a:r>
              <a:rPr lang="es-ES" sz="3000" b="0" cap="none" spc="0" dirty="0" err="1">
                <a:ln w="0"/>
                <a:solidFill>
                  <a:schemeClr val="accent1"/>
                </a:solidFill>
                <a:effectLst>
                  <a:outerShdw blurRad="38100" dist="25400" dir="5400000" algn="ctr" rotWithShape="0">
                    <a:srgbClr val="6E747A">
                      <a:alpha val="43000"/>
                    </a:srgbClr>
                  </a:outerShdw>
                </a:effectLst>
              </a:rPr>
              <a:t>Present</a:t>
            </a:r>
            <a:r>
              <a:rPr lang="es-ES" sz="3000" b="0" cap="none" spc="0" dirty="0">
                <a:ln w="0"/>
                <a:solidFill>
                  <a:schemeClr val="accent1"/>
                </a:solidFill>
                <a:effectLst>
                  <a:outerShdw blurRad="38100" dist="25400" dir="5400000" algn="ctr" rotWithShape="0">
                    <a:srgbClr val="6E747A">
                      <a:alpha val="43000"/>
                    </a:srgbClr>
                  </a:outerShdw>
                </a:effectLst>
              </a:rPr>
              <a:t> </a:t>
            </a:r>
            <a:r>
              <a:rPr lang="es-ES" sz="3000" b="0" cap="none" spc="0" dirty="0" err="1">
                <a:ln w="0"/>
                <a:solidFill>
                  <a:schemeClr val="accent1"/>
                </a:solidFill>
                <a:effectLst>
                  <a:outerShdw blurRad="38100" dist="25400" dir="5400000" algn="ctr" rotWithShape="0">
                    <a:srgbClr val="6E747A">
                      <a:alpha val="43000"/>
                    </a:srgbClr>
                  </a:outerShdw>
                </a:effectLst>
              </a:rPr>
              <a:t>Perfect</a:t>
            </a:r>
            <a:endParaRPr lang="es-ES" sz="3000" b="0" cap="none" spc="0" dirty="0">
              <a:ln w="0"/>
              <a:solidFill>
                <a:schemeClr val="accent1"/>
              </a:solidFill>
              <a:effectLst>
                <a:outerShdw blurRad="38100" dist="25400" dir="5400000" algn="ctr" rotWithShape="0">
                  <a:srgbClr val="6E747A">
                    <a:alpha val="43000"/>
                  </a:srgbClr>
                </a:outerShdw>
              </a:effectLst>
            </a:endParaRPr>
          </a:p>
        </p:txBody>
      </p:sp>
      <p:sp>
        <p:nvSpPr>
          <p:cNvPr id="6" name="CuadroTexto 5">
            <a:extLst>
              <a:ext uri="{FF2B5EF4-FFF2-40B4-BE49-F238E27FC236}">
                <a16:creationId xmlns:a16="http://schemas.microsoft.com/office/drawing/2014/main" id="{9A3DDA48-2C58-44DF-9918-990F731BD815}"/>
              </a:ext>
            </a:extLst>
          </p:cNvPr>
          <p:cNvSpPr txBox="1"/>
          <p:nvPr/>
        </p:nvSpPr>
        <p:spPr>
          <a:xfrm>
            <a:off x="287079" y="810030"/>
            <a:ext cx="11904921" cy="708912"/>
          </a:xfrm>
          <a:prstGeom prst="rect">
            <a:avLst/>
          </a:prstGeom>
          <a:noFill/>
        </p:spPr>
        <p:txBody>
          <a:bodyPr wrap="square">
            <a:spAutoFit/>
          </a:bodyPr>
          <a:lstStyle/>
          <a:p>
            <a:pPr lvl="0">
              <a:lnSpc>
                <a:spcPct val="115000"/>
              </a:lnSpc>
              <a:spcAft>
                <a:spcPts val="1000"/>
              </a:spcAft>
            </a:pPr>
            <a:r>
              <a:rPr lang="en-US" sz="1800" b="1" dirty="0">
                <a:effectLst/>
                <a:latin typeface="Arial" panose="020B0604020202020204" pitchFamily="34" charset="0"/>
                <a:ea typeface="Calibri" panose="020F0502020204030204" pitchFamily="34" charset="0"/>
                <a:cs typeface="Times New Roman" panose="02020603050405020304" pitchFamily="18" charset="0"/>
              </a:rPr>
              <a:t>The following sentences are paired up. In one of them use simple past and use present perfect in the other. Some sentences can take both, but for the activity, you can use each tense only once on each pair.</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a 6">
            <a:extLst>
              <a:ext uri="{FF2B5EF4-FFF2-40B4-BE49-F238E27FC236}">
                <a16:creationId xmlns:a16="http://schemas.microsoft.com/office/drawing/2014/main" id="{ADB857D1-B600-4A65-BA22-4FEE09F36F50}"/>
              </a:ext>
            </a:extLst>
          </p:cNvPr>
          <p:cNvGraphicFramePr>
            <a:graphicFrameLocks noGrp="1"/>
          </p:cNvGraphicFramePr>
          <p:nvPr>
            <p:extLst>
              <p:ext uri="{D42A27DB-BD31-4B8C-83A1-F6EECF244321}">
                <p14:modId xmlns:p14="http://schemas.microsoft.com/office/powerpoint/2010/main" val="3743693156"/>
              </p:ext>
            </p:extLst>
          </p:nvPr>
        </p:nvGraphicFramePr>
        <p:xfrm>
          <a:off x="206766" y="1807536"/>
          <a:ext cx="11717079" cy="4756051"/>
        </p:xfrm>
        <a:graphic>
          <a:graphicData uri="http://schemas.openxmlformats.org/drawingml/2006/table">
            <a:tbl>
              <a:tblPr firstRow="1" firstCol="1" bandRow="1">
                <a:tableStyleId>{40385C44-8E4E-41F6-9EE7-D63149D82C9F}</a:tableStyleId>
              </a:tblPr>
              <a:tblGrid>
                <a:gridCol w="11717079">
                  <a:extLst>
                    <a:ext uri="{9D8B030D-6E8A-4147-A177-3AD203B41FA5}">
                      <a16:colId xmlns:a16="http://schemas.microsoft.com/office/drawing/2014/main" val="2566743572"/>
                    </a:ext>
                  </a:extLst>
                </a:gridCol>
              </a:tblGrid>
              <a:tr h="742234">
                <a:tc>
                  <a:txBody>
                    <a:bodyPr/>
                    <a:lstStyle/>
                    <a:p>
                      <a:pPr marL="342900" lvl="0" indent="-342900">
                        <a:lnSpc>
                          <a:spcPct val="115000"/>
                        </a:lnSpc>
                        <a:spcBef>
                          <a:spcPts val="1200"/>
                        </a:spcBef>
                        <a:buFont typeface="+mj-lt"/>
                        <a:buAutoNum type="arabicParenR"/>
                      </a:pPr>
                      <a:r>
                        <a:rPr lang="en-US" sz="1800" dirty="0">
                          <a:effectLst/>
                        </a:rPr>
                        <a:t>Last night, I ______________ (lose) my prescription – I had to phone my doctor to get a new one.</a:t>
                      </a:r>
                      <a:endParaRPr lang="es-CL" sz="1800" dirty="0">
                        <a:effectLst/>
                      </a:endParaRPr>
                    </a:p>
                    <a:p>
                      <a:pPr marL="342900" lvl="0" indent="-342900">
                        <a:lnSpc>
                          <a:spcPct val="115000"/>
                        </a:lnSpc>
                        <a:spcAft>
                          <a:spcPts val="1000"/>
                        </a:spcAft>
                        <a:buFont typeface="+mj-lt"/>
                        <a:buAutoNum type="arabicParenR"/>
                      </a:pPr>
                      <a:r>
                        <a:rPr lang="en-US" sz="1800" dirty="0">
                          <a:effectLst/>
                        </a:rPr>
                        <a:t>I ______________ (lose) my prescription – can you help me look for it? al</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79393216"/>
                  </a:ext>
                </a:extLst>
              </a:tr>
              <a:tr h="489885">
                <a:tc>
                  <a:txBody>
                    <a:bodyPr/>
                    <a:lstStyle/>
                    <a:p>
                      <a:pPr marL="342900" lvl="0" indent="-342900">
                        <a:lnSpc>
                          <a:spcPct val="115000"/>
                        </a:lnSpc>
                        <a:spcBef>
                          <a:spcPts val="1200"/>
                        </a:spcBef>
                        <a:buFont typeface="+mj-lt"/>
                        <a:buAutoNum type="arabicParenR"/>
                      </a:pPr>
                      <a:r>
                        <a:rPr lang="en-US" sz="1800" dirty="0">
                          <a:effectLst/>
                        </a:rPr>
                        <a:t>I ______________ (be) to the hospital three times this month.</a:t>
                      </a:r>
                      <a:endParaRPr lang="es-CL" sz="1800" dirty="0">
                        <a:effectLst/>
                      </a:endParaRPr>
                    </a:p>
                    <a:p>
                      <a:pPr marL="342900" lvl="0" indent="-342900">
                        <a:lnSpc>
                          <a:spcPct val="115000"/>
                        </a:lnSpc>
                        <a:spcAft>
                          <a:spcPts val="1000"/>
                        </a:spcAft>
                        <a:buFont typeface="+mj-lt"/>
                        <a:buAutoNum type="arabicParenR"/>
                      </a:pPr>
                      <a:r>
                        <a:rPr lang="en-US" sz="1800" dirty="0">
                          <a:effectLst/>
                        </a:rPr>
                        <a:t>Last year, I ______________ (be) in the hospital twice.</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5944215"/>
                  </a:ext>
                </a:extLst>
              </a:tr>
              <a:tr h="489885">
                <a:tc>
                  <a:txBody>
                    <a:bodyPr/>
                    <a:lstStyle/>
                    <a:p>
                      <a:pPr marL="342900" lvl="0" indent="-342900">
                        <a:lnSpc>
                          <a:spcPct val="115000"/>
                        </a:lnSpc>
                        <a:spcBef>
                          <a:spcPts val="1200"/>
                        </a:spcBef>
                        <a:buFont typeface="+mj-lt"/>
                        <a:buAutoNum type="arabicParenR"/>
                      </a:pPr>
                      <a:r>
                        <a:rPr lang="en-US" sz="1800" dirty="0">
                          <a:effectLst/>
                        </a:rPr>
                        <a:t>He ______________ (know) my great grandmother for a few years. She died when he was eight. </a:t>
                      </a:r>
                      <a:endParaRPr lang="es-CL" sz="1800" dirty="0">
                        <a:effectLst/>
                      </a:endParaRPr>
                    </a:p>
                    <a:p>
                      <a:pPr marL="342900" lvl="0" indent="-342900">
                        <a:lnSpc>
                          <a:spcPct val="115000"/>
                        </a:lnSpc>
                        <a:spcAft>
                          <a:spcPts val="1000"/>
                        </a:spcAft>
                        <a:buFont typeface="+mj-lt"/>
                        <a:buAutoNum type="arabicParenR"/>
                      </a:pPr>
                      <a:r>
                        <a:rPr lang="en-US" sz="1800" dirty="0">
                          <a:effectLst/>
                        </a:rPr>
                        <a:t>He ______________ (know) Annie for three years now. They still meet once a month.</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81339532"/>
                  </a:ext>
                </a:extLst>
              </a:tr>
              <a:tr h="678405">
                <a:tc>
                  <a:txBody>
                    <a:bodyPr/>
                    <a:lstStyle/>
                    <a:p>
                      <a:pPr marL="342900" lvl="0" indent="-342900">
                        <a:lnSpc>
                          <a:spcPct val="115000"/>
                        </a:lnSpc>
                        <a:spcBef>
                          <a:spcPts val="1200"/>
                        </a:spcBef>
                        <a:buFont typeface="+mj-lt"/>
                        <a:buAutoNum type="arabicParenR"/>
                      </a:pPr>
                      <a:r>
                        <a:rPr lang="en-US" sz="1800" dirty="0">
                          <a:effectLst/>
                        </a:rPr>
                        <a:t>They ______________ (use) robotically-assisted surgery for two years, and they are really good at doing it now.</a:t>
                      </a:r>
                      <a:endParaRPr lang="es-CL" sz="1800" dirty="0">
                        <a:effectLst/>
                      </a:endParaRPr>
                    </a:p>
                    <a:p>
                      <a:pPr marL="342900" lvl="0" indent="-342900">
                        <a:lnSpc>
                          <a:spcPct val="115000"/>
                        </a:lnSpc>
                        <a:buFont typeface="+mj-lt"/>
                        <a:buAutoNum type="arabicParenR"/>
                      </a:pPr>
                      <a:r>
                        <a:rPr lang="en-US" sz="1800" dirty="0">
                          <a:effectLst/>
                        </a:rPr>
                        <a:t>They ______________ (use) robotically-assisted surgery in the city, but now, they are working in an area with limited equipment.</a:t>
                      </a:r>
                      <a:endParaRPr lang="es-CL" sz="1800" dirty="0">
                        <a:effectLst/>
                      </a:endParaRPr>
                    </a:p>
                  </a:txBody>
                  <a:tcPr marL="68580" marR="68580" marT="0" marB="0"/>
                </a:tc>
                <a:extLst>
                  <a:ext uri="{0D108BD9-81ED-4DB2-BD59-A6C34878D82A}">
                    <a16:rowId xmlns:a16="http://schemas.microsoft.com/office/drawing/2014/main" val="2163674529"/>
                  </a:ext>
                </a:extLst>
              </a:tr>
              <a:tr h="489885">
                <a:tc>
                  <a:txBody>
                    <a:bodyPr/>
                    <a:lstStyle/>
                    <a:p>
                      <a:pPr marL="342900" lvl="0" indent="-342900">
                        <a:lnSpc>
                          <a:spcPct val="115000"/>
                        </a:lnSpc>
                        <a:spcBef>
                          <a:spcPts val="1200"/>
                        </a:spcBef>
                        <a:buFont typeface="+mj-lt"/>
                        <a:buAutoNum type="arabicParenR"/>
                      </a:pPr>
                      <a:r>
                        <a:rPr lang="en-US" sz="1800" dirty="0">
                          <a:effectLst/>
                        </a:rPr>
                        <a:t>Last month, I ______________ (go) to a congress.</a:t>
                      </a:r>
                      <a:endParaRPr lang="es-CL" sz="1800" dirty="0">
                        <a:effectLst/>
                      </a:endParaRPr>
                    </a:p>
                    <a:p>
                      <a:pPr marL="342900" lvl="0" indent="-342900">
                        <a:lnSpc>
                          <a:spcPct val="115000"/>
                        </a:lnSpc>
                        <a:spcAft>
                          <a:spcPts val="1000"/>
                        </a:spcAft>
                        <a:buFont typeface="+mj-lt"/>
                        <a:buAutoNum type="arabicParenR"/>
                      </a:pPr>
                      <a:r>
                        <a:rPr lang="en-US" sz="1800" dirty="0">
                          <a:effectLst/>
                        </a:rPr>
                        <a:t>I’m sorry, Doctor </a:t>
                      </a:r>
                      <a:r>
                        <a:rPr lang="en-US" sz="1800" dirty="0" err="1">
                          <a:effectLst/>
                        </a:rPr>
                        <a:t>Paucara</a:t>
                      </a:r>
                      <a:r>
                        <a:rPr lang="en-US" sz="1800" dirty="0">
                          <a:effectLst/>
                        </a:rPr>
                        <a:t> isn’t here now. He ______________ (go) to the surgery ward. </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78348642"/>
                  </a:ext>
                </a:extLst>
              </a:tr>
              <a:tr h="489885">
                <a:tc>
                  <a:txBody>
                    <a:bodyPr/>
                    <a:lstStyle/>
                    <a:p>
                      <a:pPr marL="342900" lvl="0" indent="-342900">
                        <a:lnSpc>
                          <a:spcPct val="115000"/>
                        </a:lnSpc>
                        <a:spcBef>
                          <a:spcPts val="1200"/>
                        </a:spcBef>
                        <a:buFont typeface="+mj-lt"/>
                        <a:buAutoNum type="arabicParenR"/>
                      </a:pPr>
                      <a:r>
                        <a:rPr lang="en-US" sz="1800">
                          <a:effectLst/>
                        </a:rPr>
                        <a:t>The new midwife team ______________ (assist) hundreds of births since 2011.</a:t>
                      </a:r>
                      <a:endParaRPr lang="es-CL" sz="1800">
                        <a:effectLst/>
                      </a:endParaRPr>
                    </a:p>
                    <a:p>
                      <a:pPr marL="342900" lvl="0" indent="-342900">
                        <a:lnSpc>
                          <a:spcPct val="115000"/>
                        </a:lnSpc>
                        <a:spcAft>
                          <a:spcPts val="1000"/>
                        </a:spcAft>
                        <a:buFont typeface="+mj-lt"/>
                        <a:buAutoNum type="arabicParenR"/>
                      </a:pPr>
                      <a:r>
                        <a:rPr lang="en-US" sz="1800">
                          <a:effectLst/>
                        </a:rPr>
                        <a:t>The midwife team ______________  (assist) the birth of beautiful twins this morning.</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83651074"/>
                  </a:ext>
                </a:extLst>
              </a:tr>
              <a:tr h="636379">
                <a:tc>
                  <a:txBody>
                    <a:bodyPr/>
                    <a:lstStyle/>
                    <a:p>
                      <a:pPr marL="342900" lvl="0" indent="-342900">
                        <a:lnSpc>
                          <a:spcPct val="115000"/>
                        </a:lnSpc>
                        <a:spcBef>
                          <a:spcPts val="1200"/>
                        </a:spcBef>
                        <a:buFont typeface="+mj-lt"/>
                        <a:buAutoNum type="arabicParenR"/>
                      </a:pPr>
                      <a:r>
                        <a:rPr lang="en-US" sz="1800" dirty="0">
                          <a:effectLst/>
                        </a:rPr>
                        <a:t>The patient in room 509 was admitted because she ______________ (suffer) a heart attack at home.</a:t>
                      </a:r>
                      <a:endParaRPr lang="es-CL" sz="1800" dirty="0">
                        <a:effectLst/>
                      </a:endParaRPr>
                    </a:p>
                    <a:p>
                      <a:pPr marL="342900" lvl="0" indent="-342900">
                        <a:lnSpc>
                          <a:spcPct val="115000"/>
                        </a:lnSpc>
                        <a:spcAft>
                          <a:spcPts val="1000"/>
                        </a:spcAft>
                        <a:buFont typeface="+mj-lt"/>
                        <a:buAutoNum type="arabicParenR"/>
                      </a:pPr>
                      <a:r>
                        <a:rPr lang="en-US" sz="1800" dirty="0">
                          <a:effectLst/>
                        </a:rPr>
                        <a:t>We fear for the health of the patient in room 509 who ______________ (suffer) from two heart attacks already.</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07805584"/>
                  </a:ext>
                </a:extLst>
              </a:tr>
            </a:tbl>
          </a:graphicData>
        </a:graphic>
      </p:graphicFrame>
      <p:sp>
        <p:nvSpPr>
          <p:cNvPr id="2" name="CuadroTexto 1">
            <a:extLst>
              <a:ext uri="{FF2B5EF4-FFF2-40B4-BE49-F238E27FC236}">
                <a16:creationId xmlns:a16="http://schemas.microsoft.com/office/drawing/2014/main" id="{9BCB57B0-AC11-12A7-E776-F2E6C97052B6}"/>
              </a:ext>
            </a:extLst>
          </p:cNvPr>
          <p:cNvSpPr txBox="1"/>
          <p:nvPr/>
        </p:nvSpPr>
        <p:spPr>
          <a:xfrm>
            <a:off x="9764485" y="1764694"/>
            <a:ext cx="1326004" cy="338554"/>
          </a:xfrm>
          <a:prstGeom prst="rect">
            <a:avLst/>
          </a:prstGeom>
          <a:solidFill>
            <a:srgbClr val="0070C0"/>
          </a:solidFill>
        </p:spPr>
        <p:txBody>
          <a:bodyPr wrap="none" rtlCol="0">
            <a:spAutoFit/>
          </a:bodyPr>
          <a:lstStyle/>
          <a:p>
            <a:r>
              <a:rPr lang="es-CL" sz="1600" b="1" dirty="0" err="1">
                <a:solidFill>
                  <a:schemeClr val="bg1"/>
                </a:solidFill>
              </a:rPr>
              <a:t>Past</a:t>
            </a:r>
            <a:r>
              <a:rPr lang="es-CL" sz="1600" b="1" dirty="0">
                <a:solidFill>
                  <a:schemeClr val="bg1"/>
                </a:solidFill>
              </a:rPr>
              <a:t> simple</a:t>
            </a:r>
          </a:p>
        </p:txBody>
      </p:sp>
      <p:sp>
        <p:nvSpPr>
          <p:cNvPr id="8" name="CuadroTexto 7">
            <a:extLst>
              <a:ext uri="{FF2B5EF4-FFF2-40B4-BE49-F238E27FC236}">
                <a16:creationId xmlns:a16="http://schemas.microsoft.com/office/drawing/2014/main" id="{80D29AC4-6CC2-E9A3-D800-6F501912CCEF}"/>
              </a:ext>
            </a:extLst>
          </p:cNvPr>
          <p:cNvSpPr txBox="1"/>
          <p:nvPr/>
        </p:nvSpPr>
        <p:spPr>
          <a:xfrm>
            <a:off x="7293428" y="2110374"/>
            <a:ext cx="1758815" cy="338554"/>
          </a:xfrm>
          <a:prstGeom prst="rect">
            <a:avLst/>
          </a:prstGeom>
          <a:solidFill>
            <a:srgbClr val="C00000"/>
          </a:solidFill>
        </p:spPr>
        <p:txBody>
          <a:bodyPr wrap="none" rtlCol="0">
            <a:spAutoFit/>
          </a:bodyPr>
          <a:lstStyle/>
          <a:p>
            <a:r>
              <a:rPr lang="es-CL" sz="1600" b="1" dirty="0" err="1">
                <a:solidFill>
                  <a:schemeClr val="bg1"/>
                </a:solidFill>
              </a:rPr>
              <a:t>Present</a:t>
            </a:r>
            <a:r>
              <a:rPr lang="es-CL" sz="1600" b="1" dirty="0">
                <a:solidFill>
                  <a:schemeClr val="bg1"/>
                </a:solidFill>
              </a:rPr>
              <a:t> </a:t>
            </a:r>
            <a:r>
              <a:rPr lang="es-CL" sz="1600" b="1" dirty="0" err="1">
                <a:solidFill>
                  <a:schemeClr val="bg1"/>
                </a:solidFill>
              </a:rPr>
              <a:t>perfect</a:t>
            </a:r>
            <a:r>
              <a:rPr lang="es-CL" sz="1600" b="1" dirty="0">
                <a:solidFill>
                  <a:schemeClr val="bg1"/>
                </a:solidFill>
              </a:rPr>
              <a:t>*</a:t>
            </a:r>
          </a:p>
        </p:txBody>
      </p:sp>
      <p:sp>
        <p:nvSpPr>
          <p:cNvPr id="9" name="CuadroTexto 8">
            <a:extLst>
              <a:ext uri="{FF2B5EF4-FFF2-40B4-BE49-F238E27FC236}">
                <a16:creationId xmlns:a16="http://schemas.microsoft.com/office/drawing/2014/main" id="{95AD035E-7699-66D3-7824-002C23FC08B8}"/>
              </a:ext>
            </a:extLst>
          </p:cNvPr>
          <p:cNvSpPr txBox="1"/>
          <p:nvPr/>
        </p:nvSpPr>
        <p:spPr>
          <a:xfrm>
            <a:off x="6433456" y="2556689"/>
            <a:ext cx="1678665" cy="338554"/>
          </a:xfrm>
          <a:prstGeom prst="rect">
            <a:avLst/>
          </a:prstGeom>
          <a:solidFill>
            <a:srgbClr val="C00000"/>
          </a:solidFill>
        </p:spPr>
        <p:txBody>
          <a:bodyPr wrap="none" rtlCol="0">
            <a:spAutoFit/>
          </a:bodyPr>
          <a:lstStyle/>
          <a:p>
            <a:r>
              <a:rPr lang="es-CL" sz="1600" b="1" dirty="0" err="1">
                <a:solidFill>
                  <a:schemeClr val="bg1"/>
                </a:solidFill>
              </a:rPr>
              <a:t>Present</a:t>
            </a:r>
            <a:r>
              <a:rPr lang="es-CL" sz="1600" b="1" dirty="0">
                <a:solidFill>
                  <a:schemeClr val="bg1"/>
                </a:solidFill>
              </a:rPr>
              <a:t> </a:t>
            </a:r>
            <a:r>
              <a:rPr lang="es-CL" sz="1600" b="1" dirty="0" err="1">
                <a:solidFill>
                  <a:schemeClr val="bg1"/>
                </a:solidFill>
              </a:rPr>
              <a:t>perfect</a:t>
            </a:r>
            <a:endParaRPr lang="es-CL" sz="1600" b="1" dirty="0">
              <a:solidFill>
                <a:schemeClr val="bg1"/>
              </a:solidFill>
            </a:endParaRPr>
          </a:p>
        </p:txBody>
      </p:sp>
      <p:sp>
        <p:nvSpPr>
          <p:cNvPr id="10" name="CuadroTexto 9">
            <a:extLst>
              <a:ext uri="{FF2B5EF4-FFF2-40B4-BE49-F238E27FC236}">
                <a16:creationId xmlns:a16="http://schemas.microsoft.com/office/drawing/2014/main" id="{5DBCDFC5-A3EC-D125-B03A-AA0AC8B1F117}"/>
              </a:ext>
            </a:extLst>
          </p:cNvPr>
          <p:cNvSpPr txBox="1"/>
          <p:nvPr/>
        </p:nvSpPr>
        <p:spPr>
          <a:xfrm>
            <a:off x="5758545" y="2858826"/>
            <a:ext cx="1326004" cy="338554"/>
          </a:xfrm>
          <a:prstGeom prst="rect">
            <a:avLst/>
          </a:prstGeom>
          <a:solidFill>
            <a:srgbClr val="0070C0"/>
          </a:solidFill>
        </p:spPr>
        <p:txBody>
          <a:bodyPr wrap="none" rtlCol="0">
            <a:spAutoFit/>
          </a:bodyPr>
          <a:lstStyle/>
          <a:p>
            <a:r>
              <a:rPr lang="es-CL" sz="1600" b="1" dirty="0" err="1">
                <a:solidFill>
                  <a:schemeClr val="bg1"/>
                </a:solidFill>
              </a:rPr>
              <a:t>Past</a:t>
            </a:r>
            <a:r>
              <a:rPr lang="es-CL" sz="1600" b="1" dirty="0">
                <a:solidFill>
                  <a:schemeClr val="bg1"/>
                </a:solidFill>
              </a:rPr>
              <a:t> simple</a:t>
            </a:r>
          </a:p>
        </p:txBody>
      </p:sp>
      <p:sp>
        <p:nvSpPr>
          <p:cNvPr id="11" name="CuadroTexto 10">
            <a:extLst>
              <a:ext uri="{FF2B5EF4-FFF2-40B4-BE49-F238E27FC236}">
                <a16:creationId xmlns:a16="http://schemas.microsoft.com/office/drawing/2014/main" id="{F3FEFB83-5E59-B918-F652-575AC821983C}"/>
              </a:ext>
            </a:extLst>
          </p:cNvPr>
          <p:cNvSpPr txBox="1"/>
          <p:nvPr/>
        </p:nvSpPr>
        <p:spPr>
          <a:xfrm>
            <a:off x="9655631" y="3092320"/>
            <a:ext cx="1326004" cy="338554"/>
          </a:xfrm>
          <a:prstGeom prst="rect">
            <a:avLst/>
          </a:prstGeom>
          <a:solidFill>
            <a:srgbClr val="0070C0"/>
          </a:solidFill>
        </p:spPr>
        <p:txBody>
          <a:bodyPr wrap="none" rtlCol="0">
            <a:spAutoFit/>
          </a:bodyPr>
          <a:lstStyle/>
          <a:p>
            <a:r>
              <a:rPr lang="es-CL" sz="1600" b="1" dirty="0" err="1">
                <a:solidFill>
                  <a:schemeClr val="bg1"/>
                </a:solidFill>
              </a:rPr>
              <a:t>Past</a:t>
            </a:r>
            <a:r>
              <a:rPr lang="es-CL" sz="1600" b="1" dirty="0">
                <a:solidFill>
                  <a:schemeClr val="bg1"/>
                </a:solidFill>
              </a:rPr>
              <a:t> simple</a:t>
            </a:r>
          </a:p>
        </p:txBody>
      </p:sp>
      <p:sp>
        <p:nvSpPr>
          <p:cNvPr id="12" name="CuadroTexto 11">
            <a:extLst>
              <a:ext uri="{FF2B5EF4-FFF2-40B4-BE49-F238E27FC236}">
                <a16:creationId xmlns:a16="http://schemas.microsoft.com/office/drawing/2014/main" id="{08C1C902-7031-EA32-50D1-040EF2F4F16B}"/>
              </a:ext>
            </a:extLst>
          </p:cNvPr>
          <p:cNvSpPr txBox="1"/>
          <p:nvPr/>
        </p:nvSpPr>
        <p:spPr>
          <a:xfrm>
            <a:off x="8639968" y="3473716"/>
            <a:ext cx="1678665" cy="338554"/>
          </a:xfrm>
          <a:prstGeom prst="rect">
            <a:avLst/>
          </a:prstGeom>
          <a:solidFill>
            <a:srgbClr val="C00000"/>
          </a:solidFill>
        </p:spPr>
        <p:txBody>
          <a:bodyPr wrap="none" rtlCol="0">
            <a:spAutoFit/>
          </a:bodyPr>
          <a:lstStyle/>
          <a:p>
            <a:r>
              <a:rPr lang="es-CL" sz="1600" b="1" dirty="0" err="1">
                <a:solidFill>
                  <a:schemeClr val="bg1"/>
                </a:solidFill>
              </a:rPr>
              <a:t>Present</a:t>
            </a:r>
            <a:r>
              <a:rPr lang="es-CL" sz="1600" b="1" dirty="0">
                <a:solidFill>
                  <a:schemeClr val="bg1"/>
                </a:solidFill>
              </a:rPr>
              <a:t> </a:t>
            </a:r>
            <a:r>
              <a:rPr lang="es-CL" sz="1600" b="1" dirty="0" err="1">
                <a:solidFill>
                  <a:schemeClr val="bg1"/>
                </a:solidFill>
              </a:rPr>
              <a:t>perfect</a:t>
            </a:r>
            <a:endParaRPr lang="es-CL" sz="1600" b="1" dirty="0">
              <a:solidFill>
                <a:schemeClr val="bg1"/>
              </a:solidFill>
            </a:endParaRPr>
          </a:p>
        </p:txBody>
      </p:sp>
      <p:sp>
        <p:nvSpPr>
          <p:cNvPr id="13" name="CuadroTexto 12">
            <a:extLst>
              <a:ext uri="{FF2B5EF4-FFF2-40B4-BE49-F238E27FC236}">
                <a16:creationId xmlns:a16="http://schemas.microsoft.com/office/drawing/2014/main" id="{1037DC3E-3A07-A00B-B3B6-5A15E4FFB2B2}"/>
              </a:ext>
            </a:extLst>
          </p:cNvPr>
          <p:cNvSpPr txBox="1"/>
          <p:nvPr/>
        </p:nvSpPr>
        <p:spPr>
          <a:xfrm>
            <a:off x="10522373" y="3513143"/>
            <a:ext cx="1678665" cy="338554"/>
          </a:xfrm>
          <a:prstGeom prst="rect">
            <a:avLst/>
          </a:prstGeom>
          <a:solidFill>
            <a:srgbClr val="C00000"/>
          </a:solidFill>
        </p:spPr>
        <p:txBody>
          <a:bodyPr wrap="none" rtlCol="0">
            <a:spAutoFit/>
          </a:bodyPr>
          <a:lstStyle/>
          <a:p>
            <a:r>
              <a:rPr lang="es-CL" sz="1600" b="1" dirty="0" err="1">
                <a:solidFill>
                  <a:schemeClr val="bg1"/>
                </a:solidFill>
              </a:rPr>
              <a:t>Present</a:t>
            </a:r>
            <a:r>
              <a:rPr lang="es-CL" sz="1600" b="1" dirty="0">
                <a:solidFill>
                  <a:schemeClr val="bg1"/>
                </a:solidFill>
              </a:rPr>
              <a:t> </a:t>
            </a:r>
            <a:r>
              <a:rPr lang="es-CL" sz="1600" b="1" dirty="0" err="1">
                <a:solidFill>
                  <a:schemeClr val="bg1"/>
                </a:solidFill>
              </a:rPr>
              <a:t>perfect</a:t>
            </a:r>
            <a:endParaRPr lang="es-CL" sz="1600" b="1" dirty="0">
              <a:solidFill>
                <a:schemeClr val="bg1"/>
              </a:solidFill>
            </a:endParaRPr>
          </a:p>
        </p:txBody>
      </p:sp>
      <p:sp>
        <p:nvSpPr>
          <p:cNvPr id="14" name="CuadroTexto 13">
            <a:extLst>
              <a:ext uri="{FF2B5EF4-FFF2-40B4-BE49-F238E27FC236}">
                <a16:creationId xmlns:a16="http://schemas.microsoft.com/office/drawing/2014/main" id="{027A4BB5-A979-2874-4D6A-A9FC8E4F43E9}"/>
              </a:ext>
            </a:extLst>
          </p:cNvPr>
          <p:cNvSpPr txBox="1"/>
          <p:nvPr/>
        </p:nvSpPr>
        <p:spPr>
          <a:xfrm>
            <a:off x="1807031" y="4398606"/>
            <a:ext cx="1326004" cy="338554"/>
          </a:xfrm>
          <a:prstGeom prst="rect">
            <a:avLst/>
          </a:prstGeom>
          <a:solidFill>
            <a:srgbClr val="0070C0"/>
          </a:solidFill>
        </p:spPr>
        <p:txBody>
          <a:bodyPr wrap="none" rtlCol="0">
            <a:spAutoFit/>
          </a:bodyPr>
          <a:lstStyle/>
          <a:p>
            <a:r>
              <a:rPr lang="es-CL" sz="1600" b="1" dirty="0" err="1">
                <a:solidFill>
                  <a:schemeClr val="bg1"/>
                </a:solidFill>
              </a:rPr>
              <a:t>Past</a:t>
            </a:r>
            <a:r>
              <a:rPr lang="es-CL" sz="1600" b="1" dirty="0">
                <a:solidFill>
                  <a:schemeClr val="bg1"/>
                </a:solidFill>
              </a:rPr>
              <a:t> simple</a:t>
            </a:r>
          </a:p>
        </p:txBody>
      </p:sp>
      <p:sp>
        <p:nvSpPr>
          <p:cNvPr id="15" name="CuadroTexto 14">
            <a:extLst>
              <a:ext uri="{FF2B5EF4-FFF2-40B4-BE49-F238E27FC236}">
                <a16:creationId xmlns:a16="http://schemas.microsoft.com/office/drawing/2014/main" id="{E2D30C57-5578-4571-4D0E-0F9D1B3CA6CD}"/>
              </a:ext>
            </a:extLst>
          </p:cNvPr>
          <p:cNvSpPr txBox="1"/>
          <p:nvPr/>
        </p:nvSpPr>
        <p:spPr>
          <a:xfrm>
            <a:off x="5203374" y="4574651"/>
            <a:ext cx="1326004" cy="338554"/>
          </a:xfrm>
          <a:prstGeom prst="rect">
            <a:avLst/>
          </a:prstGeom>
          <a:solidFill>
            <a:srgbClr val="0070C0"/>
          </a:solidFill>
        </p:spPr>
        <p:txBody>
          <a:bodyPr wrap="none" rtlCol="0">
            <a:spAutoFit/>
          </a:bodyPr>
          <a:lstStyle/>
          <a:p>
            <a:r>
              <a:rPr lang="es-CL" sz="1600" b="1" dirty="0" err="1">
                <a:solidFill>
                  <a:schemeClr val="bg1"/>
                </a:solidFill>
              </a:rPr>
              <a:t>Past</a:t>
            </a:r>
            <a:r>
              <a:rPr lang="es-CL" sz="1600" b="1" dirty="0">
                <a:solidFill>
                  <a:schemeClr val="bg1"/>
                </a:solidFill>
              </a:rPr>
              <a:t> simple</a:t>
            </a:r>
          </a:p>
        </p:txBody>
      </p:sp>
      <p:sp>
        <p:nvSpPr>
          <p:cNvPr id="16" name="CuadroTexto 15">
            <a:extLst>
              <a:ext uri="{FF2B5EF4-FFF2-40B4-BE49-F238E27FC236}">
                <a16:creationId xmlns:a16="http://schemas.microsoft.com/office/drawing/2014/main" id="{0C8C6D41-7A09-97D9-0E58-C20DDF7C9EBB}"/>
              </a:ext>
            </a:extLst>
          </p:cNvPr>
          <p:cNvSpPr txBox="1"/>
          <p:nvPr/>
        </p:nvSpPr>
        <p:spPr>
          <a:xfrm>
            <a:off x="9052243" y="4927777"/>
            <a:ext cx="1758815" cy="338554"/>
          </a:xfrm>
          <a:prstGeom prst="rect">
            <a:avLst/>
          </a:prstGeom>
          <a:solidFill>
            <a:srgbClr val="C00000"/>
          </a:solidFill>
        </p:spPr>
        <p:txBody>
          <a:bodyPr wrap="none" rtlCol="0">
            <a:spAutoFit/>
          </a:bodyPr>
          <a:lstStyle/>
          <a:p>
            <a:r>
              <a:rPr lang="es-CL" sz="1600" b="1" dirty="0" err="1">
                <a:solidFill>
                  <a:schemeClr val="bg1"/>
                </a:solidFill>
              </a:rPr>
              <a:t>Present</a:t>
            </a:r>
            <a:r>
              <a:rPr lang="es-CL" sz="1600" b="1" dirty="0">
                <a:solidFill>
                  <a:schemeClr val="bg1"/>
                </a:solidFill>
              </a:rPr>
              <a:t> </a:t>
            </a:r>
            <a:r>
              <a:rPr lang="es-CL" sz="1600" b="1" dirty="0" err="1">
                <a:solidFill>
                  <a:schemeClr val="bg1"/>
                </a:solidFill>
              </a:rPr>
              <a:t>perfect</a:t>
            </a:r>
            <a:r>
              <a:rPr lang="es-CL" sz="1600" b="1" dirty="0">
                <a:solidFill>
                  <a:schemeClr val="bg1"/>
                </a:solidFill>
              </a:rPr>
              <a:t>*</a:t>
            </a:r>
          </a:p>
        </p:txBody>
      </p:sp>
      <p:sp>
        <p:nvSpPr>
          <p:cNvPr id="17" name="CuadroTexto 16">
            <a:extLst>
              <a:ext uri="{FF2B5EF4-FFF2-40B4-BE49-F238E27FC236}">
                <a16:creationId xmlns:a16="http://schemas.microsoft.com/office/drawing/2014/main" id="{5C394DA9-30B8-2ADC-3A32-ADBCBEAD5FCA}"/>
              </a:ext>
            </a:extLst>
          </p:cNvPr>
          <p:cNvSpPr txBox="1"/>
          <p:nvPr/>
        </p:nvSpPr>
        <p:spPr>
          <a:xfrm>
            <a:off x="8018100" y="5297890"/>
            <a:ext cx="1678665" cy="338554"/>
          </a:xfrm>
          <a:prstGeom prst="rect">
            <a:avLst/>
          </a:prstGeom>
          <a:solidFill>
            <a:srgbClr val="C00000"/>
          </a:solidFill>
        </p:spPr>
        <p:txBody>
          <a:bodyPr wrap="none" rtlCol="0">
            <a:spAutoFit/>
          </a:bodyPr>
          <a:lstStyle/>
          <a:p>
            <a:r>
              <a:rPr lang="es-CL" sz="1600" b="1" dirty="0" err="1">
                <a:solidFill>
                  <a:schemeClr val="bg1"/>
                </a:solidFill>
              </a:rPr>
              <a:t>Present</a:t>
            </a:r>
            <a:r>
              <a:rPr lang="es-CL" sz="1600" b="1" dirty="0">
                <a:solidFill>
                  <a:schemeClr val="bg1"/>
                </a:solidFill>
              </a:rPr>
              <a:t> </a:t>
            </a:r>
            <a:r>
              <a:rPr lang="es-CL" sz="1600" b="1" dirty="0" err="1">
                <a:solidFill>
                  <a:schemeClr val="bg1"/>
                </a:solidFill>
              </a:rPr>
              <a:t>perfect</a:t>
            </a:r>
            <a:endParaRPr lang="es-CL" sz="1600" b="1" dirty="0">
              <a:solidFill>
                <a:schemeClr val="bg1"/>
              </a:solidFill>
            </a:endParaRPr>
          </a:p>
        </p:txBody>
      </p:sp>
      <p:sp>
        <p:nvSpPr>
          <p:cNvPr id="18" name="CuadroTexto 17">
            <a:extLst>
              <a:ext uri="{FF2B5EF4-FFF2-40B4-BE49-F238E27FC236}">
                <a16:creationId xmlns:a16="http://schemas.microsoft.com/office/drawing/2014/main" id="{62DDD5AF-E7AF-DDC0-B21A-94394DE2CAEC}"/>
              </a:ext>
            </a:extLst>
          </p:cNvPr>
          <p:cNvSpPr txBox="1"/>
          <p:nvPr/>
        </p:nvSpPr>
        <p:spPr>
          <a:xfrm>
            <a:off x="8639968" y="5654098"/>
            <a:ext cx="1326004" cy="338554"/>
          </a:xfrm>
          <a:prstGeom prst="rect">
            <a:avLst/>
          </a:prstGeom>
          <a:solidFill>
            <a:srgbClr val="0070C0"/>
          </a:solidFill>
        </p:spPr>
        <p:txBody>
          <a:bodyPr wrap="none" rtlCol="0">
            <a:spAutoFit/>
          </a:bodyPr>
          <a:lstStyle/>
          <a:p>
            <a:r>
              <a:rPr lang="es-CL" sz="1600" b="1" dirty="0" err="1">
                <a:solidFill>
                  <a:schemeClr val="bg1"/>
                </a:solidFill>
              </a:rPr>
              <a:t>Past</a:t>
            </a:r>
            <a:r>
              <a:rPr lang="es-CL" sz="1600" b="1" dirty="0">
                <a:solidFill>
                  <a:schemeClr val="bg1"/>
                </a:solidFill>
              </a:rPr>
              <a:t> simple</a:t>
            </a:r>
          </a:p>
        </p:txBody>
      </p:sp>
      <p:sp>
        <p:nvSpPr>
          <p:cNvPr id="19" name="CuadroTexto 18">
            <a:extLst>
              <a:ext uri="{FF2B5EF4-FFF2-40B4-BE49-F238E27FC236}">
                <a16:creationId xmlns:a16="http://schemas.microsoft.com/office/drawing/2014/main" id="{92CCA147-0F63-B762-C2C1-30E8947DA00B}"/>
              </a:ext>
            </a:extLst>
          </p:cNvPr>
          <p:cNvSpPr txBox="1"/>
          <p:nvPr/>
        </p:nvSpPr>
        <p:spPr>
          <a:xfrm>
            <a:off x="10047516" y="5846402"/>
            <a:ext cx="1326004" cy="338554"/>
          </a:xfrm>
          <a:prstGeom prst="rect">
            <a:avLst/>
          </a:prstGeom>
          <a:solidFill>
            <a:srgbClr val="0070C0"/>
          </a:solidFill>
        </p:spPr>
        <p:txBody>
          <a:bodyPr wrap="none" rtlCol="0">
            <a:spAutoFit/>
          </a:bodyPr>
          <a:lstStyle/>
          <a:p>
            <a:r>
              <a:rPr lang="es-CL" sz="1600" b="1" dirty="0" err="1">
                <a:solidFill>
                  <a:schemeClr val="bg1"/>
                </a:solidFill>
              </a:rPr>
              <a:t>Past</a:t>
            </a:r>
            <a:r>
              <a:rPr lang="es-CL" sz="1600" b="1" dirty="0">
                <a:solidFill>
                  <a:schemeClr val="bg1"/>
                </a:solidFill>
              </a:rPr>
              <a:t> simple</a:t>
            </a:r>
          </a:p>
        </p:txBody>
      </p:sp>
      <p:sp>
        <p:nvSpPr>
          <p:cNvPr id="20" name="CuadroTexto 19">
            <a:extLst>
              <a:ext uri="{FF2B5EF4-FFF2-40B4-BE49-F238E27FC236}">
                <a16:creationId xmlns:a16="http://schemas.microsoft.com/office/drawing/2014/main" id="{CEBA9BEB-B16B-1ACE-44E7-D1E9CDF09621}"/>
              </a:ext>
            </a:extLst>
          </p:cNvPr>
          <p:cNvSpPr txBox="1"/>
          <p:nvPr/>
        </p:nvSpPr>
        <p:spPr>
          <a:xfrm>
            <a:off x="10306569" y="6521204"/>
            <a:ext cx="1678665" cy="338554"/>
          </a:xfrm>
          <a:prstGeom prst="rect">
            <a:avLst/>
          </a:prstGeom>
          <a:solidFill>
            <a:srgbClr val="C00000"/>
          </a:solidFill>
        </p:spPr>
        <p:txBody>
          <a:bodyPr wrap="none" rtlCol="0">
            <a:spAutoFit/>
          </a:bodyPr>
          <a:lstStyle/>
          <a:p>
            <a:r>
              <a:rPr lang="es-CL" sz="1600" b="1" dirty="0" err="1">
                <a:solidFill>
                  <a:schemeClr val="bg1"/>
                </a:solidFill>
              </a:rPr>
              <a:t>Present</a:t>
            </a:r>
            <a:r>
              <a:rPr lang="es-CL" sz="1600" b="1" dirty="0">
                <a:solidFill>
                  <a:schemeClr val="bg1"/>
                </a:solidFill>
              </a:rPr>
              <a:t> </a:t>
            </a:r>
            <a:r>
              <a:rPr lang="es-CL" sz="1600" b="1" dirty="0" err="1">
                <a:solidFill>
                  <a:schemeClr val="bg1"/>
                </a:solidFill>
              </a:rPr>
              <a:t>perfect</a:t>
            </a:r>
            <a:endParaRPr lang="es-CL" sz="1600" b="1" dirty="0">
              <a:solidFill>
                <a:schemeClr val="bg1"/>
              </a:solidFill>
            </a:endParaRPr>
          </a:p>
        </p:txBody>
      </p:sp>
      <p:sp>
        <p:nvSpPr>
          <p:cNvPr id="3" name="CuadroTexto 2">
            <a:extLst>
              <a:ext uri="{FF2B5EF4-FFF2-40B4-BE49-F238E27FC236}">
                <a16:creationId xmlns:a16="http://schemas.microsoft.com/office/drawing/2014/main" id="{75316A6B-2878-48CF-13D1-51D303190AEC}"/>
              </a:ext>
            </a:extLst>
          </p:cNvPr>
          <p:cNvSpPr txBox="1"/>
          <p:nvPr/>
        </p:nvSpPr>
        <p:spPr>
          <a:xfrm>
            <a:off x="566057" y="6563587"/>
            <a:ext cx="3074881" cy="338554"/>
          </a:xfrm>
          <a:prstGeom prst="rect">
            <a:avLst/>
          </a:prstGeom>
          <a:noFill/>
        </p:spPr>
        <p:txBody>
          <a:bodyPr wrap="none" rtlCol="0">
            <a:spAutoFit/>
          </a:bodyPr>
          <a:lstStyle/>
          <a:p>
            <a:r>
              <a:rPr lang="es-CL" sz="1600" b="1" dirty="0"/>
              <a:t>*</a:t>
            </a:r>
            <a:r>
              <a:rPr lang="es-CL" sz="1600" b="1" dirty="0" err="1"/>
              <a:t>Past</a:t>
            </a:r>
            <a:r>
              <a:rPr lang="es-CL" sz="1600" b="1" dirty="0"/>
              <a:t> simple </a:t>
            </a:r>
            <a:r>
              <a:rPr lang="es-CL" sz="1600" b="1" dirty="0" err="1"/>
              <a:t>is</a:t>
            </a:r>
            <a:r>
              <a:rPr lang="es-CL" sz="1600" b="1" dirty="0"/>
              <a:t> </a:t>
            </a:r>
            <a:r>
              <a:rPr lang="es-CL" sz="1600" b="1" dirty="0" err="1"/>
              <a:t>also</a:t>
            </a:r>
            <a:r>
              <a:rPr lang="es-CL" sz="1600" b="1" dirty="0"/>
              <a:t> fine </a:t>
            </a:r>
            <a:r>
              <a:rPr lang="es-CL" sz="1600" b="1" dirty="0" err="1"/>
              <a:t>here</a:t>
            </a:r>
            <a:r>
              <a:rPr lang="es-CL" sz="1600" b="1" dirty="0"/>
              <a:t>.</a:t>
            </a:r>
          </a:p>
        </p:txBody>
      </p:sp>
      <p:sp>
        <p:nvSpPr>
          <p:cNvPr id="21" name="CuadroTexto 20">
            <a:extLst>
              <a:ext uri="{FF2B5EF4-FFF2-40B4-BE49-F238E27FC236}">
                <a16:creationId xmlns:a16="http://schemas.microsoft.com/office/drawing/2014/main" id="{F770D96F-7BB5-4A31-55BB-636F3121FE4C}"/>
              </a:ext>
            </a:extLst>
          </p:cNvPr>
          <p:cNvSpPr txBox="1"/>
          <p:nvPr/>
        </p:nvSpPr>
        <p:spPr>
          <a:xfrm>
            <a:off x="2157425" y="1749575"/>
            <a:ext cx="793807" cy="400110"/>
          </a:xfrm>
          <a:prstGeom prst="rect">
            <a:avLst/>
          </a:prstGeom>
          <a:noFill/>
        </p:spPr>
        <p:txBody>
          <a:bodyPr wrap="none" rtlCol="0">
            <a:spAutoFit/>
          </a:bodyPr>
          <a:lstStyle/>
          <a:p>
            <a:r>
              <a:rPr lang="es-CL" sz="2000" b="1" spc="300" dirty="0" err="1"/>
              <a:t>lost</a:t>
            </a:r>
            <a:endParaRPr lang="es-CL" sz="2000" b="1" spc="300" dirty="0"/>
          </a:p>
        </p:txBody>
      </p:sp>
      <p:sp>
        <p:nvSpPr>
          <p:cNvPr id="22" name="CuadroTexto 21">
            <a:extLst>
              <a:ext uri="{FF2B5EF4-FFF2-40B4-BE49-F238E27FC236}">
                <a16:creationId xmlns:a16="http://schemas.microsoft.com/office/drawing/2014/main" id="{B48E98CE-BA31-AB80-A7DA-411E9E9676D8}"/>
              </a:ext>
            </a:extLst>
          </p:cNvPr>
          <p:cNvSpPr txBox="1"/>
          <p:nvPr/>
        </p:nvSpPr>
        <p:spPr>
          <a:xfrm>
            <a:off x="796711" y="2043489"/>
            <a:ext cx="1641796" cy="400110"/>
          </a:xfrm>
          <a:prstGeom prst="rect">
            <a:avLst/>
          </a:prstGeom>
          <a:noFill/>
        </p:spPr>
        <p:txBody>
          <a:bodyPr wrap="none" rtlCol="0">
            <a:spAutoFit/>
          </a:bodyPr>
          <a:lstStyle/>
          <a:p>
            <a:r>
              <a:rPr lang="es-CL" sz="2000" b="1" spc="300" dirty="0" err="1"/>
              <a:t>have</a:t>
            </a:r>
            <a:r>
              <a:rPr lang="es-CL" sz="2000" b="1" spc="300" dirty="0"/>
              <a:t> </a:t>
            </a:r>
            <a:r>
              <a:rPr lang="es-CL" sz="2000" b="1" spc="300" dirty="0" err="1"/>
              <a:t>lost</a:t>
            </a:r>
            <a:endParaRPr lang="es-CL" sz="2000" b="1" spc="300" dirty="0"/>
          </a:p>
        </p:txBody>
      </p:sp>
      <p:sp>
        <p:nvSpPr>
          <p:cNvPr id="23" name="CuadroTexto 22">
            <a:extLst>
              <a:ext uri="{FF2B5EF4-FFF2-40B4-BE49-F238E27FC236}">
                <a16:creationId xmlns:a16="http://schemas.microsoft.com/office/drawing/2014/main" id="{109D3A38-6611-CC93-94B6-200E6FDF91B3}"/>
              </a:ext>
            </a:extLst>
          </p:cNvPr>
          <p:cNvSpPr txBox="1"/>
          <p:nvPr/>
        </p:nvSpPr>
        <p:spPr>
          <a:xfrm>
            <a:off x="698739" y="2489805"/>
            <a:ext cx="1786066" cy="400110"/>
          </a:xfrm>
          <a:prstGeom prst="rect">
            <a:avLst/>
          </a:prstGeom>
          <a:noFill/>
        </p:spPr>
        <p:txBody>
          <a:bodyPr wrap="none" rtlCol="0">
            <a:spAutoFit/>
          </a:bodyPr>
          <a:lstStyle/>
          <a:p>
            <a:r>
              <a:rPr lang="es-CL" sz="2000" b="1" spc="300" dirty="0" err="1"/>
              <a:t>have</a:t>
            </a:r>
            <a:r>
              <a:rPr lang="es-CL" sz="2000" b="1" spc="300" dirty="0"/>
              <a:t> </a:t>
            </a:r>
            <a:r>
              <a:rPr lang="es-CL" sz="2000" b="1" spc="300" dirty="0" err="1"/>
              <a:t>been</a:t>
            </a:r>
            <a:endParaRPr lang="es-CL" sz="2000" b="1" spc="300" dirty="0"/>
          </a:p>
        </p:txBody>
      </p:sp>
      <p:sp>
        <p:nvSpPr>
          <p:cNvPr id="24" name="CuadroTexto 23">
            <a:extLst>
              <a:ext uri="{FF2B5EF4-FFF2-40B4-BE49-F238E27FC236}">
                <a16:creationId xmlns:a16="http://schemas.microsoft.com/office/drawing/2014/main" id="{E30A87F0-C3C0-B0E8-7B99-051BAD9FFFBF}"/>
              </a:ext>
            </a:extLst>
          </p:cNvPr>
          <p:cNvSpPr txBox="1"/>
          <p:nvPr/>
        </p:nvSpPr>
        <p:spPr>
          <a:xfrm>
            <a:off x="2048567" y="2816379"/>
            <a:ext cx="784189" cy="400110"/>
          </a:xfrm>
          <a:prstGeom prst="rect">
            <a:avLst/>
          </a:prstGeom>
          <a:noFill/>
        </p:spPr>
        <p:txBody>
          <a:bodyPr wrap="none" rtlCol="0">
            <a:spAutoFit/>
          </a:bodyPr>
          <a:lstStyle/>
          <a:p>
            <a:r>
              <a:rPr lang="es-CL" sz="2000" b="1" spc="300" dirty="0" err="1"/>
              <a:t>was</a:t>
            </a:r>
            <a:endParaRPr lang="es-CL" sz="2000" b="1" spc="300" dirty="0"/>
          </a:p>
        </p:txBody>
      </p:sp>
      <p:sp>
        <p:nvSpPr>
          <p:cNvPr id="25" name="CuadroTexto 24">
            <a:extLst>
              <a:ext uri="{FF2B5EF4-FFF2-40B4-BE49-F238E27FC236}">
                <a16:creationId xmlns:a16="http://schemas.microsoft.com/office/drawing/2014/main" id="{56659830-3F52-1682-D289-7E1ACD8C9838}"/>
              </a:ext>
            </a:extLst>
          </p:cNvPr>
          <p:cNvSpPr txBox="1"/>
          <p:nvPr/>
        </p:nvSpPr>
        <p:spPr>
          <a:xfrm>
            <a:off x="1373653" y="3110292"/>
            <a:ext cx="979755" cy="400110"/>
          </a:xfrm>
          <a:prstGeom prst="rect">
            <a:avLst/>
          </a:prstGeom>
          <a:noFill/>
        </p:spPr>
        <p:txBody>
          <a:bodyPr wrap="none" rtlCol="0">
            <a:spAutoFit/>
          </a:bodyPr>
          <a:lstStyle/>
          <a:p>
            <a:r>
              <a:rPr lang="es-CL" sz="2000" b="1" spc="300" dirty="0" err="1"/>
              <a:t>knew</a:t>
            </a:r>
            <a:endParaRPr lang="es-CL" sz="2000" b="1" spc="300" dirty="0"/>
          </a:p>
        </p:txBody>
      </p:sp>
      <p:sp>
        <p:nvSpPr>
          <p:cNvPr id="26" name="CuadroTexto 25">
            <a:extLst>
              <a:ext uri="{FF2B5EF4-FFF2-40B4-BE49-F238E27FC236}">
                <a16:creationId xmlns:a16="http://schemas.microsoft.com/office/drawing/2014/main" id="{CB19A12F-3A2E-974D-DA04-8BC5DA3287FA}"/>
              </a:ext>
            </a:extLst>
          </p:cNvPr>
          <p:cNvSpPr txBox="1"/>
          <p:nvPr/>
        </p:nvSpPr>
        <p:spPr>
          <a:xfrm>
            <a:off x="872908" y="3425981"/>
            <a:ext cx="1856598" cy="400110"/>
          </a:xfrm>
          <a:prstGeom prst="rect">
            <a:avLst/>
          </a:prstGeom>
          <a:noFill/>
        </p:spPr>
        <p:txBody>
          <a:bodyPr wrap="none" rtlCol="0">
            <a:spAutoFit/>
          </a:bodyPr>
          <a:lstStyle/>
          <a:p>
            <a:r>
              <a:rPr lang="es-CL" sz="2000" b="1" spc="300" dirty="0"/>
              <a:t>has </a:t>
            </a:r>
            <a:r>
              <a:rPr lang="es-CL" sz="2000" b="1" spc="300" dirty="0" err="1"/>
              <a:t>known</a:t>
            </a:r>
            <a:endParaRPr lang="es-CL" sz="2000" b="1" spc="300" dirty="0"/>
          </a:p>
        </p:txBody>
      </p:sp>
      <p:sp>
        <p:nvSpPr>
          <p:cNvPr id="27" name="CuadroTexto 26">
            <a:extLst>
              <a:ext uri="{FF2B5EF4-FFF2-40B4-BE49-F238E27FC236}">
                <a16:creationId xmlns:a16="http://schemas.microsoft.com/office/drawing/2014/main" id="{01D89CA9-3B10-28F1-0127-9057215BB291}"/>
              </a:ext>
            </a:extLst>
          </p:cNvPr>
          <p:cNvSpPr txBox="1"/>
          <p:nvPr/>
        </p:nvSpPr>
        <p:spPr>
          <a:xfrm>
            <a:off x="1090621" y="3730775"/>
            <a:ext cx="1786066" cy="400110"/>
          </a:xfrm>
          <a:prstGeom prst="rect">
            <a:avLst/>
          </a:prstGeom>
          <a:noFill/>
        </p:spPr>
        <p:txBody>
          <a:bodyPr wrap="none" rtlCol="0">
            <a:spAutoFit/>
          </a:bodyPr>
          <a:lstStyle/>
          <a:p>
            <a:r>
              <a:rPr lang="es-CL" sz="2000" b="1" spc="300" dirty="0" err="1"/>
              <a:t>have</a:t>
            </a:r>
            <a:r>
              <a:rPr lang="es-CL" sz="2000" b="1" spc="300" dirty="0"/>
              <a:t> </a:t>
            </a:r>
            <a:r>
              <a:rPr lang="es-CL" sz="2000" b="1" spc="300" dirty="0" err="1"/>
              <a:t>used</a:t>
            </a:r>
            <a:endParaRPr lang="es-CL" sz="2000" b="1" spc="300" dirty="0"/>
          </a:p>
        </p:txBody>
      </p:sp>
      <p:sp>
        <p:nvSpPr>
          <p:cNvPr id="28" name="CuadroTexto 27">
            <a:extLst>
              <a:ext uri="{FF2B5EF4-FFF2-40B4-BE49-F238E27FC236}">
                <a16:creationId xmlns:a16="http://schemas.microsoft.com/office/drawing/2014/main" id="{D59DC0BD-0697-BA29-9192-4BCB0392EE21}"/>
              </a:ext>
            </a:extLst>
          </p:cNvPr>
          <p:cNvSpPr txBox="1"/>
          <p:nvPr/>
        </p:nvSpPr>
        <p:spPr>
          <a:xfrm>
            <a:off x="1482509" y="4035578"/>
            <a:ext cx="938077" cy="400110"/>
          </a:xfrm>
          <a:prstGeom prst="rect">
            <a:avLst/>
          </a:prstGeom>
          <a:noFill/>
        </p:spPr>
        <p:txBody>
          <a:bodyPr wrap="none" rtlCol="0">
            <a:spAutoFit/>
          </a:bodyPr>
          <a:lstStyle/>
          <a:p>
            <a:r>
              <a:rPr lang="es-CL" sz="2000" b="1" spc="300" dirty="0" err="1"/>
              <a:t>used</a:t>
            </a:r>
            <a:endParaRPr lang="es-CL" sz="2000" b="1" spc="300" dirty="0"/>
          </a:p>
        </p:txBody>
      </p:sp>
      <p:sp>
        <p:nvSpPr>
          <p:cNvPr id="29" name="CuadroTexto 28">
            <a:extLst>
              <a:ext uri="{FF2B5EF4-FFF2-40B4-BE49-F238E27FC236}">
                <a16:creationId xmlns:a16="http://schemas.microsoft.com/office/drawing/2014/main" id="{D41FF040-6B36-1BEF-2F16-99B83A818559}"/>
              </a:ext>
            </a:extLst>
          </p:cNvPr>
          <p:cNvSpPr txBox="1"/>
          <p:nvPr/>
        </p:nvSpPr>
        <p:spPr>
          <a:xfrm>
            <a:off x="2048567" y="4645179"/>
            <a:ext cx="922047" cy="400110"/>
          </a:xfrm>
          <a:prstGeom prst="rect">
            <a:avLst/>
          </a:prstGeom>
          <a:noFill/>
        </p:spPr>
        <p:txBody>
          <a:bodyPr wrap="none" rtlCol="0">
            <a:spAutoFit/>
          </a:bodyPr>
          <a:lstStyle/>
          <a:p>
            <a:r>
              <a:rPr lang="es-CL" sz="2000" b="1" spc="300" dirty="0" err="1"/>
              <a:t>went</a:t>
            </a:r>
            <a:endParaRPr lang="es-CL" sz="2000" b="1" spc="300" dirty="0"/>
          </a:p>
        </p:txBody>
      </p:sp>
      <p:sp>
        <p:nvSpPr>
          <p:cNvPr id="30" name="CuadroTexto 29">
            <a:extLst>
              <a:ext uri="{FF2B5EF4-FFF2-40B4-BE49-F238E27FC236}">
                <a16:creationId xmlns:a16="http://schemas.microsoft.com/office/drawing/2014/main" id="{5887E114-7F13-E949-26EA-215633510EA3}"/>
              </a:ext>
            </a:extLst>
          </p:cNvPr>
          <p:cNvSpPr txBox="1"/>
          <p:nvPr/>
        </p:nvSpPr>
        <p:spPr>
          <a:xfrm>
            <a:off x="4878850" y="4971750"/>
            <a:ext cx="1619354" cy="400110"/>
          </a:xfrm>
          <a:prstGeom prst="rect">
            <a:avLst/>
          </a:prstGeom>
          <a:noFill/>
        </p:spPr>
        <p:txBody>
          <a:bodyPr wrap="none" rtlCol="0">
            <a:spAutoFit/>
          </a:bodyPr>
          <a:lstStyle/>
          <a:p>
            <a:r>
              <a:rPr lang="es-CL" sz="2000" b="1" spc="300" dirty="0"/>
              <a:t>has </a:t>
            </a:r>
            <a:r>
              <a:rPr lang="es-CL" sz="2000" b="1" spc="300" dirty="0" err="1"/>
              <a:t>gone</a:t>
            </a:r>
            <a:endParaRPr lang="es-CL" sz="2000" b="1" spc="300" dirty="0"/>
          </a:p>
        </p:txBody>
      </p:sp>
      <p:sp>
        <p:nvSpPr>
          <p:cNvPr id="31" name="CuadroTexto 30">
            <a:extLst>
              <a:ext uri="{FF2B5EF4-FFF2-40B4-BE49-F238E27FC236}">
                <a16:creationId xmlns:a16="http://schemas.microsoft.com/office/drawing/2014/main" id="{1F7CC2BB-13AA-3E5F-8145-84E77A4763DE}"/>
              </a:ext>
            </a:extLst>
          </p:cNvPr>
          <p:cNvSpPr txBox="1"/>
          <p:nvPr/>
        </p:nvSpPr>
        <p:spPr>
          <a:xfrm>
            <a:off x="2690819" y="5265664"/>
            <a:ext cx="1907895" cy="400110"/>
          </a:xfrm>
          <a:prstGeom prst="rect">
            <a:avLst/>
          </a:prstGeom>
          <a:noFill/>
        </p:spPr>
        <p:txBody>
          <a:bodyPr wrap="none" rtlCol="0">
            <a:spAutoFit/>
          </a:bodyPr>
          <a:lstStyle/>
          <a:p>
            <a:r>
              <a:rPr lang="es-CL" sz="2000" b="1" spc="300" dirty="0"/>
              <a:t>‘s </a:t>
            </a:r>
            <a:r>
              <a:rPr lang="es-CL" sz="2000" b="1" spc="300" dirty="0" err="1"/>
              <a:t>assisted</a:t>
            </a:r>
            <a:endParaRPr lang="es-CL" sz="2000" b="1" spc="300" dirty="0"/>
          </a:p>
        </p:txBody>
      </p:sp>
      <p:sp>
        <p:nvSpPr>
          <p:cNvPr id="32" name="CuadroTexto 31">
            <a:extLst>
              <a:ext uri="{FF2B5EF4-FFF2-40B4-BE49-F238E27FC236}">
                <a16:creationId xmlns:a16="http://schemas.microsoft.com/office/drawing/2014/main" id="{00F6DA2A-FAFB-EED5-6A4E-D8598BC78348}"/>
              </a:ext>
            </a:extLst>
          </p:cNvPr>
          <p:cNvSpPr txBox="1"/>
          <p:nvPr/>
        </p:nvSpPr>
        <p:spPr>
          <a:xfrm>
            <a:off x="2538422" y="5581351"/>
            <a:ext cx="1337226" cy="400110"/>
          </a:xfrm>
          <a:prstGeom prst="rect">
            <a:avLst/>
          </a:prstGeom>
          <a:noFill/>
        </p:spPr>
        <p:txBody>
          <a:bodyPr wrap="none" rtlCol="0">
            <a:spAutoFit/>
          </a:bodyPr>
          <a:lstStyle/>
          <a:p>
            <a:r>
              <a:rPr lang="es-CL" sz="2000" b="1" spc="300" dirty="0" err="1"/>
              <a:t>assited</a:t>
            </a:r>
            <a:endParaRPr lang="es-CL" sz="2000" b="1" spc="300" dirty="0"/>
          </a:p>
        </p:txBody>
      </p:sp>
      <p:sp>
        <p:nvSpPr>
          <p:cNvPr id="33" name="CuadroTexto 32">
            <a:extLst>
              <a:ext uri="{FF2B5EF4-FFF2-40B4-BE49-F238E27FC236}">
                <a16:creationId xmlns:a16="http://schemas.microsoft.com/office/drawing/2014/main" id="{DB713D48-4B13-945B-05A3-6046D97B4C77}"/>
              </a:ext>
            </a:extLst>
          </p:cNvPr>
          <p:cNvSpPr txBox="1"/>
          <p:nvPr/>
        </p:nvSpPr>
        <p:spPr>
          <a:xfrm>
            <a:off x="5499336" y="5875264"/>
            <a:ext cx="1503938" cy="400110"/>
          </a:xfrm>
          <a:prstGeom prst="rect">
            <a:avLst/>
          </a:prstGeom>
          <a:noFill/>
        </p:spPr>
        <p:txBody>
          <a:bodyPr wrap="none" rtlCol="0">
            <a:spAutoFit/>
          </a:bodyPr>
          <a:lstStyle/>
          <a:p>
            <a:r>
              <a:rPr lang="es-CL" sz="2000" b="1" spc="300" dirty="0" err="1"/>
              <a:t>suffered</a:t>
            </a:r>
            <a:endParaRPr lang="es-CL" sz="2000" b="1" spc="300" dirty="0"/>
          </a:p>
        </p:txBody>
      </p:sp>
      <p:sp>
        <p:nvSpPr>
          <p:cNvPr id="34" name="CuadroTexto 33">
            <a:extLst>
              <a:ext uri="{FF2B5EF4-FFF2-40B4-BE49-F238E27FC236}">
                <a16:creationId xmlns:a16="http://schemas.microsoft.com/office/drawing/2014/main" id="{21400234-1903-B97A-FC7E-8023DE03C0AB}"/>
              </a:ext>
            </a:extLst>
          </p:cNvPr>
          <p:cNvSpPr txBox="1"/>
          <p:nvPr/>
        </p:nvSpPr>
        <p:spPr>
          <a:xfrm>
            <a:off x="5597308" y="6190949"/>
            <a:ext cx="1893467" cy="400110"/>
          </a:xfrm>
          <a:prstGeom prst="rect">
            <a:avLst/>
          </a:prstGeom>
          <a:noFill/>
        </p:spPr>
        <p:txBody>
          <a:bodyPr wrap="none" rtlCol="0">
            <a:spAutoFit/>
          </a:bodyPr>
          <a:lstStyle/>
          <a:p>
            <a:r>
              <a:rPr lang="es-CL" sz="2000" b="1" spc="300" dirty="0"/>
              <a:t>‘s </a:t>
            </a:r>
            <a:r>
              <a:rPr lang="es-CL" sz="2000" b="1" spc="300" dirty="0" err="1"/>
              <a:t>suffered</a:t>
            </a:r>
            <a:endParaRPr lang="es-CL" sz="2000" b="1" spc="300" dirty="0"/>
          </a:p>
        </p:txBody>
      </p:sp>
    </p:spTree>
    <p:extLst>
      <p:ext uri="{BB962C8B-B14F-4D97-AF65-F5344CB8AC3E}">
        <p14:creationId xmlns:p14="http://schemas.microsoft.com/office/powerpoint/2010/main" val="4082160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6"/>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8"/>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9"/>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30"/>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31"/>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32"/>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33"/>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p:bldP spid="22" grpId="0"/>
      <p:bldP spid="23" grpId="0"/>
      <p:bldP spid="24" grpId="0"/>
      <p:bldP spid="25" grpId="0"/>
      <p:bldP spid="26" grpId="0"/>
      <p:bldP spid="27" grpId="0"/>
      <p:bldP spid="28" grpId="0"/>
      <p:bldP spid="29" grpId="0"/>
      <p:bldP spid="30" grpId="0"/>
      <p:bldP spid="31" grpId="0"/>
      <p:bldP spid="32" grpId="0"/>
      <p:bldP spid="33" grpId="0"/>
      <p:bldP spid="34" grpId="0"/>
    </p:bldLst>
  </p:timing>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605</Words>
  <Application>Microsoft Office PowerPoint</Application>
  <PresentationFormat>Panorámica</PresentationFormat>
  <Paragraphs>77</Paragraphs>
  <Slides>4</Slides>
  <Notes>3</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Libre Franklin Black</vt:lpstr>
      <vt:lpstr>Calibri</vt:lpstr>
      <vt:lpstr>Arial</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Carla Olivos Vergara</dc:creator>
  <cp:lastModifiedBy>CLAUDIO SOTO (clausoto)</cp:lastModifiedBy>
  <cp:revision>6</cp:revision>
  <dcterms:created xsi:type="dcterms:W3CDTF">2020-04-06T19:48:02Z</dcterms:created>
  <dcterms:modified xsi:type="dcterms:W3CDTF">2023-01-23T15:22:04Z</dcterms:modified>
</cp:coreProperties>
</file>