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7" r:id="rId3"/>
    <p:sldId id="278" r:id="rId4"/>
    <p:sldId id="282" r:id="rId5"/>
    <p:sldId id="257" r:id="rId6"/>
    <p:sldId id="258" r:id="rId7"/>
    <p:sldId id="259" r:id="rId8"/>
    <p:sldId id="262" r:id="rId9"/>
    <p:sldId id="263" r:id="rId10"/>
    <p:sldId id="264" r:id="rId11"/>
    <p:sldId id="260" r:id="rId12"/>
    <p:sldId id="261" r:id="rId13"/>
    <p:sldId id="281" r:id="rId14"/>
    <p:sldId id="267" r:id="rId15"/>
    <p:sldId id="269" r:id="rId16"/>
    <p:sldId id="279" r:id="rId17"/>
    <p:sldId id="268" r:id="rId18"/>
    <p:sldId id="265" r:id="rId19"/>
    <p:sldId id="270" r:id="rId20"/>
    <p:sldId id="272" r:id="rId21"/>
    <p:sldId id="271" r:id="rId22"/>
    <p:sldId id="280" r:id="rId23"/>
    <p:sldId id="266" r:id="rId24"/>
    <p:sldId id="273" r:id="rId25"/>
    <p:sldId id="274" r:id="rId2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72"/>
  </p:normalViewPr>
  <p:slideViewPr>
    <p:cSldViewPr snapToGrid="0" snapToObjects="1">
      <p:cViewPr>
        <p:scale>
          <a:sx n="52" d="100"/>
          <a:sy n="52" d="100"/>
        </p:scale>
        <p:origin x="-1240" y="-10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EF64D44-5B67-264C-A05E-65371AD813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F260C3E6-5542-D94D-9743-307A0FBF8C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1D907E97-D50A-5D45-AA26-F19B2AD8E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33724-7008-7044-9D8F-74A4D97D71DF}" type="datetimeFigureOut">
              <a:rPr lang="es-CL" smtClean="0"/>
              <a:t>29-06-21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48FB43FC-F5FB-6F41-B23A-2B4FADB4F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0AEC3205-8050-6E49-9221-FBAA4F495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D449A-E10D-7648-AF3D-3D8F95E29B1B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251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9F7AB84-F9E3-4D49-B16B-AAAA4F172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1BFBCA2D-85DA-DB43-B4CA-436CDF06DA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008945BF-AED8-8C40-87DA-741F81238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33724-7008-7044-9D8F-74A4D97D71DF}" type="datetimeFigureOut">
              <a:rPr lang="es-CL" smtClean="0"/>
              <a:t>29-06-21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F330FF55-E55A-5E41-9FBB-CB1B032C0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B47E7FCE-F209-AD41-AF4B-E72F8A21F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D449A-E10D-7648-AF3D-3D8F95E29B1B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2562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0C0F155A-B262-EE44-8987-F6C3500F42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FECBC843-2F31-2C4F-8E3F-056F675C94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59097CC1-0DDE-CC4C-80E2-0B6B915E1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33724-7008-7044-9D8F-74A4D97D71DF}" type="datetimeFigureOut">
              <a:rPr lang="es-CL" smtClean="0"/>
              <a:t>29-06-21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DC04BD09-8C79-C945-BBFF-99FAA234E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44D0C2F-4047-AB43-A1D8-262D2F930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D449A-E10D-7648-AF3D-3D8F95E29B1B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3651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B3E57DF-6C6A-9D45-8822-DD4DBFE24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1CB7DB33-3B83-884E-BE7E-B384AEA095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355B9807-08F4-844B-B8C3-2B54F6674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33724-7008-7044-9D8F-74A4D97D71DF}" type="datetimeFigureOut">
              <a:rPr lang="es-CL" smtClean="0"/>
              <a:t>29-06-21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F275451E-173D-3B4E-A885-090A0A147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F04FFB14-A779-9A45-8A46-F93A6F3BA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D449A-E10D-7648-AF3D-3D8F95E29B1B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7575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D18EDA3-BC22-9F48-A717-7464AD135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75138DF8-4F71-7D43-8250-847F8C4D6C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06608587-23FF-F946-8A4B-661367003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33724-7008-7044-9D8F-74A4D97D71DF}" type="datetimeFigureOut">
              <a:rPr lang="es-CL" smtClean="0"/>
              <a:t>29-06-21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1AA02A0E-929B-F24D-AEE0-4F57E712B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F1D8E593-E02A-784C-83C9-7FF83EAE4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D449A-E10D-7648-AF3D-3D8F95E29B1B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0149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F8F37BC-8D21-254C-8F08-36CFD7CDE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D1F836C9-2BA3-0A46-B730-19E16F991A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42FADBBC-9E85-7948-A605-8E0BA2A7E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E7FD9A7B-9AF4-0049-A3DF-4E40B0900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33724-7008-7044-9D8F-74A4D97D71DF}" type="datetimeFigureOut">
              <a:rPr lang="es-CL" smtClean="0"/>
              <a:t>29-06-21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F44D6EE4-F856-EE42-95DE-E3F35F2C1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E9B47887-8A9E-FF4A-8892-B18E566DE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D449A-E10D-7648-AF3D-3D8F95E29B1B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4618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AED3005-030C-9942-9FC7-3CE61DA7A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F254BD9A-E9BF-FD4F-B74A-8BCEC0639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6F174BCC-2489-4B44-B5E4-0373CDC290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3D0F0E56-FE43-DB40-93A9-CA37880C88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878B4713-2850-BA42-A35F-013E0382CE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72BA90C1-361F-F34B-8575-19E1238AF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33724-7008-7044-9D8F-74A4D97D71DF}" type="datetimeFigureOut">
              <a:rPr lang="es-CL" smtClean="0"/>
              <a:t>29-06-21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B3193F91-8B12-6946-8C0D-9BF98E3B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6A01D4E5-6785-7B4F-ABE3-02C33620E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D449A-E10D-7648-AF3D-3D8F95E29B1B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16244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D18C90A-92B6-CE47-B5D1-6C32FEC21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31DD48B4-42BA-B942-830B-37B0B9CAF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33724-7008-7044-9D8F-74A4D97D71DF}" type="datetimeFigureOut">
              <a:rPr lang="es-CL" smtClean="0"/>
              <a:t>29-06-21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6C2DCFB6-B5C4-AB48-9337-5B2E8280B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1B169F46-3F4B-F146-B87B-0BD349FB8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D449A-E10D-7648-AF3D-3D8F95E29B1B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1092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0B018C5D-F35B-104F-89F4-F7CCBDBDC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33724-7008-7044-9D8F-74A4D97D71DF}" type="datetimeFigureOut">
              <a:rPr lang="es-CL" smtClean="0"/>
              <a:t>29-06-21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7DB7CE4F-8C16-6C47-B508-16AE34990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462CADCA-8823-D14A-9CFE-05D58B331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D449A-E10D-7648-AF3D-3D8F95E29B1B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8299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A7965C1-1C1C-1A4C-9A42-C9123BD1F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37DA9B9C-318C-5D41-9BB4-470CC432F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9A301379-AF0C-3747-90AE-B19F3A4C0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0162B087-1B9C-8C42-8D0A-C4F99DD23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33724-7008-7044-9D8F-74A4D97D71DF}" type="datetimeFigureOut">
              <a:rPr lang="es-CL" smtClean="0"/>
              <a:t>29-06-21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BBC56981-5C12-FC41-8A1F-5383CBD52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0AE0975D-1233-014A-9513-3E5C8C8C9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D449A-E10D-7648-AF3D-3D8F95E29B1B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9463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31CB8D7-82C4-C14F-A99E-402F97399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892B0E74-032B-8D48-BEB7-3BDC70526D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3FD6E516-A2E5-3048-9DE5-D01AFA6B13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2317A7B9-FEEA-2A4F-A37D-EA477A308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33724-7008-7044-9D8F-74A4D97D71DF}" type="datetimeFigureOut">
              <a:rPr lang="es-CL" smtClean="0"/>
              <a:t>29-06-21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27479BFC-710E-2940-84AD-DDF86F5D6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E4A43C2E-5692-7F44-859F-6B8F21345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D449A-E10D-7648-AF3D-3D8F95E29B1B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1793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F2E09ADA-C573-3246-8B11-B7D7EDAF6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841C67A7-3838-E247-AEA5-F8C39076C8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948E82B8-20D5-BB44-A739-15FB8FEE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33724-7008-7044-9D8F-74A4D97D71DF}" type="datetimeFigureOut">
              <a:rPr lang="es-CL" smtClean="0"/>
              <a:t>29-06-21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96BA6A99-58A8-8448-B235-583E373360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04A10F71-04F9-4844-8137-A84E764C5C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D449A-E10D-7648-AF3D-3D8F95E29B1B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0087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CC6AF0B-B01C-7848-9BF4-8642B6A6F9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Caso clínico Meningitis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EFE4B1B1-1CA9-3B41-AC97-A995F2122D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CL" dirty="0"/>
              <a:t>Internado de Pediatría </a:t>
            </a:r>
            <a:r>
              <a:rPr lang="es-CL" dirty="0" smtClean="0"/>
              <a:t>2021</a:t>
            </a:r>
            <a:endParaRPr lang="es-CL" dirty="0"/>
          </a:p>
          <a:p>
            <a:r>
              <a:rPr lang="es-CL" dirty="0"/>
              <a:t>Dr. Rodrigo Vásquez De Kartzow</a:t>
            </a:r>
          </a:p>
          <a:p>
            <a:r>
              <a:rPr lang="es-CL" dirty="0"/>
              <a:t>Profesor Asociado</a:t>
            </a:r>
          </a:p>
          <a:p>
            <a:r>
              <a:rPr lang="es-CL" dirty="0"/>
              <a:t>Departamento de Pediatría y Cirugía Infantil</a:t>
            </a:r>
          </a:p>
          <a:p>
            <a:r>
              <a:rPr lang="es-CL" dirty="0"/>
              <a:t>Campus Centro</a:t>
            </a:r>
          </a:p>
        </p:txBody>
      </p:sp>
      <p:pic>
        <p:nvPicPr>
          <p:cNvPr id="4" name="Imagen 3" descr="Captura de pantalla 2020-05-21 a la(s) 16.57.4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0803" y="5442971"/>
            <a:ext cx="2831354" cy="1327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2720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07A80A3-CDA0-7144-81CF-96B40CC55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42"/>
            <a:ext cx="10515600" cy="1325563"/>
          </a:xfrm>
        </p:spPr>
        <p:txBody>
          <a:bodyPr/>
          <a:lstStyle/>
          <a:p>
            <a:r>
              <a:rPr lang="es-CL" dirty="0"/>
              <a:t>Exámenes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0058A468-5E6E-F349-8017-3DA3503034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9471"/>
            <a:ext cx="10515600" cy="4351338"/>
          </a:xfrm>
        </p:spPr>
        <p:txBody>
          <a:bodyPr>
            <a:normAutofit lnSpcReduction="10000"/>
          </a:bodyPr>
          <a:lstStyle/>
          <a:p>
            <a:pPr algn="just"/>
            <a:r>
              <a:rPr lang="es-C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repitieron nuevamente los estudios encontrándose leucocitos 23,300/mm3 , neutrófilos 88%, linfocitos 12%, baciliformes 29%, plaquetas 242,000/mm3 </a:t>
            </a:r>
            <a:r>
              <a:rPr lang="es-CL">
                <a:latin typeface="Times New Roman" panose="02020603050405020304" pitchFamily="18" charset="0"/>
                <a:cs typeface="Times New Roman" panose="02020603050405020304" pitchFamily="18" charset="0"/>
              </a:rPr>
              <a:t>, VSG </a:t>
            </a:r>
            <a:r>
              <a:rPr lang="es-CL" dirty="0">
                <a:latin typeface="Times New Roman" panose="02020603050405020304" pitchFamily="18" charset="0"/>
                <a:cs typeface="Times New Roman" panose="02020603050405020304" pitchFamily="18" charset="0"/>
              </a:rPr>
              <a:t>35 mm/hra, PCR: 102 mg/</a:t>
            </a:r>
            <a:r>
              <a:rPr lang="es-C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Lt</a:t>
            </a:r>
            <a:r>
              <a:rPr lang="es-C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La química sanguínea, los electrolitos séricos y las pruebas de función hepática se reportaron dentro de límites normales.</a:t>
            </a:r>
          </a:p>
          <a:p>
            <a:pPr algn="just"/>
            <a:r>
              <a:rPr lang="es-CL" dirty="0"/>
              <a:t>Se realizó una punción lumbar para hacer un estudio de líquido cefalorraquídeo, tinción de Gram, citoquímico y cultivo. Se reportó un líquido cefalorraquídeo de aspecto turbio, con proteínas 95 , glucosa 65 mg% (con glicemia de 124 mg%), células 3,110 con franco predominio de neutrófilos 100%. La tinción de Gram reporta cocos Gram positivos. Se realizó cultivo de líquido cefalorraquídeo sin reportarse algún crecimiento hasta el momento.</a:t>
            </a:r>
            <a:endParaRPr lang="es-C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n 3" descr="Captura de pantalla 2020-05-21 a la(s) 16.57.4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0803" y="5442971"/>
            <a:ext cx="2831354" cy="1327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464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F2F8B9A-35D8-334D-9345-6DA11A894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Cuales serían sus diagnosticos de trabajo?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D5450CE4-AA78-8D4C-8B44-5C42F25B4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Diagnóstico sindromático:</a:t>
            </a:r>
          </a:p>
          <a:p>
            <a:r>
              <a:rPr lang="es-CL" dirty="0"/>
              <a:t>Diagnóstico nutricional:</a:t>
            </a:r>
          </a:p>
          <a:p>
            <a:r>
              <a:rPr lang="es-CL" dirty="0"/>
              <a:t>Otros diagnósticos:</a:t>
            </a:r>
          </a:p>
          <a:p>
            <a:pPr marL="0" indent="0">
              <a:buNone/>
            </a:pPr>
            <a:r>
              <a:rPr lang="es-CL" dirty="0"/>
              <a:t> </a:t>
            </a:r>
          </a:p>
        </p:txBody>
      </p:sp>
      <p:pic>
        <p:nvPicPr>
          <p:cNvPr id="4" name="Imagen 3" descr="Captura de pantalla 2020-05-21 a la(s) 16.57.4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7881" y="5442971"/>
            <a:ext cx="2831354" cy="1327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023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F8EF692-2B0B-344F-8AA2-5E40ABB0E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¿Como interpreta el hemograma y PCR?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5DE42279-6227-804F-954B-2B10722D4B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CL" dirty="0"/>
          </a:p>
        </p:txBody>
      </p:sp>
      <p:pic>
        <p:nvPicPr>
          <p:cNvPr id="4" name="Imagen 3" descr="Captura de pantalla 2020-05-21 a la(s) 16.57.4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0803" y="5442971"/>
            <a:ext cx="2831354" cy="1327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906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¿Qué otros exámenes solicitaría?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111018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9F432F5-F2A8-CD4B-B87C-0030E1AB6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¿Como interpreta la punción lumbar?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BBBA2E3A-850E-EB45-8574-4E3B87F703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n 3" descr="Captura de pantalla 2020-05-21 a la(s) 16.57.4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4342" y="5442971"/>
            <a:ext cx="2831354" cy="1327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4700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12BE654-0CA3-0447-AFE4-D3FAC9F4C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¿Cuales serían los hallazgos tipicos en el citoquimico de LCR de un paciente con meningitis viral?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BAD9083C-1295-1041-BBD7-3A4322D033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CL" dirty="0"/>
          </a:p>
        </p:txBody>
      </p:sp>
      <p:pic>
        <p:nvPicPr>
          <p:cNvPr id="4" name="Imagen 3" descr="Captura de pantalla 2020-05-21 a la(s) 16.57.4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0803" y="5442971"/>
            <a:ext cx="2831354" cy="1327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6248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Mencione diagnósticos diferenciales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S" dirty="0"/>
          </a:p>
        </p:txBody>
      </p:sp>
      <p:pic>
        <p:nvPicPr>
          <p:cNvPr id="4" name="Imagen 3" descr="Captura de pantalla 2020-05-21 a la(s) 16.57.4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4342" y="5442971"/>
            <a:ext cx="2831354" cy="1327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8096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272E2FE-88AD-1F4D-9ADC-B02A5E984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Mencione 5   contraindicaciones para realizar una punción lumbar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14D7E287-A340-8342-96A1-90BEB1B7D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1.</a:t>
            </a:r>
          </a:p>
          <a:p>
            <a:r>
              <a:rPr lang="es-CL" dirty="0"/>
              <a:t>2.</a:t>
            </a:r>
          </a:p>
          <a:p>
            <a:r>
              <a:rPr lang="es-CL" dirty="0"/>
              <a:t>3.</a:t>
            </a:r>
          </a:p>
          <a:p>
            <a:r>
              <a:rPr lang="es-CL" dirty="0"/>
              <a:t>4.</a:t>
            </a:r>
          </a:p>
          <a:p>
            <a:r>
              <a:rPr lang="es-CL" dirty="0"/>
              <a:t>5.</a:t>
            </a:r>
          </a:p>
        </p:txBody>
      </p:sp>
      <p:pic>
        <p:nvPicPr>
          <p:cNvPr id="4" name="Imagen 3" descr="Captura de pantalla 2020-05-21 a la(s) 16.57.4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0803" y="5442971"/>
            <a:ext cx="2831354" cy="1327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0404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162EFFC-2548-3848-93BA-7219594DC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¿Tiene algún factor de riesgo esta paciente para haber hecho una meningitis?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DCD211A4-C42F-234D-B6F4-B9E356E8A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Justifique su respuesta.</a:t>
            </a:r>
          </a:p>
        </p:txBody>
      </p:sp>
      <p:pic>
        <p:nvPicPr>
          <p:cNvPr id="4" name="Imagen 3" descr="Captura de pantalla 2020-05-21 a la(s) 16.57.4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0803" y="5442971"/>
            <a:ext cx="2831354" cy="1327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164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6C795F5-AF7B-874D-B852-9B13A102F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¿Cuales son los germenes mas frecuentemente implicados en una meningitis bacteriana?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2E23D0F5-8E19-8A4D-8EE8-A29DB58C5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1.</a:t>
            </a:r>
          </a:p>
          <a:p>
            <a:r>
              <a:rPr lang="es-CL" dirty="0"/>
              <a:t>2.</a:t>
            </a:r>
          </a:p>
          <a:p>
            <a:r>
              <a:rPr lang="es-CL" dirty="0"/>
              <a:t>3.</a:t>
            </a:r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4" name="Imagen 3" descr="Captura de pantalla 2020-05-21 a la(s) 16.57.4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0803" y="5442971"/>
            <a:ext cx="2831354" cy="1327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463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Objetivo General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Revisar  un caso clínico ilustrativo de un caso relativamente  frecuente en la edad pediátrica con base en los conocimientos adquiridos en el curso de 5º año de pediatría y la revisión de la bibliografía entregada</a:t>
            </a:r>
          </a:p>
        </p:txBody>
      </p:sp>
      <p:pic>
        <p:nvPicPr>
          <p:cNvPr id="4" name="Imagen 3" descr="Captura de pantalla 2020-05-21 a la(s) 16.57.4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0803" y="5442971"/>
            <a:ext cx="2831354" cy="1327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5081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6C795F5-AF7B-874D-B852-9B13A102F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¿Cuales son los germenes mas frecuentemente implicados en una meningitis viral?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2E23D0F5-8E19-8A4D-8EE8-A29DB58C5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1.</a:t>
            </a:r>
          </a:p>
          <a:p>
            <a:r>
              <a:rPr lang="es-CL" dirty="0"/>
              <a:t>2.</a:t>
            </a:r>
          </a:p>
          <a:p>
            <a:r>
              <a:rPr lang="es-CL" dirty="0"/>
              <a:t>3.</a:t>
            </a:r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4" name="Imagen 3" descr="Captura de pantalla 2020-05-21 a la(s) 16.57.4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0803" y="5442971"/>
            <a:ext cx="2831354" cy="1327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1336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D1550A3-41EA-704C-9703-2BF003CC2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¿Cual sería el tratamiento empirico ideal para esta paciente ? Justifique su respuesta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6E7C4327-D7F7-4A4E-A664-46ACC5384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4" name="Imagen 3" descr="Captura de pantalla 2020-05-21 a la(s) 16.57.4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0803" y="5442971"/>
            <a:ext cx="2831354" cy="1327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0214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600" y="541901"/>
            <a:ext cx="10972800" cy="4525963"/>
          </a:xfrm>
        </p:spPr>
        <p:txBody>
          <a:bodyPr/>
          <a:lstStyle/>
          <a:p>
            <a:r>
              <a:rPr lang="es-ES" dirty="0"/>
              <a:t>¿</a:t>
            </a:r>
            <a:r>
              <a:rPr lang="es-ES" sz="3200" dirty="0"/>
              <a:t>Cuantos días de tratamiento le daría a esta paciente y por que? </a:t>
            </a:r>
          </a:p>
          <a:p>
            <a:endParaRPr lang="es-ES" sz="3200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r>
              <a:rPr lang="es-ES" sz="3200" dirty="0"/>
              <a:t>¿Todos los casos de meningitis bacteriana se tratan por el mismo tiempo? Justifique su respuesta.</a:t>
            </a:r>
          </a:p>
        </p:txBody>
      </p:sp>
      <p:pic>
        <p:nvPicPr>
          <p:cNvPr id="4" name="Imagen 3" descr="Captura de pantalla 2020-05-21 a la(s) 16.57.4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4342" y="5442971"/>
            <a:ext cx="2831354" cy="1327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2533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43A81174-F347-2E44-A8C1-30ACEAD7F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8488"/>
            <a:ext cx="10515600" cy="4351338"/>
          </a:xfrm>
        </p:spPr>
        <p:txBody>
          <a:bodyPr/>
          <a:lstStyle/>
          <a:p>
            <a:r>
              <a:rPr lang="es-CL" dirty="0"/>
              <a:t>En donde debe ser hospitalizada esta paciente. ¿Por qué?</a:t>
            </a:r>
          </a:p>
          <a:p>
            <a:pPr marL="0" indent="0">
              <a:buNone/>
            </a:pPr>
            <a:endParaRPr lang="es-CL" dirty="0"/>
          </a:p>
          <a:p>
            <a:r>
              <a:rPr lang="es-CL" dirty="0"/>
              <a:t>¿Requiere aislamiento?</a:t>
            </a:r>
          </a:p>
          <a:p>
            <a:pPr marL="0" indent="0">
              <a:buNone/>
            </a:pPr>
            <a:endParaRPr lang="es-CL" dirty="0"/>
          </a:p>
          <a:p>
            <a:r>
              <a:rPr lang="es-CL" dirty="0"/>
              <a:t>Si su respuesta es si; ¿Qué tipo de aislamiento requeriría?</a:t>
            </a:r>
          </a:p>
          <a:p>
            <a:pPr marL="0" indent="0">
              <a:buNone/>
            </a:pPr>
            <a:endParaRPr lang="es-CL" dirty="0"/>
          </a:p>
          <a:p>
            <a:r>
              <a:rPr lang="es-CL" dirty="0"/>
              <a:t>¿Es necesario notificar? Justifique su respuesta</a:t>
            </a:r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4" name="Imagen 3" descr="Captura de pantalla 2020-05-21 a la(s) 16.57.4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0803" y="5442971"/>
            <a:ext cx="2831354" cy="1327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8484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¿Que complicaciones asociadas al diagnóstico serían frecuentes de esperar en esta paciente?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Mencione 5 complicaciones</a:t>
            </a:r>
          </a:p>
        </p:txBody>
      </p:sp>
      <p:pic>
        <p:nvPicPr>
          <p:cNvPr id="4" name="Imagen 3" descr="Captura de pantalla 2020-05-21 a la(s) 16.57.4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4342" y="5442971"/>
            <a:ext cx="2831354" cy="1327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4541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Bibliografía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Se envía en archivo adjunto</a:t>
            </a:r>
          </a:p>
        </p:txBody>
      </p:sp>
      <p:pic>
        <p:nvPicPr>
          <p:cNvPr id="7" name="Imagen 6" descr="Captura de pantalla 2020-05-21 a la(s) 16.57.4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7881" y="5442971"/>
            <a:ext cx="2831354" cy="1327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180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Objetivos específicos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Plantear los diagnósticos de trabajo con base en un caso clínico</a:t>
            </a:r>
          </a:p>
          <a:p>
            <a:r>
              <a:rPr lang="es-ES" dirty="0"/>
              <a:t>Interpretar los exámenes entregados en el caso</a:t>
            </a:r>
          </a:p>
          <a:p>
            <a:r>
              <a:rPr lang="es-ES" dirty="0"/>
              <a:t>Proponer un tratamiento adecuado según los diagnósticos realizados</a:t>
            </a:r>
          </a:p>
          <a:p>
            <a:r>
              <a:rPr lang="es-ES" dirty="0"/>
              <a:t>Mencionar factores de riesgo, complicaciones y pronóstico asociados al diagnóstico de base</a:t>
            </a:r>
          </a:p>
          <a:p>
            <a:r>
              <a:rPr lang="es-ES" dirty="0"/>
              <a:t>Establecer diagnósticos diferenciales</a:t>
            </a:r>
          </a:p>
        </p:txBody>
      </p:sp>
      <p:pic>
        <p:nvPicPr>
          <p:cNvPr id="4" name="Imagen 3" descr="Captura de pantalla 2020-05-21 a la(s) 16.57.4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7881" y="5442971"/>
            <a:ext cx="2831354" cy="1327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368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/>
              <a:t>Metodología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Resolver el caso clínico y enviarlo en formato Word a su tutor hasta </a:t>
            </a:r>
            <a:r>
              <a:rPr lang="es-CL"/>
              <a:t>la </a:t>
            </a:r>
            <a:r>
              <a:rPr lang="es-CL" smtClean="0"/>
              <a:t>20</a:t>
            </a:r>
            <a:r>
              <a:rPr lang="es-CL" smtClean="0"/>
              <a:t>:</a:t>
            </a:r>
            <a:r>
              <a:rPr lang="es-CL" smtClean="0"/>
              <a:t>00 </a:t>
            </a:r>
            <a:r>
              <a:rPr lang="es-CL" dirty="0" smtClean="0"/>
              <a:t>horas </a:t>
            </a:r>
            <a:r>
              <a:rPr lang="es-CL" dirty="0"/>
              <a:t>del día anterior a la fecha asignada al taller</a:t>
            </a:r>
          </a:p>
          <a:p>
            <a:endParaRPr lang="es-CL" dirty="0"/>
          </a:p>
          <a:p>
            <a:r>
              <a:rPr lang="es-CL" dirty="0"/>
              <a:t>Durante el taller se discutirá el caso clínico y los temas incluidos en él y se resolverán la dudas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68159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73544B1-BE4C-8946-A59C-42B9BDB34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3600" dirty="0"/>
              <a:t>Usted se encuentra de turno en el Servicio de Urgencia Infantil y le presentan a la  siguiente paciente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2CE83218-C704-814B-B6A8-A5370F62D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CL" dirty="0"/>
          </a:p>
          <a:p>
            <a:r>
              <a:rPr lang="es-CL" dirty="0"/>
              <a:t>Acude al Servicio de Urgencia Infantil una paciente de sexo femenino de 8 años de edad por un cuadro de 12 horas de evolución consistente en cefalea , fiebre no cuantificada y otalgia derecha agregandose posteriormente vomito en 5 ocasiones. </a:t>
            </a:r>
          </a:p>
        </p:txBody>
      </p:sp>
      <p:pic>
        <p:nvPicPr>
          <p:cNvPr id="4" name="Imagen 3" descr="Captura de pantalla 2020-05-21 a la(s) 16.57.4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1420" y="5442971"/>
            <a:ext cx="2831354" cy="1327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652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D78B4D7-AD45-5042-941E-36E71CC67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Antecedentes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DF4F9C1D-44FB-6148-9E7B-E0F3D7D9B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refiere esquema de vacunación completo para la edad.</a:t>
            </a:r>
          </a:p>
          <a:p>
            <a:r>
              <a:rPr lang="es-CL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los 7 años de edad presenta un trauma craneoencefálico (TEC) y fractura de órbita derecha aparentemente sin complicaciones.</a:t>
            </a:r>
          </a:p>
          <a:p>
            <a:r>
              <a:rPr lang="es-C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 otros antecedentes de importancia</a:t>
            </a:r>
          </a:p>
        </p:txBody>
      </p:sp>
      <p:pic>
        <p:nvPicPr>
          <p:cNvPr id="4" name="Imagen 3" descr="Captura de pantalla 2020-05-21 a la(s) 16.57.4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7881" y="5442971"/>
            <a:ext cx="2831354" cy="1327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754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344C0F4-C03C-1E40-91C8-E38579FD1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Al examen físico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AF95FC35-7E93-3E42-B767-6E2AA93377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CL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su llegada se le observa bien orientada, febril con temperatura de 39º C axilar, FC: 130 x min, PA: 90/60. Peso: 25 kg, Talla: 1,25 mt.  con escala de Glasgow de 15, ligera palidez de tegumentos, mucosas secas, ojos hundidos, pupilas isocóricas, normorefléxicas, faringe hiperémica, otoscopia bilateral normal.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tenía adenopatías, área cardiopulmonar sin compromiso, abdomen blando depresible sin viceromegalias y peristaltísmo presente. Las extremidades mostraban buen llenado capilar (2 segundos). </a:t>
            </a:r>
            <a:r>
              <a:rPr lang="es-C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 alteraciones motoras, ni sensoriales. </a:t>
            </a:r>
          </a:p>
        </p:txBody>
      </p:sp>
      <p:pic>
        <p:nvPicPr>
          <p:cNvPr id="4" name="Imagen 3" descr="Captura de pantalla 2020-05-21 a la(s) 16.57.4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7881" y="5442971"/>
            <a:ext cx="2831354" cy="1327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8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63CA87F-EFEE-BB49-A1C8-C13807351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Exámenes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CECE1FFE-9797-8346-90A2-D3E92B1C1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tomó un hemograma, el cual reportó hemoglobina 12.5 g/dL, hematocrito 37.9 %; leucocitos 28,000/mm3 con neutrófilos 90% y baciliformes 10%. Plaquetas 350,000/ mm3 . PCR: 81 mg/L. El examen de orina no presentó alteraciones.</a:t>
            </a:r>
          </a:p>
        </p:txBody>
      </p:sp>
      <p:pic>
        <p:nvPicPr>
          <p:cNvPr id="4" name="Imagen 3" descr="Captura de pantalla 2020-05-21 a la(s) 16.57.4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7881" y="5442971"/>
            <a:ext cx="2831354" cy="1327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324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4D60BC3-7771-FE49-A194-DBDB92E8C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Evolución de la paciente…..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E29EAED1-5593-2544-ABA4-4643F5872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las siguientes horas se agregó una afectación del estado neurológico, de modo que mostró irritabilidad y desorientación, alternado con periodos de somnolencia. Nueva evaluación de  escala de Glasgow: 12.  además se encuentra rigidez de nuca, Kernig y Brudzinski  e hiperreflexia rotuliana bilateral.</a:t>
            </a:r>
          </a:p>
        </p:txBody>
      </p:sp>
      <p:pic>
        <p:nvPicPr>
          <p:cNvPr id="4" name="Imagen 3" descr="Captura de pantalla 2020-05-21 a la(s) 16.57.4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1420" y="5442971"/>
            <a:ext cx="2831354" cy="1327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8041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2181</TotalTime>
  <Words>846</Words>
  <Application>Microsoft Macintosh PowerPoint</Application>
  <PresentationFormat>Personalizado</PresentationFormat>
  <Paragraphs>77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6" baseType="lpstr">
      <vt:lpstr>Tema de Office</vt:lpstr>
      <vt:lpstr>Caso clínico Meningitis</vt:lpstr>
      <vt:lpstr>Objetivo General</vt:lpstr>
      <vt:lpstr>Objetivos específicos</vt:lpstr>
      <vt:lpstr>Metodología</vt:lpstr>
      <vt:lpstr>Usted se encuentra de turno en el Servicio de Urgencia Infantil y le presentan a la  siguiente paciente</vt:lpstr>
      <vt:lpstr>Antecedentes</vt:lpstr>
      <vt:lpstr>Al examen físico</vt:lpstr>
      <vt:lpstr>Exámenes</vt:lpstr>
      <vt:lpstr>Evolución de la paciente…..</vt:lpstr>
      <vt:lpstr>Exámenes</vt:lpstr>
      <vt:lpstr>Cuales serían sus diagnosticos de trabajo?</vt:lpstr>
      <vt:lpstr>¿Como interpreta el hemograma y PCR?</vt:lpstr>
      <vt:lpstr>¿Qué otros exámenes solicitaría?</vt:lpstr>
      <vt:lpstr>¿Como interpreta la punción lumbar?</vt:lpstr>
      <vt:lpstr>¿Cuales serían los hallazgos tipicos en el citoquimico de LCR de un paciente con meningitis viral?</vt:lpstr>
      <vt:lpstr>Mencione diagnósticos diferenciales</vt:lpstr>
      <vt:lpstr>Mencione 5   contraindicaciones para realizar una punción lumbar</vt:lpstr>
      <vt:lpstr>¿Tiene algún factor de riesgo esta paciente para haber hecho una meningitis?</vt:lpstr>
      <vt:lpstr>¿Cuales son los germenes mas frecuentemente implicados en una meningitis bacteriana?</vt:lpstr>
      <vt:lpstr>¿Cuales son los germenes mas frecuentemente implicados en una meningitis viral?</vt:lpstr>
      <vt:lpstr>¿Cual sería el tratamiento empirico ideal para esta paciente ? Justifique su respuesta</vt:lpstr>
      <vt:lpstr>Presentación de PowerPoint</vt:lpstr>
      <vt:lpstr>Presentación de PowerPoint</vt:lpstr>
      <vt:lpstr>¿Que complicaciones asociadas al diagnóstico serían frecuentes de esperar en esta paciente?</vt:lpstr>
      <vt:lpstr>Bibliografía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clínico Meningitis</dc:title>
  <dc:creator>Rodrigo Vásquez De Kartzow</dc:creator>
  <cp:lastModifiedBy>Astrid Jiusan</cp:lastModifiedBy>
  <cp:revision>32</cp:revision>
  <dcterms:created xsi:type="dcterms:W3CDTF">2020-05-16T01:36:34Z</dcterms:created>
  <dcterms:modified xsi:type="dcterms:W3CDTF">2021-06-29T16:29:24Z</dcterms:modified>
</cp:coreProperties>
</file>