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494" r:id="rId4"/>
    <p:sldId id="284" r:id="rId5"/>
    <p:sldId id="513" r:id="rId6"/>
    <p:sldId id="278" r:id="rId7"/>
    <p:sldId id="259" r:id="rId8"/>
    <p:sldId id="522" r:id="rId9"/>
    <p:sldId id="280" r:id="rId10"/>
    <p:sldId id="521" r:id="rId11"/>
    <p:sldId id="279" r:id="rId12"/>
    <p:sldId id="523" r:id="rId13"/>
    <p:sldId id="281" r:id="rId14"/>
    <p:sldId id="282" r:id="rId15"/>
    <p:sldId id="283" r:id="rId16"/>
    <p:sldId id="260" r:id="rId17"/>
    <p:sldId id="524" r:id="rId18"/>
    <p:sldId id="263" r:id="rId19"/>
    <p:sldId id="525" r:id="rId20"/>
    <p:sldId id="526" r:id="rId21"/>
    <p:sldId id="528" r:id="rId22"/>
    <p:sldId id="527" r:id="rId23"/>
    <p:sldId id="273" r:id="rId24"/>
    <p:sldId id="264" r:id="rId25"/>
    <p:sldId id="274" r:id="rId26"/>
    <p:sldId id="530" r:id="rId27"/>
    <p:sldId id="531" r:id="rId28"/>
    <p:sldId id="532" r:id="rId29"/>
    <p:sldId id="533" r:id="rId30"/>
    <p:sldId id="534" r:id="rId31"/>
    <p:sldId id="535" r:id="rId32"/>
    <p:sldId id="271" r:id="rId33"/>
  </p:sldIdLst>
  <p:sldSz cx="9144000" cy="5143500" type="screen16x9"/>
  <p:notesSz cx="6858000" cy="9144000"/>
  <p:embeddedFontLst>
    <p:embeddedFont>
      <p:font typeface="Quattrocento Sans" panose="020B05020500000200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EiR0cEch+pkNTLm5C6wXRJbqR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3E1C11-8E5C-4704-B23E-6D1C3FA9ED86}">
  <a:tblStyle styleId="{B83E1C11-8E5C-4704-B23E-6D1C3FA9ED86}"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4D733B0-281D-42BC-AE4E-A48653626734}" styleName="Table_1">
    <a:wholeTbl>
      <a:tcTxStyle>
        <a:font>
          <a:latin typeface="Calibri"/>
          <a:ea typeface="Calibri"/>
          <a:cs typeface="Calibri"/>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5" autoAdjust="0"/>
  </p:normalViewPr>
  <p:slideViewPr>
    <p:cSldViewPr snapToGrid="0">
      <p:cViewPr varScale="1">
        <p:scale>
          <a:sx n="98" d="100"/>
          <a:sy n="98" d="100"/>
        </p:scale>
        <p:origin x="946"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customschemas.google.com/relationships/presentationmetadata" Target="metadata"/></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5E7F3B-6403-4843-948C-71CF068D0DC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7D4B3BF-FD62-4BBD-A6F4-400EB88C2AA3}">
      <dgm:prSet/>
      <dgm:spPr/>
      <dgm:t>
        <a:bodyPr/>
        <a:lstStyle/>
        <a:p>
          <a:pPr>
            <a:defRPr cap="all"/>
          </a:pPr>
          <a:r>
            <a:rPr lang="en-US" dirty="0"/>
            <a:t>SÍNTESIS SESIÓN 1</a:t>
          </a:r>
        </a:p>
        <a:p>
          <a:pPr>
            <a:defRPr cap="all"/>
          </a:pPr>
          <a:r>
            <a:rPr lang="en-US" dirty="0"/>
            <a:t>(15 MINUTOS)</a:t>
          </a:r>
        </a:p>
      </dgm:t>
    </dgm:pt>
    <dgm:pt modelId="{B5EFE613-5BF4-4070-B9BD-F8681D19317E}" type="parTrans" cxnId="{51804F39-19BB-4AED-8E00-0F81A5056C61}">
      <dgm:prSet/>
      <dgm:spPr/>
      <dgm:t>
        <a:bodyPr/>
        <a:lstStyle/>
        <a:p>
          <a:endParaRPr lang="en-US"/>
        </a:p>
      </dgm:t>
    </dgm:pt>
    <dgm:pt modelId="{28DD5AE4-A5E3-4DFF-8E75-2E70A6437511}" type="sibTrans" cxnId="{51804F39-19BB-4AED-8E00-0F81A5056C61}">
      <dgm:prSet/>
      <dgm:spPr/>
      <dgm:t>
        <a:bodyPr/>
        <a:lstStyle/>
        <a:p>
          <a:endParaRPr lang="en-US"/>
        </a:p>
      </dgm:t>
    </dgm:pt>
    <dgm:pt modelId="{C83EB359-15AF-469F-8D96-3175E92B2A40}">
      <dgm:prSet/>
      <dgm:spPr/>
      <dgm:t>
        <a:bodyPr/>
        <a:lstStyle/>
        <a:p>
          <a:pPr>
            <a:defRPr cap="all"/>
          </a:pPr>
          <a:r>
            <a:rPr lang="es-MX" i="0" dirty="0"/>
            <a:t>Introducción a las grandes ideas de la química (75) minutos</a:t>
          </a:r>
        </a:p>
        <a:p>
          <a:pPr>
            <a:defRPr cap="all"/>
          </a:pPr>
          <a:endParaRPr lang="en-US" dirty="0"/>
        </a:p>
      </dgm:t>
    </dgm:pt>
    <dgm:pt modelId="{49314E36-2EE9-429F-A230-CD672259B7AE}" type="parTrans" cxnId="{8BFD12C7-11F5-43E4-9B7A-1D9EF53C3E8E}">
      <dgm:prSet/>
      <dgm:spPr/>
      <dgm:t>
        <a:bodyPr/>
        <a:lstStyle/>
        <a:p>
          <a:endParaRPr lang="en-US"/>
        </a:p>
      </dgm:t>
    </dgm:pt>
    <dgm:pt modelId="{930090A3-8E2C-4443-B369-60AB31AA8A9F}" type="sibTrans" cxnId="{8BFD12C7-11F5-43E4-9B7A-1D9EF53C3E8E}">
      <dgm:prSet/>
      <dgm:spPr/>
      <dgm:t>
        <a:bodyPr/>
        <a:lstStyle/>
        <a:p>
          <a:endParaRPr lang="en-US"/>
        </a:p>
      </dgm:t>
    </dgm:pt>
    <dgm:pt modelId="{E76A3982-7274-408E-9CDC-AC8C65116FC2}">
      <dgm:prSet/>
      <dgm:spPr/>
      <dgm:t>
        <a:bodyPr/>
        <a:lstStyle/>
        <a:p>
          <a:pPr>
            <a:defRPr cap="all"/>
          </a:pPr>
          <a:r>
            <a:rPr lang="es-MX"/>
            <a:t>Receso (15 minutos)</a:t>
          </a:r>
          <a:endParaRPr lang="en-US"/>
        </a:p>
      </dgm:t>
    </dgm:pt>
    <dgm:pt modelId="{D4C18DAB-6C34-4790-9D6B-0F1A7AB8DA4A}" type="parTrans" cxnId="{5CB1D278-565E-4070-9AD7-A9FF6A5AF101}">
      <dgm:prSet/>
      <dgm:spPr/>
      <dgm:t>
        <a:bodyPr/>
        <a:lstStyle/>
        <a:p>
          <a:endParaRPr lang="en-US"/>
        </a:p>
      </dgm:t>
    </dgm:pt>
    <dgm:pt modelId="{A1FCE5CB-0373-4F30-9063-333FD413AE71}" type="sibTrans" cxnId="{5CB1D278-565E-4070-9AD7-A9FF6A5AF101}">
      <dgm:prSet/>
      <dgm:spPr/>
      <dgm:t>
        <a:bodyPr/>
        <a:lstStyle/>
        <a:p>
          <a:endParaRPr lang="en-US"/>
        </a:p>
      </dgm:t>
    </dgm:pt>
    <dgm:pt modelId="{013F66EC-3A85-4F86-80C2-FE8D0305C664}">
      <dgm:prSet/>
      <dgm:spPr/>
      <dgm:t>
        <a:bodyPr/>
        <a:lstStyle/>
        <a:p>
          <a:pPr>
            <a:defRPr cap="all"/>
          </a:pPr>
          <a:r>
            <a:rPr lang="es-MX" dirty="0"/>
            <a:t>Taller 2: </a:t>
          </a:r>
        </a:p>
        <a:p>
          <a:pPr>
            <a:defRPr cap="all"/>
          </a:pPr>
          <a:r>
            <a:rPr lang="es-MX" dirty="0"/>
            <a:t>(60 minutos)</a:t>
          </a:r>
          <a:endParaRPr lang="en-US" dirty="0"/>
        </a:p>
      </dgm:t>
    </dgm:pt>
    <dgm:pt modelId="{BA878293-02FA-48A6-A51C-FA9E59772F4F}" type="parTrans" cxnId="{6D000389-EAFF-411B-9F00-094B9255136B}">
      <dgm:prSet/>
      <dgm:spPr/>
      <dgm:t>
        <a:bodyPr/>
        <a:lstStyle/>
        <a:p>
          <a:endParaRPr lang="en-US"/>
        </a:p>
      </dgm:t>
    </dgm:pt>
    <dgm:pt modelId="{F245FE7D-1B16-40CD-AF66-5E3B9142513B}" type="sibTrans" cxnId="{6D000389-EAFF-411B-9F00-094B9255136B}">
      <dgm:prSet/>
      <dgm:spPr/>
      <dgm:t>
        <a:bodyPr/>
        <a:lstStyle/>
        <a:p>
          <a:endParaRPr lang="en-US"/>
        </a:p>
      </dgm:t>
    </dgm:pt>
    <dgm:pt modelId="{C9527E0D-6CC0-40D8-8B30-2059B63B52BA}">
      <dgm:prSet/>
      <dgm:spPr/>
      <dgm:t>
        <a:bodyPr/>
        <a:lstStyle/>
        <a:p>
          <a:pPr>
            <a:defRPr cap="all"/>
          </a:pPr>
          <a:r>
            <a:rPr lang="es-MX"/>
            <a:t>Cierre de la clase: Ticket de salida (15 minutos)</a:t>
          </a:r>
          <a:endParaRPr lang="en-US"/>
        </a:p>
      </dgm:t>
    </dgm:pt>
    <dgm:pt modelId="{791A5800-7769-4DC1-B21E-84BDFDEAEBFF}" type="parTrans" cxnId="{745545B8-DEA0-4E0F-9679-BC9636E6EF91}">
      <dgm:prSet/>
      <dgm:spPr/>
      <dgm:t>
        <a:bodyPr/>
        <a:lstStyle/>
        <a:p>
          <a:endParaRPr lang="en-US"/>
        </a:p>
      </dgm:t>
    </dgm:pt>
    <dgm:pt modelId="{FCB02064-6CCB-451D-9837-BDA8E424539E}" type="sibTrans" cxnId="{745545B8-DEA0-4E0F-9679-BC9636E6EF91}">
      <dgm:prSet/>
      <dgm:spPr/>
      <dgm:t>
        <a:bodyPr/>
        <a:lstStyle/>
        <a:p>
          <a:endParaRPr lang="en-US"/>
        </a:p>
      </dgm:t>
    </dgm:pt>
    <dgm:pt modelId="{21399F74-6802-466D-AA6B-82E671FCF82C}" type="pres">
      <dgm:prSet presAssocID="{FB5E7F3B-6403-4843-948C-71CF068D0DCB}" presName="root" presStyleCnt="0">
        <dgm:presLayoutVars>
          <dgm:dir/>
          <dgm:resizeHandles val="exact"/>
        </dgm:presLayoutVars>
      </dgm:prSet>
      <dgm:spPr/>
    </dgm:pt>
    <dgm:pt modelId="{63882FF2-8644-40C8-8715-EC109B700249}" type="pres">
      <dgm:prSet presAssocID="{17D4B3BF-FD62-4BBD-A6F4-400EB88C2AA3}" presName="compNode" presStyleCnt="0"/>
      <dgm:spPr/>
    </dgm:pt>
    <dgm:pt modelId="{7C3E8F09-AEA6-41B8-B637-DA91E847BE22}" type="pres">
      <dgm:prSet presAssocID="{17D4B3BF-FD62-4BBD-A6F4-400EB88C2AA3}" presName="iconBgRect" presStyleLbl="bgShp" presStyleIdx="0" presStyleCnt="5"/>
      <dgm:spPr>
        <a:prstGeom prst="round2DiagRect">
          <a:avLst>
            <a:gd name="adj1" fmla="val 29727"/>
            <a:gd name="adj2" fmla="val 0"/>
          </a:avLst>
        </a:prstGeom>
      </dgm:spPr>
    </dgm:pt>
    <dgm:pt modelId="{1102E077-542F-4A0B-A2E0-D271056CB7FB}" type="pres">
      <dgm:prSet presAssocID="{17D4B3BF-FD62-4BBD-A6F4-400EB88C2AA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E6B06A26-E905-454F-A538-3A89696D906A}" type="pres">
      <dgm:prSet presAssocID="{17D4B3BF-FD62-4BBD-A6F4-400EB88C2AA3}" presName="spaceRect" presStyleCnt="0"/>
      <dgm:spPr/>
    </dgm:pt>
    <dgm:pt modelId="{B9D96387-7AAD-4997-B184-85C4F691014C}" type="pres">
      <dgm:prSet presAssocID="{17D4B3BF-FD62-4BBD-A6F4-400EB88C2AA3}" presName="textRect" presStyleLbl="revTx" presStyleIdx="0" presStyleCnt="5">
        <dgm:presLayoutVars>
          <dgm:chMax val="1"/>
          <dgm:chPref val="1"/>
        </dgm:presLayoutVars>
      </dgm:prSet>
      <dgm:spPr/>
    </dgm:pt>
    <dgm:pt modelId="{B1D6232E-3510-4FC1-BC99-F0F4A2B783E1}" type="pres">
      <dgm:prSet presAssocID="{28DD5AE4-A5E3-4DFF-8E75-2E70A6437511}" presName="sibTrans" presStyleCnt="0"/>
      <dgm:spPr/>
    </dgm:pt>
    <dgm:pt modelId="{64A45CC8-2F5A-42A6-B735-999ED1C455E8}" type="pres">
      <dgm:prSet presAssocID="{C83EB359-15AF-469F-8D96-3175E92B2A40}" presName="compNode" presStyleCnt="0"/>
      <dgm:spPr/>
    </dgm:pt>
    <dgm:pt modelId="{C1974224-BC7A-419C-9A45-0B0FF44619AE}" type="pres">
      <dgm:prSet presAssocID="{C83EB359-15AF-469F-8D96-3175E92B2A40}" presName="iconBgRect" presStyleLbl="bgShp" presStyleIdx="1" presStyleCnt="5"/>
      <dgm:spPr>
        <a:prstGeom prst="round2DiagRect">
          <a:avLst>
            <a:gd name="adj1" fmla="val 29727"/>
            <a:gd name="adj2" fmla="val 0"/>
          </a:avLst>
        </a:prstGeom>
      </dgm:spPr>
    </dgm:pt>
    <dgm:pt modelId="{F335E43B-35EB-46F0-BCC8-01B4F9730279}" type="pres">
      <dgm:prSet presAssocID="{C83EB359-15AF-469F-8D96-3175E92B2A4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entífico"/>
        </a:ext>
      </dgm:extLst>
    </dgm:pt>
    <dgm:pt modelId="{6E96773D-9373-4593-BD9D-57E0EA10A753}" type="pres">
      <dgm:prSet presAssocID="{C83EB359-15AF-469F-8D96-3175E92B2A40}" presName="spaceRect" presStyleCnt="0"/>
      <dgm:spPr/>
    </dgm:pt>
    <dgm:pt modelId="{000987E0-B6B6-419A-B1E4-452B234066C5}" type="pres">
      <dgm:prSet presAssocID="{C83EB359-15AF-469F-8D96-3175E92B2A40}" presName="textRect" presStyleLbl="revTx" presStyleIdx="1" presStyleCnt="5" custScaleY="149549">
        <dgm:presLayoutVars>
          <dgm:chMax val="1"/>
          <dgm:chPref val="1"/>
        </dgm:presLayoutVars>
      </dgm:prSet>
      <dgm:spPr/>
    </dgm:pt>
    <dgm:pt modelId="{95A7C9A4-E557-4994-965B-7F2DFF9704AA}" type="pres">
      <dgm:prSet presAssocID="{930090A3-8E2C-4443-B369-60AB31AA8A9F}" presName="sibTrans" presStyleCnt="0"/>
      <dgm:spPr/>
    </dgm:pt>
    <dgm:pt modelId="{F677E92B-ADEF-4F99-8C84-9025E745BE99}" type="pres">
      <dgm:prSet presAssocID="{E76A3982-7274-408E-9CDC-AC8C65116FC2}" presName="compNode" presStyleCnt="0"/>
      <dgm:spPr/>
    </dgm:pt>
    <dgm:pt modelId="{629A031D-725C-497B-B913-10A69BD308C3}" type="pres">
      <dgm:prSet presAssocID="{E76A3982-7274-408E-9CDC-AC8C65116FC2}" presName="iconBgRect" presStyleLbl="bgShp" presStyleIdx="2" presStyleCnt="5"/>
      <dgm:spPr>
        <a:prstGeom prst="round2DiagRect">
          <a:avLst>
            <a:gd name="adj1" fmla="val 29727"/>
            <a:gd name="adj2" fmla="val 0"/>
          </a:avLst>
        </a:prstGeom>
      </dgm:spPr>
    </dgm:pt>
    <dgm:pt modelId="{A57F7CA3-0FC5-4E50-87C2-E2EE48ED5612}" type="pres">
      <dgm:prSet presAssocID="{E76A3982-7274-408E-9CDC-AC8C65116F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onómetro"/>
        </a:ext>
      </dgm:extLst>
    </dgm:pt>
    <dgm:pt modelId="{A8C86207-5FAD-4846-8684-361B81F99AE3}" type="pres">
      <dgm:prSet presAssocID="{E76A3982-7274-408E-9CDC-AC8C65116FC2}" presName="spaceRect" presStyleCnt="0"/>
      <dgm:spPr/>
    </dgm:pt>
    <dgm:pt modelId="{B34CCC30-63FE-4B8E-80B8-8E2D79C2AE95}" type="pres">
      <dgm:prSet presAssocID="{E76A3982-7274-408E-9CDC-AC8C65116FC2}" presName="textRect" presStyleLbl="revTx" presStyleIdx="2" presStyleCnt="5">
        <dgm:presLayoutVars>
          <dgm:chMax val="1"/>
          <dgm:chPref val="1"/>
        </dgm:presLayoutVars>
      </dgm:prSet>
      <dgm:spPr/>
    </dgm:pt>
    <dgm:pt modelId="{A8903C7D-CB6F-431C-A5F3-AA91B223D376}" type="pres">
      <dgm:prSet presAssocID="{A1FCE5CB-0373-4F30-9063-333FD413AE71}" presName="sibTrans" presStyleCnt="0"/>
      <dgm:spPr/>
    </dgm:pt>
    <dgm:pt modelId="{F9546612-DB2F-44EB-A381-B63B1D3882A6}" type="pres">
      <dgm:prSet presAssocID="{013F66EC-3A85-4F86-80C2-FE8D0305C664}" presName="compNode" presStyleCnt="0"/>
      <dgm:spPr/>
    </dgm:pt>
    <dgm:pt modelId="{58426CA4-E661-4D91-AD2B-A066D551EF8D}" type="pres">
      <dgm:prSet presAssocID="{013F66EC-3A85-4F86-80C2-FE8D0305C664}" presName="iconBgRect" presStyleLbl="bgShp" presStyleIdx="3" presStyleCnt="5"/>
      <dgm:spPr>
        <a:prstGeom prst="round2DiagRect">
          <a:avLst>
            <a:gd name="adj1" fmla="val 29727"/>
            <a:gd name="adj2" fmla="val 0"/>
          </a:avLst>
        </a:prstGeom>
      </dgm:spPr>
    </dgm:pt>
    <dgm:pt modelId="{899B7B6C-667C-4EB2-81F7-1F9AA831BA30}" type="pres">
      <dgm:prSet presAssocID="{013F66EC-3A85-4F86-80C2-FE8D0305C6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traz"/>
        </a:ext>
      </dgm:extLst>
    </dgm:pt>
    <dgm:pt modelId="{9600A145-C327-448B-A71F-FBE469D49463}" type="pres">
      <dgm:prSet presAssocID="{013F66EC-3A85-4F86-80C2-FE8D0305C664}" presName="spaceRect" presStyleCnt="0"/>
      <dgm:spPr/>
    </dgm:pt>
    <dgm:pt modelId="{B49E04D3-9A38-4168-859C-F7B2D3BA1359}" type="pres">
      <dgm:prSet presAssocID="{013F66EC-3A85-4F86-80C2-FE8D0305C664}" presName="textRect" presStyleLbl="revTx" presStyleIdx="3" presStyleCnt="5">
        <dgm:presLayoutVars>
          <dgm:chMax val="1"/>
          <dgm:chPref val="1"/>
        </dgm:presLayoutVars>
      </dgm:prSet>
      <dgm:spPr/>
    </dgm:pt>
    <dgm:pt modelId="{0DB43FD2-E045-4748-9C6B-1385AEDCCB57}" type="pres">
      <dgm:prSet presAssocID="{F245FE7D-1B16-40CD-AF66-5E3B9142513B}" presName="sibTrans" presStyleCnt="0"/>
      <dgm:spPr/>
    </dgm:pt>
    <dgm:pt modelId="{6146F893-8DB6-4759-8402-6AB8DD2F82C7}" type="pres">
      <dgm:prSet presAssocID="{C9527E0D-6CC0-40D8-8B30-2059B63B52BA}" presName="compNode" presStyleCnt="0"/>
      <dgm:spPr/>
    </dgm:pt>
    <dgm:pt modelId="{066B298D-51FD-4C86-9EBF-1D23969F1E49}" type="pres">
      <dgm:prSet presAssocID="{C9527E0D-6CC0-40D8-8B30-2059B63B52BA}" presName="iconBgRect" presStyleLbl="bgShp" presStyleIdx="4" presStyleCnt="5"/>
      <dgm:spPr>
        <a:prstGeom prst="round2DiagRect">
          <a:avLst>
            <a:gd name="adj1" fmla="val 29727"/>
            <a:gd name="adj2" fmla="val 0"/>
          </a:avLst>
        </a:prstGeom>
      </dgm:spPr>
    </dgm:pt>
    <dgm:pt modelId="{6665E02D-27F6-43AB-9E3D-CD0C0EB20C05}" type="pres">
      <dgm:prSet presAssocID="{C9527E0D-6CC0-40D8-8B30-2059B63B52B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loto"/>
        </a:ext>
      </dgm:extLst>
    </dgm:pt>
    <dgm:pt modelId="{982D690C-07E9-4B42-845F-46F604BA4A0D}" type="pres">
      <dgm:prSet presAssocID="{C9527E0D-6CC0-40D8-8B30-2059B63B52BA}" presName="spaceRect" presStyleCnt="0"/>
      <dgm:spPr/>
    </dgm:pt>
    <dgm:pt modelId="{F8894629-48CE-4C00-A4E9-1033A7802F6D}" type="pres">
      <dgm:prSet presAssocID="{C9527E0D-6CC0-40D8-8B30-2059B63B52BA}" presName="textRect" presStyleLbl="revTx" presStyleIdx="4" presStyleCnt="5">
        <dgm:presLayoutVars>
          <dgm:chMax val="1"/>
          <dgm:chPref val="1"/>
        </dgm:presLayoutVars>
      </dgm:prSet>
      <dgm:spPr/>
    </dgm:pt>
  </dgm:ptLst>
  <dgm:cxnLst>
    <dgm:cxn modelId="{1B167309-4F38-4E1C-B412-1E4548A555BD}" type="presOf" srcId="{C83EB359-15AF-469F-8D96-3175E92B2A40}" destId="{000987E0-B6B6-419A-B1E4-452B234066C5}" srcOrd="0" destOrd="0" presId="urn:microsoft.com/office/officeart/2018/5/layout/IconLeafLabelList"/>
    <dgm:cxn modelId="{A893B517-5F6D-493A-9227-4BBA45B9EC4F}" type="presOf" srcId="{FB5E7F3B-6403-4843-948C-71CF068D0DCB}" destId="{21399F74-6802-466D-AA6B-82E671FCF82C}" srcOrd="0" destOrd="0" presId="urn:microsoft.com/office/officeart/2018/5/layout/IconLeafLabelList"/>
    <dgm:cxn modelId="{51804F39-19BB-4AED-8E00-0F81A5056C61}" srcId="{FB5E7F3B-6403-4843-948C-71CF068D0DCB}" destId="{17D4B3BF-FD62-4BBD-A6F4-400EB88C2AA3}" srcOrd="0" destOrd="0" parTransId="{B5EFE613-5BF4-4070-B9BD-F8681D19317E}" sibTransId="{28DD5AE4-A5E3-4DFF-8E75-2E70A6437511}"/>
    <dgm:cxn modelId="{5CB1D278-565E-4070-9AD7-A9FF6A5AF101}" srcId="{FB5E7F3B-6403-4843-948C-71CF068D0DCB}" destId="{E76A3982-7274-408E-9CDC-AC8C65116FC2}" srcOrd="2" destOrd="0" parTransId="{D4C18DAB-6C34-4790-9D6B-0F1A7AB8DA4A}" sibTransId="{A1FCE5CB-0373-4F30-9063-333FD413AE71}"/>
    <dgm:cxn modelId="{58901587-6358-4FDA-A7F4-8564A0539E10}" type="presOf" srcId="{C9527E0D-6CC0-40D8-8B30-2059B63B52BA}" destId="{F8894629-48CE-4C00-A4E9-1033A7802F6D}" srcOrd="0" destOrd="0" presId="urn:microsoft.com/office/officeart/2018/5/layout/IconLeafLabelList"/>
    <dgm:cxn modelId="{6D000389-EAFF-411B-9F00-094B9255136B}" srcId="{FB5E7F3B-6403-4843-948C-71CF068D0DCB}" destId="{013F66EC-3A85-4F86-80C2-FE8D0305C664}" srcOrd="3" destOrd="0" parTransId="{BA878293-02FA-48A6-A51C-FA9E59772F4F}" sibTransId="{F245FE7D-1B16-40CD-AF66-5E3B9142513B}"/>
    <dgm:cxn modelId="{26EE8894-59C2-4219-BF7E-96C8FF0ECE04}" type="presOf" srcId="{013F66EC-3A85-4F86-80C2-FE8D0305C664}" destId="{B49E04D3-9A38-4168-859C-F7B2D3BA1359}" srcOrd="0" destOrd="0" presId="urn:microsoft.com/office/officeart/2018/5/layout/IconLeafLabelList"/>
    <dgm:cxn modelId="{745545B8-DEA0-4E0F-9679-BC9636E6EF91}" srcId="{FB5E7F3B-6403-4843-948C-71CF068D0DCB}" destId="{C9527E0D-6CC0-40D8-8B30-2059B63B52BA}" srcOrd="4" destOrd="0" parTransId="{791A5800-7769-4DC1-B21E-84BDFDEAEBFF}" sibTransId="{FCB02064-6CCB-451D-9837-BDA8E424539E}"/>
    <dgm:cxn modelId="{8BFD12C7-11F5-43E4-9B7A-1D9EF53C3E8E}" srcId="{FB5E7F3B-6403-4843-948C-71CF068D0DCB}" destId="{C83EB359-15AF-469F-8D96-3175E92B2A40}" srcOrd="1" destOrd="0" parTransId="{49314E36-2EE9-429F-A230-CD672259B7AE}" sibTransId="{930090A3-8E2C-4443-B369-60AB31AA8A9F}"/>
    <dgm:cxn modelId="{7B360EEC-C534-438E-853D-672BE3EB965C}" type="presOf" srcId="{E76A3982-7274-408E-9CDC-AC8C65116FC2}" destId="{B34CCC30-63FE-4B8E-80B8-8E2D79C2AE95}" srcOrd="0" destOrd="0" presId="urn:microsoft.com/office/officeart/2018/5/layout/IconLeafLabelList"/>
    <dgm:cxn modelId="{1B1A40F6-E95B-4332-8079-7A94B7A99480}" type="presOf" srcId="{17D4B3BF-FD62-4BBD-A6F4-400EB88C2AA3}" destId="{B9D96387-7AAD-4997-B184-85C4F691014C}" srcOrd="0" destOrd="0" presId="urn:microsoft.com/office/officeart/2018/5/layout/IconLeafLabelList"/>
    <dgm:cxn modelId="{53D4DEF9-7A2E-408B-895A-842482C26C68}" type="presParOf" srcId="{21399F74-6802-466D-AA6B-82E671FCF82C}" destId="{63882FF2-8644-40C8-8715-EC109B700249}" srcOrd="0" destOrd="0" presId="urn:microsoft.com/office/officeart/2018/5/layout/IconLeafLabelList"/>
    <dgm:cxn modelId="{B16CF5AB-2A78-488D-A694-C50166B72B1F}" type="presParOf" srcId="{63882FF2-8644-40C8-8715-EC109B700249}" destId="{7C3E8F09-AEA6-41B8-B637-DA91E847BE22}" srcOrd="0" destOrd="0" presId="urn:microsoft.com/office/officeart/2018/5/layout/IconLeafLabelList"/>
    <dgm:cxn modelId="{928E56CB-16A9-47CE-BCD0-92D5420B4800}" type="presParOf" srcId="{63882FF2-8644-40C8-8715-EC109B700249}" destId="{1102E077-542F-4A0B-A2E0-D271056CB7FB}" srcOrd="1" destOrd="0" presId="urn:microsoft.com/office/officeart/2018/5/layout/IconLeafLabelList"/>
    <dgm:cxn modelId="{6727332B-F35B-4931-AAF7-EEA04BFAD4F1}" type="presParOf" srcId="{63882FF2-8644-40C8-8715-EC109B700249}" destId="{E6B06A26-E905-454F-A538-3A89696D906A}" srcOrd="2" destOrd="0" presId="urn:microsoft.com/office/officeart/2018/5/layout/IconLeafLabelList"/>
    <dgm:cxn modelId="{DD0B2734-FF0B-4416-B13F-7111715DD047}" type="presParOf" srcId="{63882FF2-8644-40C8-8715-EC109B700249}" destId="{B9D96387-7AAD-4997-B184-85C4F691014C}" srcOrd="3" destOrd="0" presId="urn:microsoft.com/office/officeart/2018/5/layout/IconLeafLabelList"/>
    <dgm:cxn modelId="{B1CDE03B-AB32-4E76-AAC0-A7CEB635EB83}" type="presParOf" srcId="{21399F74-6802-466D-AA6B-82E671FCF82C}" destId="{B1D6232E-3510-4FC1-BC99-F0F4A2B783E1}" srcOrd="1" destOrd="0" presId="urn:microsoft.com/office/officeart/2018/5/layout/IconLeafLabelList"/>
    <dgm:cxn modelId="{005E4F44-F7F2-419A-8E33-F0353762CD3F}" type="presParOf" srcId="{21399F74-6802-466D-AA6B-82E671FCF82C}" destId="{64A45CC8-2F5A-42A6-B735-999ED1C455E8}" srcOrd="2" destOrd="0" presId="urn:microsoft.com/office/officeart/2018/5/layout/IconLeafLabelList"/>
    <dgm:cxn modelId="{1CC4CC33-9FBF-43AE-A35A-9A4A7A53C15B}" type="presParOf" srcId="{64A45CC8-2F5A-42A6-B735-999ED1C455E8}" destId="{C1974224-BC7A-419C-9A45-0B0FF44619AE}" srcOrd="0" destOrd="0" presId="urn:microsoft.com/office/officeart/2018/5/layout/IconLeafLabelList"/>
    <dgm:cxn modelId="{F31CC455-80F4-4E67-AAE9-69F29DD1A2DF}" type="presParOf" srcId="{64A45CC8-2F5A-42A6-B735-999ED1C455E8}" destId="{F335E43B-35EB-46F0-BCC8-01B4F9730279}" srcOrd="1" destOrd="0" presId="urn:microsoft.com/office/officeart/2018/5/layout/IconLeafLabelList"/>
    <dgm:cxn modelId="{C9B5183E-0204-4E82-A35D-869D67644D24}" type="presParOf" srcId="{64A45CC8-2F5A-42A6-B735-999ED1C455E8}" destId="{6E96773D-9373-4593-BD9D-57E0EA10A753}" srcOrd="2" destOrd="0" presId="urn:microsoft.com/office/officeart/2018/5/layout/IconLeafLabelList"/>
    <dgm:cxn modelId="{F71B6441-516E-4486-8D2E-6BA25A66F87C}" type="presParOf" srcId="{64A45CC8-2F5A-42A6-B735-999ED1C455E8}" destId="{000987E0-B6B6-419A-B1E4-452B234066C5}" srcOrd="3" destOrd="0" presId="urn:microsoft.com/office/officeart/2018/5/layout/IconLeafLabelList"/>
    <dgm:cxn modelId="{171DAE41-56D9-42C6-8589-F1C862415545}" type="presParOf" srcId="{21399F74-6802-466D-AA6B-82E671FCF82C}" destId="{95A7C9A4-E557-4994-965B-7F2DFF9704AA}" srcOrd="3" destOrd="0" presId="urn:microsoft.com/office/officeart/2018/5/layout/IconLeafLabelList"/>
    <dgm:cxn modelId="{3C2C74C8-516D-40C5-8FF4-AF1784DD6AE4}" type="presParOf" srcId="{21399F74-6802-466D-AA6B-82E671FCF82C}" destId="{F677E92B-ADEF-4F99-8C84-9025E745BE99}" srcOrd="4" destOrd="0" presId="urn:microsoft.com/office/officeart/2018/5/layout/IconLeafLabelList"/>
    <dgm:cxn modelId="{984EFAF0-2580-4D9B-932E-849A58BAFC70}" type="presParOf" srcId="{F677E92B-ADEF-4F99-8C84-9025E745BE99}" destId="{629A031D-725C-497B-B913-10A69BD308C3}" srcOrd="0" destOrd="0" presId="urn:microsoft.com/office/officeart/2018/5/layout/IconLeafLabelList"/>
    <dgm:cxn modelId="{68AD0DCE-33AF-45A4-9B6D-04F1BF27FAC5}" type="presParOf" srcId="{F677E92B-ADEF-4F99-8C84-9025E745BE99}" destId="{A57F7CA3-0FC5-4E50-87C2-E2EE48ED5612}" srcOrd="1" destOrd="0" presId="urn:microsoft.com/office/officeart/2018/5/layout/IconLeafLabelList"/>
    <dgm:cxn modelId="{BE9450CC-B723-4502-BA0F-ABC221550BFB}" type="presParOf" srcId="{F677E92B-ADEF-4F99-8C84-9025E745BE99}" destId="{A8C86207-5FAD-4846-8684-361B81F99AE3}" srcOrd="2" destOrd="0" presId="urn:microsoft.com/office/officeart/2018/5/layout/IconLeafLabelList"/>
    <dgm:cxn modelId="{91BDC1B3-C3B6-4B55-8729-2354D45DF7B3}" type="presParOf" srcId="{F677E92B-ADEF-4F99-8C84-9025E745BE99}" destId="{B34CCC30-63FE-4B8E-80B8-8E2D79C2AE95}" srcOrd="3" destOrd="0" presId="urn:microsoft.com/office/officeart/2018/5/layout/IconLeafLabelList"/>
    <dgm:cxn modelId="{708986B9-8E26-438B-A876-E6F8A46B68AC}" type="presParOf" srcId="{21399F74-6802-466D-AA6B-82E671FCF82C}" destId="{A8903C7D-CB6F-431C-A5F3-AA91B223D376}" srcOrd="5" destOrd="0" presId="urn:microsoft.com/office/officeart/2018/5/layout/IconLeafLabelList"/>
    <dgm:cxn modelId="{6B362B81-3992-4138-873B-C5BC965C375B}" type="presParOf" srcId="{21399F74-6802-466D-AA6B-82E671FCF82C}" destId="{F9546612-DB2F-44EB-A381-B63B1D3882A6}" srcOrd="6" destOrd="0" presId="urn:microsoft.com/office/officeart/2018/5/layout/IconLeafLabelList"/>
    <dgm:cxn modelId="{3D07D37D-F064-4616-A7DF-15125EE7100C}" type="presParOf" srcId="{F9546612-DB2F-44EB-A381-B63B1D3882A6}" destId="{58426CA4-E661-4D91-AD2B-A066D551EF8D}" srcOrd="0" destOrd="0" presId="urn:microsoft.com/office/officeart/2018/5/layout/IconLeafLabelList"/>
    <dgm:cxn modelId="{4F0B36B3-3E98-4884-8833-3FF632C26C5F}" type="presParOf" srcId="{F9546612-DB2F-44EB-A381-B63B1D3882A6}" destId="{899B7B6C-667C-4EB2-81F7-1F9AA831BA30}" srcOrd="1" destOrd="0" presId="urn:microsoft.com/office/officeart/2018/5/layout/IconLeafLabelList"/>
    <dgm:cxn modelId="{4FF5221F-7040-4F8B-A134-E6E32A687954}" type="presParOf" srcId="{F9546612-DB2F-44EB-A381-B63B1D3882A6}" destId="{9600A145-C327-448B-A71F-FBE469D49463}" srcOrd="2" destOrd="0" presId="urn:microsoft.com/office/officeart/2018/5/layout/IconLeafLabelList"/>
    <dgm:cxn modelId="{BD0194B1-5E15-4238-98A0-8BFA4ADC164C}" type="presParOf" srcId="{F9546612-DB2F-44EB-A381-B63B1D3882A6}" destId="{B49E04D3-9A38-4168-859C-F7B2D3BA1359}" srcOrd="3" destOrd="0" presId="urn:microsoft.com/office/officeart/2018/5/layout/IconLeafLabelList"/>
    <dgm:cxn modelId="{A2133F86-E7D9-466C-AEE0-77BFDB093A98}" type="presParOf" srcId="{21399F74-6802-466D-AA6B-82E671FCF82C}" destId="{0DB43FD2-E045-4748-9C6B-1385AEDCCB57}" srcOrd="7" destOrd="0" presId="urn:microsoft.com/office/officeart/2018/5/layout/IconLeafLabelList"/>
    <dgm:cxn modelId="{8AA0CFD2-FA26-45C1-B29D-5CC10DEF5EC5}" type="presParOf" srcId="{21399F74-6802-466D-AA6B-82E671FCF82C}" destId="{6146F893-8DB6-4759-8402-6AB8DD2F82C7}" srcOrd="8" destOrd="0" presId="urn:microsoft.com/office/officeart/2018/5/layout/IconLeafLabelList"/>
    <dgm:cxn modelId="{889516DE-A865-433E-AD42-7C8FDBE32DD9}" type="presParOf" srcId="{6146F893-8DB6-4759-8402-6AB8DD2F82C7}" destId="{066B298D-51FD-4C86-9EBF-1D23969F1E49}" srcOrd="0" destOrd="0" presId="urn:microsoft.com/office/officeart/2018/5/layout/IconLeafLabelList"/>
    <dgm:cxn modelId="{54CF35F9-A5B6-4180-A5FF-F6DF61BE8DEB}" type="presParOf" srcId="{6146F893-8DB6-4759-8402-6AB8DD2F82C7}" destId="{6665E02D-27F6-43AB-9E3D-CD0C0EB20C05}" srcOrd="1" destOrd="0" presId="urn:microsoft.com/office/officeart/2018/5/layout/IconLeafLabelList"/>
    <dgm:cxn modelId="{69229CB7-1597-4409-9059-C7B28B69478F}" type="presParOf" srcId="{6146F893-8DB6-4759-8402-6AB8DD2F82C7}" destId="{982D690C-07E9-4B42-845F-46F604BA4A0D}" srcOrd="2" destOrd="0" presId="urn:microsoft.com/office/officeart/2018/5/layout/IconLeafLabelList"/>
    <dgm:cxn modelId="{F7E1BA3F-A629-42CB-9EBD-D687A2399569}" type="presParOf" srcId="{6146F893-8DB6-4759-8402-6AB8DD2F82C7}" destId="{F8894629-48CE-4C00-A4E9-1033A7802F6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1D3762-C53C-4B35-9E79-2588A4C98C9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3C0A111-A08F-4EF3-96D1-96D5002703CE}">
      <dgm:prSet/>
      <dgm:spPr/>
      <dgm:t>
        <a:bodyPr/>
        <a:lstStyle/>
        <a:p>
          <a:r>
            <a:rPr lang="es-CL" dirty="0">
              <a:solidFill>
                <a:schemeClr val="tx1"/>
              </a:solidFill>
            </a:rPr>
            <a:t>¿Cuál es la </a:t>
          </a:r>
          <a:r>
            <a:rPr lang="es-CL" b="1" dirty="0">
              <a:solidFill>
                <a:schemeClr val="tx1"/>
              </a:solidFill>
            </a:rPr>
            <a:t>concentración de arsénico </a:t>
          </a:r>
          <a:r>
            <a:rPr lang="es-CL" dirty="0">
              <a:solidFill>
                <a:schemeClr val="tx1"/>
              </a:solidFill>
            </a:rPr>
            <a:t>en los alimentos cultivados en la localidad de </a:t>
          </a:r>
          <a:r>
            <a:rPr lang="es-CL" b="1" dirty="0">
              <a:solidFill>
                <a:schemeClr val="tx1"/>
              </a:solidFill>
            </a:rPr>
            <a:t>Socaire</a:t>
          </a:r>
          <a:r>
            <a:rPr lang="es-CL" dirty="0">
              <a:solidFill>
                <a:schemeClr val="tx1"/>
              </a:solidFill>
            </a:rPr>
            <a:t>?</a:t>
          </a:r>
          <a:endParaRPr lang="en-US" dirty="0">
            <a:solidFill>
              <a:schemeClr val="tx1"/>
            </a:solidFill>
          </a:endParaRPr>
        </a:p>
      </dgm:t>
    </dgm:pt>
    <dgm:pt modelId="{2E9432A0-ECD0-4EC7-A957-C9E888F882E1}" type="parTrans" cxnId="{7C51839F-405C-4C67-A923-2B2DBAEFE823}">
      <dgm:prSet/>
      <dgm:spPr/>
      <dgm:t>
        <a:bodyPr/>
        <a:lstStyle/>
        <a:p>
          <a:endParaRPr lang="en-US"/>
        </a:p>
      </dgm:t>
    </dgm:pt>
    <dgm:pt modelId="{FD7D080A-223F-41C4-8A73-C2CD1B710D1B}" type="sibTrans" cxnId="{7C51839F-405C-4C67-A923-2B2DBAEFE823}">
      <dgm:prSet/>
      <dgm:spPr/>
      <dgm:t>
        <a:bodyPr/>
        <a:lstStyle/>
        <a:p>
          <a:pPr>
            <a:lnSpc>
              <a:spcPct val="100000"/>
            </a:lnSpc>
          </a:pPr>
          <a:endParaRPr lang="en-US"/>
        </a:p>
      </dgm:t>
    </dgm:pt>
    <dgm:pt modelId="{A41D52B3-6523-4DF1-B747-BF4FD2A4F2BD}">
      <dgm:prSet/>
      <dgm:spPr/>
      <dgm:t>
        <a:bodyPr/>
        <a:lstStyle/>
        <a:p>
          <a:r>
            <a:rPr lang="es-CL" dirty="0">
              <a:solidFill>
                <a:schemeClr val="tx1"/>
              </a:solidFill>
            </a:rPr>
            <a:t>¿Cómo disminuir la </a:t>
          </a:r>
          <a:r>
            <a:rPr lang="es-CL" b="1" dirty="0">
              <a:solidFill>
                <a:schemeClr val="tx1"/>
              </a:solidFill>
            </a:rPr>
            <a:t>concentración de arsénico </a:t>
          </a:r>
          <a:r>
            <a:rPr lang="es-CL" dirty="0">
              <a:solidFill>
                <a:schemeClr val="tx1"/>
              </a:solidFill>
            </a:rPr>
            <a:t>en el suelo de la localidad de </a:t>
          </a:r>
          <a:r>
            <a:rPr lang="es-CL" b="1" dirty="0">
              <a:solidFill>
                <a:schemeClr val="tx1"/>
              </a:solidFill>
            </a:rPr>
            <a:t>Socaire</a:t>
          </a:r>
          <a:r>
            <a:rPr lang="es-CL" dirty="0">
              <a:solidFill>
                <a:schemeClr val="tx1"/>
              </a:solidFill>
            </a:rPr>
            <a:t> mediante la </a:t>
          </a:r>
          <a:r>
            <a:rPr lang="es-CL" b="1" dirty="0">
              <a:solidFill>
                <a:schemeClr val="tx1"/>
              </a:solidFill>
            </a:rPr>
            <a:t>fitorremediación</a:t>
          </a:r>
          <a:r>
            <a:rPr lang="es-CL" dirty="0">
              <a:solidFill>
                <a:schemeClr val="tx1"/>
              </a:solidFill>
            </a:rPr>
            <a:t> con planta </a:t>
          </a:r>
          <a:r>
            <a:rPr lang="es-CL" dirty="0" err="1">
              <a:solidFill>
                <a:schemeClr val="tx1"/>
              </a:solidFill>
            </a:rPr>
            <a:t>Lupinus</a:t>
          </a:r>
          <a:r>
            <a:rPr lang="es-CL" dirty="0">
              <a:solidFill>
                <a:schemeClr val="tx1"/>
              </a:solidFill>
            </a:rPr>
            <a:t>?</a:t>
          </a:r>
          <a:endParaRPr lang="en-US" dirty="0">
            <a:solidFill>
              <a:schemeClr val="tx1"/>
            </a:solidFill>
          </a:endParaRPr>
        </a:p>
      </dgm:t>
    </dgm:pt>
    <dgm:pt modelId="{827CC932-B9EE-4136-9975-4A18F040495A}" type="parTrans" cxnId="{93DE5ABF-6E9D-401F-8643-30101652201D}">
      <dgm:prSet/>
      <dgm:spPr/>
      <dgm:t>
        <a:bodyPr/>
        <a:lstStyle/>
        <a:p>
          <a:endParaRPr lang="en-US"/>
        </a:p>
      </dgm:t>
    </dgm:pt>
    <dgm:pt modelId="{408468F8-62D1-4CAB-B2E7-C28D87A2FA42}" type="sibTrans" cxnId="{93DE5ABF-6E9D-401F-8643-30101652201D}">
      <dgm:prSet/>
      <dgm:spPr/>
      <dgm:t>
        <a:bodyPr/>
        <a:lstStyle/>
        <a:p>
          <a:endParaRPr lang="en-US"/>
        </a:p>
      </dgm:t>
    </dgm:pt>
    <dgm:pt modelId="{55729340-E81B-4DEC-A1F6-CDFD5E91B9E3}">
      <dgm:prSet custT="1"/>
      <dgm:spPr/>
      <dgm:t>
        <a:bodyPr/>
        <a:lstStyle/>
        <a:p>
          <a:pPr marL="0" lvl="0" indent="0" algn="l" defTabSz="800100">
            <a:lnSpc>
              <a:spcPct val="90000"/>
            </a:lnSpc>
            <a:spcBef>
              <a:spcPct val="0"/>
            </a:spcBef>
            <a:spcAft>
              <a:spcPct val="35000"/>
            </a:spcAft>
            <a:buNone/>
          </a:pPr>
          <a:r>
            <a:rPr lang="es-CL" sz="1800" kern="1200" noProof="0" dirty="0">
              <a:solidFill>
                <a:srgbClr val="000000"/>
              </a:solidFill>
              <a:latin typeface="Arial"/>
              <a:ea typeface="+mn-ea"/>
              <a:cs typeface="+mn-cs"/>
            </a:rPr>
            <a:t>¿Cuál es el efecto de sembrar la planta </a:t>
          </a:r>
          <a:r>
            <a:rPr lang="es-CL" sz="1800" kern="1200" noProof="0" dirty="0" err="1">
              <a:solidFill>
                <a:srgbClr val="000000"/>
              </a:solidFill>
              <a:latin typeface="Arial"/>
              <a:ea typeface="+mn-ea"/>
              <a:cs typeface="+mn-cs"/>
            </a:rPr>
            <a:t>Lupinus</a:t>
          </a:r>
          <a:r>
            <a:rPr lang="es-CL" sz="1800" kern="1200" noProof="0" dirty="0">
              <a:solidFill>
                <a:srgbClr val="000000"/>
              </a:solidFill>
              <a:latin typeface="Arial"/>
              <a:ea typeface="+mn-ea"/>
              <a:cs typeface="+mn-cs"/>
            </a:rPr>
            <a:t> en la </a:t>
          </a:r>
          <a:r>
            <a:rPr lang="es-CL" sz="1800" b="1" kern="1200" noProof="0" dirty="0">
              <a:solidFill>
                <a:srgbClr val="000000"/>
              </a:solidFill>
              <a:latin typeface="Arial"/>
              <a:ea typeface="+mn-ea"/>
              <a:cs typeface="+mn-cs"/>
            </a:rPr>
            <a:t>concentración de arsénico </a:t>
          </a:r>
          <a:r>
            <a:rPr lang="es-CL" sz="1800" kern="1200" noProof="0" dirty="0">
              <a:solidFill>
                <a:srgbClr val="000000"/>
              </a:solidFill>
              <a:latin typeface="Arial"/>
              <a:ea typeface="+mn-ea"/>
              <a:cs typeface="+mn-cs"/>
            </a:rPr>
            <a:t>en el suelo de la localidad de Socaire? </a:t>
          </a:r>
        </a:p>
      </dgm:t>
    </dgm:pt>
    <dgm:pt modelId="{AF6EEA87-1F81-454D-9F43-3EC52D8EF091}" type="parTrans" cxnId="{0E1A8DE4-0447-4B5E-B86E-FE24DB2B7959}">
      <dgm:prSet/>
      <dgm:spPr/>
      <dgm:t>
        <a:bodyPr/>
        <a:lstStyle/>
        <a:p>
          <a:endParaRPr lang="es-CL"/>
        </a:p>
      </dgm:t>
    </dgm:pt>
    <dgm:pt modelId="{06A357E2-BF98-4CB6-94C9-D6C2D0FF0BAE}" type="sibTrans" cxnId="{0E1A8DE4-0447-4B5E-B86E-FE24DB2B7959}">
      <dgm:prSet/>
      <dgm:spPr/>
      <dgm:t>
        <a:bodyPr/>
        <a:lstStyle/>
        <a:p>
          <a:pPr>
            <a:lnSpc>
              <a:spcPct val="100000"/>
            </a:lnSpc>
          </a:pPr>
          <a:endParaRPr lang="es-CL"/>
        </a:p>
      </dgm:t>
    </dgm:pt>
    <dgm:pt modelId="{CF11C99A-06E6-4F6E-AF68-45DC216AC080}" type="pres">
      <dgm:prSet presAssocID="{7E1D3762-C53C-4B35-9E79-2588A4C98C9E}" presName="root" presStyleCnt="0">
        <dgm:presLayoutVars>
          <dgm:dir/>
          <dgm:resizeHandles val="exact"/>
        </dgm:presLayoutVars>
      </dgm:prSet>
      <dgm:spPr/>
    </dgm:pt>
    <dgm:pt modelId="{BDF0C60D-A1E6-4A8C-9980-03060F43FFC8}" type="pres">
      <dgm:prSet presAssocID="{83C0A111-A08F-4EF3-96D1-96D5002703CE}" presName="compNode" presStyleCnt="0"/>
      <dgm:spPr/>
    </dgm:pt>
    <dgm:pt modelId="{1466A434-19E8-4C81-954E-83DEF7074EF3}" type="pres">
      <dgm:prSet presAssocID="{83C0A111-A08F-4EF3-96D1-96D5002703CE}" presName="bgRect" presStyleLbl="bgShp" presStyleIdx="0" presStyleCnt="3"/>
      <dgm:spPr/>
    </dgm:pt>
    <dgm:pt modelId="{5738368A-C54A-4A24-9D93-593BA879DE50}" type="pres">
      <dgm:prSet presAssocID="{83C0A111-A08F-4EF3-96D1-96D5002703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ensamiento con relleno sólido"/>
        </a:ext>
      </dgm:extLst>
    </dgm:pt>
    <dgm:pt modelId="{32CEAC96-43B1-473B-B16B-CB17F49BCAB2}" type="pres">
      <dgm:prSet presAssocID="{83C0A111-A08F-4EF3-96D1-96D5002703CE}" presName="spaceRect" presStyleCnt="0"/>
      <dgm:spPr/>
    </dgm:pt>
    <dgm:pt modelId="{2E7DFB4A-BAAD-4B78-AA8C-3C639442C08D}" type="pres">
      <dgm:prSet presAssocID="{83C0A111-A08F-4EF3-96D1-96D5002703CE}" presName="parTx" presStyleLbl="revTx" presStyleIdx="0" presStyleCnt="3">
        <dgm:presLayoutVars>
          <dgm:chMax val="0"/>
          <dgm:chPref val="0"/>
        </dgm:presLayoutVars>
      </dgm:prSet>
      <dgm:spPr/>
    </dgm:pt>
    <dgm:pt modelId="{9DB0651D-AF65-4B6D-BE13-36036BC2ABA9}" type="pres">
      <dgm:prSet presAssocID="{FD7D080A-223F-41C4-8A73-C2CD1B710D1B}" presName="sibTrans" presStyleCnt="0"/>
      <dgm:spPr/>
    </dgm:pt>
    <dgm:pt modelId="{5633ECD3-B9B4-4C99-8327-F6063438E611}" type="pres">
      <dgm:prSet presAssocID="{55729340-E81B-4DEC-A1F6-CDFD5E91B9E3}" presName="compNode" presStyleCnt="0"/>
      <dgm:spPr/>
    </dgm:pt>
    <dgm:pt modelId="{7292FE20-2177-45B5-825B-92EDB65DB6DD}" type="pres">
      <dgm:prSet presAssocID="{55729340-E81B-4DEC-A1F6-CDFD5E91B9E3}" presName="bgRect" presStyleLbl="bgShp" presStyleIdx="1" presStyleCnt="3"/>
      <dgm:spPr/>
    </dgm:pt>
    <dgm:pt modelId="{E9BA4AED-8169-45F5-829C-FB929CCDCAF7}" type="pres">
      <dgm:prSet presAssocID="{55729340-E81B-4DEC-A1F6-CDFD5E91B9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guntas con relleno sólido"/>
        </a:ext>
      </dgm:extLst>
    </dgm:pt>
    <dgm:pt modelId="{24D8D1C1-E81A-4418-A349-E2B91B0C9052}" type="pres">
      <dgm:prSet presAssocID="{55729340-E81B-4DEC-A1F6-CDFD5E91B9E3}" presName="spaceRect" presStyleCnt="0"/>
      <dgm:spPr/>
    </dgm:pt>
    <dgm:pt modelId="{9FE9BB55-2589-4FED-B7C8-849132CE6BE0}" type="pres">
      <dgm:prSet presAssocID="{55729340-E81B-4DEC-A1F6-CDFD5E91B9E3}" presName="parTx" presStyleLbl="revTx" presStyleIdx="1" presStyleCnt="3">
        <dgm:presLayoutVars>
          <dgm:chMax val="0"/>
          <dgm:chPref val="0"/>
        </dgm:presLayoutVars>
      </dgm:prSet>
      <dgm:spPr/>
    </dgm:pt>
    <dgm:pt modelId="{B8B03676-3D6F-456D-B92C-2815314DA445}" type="pres">
      <dgm:prSet presAssocID="{06A357E2-BF98-4CB6-94C9-D6C2D0FF0BAE}" presName="sibTrans" presStyleCnt="0"/>
      <dgm:spPr/>
    </dgm:pt>
    <dgm:pt modelId="{340B6BF5-5B57-44D7-AE58-8E0197FF3D09}" type="pres">
      <dgm:prSet presAssocID="{A41D52B3-6523-4DF1-B747-BF4FD2A4F2BD}" presName="compNode" presStyleCnt="0"/>
      <dgm:spPr/>
    </dgm:pt>
    <dgm:pt modelId="{98500AE1-BA2B-4152-850B-AFF9AB4EC3F4}" type="pres">
      <dgm:prSet presAssocID="{A41D52B3-6523-4DF1-B747-BF4FD2A4F2BD}" presName="bgRect" presStyleLbl="bgShp" presStyleIdx="2" presStyleCnt="3" custLinFactNeighborX="3500" custLinFactNeighborY="24053"/>
      <dgm:spPr/>
    </dgm:pt>
    <dgm:pt modelId="{5266D8D3-8169-4F30-92AE-C7DA99A9BE0B}" type="pres">
      <dgm:prSet presAssocID="{A41D52B3-6523-4DF1-B747-BF4FD2A4F2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yuda con relleno sólido"/>
        </a:ext>
      </dgm:extLst>
    </dgm:pt>
    <dgm:pt modelId="{5A084324-4695-4BDB-9D0F-382B0D2C4A08}" type="pres">
      <dgm:prSet presAssocID="{A41D52B3-6523-4DF1-B747-BF4FD2A4F2BD}" presName="spaceRect" presStyleCnt="0"/>
      <dgm:spPr/>
    </dgm:pt>
    <dgm:pt modelId="{18319FCE-1BB2-4DDC-B794-FA4773AB32C4}" type="pres">
      <dgm:prSet presAssocID="{A41D52B3-6523-4DF1-B747-BF4FD2A4F2BD}" presName="parTx" presStyleLbl="revTx" presStyleIdx="2" presStyleCnt="3">
        <dgm:presLayoutVars>
          <dgm:chMax val="0"/>
          <dgm:chPref val="0"/>
        </dgm:presLayoutVars>
      </dgm:prSet>
      <dgm:spPr/>
    </dgm:pt>
  </dgm:ptLst>
  <dgm:cxnLst>
    <dgm:cxn modelId="{E2A85E0B-8993-45CE-A0DF-704DDD371DF8}" type="presOf" srcId="{A41D52B3-6523-4DF1-B747-BF4FD2A4F2BD}" destId="{18319FCE-1BB2-4DDC-B794-FA4773AB32C4}" srcOrd="0" destOrd="0" presId="urn:microsoft.com/office/officeart/2018/2/layout/IconVerticalSolidList"/>
    <dgm:cxn modelId="{B8AB167D-D7A3-4505-82F6-7ABD905EB744}" type="presOf" srcId="{7E1D3762-C53C-4B35-9E79-2588A4C98C9E}" destId="{CF11C99A-06E6-4F6E-AF68-45DC216AC080}" srcOrd="0" destOrd="0" presId="urn:microsoft.com/office/officeart/2018/2/layout/IconVerticalSolidList"/>
    <dgm:cxn modelId="{7C51839F-405C-4C67-A923-2B2DBAEFE823}" srcId="{7E1D3762-C53C-4B35-9E79-2588A4C98C9E}" destId="{83C0A111-A08F-4EF3-96D1-96D5002703CE}" srcOrd="0" destOrd="0" parTransId="{2E9432A0-ECD0-4EC7-A957-C9E888F882E1}" sibTransId="{FD7D080A-223F-41C4-8A73-C2CD1B710D1B}"/>
    <dgm:cxn modelId="{524A84A5-9C27-4282-A0A8-9B26A24479BF}" type="presOf" srcId="{83C0A111-A08F-4EF3-96D1-96D5002703CE}" destId="{2E7DFB4A-BAAD-4B78-AA8C-3C639442C08D}" srcOrd="0" destOrd="0" presId="urn:microsoft.com/office/officeart/2018/2/layout/IconVerticalSolidList"/>
    <dgm:cxn modelId="{93DE5ABF-6E9D-401F-8643-30101652201D}" srcId="{7E1D3762-C53C-4B35-9E79-2588A4C98C9E}" destId="{A41D52B3-6523-4DF1-B747-BF4FD2A4F2BD}" srcOrd="2" destOrd="0" parTransId="{827CC932-B9EE-4136-9975-4A18F040495A}" sibTransId="{408468F8-62D1-4CAB-B2E7-C28D87A2FA42}"/>
    <dgm:cxn modelId="{0E1A8DE4-0447-4B5E-B86E-FE24DB2B7959}" srcId="{7E1D3762-C53C-4B35-9E79-2588A4C98C9E}" destId="{55729340-E81B-4DEC-A1F6-CDFD5E91B9E3}" srcOrd="1" destOrd="0" parTransId="{AF6EEA87-1F81-454D-9F43-3EC52D8EF091}" sibTransId="{06A357E2-BF98-4CB6-94C9-D6C2D0FF0BAE}"/>
    <dgm:cxn modelId="{877819E5-78BF-492C-BE57-200A4BF069EF}" type="presOf" srcId="{55729340-E81B-4DEC-A1F6-CDFD5E91B9E3}" destId="{9FE9BB55-2589-4FED-B7C8-849132CE6BE0}" srcOrd="0" destOrd="0" presId="urn:microsoft.com/office/officeart/2018/2/layout/IconVerticalSolidList"/>
    <dgm:cxn modelId="{B18E9CEE-4808-4DB3-8B73-9C35F82A8241}" type="presParOf" srcId="{CF11C99A-06E6-4F6E-AF68-45DC216AC080}" destId="{BDF0C60D-A1E6-4A8C-9980-03060F43FFC8}" srcOrd="0" destOrd="0" presId="urn:microsoft.com/office/officeart/2018/2/layout/IconVerticalSolidList"/>
    <dgm:cxn modelId="{E7E1E00C-A73D-45BD-BDFE-C8482994753F}" type="presParOf" srcId="{BDF0C60D-A1E6-4A8C-9980-03060F43FFC8}" destId="{1466A434-19E8-4C81-954E-83DEF7074EF3}" srcOrd="0" destOrd="0" presId="urn:microsoft.com/office/officeart/2018/2/layout/IconVerticalSolidList"/>
    <dgm:cxn modelId="{83395AB1-8C5E-4AD0-AB30-4FF9A57787DC}" type="presParOf" srcId="{BDF0C60D-A1E6-4A8C-9980-03060F43FFC8}" destId="{5738368A-C54A-4A24-9D93-593BA879DE50}" srcOrd="1" destOrd="0" presId="urn:microsoft.com/office/officeart/2018/2/layout/IconVerticalSolidList"/>
    <dgm:cxn modelId="{3A91FD3E-29E1-45BE-9F03-D810235393AB}" type="presParOf" srcId="{BDF0C60D-A1E6-4A8C-9980-03060F43FFC8}" destId="{32CEAC96-43B1-473B-B16B-CB17F49BCAB2}" srcOrd="2" destOrd="0" presId="urn:microsoft.com/office/officeart/2018/2/layout/IconVerticalSolidList"/>
    <dgm:cxn modelId="{79704BB1-A24E-4900-9844-0E0A36DF2D85}" type="presParOf" srcId="{BDF0C60D-A1E6-4A8C-9980-03060F43FFC8}" destId="{2E7DFB4A-BAAD-4B78-AA8C-3C639442C08D}" srcOrd="3" destOrd="0" presId="urn:microsoft.com/office/officeart/2018/2/layout/IconVerticalSolidList"/>
    <dgm:cxn modelId="{A0403D9C-8607-41D9-86C6-3A34414B650F}" type="presParOf" srcId="{CF11C99A-06E6-4F6E-AF68-45DC216AC080}" destId="{9DB0651D-AF65-4B6D-BE13-36036BC2ABA9}" srcOrd="1" destOrd="0" presId="urn:microsoft.com/office/officeart/2018/2/layout/IconVerticalSolidList"/>
    <dgm:cxn modelId="{DAAB597B-47BF-40C1-9AC4-F7BE19CBD8FD}" type="presParOf" srcId="{CF11C99A-06E6-4F6E-AF68-45DC216AC080}" destId="{5633ECD3-B9B4-4C99-8327-F6063438E611}" srcOrd="2" destOrd="0" presId="urn:microsoft.com/office/officeart/2018/2/layout/IconVerticalSolidList"/>
    <dgm:cxn modelId="{A85B22ED-F69B-4620-8679-A7F5AC26488F}" type="presParOf" srcId="{5633ECD3-B9B4-4C99-8327-F6063438E611}" destId="{7292FE20-2177-45B5-825B-92EDB65DB6DD}" srcOrd="0" destOrd="0" presId="urn:microsoft.com/office/officeart/2018/2/layout/IconVerticalSolidList"/>
    <dgm:cxn modelId="{EEC25AEE-AD81-42D7-A758-7F60A81C5687}" type="presParOf" srcId="{5633ECD3-B9B4-4C99-8327-F6063438E611}" destId="{E9BA4AED-8169-45F5-829C-FB929CCDCAF7}" srcOrd="1" destOrd="0" presId="urn:microsoft.com/office/officeart/2018/2/layout/IconVerticalSolidList"/>
    <dgm:cxn modelId="{A07CAB93-8EF7-4130-A2EE-BD076A91B256}" type="presParOf" srcId="{5633ECD3-B9B4-4C99-8327-F6063438E611}" destId="{24D8D1C1-E81A-4418-A349-E2B91B0C9052}" srcOrd="2" destOrd="0" presId="urn:microsoft.com/office/officeart/2018/2/layout/IconVerticalSolidList"/>
    <dgm:cxn modelId="{BF2AF013-D46C-4449-927C-27F47921A543}" type="presParOf" srcId="{5633ECD3-B9B4-4C99-8327-F6063438E611}" destId="{9FE9BB55-2589-4FED-B7C8-849132CE6BE0}" srcOrd="3" destOrd="0" presId="urn:microsoft.com/office/officeart/2018/2/layout/IconVerticalSolidList"/>
    <dgm:cxn modelId="{F75FCF7C-D050-4BCB-84DB-2AE0059F94B0}" type="presParOf" srcId="{CF11C99A-06E6-4F6E-AF68-45DC216AC080}" destId="{B8B03676-3D6F-456D-B92C-2815314DA445}" srcOrd="3" destOrd="0" presId="urn:microsoft.com/office/officeart/2018/2/layout/IconVerticalSolidList"/>
    <dgm:cxn modelId="{2649D017-BC76-4995-848F-743F73F514AA}" type="presParOf" srcId="{CF11C99A-06E6-4F6E-AF68-45DC216AC080}" destId="{340B6BF5-5B57-44D7-AE58-8E0197FF3D09}" srcOrd="4" destOrd="0" presId="urn:microsoft.com/office/officeart/2018/2/layout/IconVerticalSolidList"/>
    <dgm:cxn modelId="{5380D096-E343-4FE1-9CE9-62FE59D8986E}" type="presParOf" srcId="{340B6BF5-5B57-44D7-AE58-8E0197FF3D09}" destId="{98500AE1-BA2B-4152-850B-AFF9AB4EC3F4}" srcOrd="0" destOrd="0" presId="urn:microsoft.com/office/officeart/2018/2/layout/IconVerticalSolidList"/>
    <dgm:cxn modelId="{FAE83305-D9E3-4698-93DB-40B02076E551}" type="presParOf" srcId="{340B6BF5-5B57-44D7-AE58-8E0197FF3D09}" destId="{5266D8D3-8169-4F30-92AE-C7DA99A9BE0B}" srcOrd="1" destOrd="0" presId="urn:microsoft.com/office/officeart/2018/2/layout/IconVerticalSolidList"/>
    <dgm:cxn modelId="{BC75A892-E4D5-4EC1-92D6-EE15E2ED746A}" type="presParOf" srcId="{340B6BF5-5B57-44D7-AE58-8E0197FF3D09}" destId="{5A084324-4695-4BDB-9D0F-382B0D2C4A08}" srcOrd="2" destOrd="0" presId="urn:microsoft.com/office/officeart/2018/2/layout/IconVerticalSolidList"/>
    <dgm:cxn modelId="{9C6C2867-E4FE-4D76-932E-4880723E00B5}" type="presParOf" srcId="{340B6BF5-5B57-44D7-AE58-8E0197FF3D09}" destId="{18319FCE-1BB2-4DDC-B794-FA4773AB32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B765F6-188C-477A-8F29-46AA9581D6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0452713-C691-437A-8BE7-0B84D435AB8E}">
      <dgm:prSet/>
      <dgm:spPr/>
      <dgm:t>
        <a:bodyPr/>
        <a:lstStyle/>
        <a:p>
          <a:pPr>
            <a:lnSpc>
              <a:spcPct val="100000"/>
            </a:lnSpc>
          </a:pPr>
          <a:r>
            <a:rPr lang="es-MX" b="0" i="0"/>
            <a:t>Identificar el </a:t>
          </a:r>
          <a:r>
            <a:rPr lang="es-MX" b="1" i="0"/>
            <a:t>objetivo </a:t>
          </a:r>
          <a:r>
            <a:rPr lang="es-MX" b="0" i="0"/>
            <a:t>de la descripción. </a:t>
          </a:r>
          <a:endParaRPr lang="en-US"/>
        </a:p>
      </dgm:t>
    </dgm:pt>
    <dgm:pt modelId="{57DDF260-96FA-4E6A-B7ED-BE79AEE12F2A}" type="parTrans" cxnId="{385D499E-E77D-48EE-8477-FA427AF5AC62}">
      <dgm:prSet/>
      <dgm:spPr/>
      <dgm:t>
        <a:bodyPr/>
        <a:lstStyle/>
        <a:p>
          <a:endParaRPr lang="en-US"/>
        </a:p>
      </dgm:t>
    </dgm:pt>
    <dgm:pt modelId="{5BA9B614-5CD4-4CF3-8B08-C884247E9583}" type="sibTrans" cxnId="{385D499E-E77D-48EE-8477-FA427AF5AC62}">
      <dgm:prSet/>
      <dgm:spPr/>
      <dgm:t>
        <a:bodyPr/>
        <a:lstStyle/>
        <a:p>
          <a:endParaRPr lang="en-US"/>
        </a:p>
      </dgm:t>
    </dgm:pt>
    <dgm:pt modelId="{51EE1CD2-E643-471E-A64C-05A2384F90B8}">
      <dgm:prSet/>
      <dgm:spPr/>
      <dgm:t>
        <a:bodyPr/>
        <a:lstStyle/>
        <a:p>
          <a:pPr>
            <a:lnSpc>
              <a:spcPct val="100000"/>
            </a:lnSpc>
          </a:pPr>
          <a:r>
            <a:rPr lang="es-MX" b="0" i="0"/>
            <a:t>Categorizar aquello que se está describiendo (un ser vivo, un objeto, un material, un cambio, etc.). </a:t>
          </a:r>
          <a:endParaRPr lang="en-US"/>
        </a:p>
      </dgm:t>
    </dgm:pt>
    <dgm:pt modelId="{3D1B42B8-BF4F-4829-8E64-0CD280567DCC}" type="parTrans" cxnId="{90F0B726-54E8-4775-A164-CE631B54B49E}">
      <dgm:prSet/>
      <dgm:spPr/>
      <dgm:t>
        <a:bodyPr/>
        <a:lstStyle/>
        <a:p>
          <a:endParaRPr lang="en-US"/>
        </a:p>
      </dgm:t>
    </dgm:pt>
    <dgm:pt modelId="{695AA05F-FC25-4B9B-8530-26CD4038C8DB}" type="sibTrans" cxnId="{90F0B726-54E8-4775-A164-CE631B54B49E}">
      <dgm:prSet/>
      <dgm:spPr/>
      <dgm:t>
        <a:bodyPr/>
        <a:lstStyle/>
        <a:p>
          <a:endParaRPr lang="en-US"/>
        </a:p>
      </dgm:t>
    </dgm:pt>
    <dgm:pt modelId="{A113B9B6-00E6-4473-A3C6-B2337477E191}">
      <dgm:prSet/>
      <dgm:spPr/>
      <dgm:t>
        <a:bodyPr/>
        <a:lstStyle/>
        <a:p>
          <a:pPr>
            <a:lnSpc>
              <a:spcPct val="100000"/>
            </a:lnSpc>
          </a:pPr>
          <a:r>
            <a:rPr lang="es-MX" b="0" i="0"/>
            <a:t>Seleccionar </a:t>
          </a:r>
          <a:r>
            <a:rPr lang="es-MX" b="1" i="0"/>
            <a:t>propiedades</a:t>
          </a:r>
          <a:r>
            <a:rPr lang="es-MX" b="0" i="0"/>
            <a:t> de los objetos o entidades implicadas más significativas).</a:t>
          </a:r>
          <a:endParaRPr lang="en-US"/>
        </a:p>
      </dgm:t>
    </dgm:pt>
    <dgm:pt modelId="{4B5B7A0C-3B7E-4EE3-A061-0060BF27981E}" type="parTrans" cxnId="{EAA2A4F2-14F8-4CD2-AD8F-7B0BDFA6F753}">
      <dgm:prSet/>
      <dgm:spPr/>
      <dgm:t>
        <a:bodyPr/>
        <a:lstStyle/>
        <a:p>
          <a:endParaRPr lang="en-US"/>
        </a:p>
      </dgm:t>
    </dgm:pt>
    <dgm:pt modelId="{F4AC335F-7E66-4AF7-BF79-04BA2BF68702}" type="sibTrans" cxnId="{EAA2A4F2-14F8-4CD2-AD8F-7B0BDFA6F753}">
      <dgm:prSet/>
      <dgm:spPr/>
      <dgm:t>
        <a:bodyPr/>
        <a:lstStyle/>
        <a:p>
          <a:endParaRPr lang="en-US"/>
        </a:p>
      </dgm:t>
    </dgm:pt>
    <dgm:pt modelId="{79D19282-5199-4C81-A7F7-AF35AE0D5473}">
      <dgm:prSet/>
      <dgm:spPr/>
      <dgm:t>
        <a:bodyPr/>
        <a:lstStyle/>
        <a:p>
          <a:pPr>
            <a:lnSpc>
              <a:spcPct val="100000"/>
            </a:lnSpc>
          </a:pPr>
          <a:r>
            <a:rPr lang="es-MX" b="0" i="0"/>
            <a:t>Utilizar las cualidades más idóneas, </a:t>
          </a:r>
          <a:r>
            <a:rPr lang="es-MX" b="1" i="0"/>
            <a:t>cualificarlas y cuantificarlas</a:t>
          </a:r>
          <a:r>
            <a:rPr lang="es-MX" b="0" i="0"/>
            <a:t> a través de los sentidos e instrumentos de medida. Por ejemplo, es azul, es redondo, tiene una  masa  de 2,70 gramos, su pH es de 4.</a:t>
          </a:r>
          <a:endParaRPr lang="en-US"/>
        </a:p>
      </dgm:t>
    </dgm:pt>
    <dgm:pt modelId="{0ADCD29D-058B-4B6C-9041-EFDE71C3FD65}" type="parTrans" cxnId="{6431E5C2-4AE9-4E08-8279-F5FD57E6722D}">
      <dgm:prSet/>
      <dgm:spPr/>
      <dgm:t>
        <a:bodyPr/>
        <a:lstStyle/>
        <a:p>
          <a:endParaRPr lang="en-US"/>
        </a:p>
      </dgm:t>
    </dgm:pt>
    <dgm:pt modelId="{801F1ABB-A9BE-42B0-8D13-614E0B3A5F43}" type="sibTrans" cxnId="{6431E5C2-4AE9-4E08-8279-F5FD57E6722D}">
      <dgm:prSet/>
      <dgm:spPr/>
      <dgm:t>
        <a:bodyPr/>
        <a:lstStyle/>
        <a:p>
          <a:endParaRPr lang="en-US"/>
        </a:p>
      </dgm:t>
    </dgm:pt>
    <dgm:pt modelId="{69FBE3DE-8699-40F1-A8FD-1900EE870E43}" type="pres">
      <dgm:prSet presAssocID="{4CB765F6-188C-477A-8F29-46AA9581D66D}" presName="root" presStyleCnt="0">
        <dgm:presLayoutVars>
          <dgm:dir/>
          <dgm:resizeHandles val="exact"/>
        </dgm:presLayoutVars>
      </dgm:prSet>
      <dgm:spPr/>
    </dgm:pt>
    <dgm:pt modelId="{1E40E853-F2EE-4C6A-BFBF-1B1A924BF75B}" type="pres">
      <dgm:prSet presAssocID="{00452713-C691-437A-8BE7-0B84D435AB8E}" presName="compNode" presStyleCnt="0"/>
      <dgm:spPr/>
    </dgm:pt>
    <dgm:pt modelId="{546D30E9-CEE6-40D3-B471-A42556919935}" type="pres">
      <dgm:prSet presAssocID="{00452713-C691-437A-8BE7-0B84D435AB8E}" presName="bgRect" presStyleLbl="bgShp" presStyleIdx="0" presStyleCnt="4"/>
      <dgm:spPr/>
    </dgm:pt>
    <dgm:pt modelId="{365C680E-657D-4692-863E-4DA258158337}" type="pres">
      <dgm:prSet presAssocID="{00452713-C691-437A-8BE7-0B84D435AB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ana"/>
        </a:ext>
      </dgm:extLst>
    </dgm:pt>
    <dgm:pt modelId="{1F34B82B-0BA8-4F92-9E1A-B4DA68FD00D9}" type="pres">
      <dgm:prSet presAssocID="{00452713-C691-437A-8BE7-0B84D435AB8E}" presName="spaceRect" presStyleCnt="0"/>
      <dgm:spPr/>
    </dgm:pt>
    <dgm:pt modelId="{A2FAD227-094C-4FA5-B5F0-853B2B85F655}" type="pres">
      <dgm:prSet presAssocID="{00452713-C691-437A-8BE7-0B84D435AB8E}" presName="parTx" presStyleLbl="revTx" presStyleIdx="0" presStyleCnt="4">
        <dgm:presLayoutVars>
          <dgm:chMax val="0"/>
          <dgm:chPref val="0"/>
        </dgm:presLayoutVars>
      </dgm:prSet>
      <dgm:spPr/>
    </dgm:pt>
    <dgm:pt modelId="{C5E4FC17-4124-49C1-97EE-DFFE99ACC7FF}" type="pres">
      <dgm:prSet presAssocID="{5BA9B614-5CD4-4CF3-8B08-C884247E9583}" presName="sibTrans" presStyleCnt="0"/>
      <dgm:spPr/>
    </dgm:pt>
    <dgm:pt modelId="{59AB91AA-393B-4291-8671-14C19B73FADB}" type="pres">
      <dgm:prSet presAssocID="{51EE1CD2-E643-471E-A64C-05A2384F90B8}" presName="compNode" presStyleCnt="0"/>
      <dgm:spPr/>
    </dgm:pt>
    <dgm:pt modelId="{FECBC79A-9551-4C6C-96F0-38168A9B87FA}" type="pres">
      <dgm:prSet presAssocID="{51EE1CD2-E643-471E-A64C-05A2384F90B8}" presName="bgRect" presStyleLbl="bgShp" presStyleIdx="1" presStyleCnt="4"/>
      <dgm:spPr/>
    </dgm:pt>
    <dgm:pt modelId="{B4240CD5-941A-4BBC-A4B3-5FB246AD0363}" type="pres">
      <dgm:prSet presAssocID="{51EE1CD2-E643-471E-A64C-05A2384F90B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ta"/>
        </a:ext>
      </dgm:extLst>
    </dgm:pt>
    <dgm:pt modelId="{062E28FB-767B-4210-913D-1AF92557C57A}" type="pres">
      <dgm:prSet presAssocID="{51EE1CD2-E643-471E-A64C-05A2384F90B8}" presName="spaceRect" presStyleCnt="0"/>
      <dgm:spPr/>
    </dgm:pt>
    <dgm:pt modelId="{4B2ADC39-4295-4226-8AD5-387D3C1051E8}" type="pres">
      <dgm:prSet presAssocID="{51EE1CD2-E643-471E-A64C-05A2384F90B8}" presName="parTx" presStyleLbl="revTx" presStyleIdx="1" presStyleCnt="4">
        <dgm:presLayoutVars>
          <dgm:chMax val="0"/>
          <dgm:chPref val="0"/>
        </dgm:presLayoutVars>
      </dgm:prSet>
      <dgm:spPr/>
    </dgm:pt>
    <dgm:pt modelId="{46F30072-94FA-49DA-AE16-8E850739F26D}" type="pres">
      <dgm:prSet presAssocID="{695AA05F-FC25-4B9B-8530-26CD4038C8DB}" presName="sibTrans" presStyleCnt="0"/>
      <dgm:spPr/>
    </dgm:pt>
    <dgm:pt modelId="{D23155D2-03B8-45FC-941C-ED91B3E9F36E}" type="pres">
      <dgm:prSet presAssocID="{A113B9B6-00E6-4473-A3C6-B2337477E191}" presName="compNode" presStyleCnt="0"/>
      <dgm:spPr/>
    </dgm:pt>
    <dgm:pt modelId="{7CAFE3C8-42B0-4C45-A373-08B0C4F940B5}" type="pres">
      <dgm:prSet presAssocID="{A113B9B6-00E6-4473-A3C6-B2337477E191}" presName="bgRect" presStyleLbl="bgShp" presStyleIdx="2" presStyleCnt="4"/>
      <dgm:spPr/>
    </dgm:pt>
    <dgm:pt modelId="{C464B754-741F-4CBF-AF94-3E300229040E}" type="pres">
      <dgm:prSet presAssocID="{A113B9B6-00E6-4473-A3C6-B2337477E19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dificio"/>
        </a:ext>
      </dgm:extLst>
    </dgm:pt>
    <dgm:pt modelId="{3FFBA4CA-ED0C-4A4C-9BFD-7507197DA26E}" type="pres">
      <dgm:prSet presAssocID="{A113B9B6-00E6-4473-A3C6-B2337477E191}" presName="spaceRect" presStyleCnt="0"/>
      <dgm:spPr/>
    </dgm:pt>
    <dgm:pt modelId="{6C5C6F6E-ADE6-47C9-ACB5-C6254903E799}" type="pres">
      <dgm:prSet presAssocID="{A113B9B6-00E6-4473-A3C6-B2337477E191}" presName="parTx" presStyleLbl="revTx" presStyleIdx="2" presStyleCnt="4">
        <dgm:presLayoutVars>
          <dgm:chMax val="0"/>
          <dgm:chPref val="0"/>
        </dgm:presLayoutVars>
      </dgm:prSet>
      <dgm:spPr/>
    </dgm:pt>
    <dgm:pt modelId="{1431EA73-DCEE-4082-AC6B-570A288887C0}" type="pres">
      <dgm:prSet presAssocID="{F4AC335F-7E66-4AF7-BF79-04BA2BF68702}" presName="sibTrans" presStyleCnt="0"/>
      <dgm:spPr/>
    </dgm:pt>
    <dgm:pt modelId="{5FADAB9E-5203-4C98-AFCA-30527409CC70}" type="pres">
      <dgm:prSet presAssocID="{79D19282-5199-4C81-A7F7-AF35AE0D5473}" presName="compNode" presStyleCnt="0"/>
      <dgm:spPr/>
    </dgm:pt>
    <dgm:pt modelId="{43D5ABD9-AFF4-454E-AAA9-DC669E2E6273}" type="pres">
      <dgm:prSet presAssocID="{79D19282-5199-4C81-A7F7-AF35AE0D5473}" presName="bgRect" presStyleLbl="bgShp" presStyleIdx="3" presStyleCnt="4"/>
      <dgm:spPr/>
    </dgm:pt>
    <dgm:pt modelId="{67BBA093-1112-4930-B39B-B5B9461404EA}" type="pres">
      <dgm:prSet presAssocID="{79D19282-5199-4C81-A7F7-AF35AE0D547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egla"/>
        </a:ext>
      </dgm:extLst>
    </dgm:pt>
    <dgm:pt modelId="{4EA7DE77-76D3-4051-9467-0032B745BA47}" type="pres">
      <dgm:prSet presAssocID="{79D19282-5199-4C81-A7F7-AF35AE0D5473}" presName="spaceRect" presStyleCnt="0"/>
      <dgm:spPr/>
    </dgm:pt>
    <dgm:pt modelId="{A9D04EF4-1695-4D8A-B7AF-009A30B11CCA}" type="pres">
      <dgm:prSet presAssocID="{79D19282-5199-4C81-A7F7-AF35AE0D5473}" presName="parTx" presStyleLbl="revTx" presStyleIdx="3" presStyleCnt="4">
        <dgm:presLayoutVars>
          <dgm:chMax val="0"/>
          <dgm:chPref val="0"/>
        </dgm:presLayoutVars>
      </dgm:prSet>
      <dgm:spPr/>
    </dgm:pt>
  </dgm:ptLst>
  <dgm:cxnLst>
    <dgm:cxn modelId="{7321E21C-9918-48D5-8520-5D9220C06449}" type="presOf" srcId="{51EE1CD2-E643-471E-A64C-05A2384F90B8}" destId="{4B2ADC39-4295-4226-8AD5-387D3C1051E8}" srcOrd="0" destOrd="0" presId="urn:microsoft.com/office/officeart/2018/2/layout/IconVerticalSolidList"/>
    <dgm:cxn modelId="{90F0B726-54E8-4775-A164-CE631B54B49E}" srcId="{4CB765F6-188C-477A-8F29-46AA9581D66D}" destId="{51EE1CD2-E643-471E-A64C-05A2384F90B8}" srcOrd="1" destOrd="0" parTransId="{3D1B42B8-BF4F-4829-8E64-0CD280567DCC}" sibTransId="{695AA05F-FC25-4B9B-8530-26CD4038C8DB}"/>
    <dgm:cxn modelId="{77447D2D-AF3F-4EC9-8EAD-AB11B083D624}" type="presOf" srcId="{00452713-C691-437A-8BE7-0B84D435AB8E}" destId="{A2FAD227-094C-4FA5-B5F0-853B2B85F655}" srcOrd="0" destOrd="0" presId="urn:microsoft.com/office/officeart/2018/2/layout/IconVerticalSolidList"/>
    <dgm:cxn modelId="{385D499E-E77D-48EE-8477-FA427AF5AC62}" srcId="{4CB765F6-188C-477A-8F29-46AA9581D66D}" destId="{00452713-C691-437A-8BE7-0B84D435AB8E}" srcOrd="0" destOrd="0" parTransId="{57DDF260-96FA-4E6A-B7ED-BE79AEE12F2A}" sibTransId="{5BA9B614-5CD4-4CF3-8B08-C884247E9583}"/>
    <dgm:cxn modelId="{E687B9A3-61BE-4384-A98A-3A3D5F64F3CE}" type="presOf" srcId="{4CB765F6-188C-477A-8F29-46AA9581D66D}" destId="{69FBE3DE-8699-40F1-A8FD-1900EE870E43}" srcOrd="0" destOrd="0" presId="urn:microsoft.com/office/officeart/2018/2/layout/IconVerticalSolidList"/>
    <dgm:cxn modelId="{6431E5C2-4AE9-4E08-8279-F5FD57E6722D}" srcId="{4CB765F6-188C-477A-8F29-46AA9581D66D}" destId="{79D19282-5199-4C81-A7F7-AF35AE0D5473}" srcOrd="3" destOrd="0" parTransId="{0ADCD29D-058B-4B6C-9041-EFDE71C3FD65}" sibTransId="{801F1ABB-A9BE-42B0-8D13-614E0B3A5F43}"/>
    <dgm:cxn modelId="{BA2C44E6-ED86-4D0C-BAD9-2CB562614425}" type="presOf" srcId="{79D19282-5199-4C81-A7F7-AF35AE0D5473}" destId="{A9D04EF4-1695-4D8A-B7AF-009A30B11CCA}" srcOrd="0" destOrd="0" presId="urn:microsoft.com/office/officeart/2018/2/layout/IconVerticalSolidList"/>
    <dgm:cxn modelId="{EAA2A4F2-14F8-4CD2-AD8F-7B0BDFA6F753}" srcId="{4CB765F6-188C-477A-8F29-46AA9581D66D}" destId="{A113B9B6-00E6-4473-A3C6-B2337477E191}" srcOrd="2" destOrd="0" parTransId="{4B5B7A0C-3B7E-4EE3-A061-0060BF27981E}" sibTransId="{F4AC335F-7E66-4AF7-BF79-04BA2BF68702}"/>
    <dgm:cxn modelId="{95B121FD-0010-403C-8617-31531E2CA5AC}" type="presOf" srcId="{A113B9B6-00E6-4473-A3C6-B2337477E191}" destId="{6C5C6F6E-ADE6-47C9-ACB5-C6254903E799}" srcOrd="0" destOrd="0" presId="urn:microsoft.com/office/officeart/2018/2/layout/IconVerticalSolidList"/>
    <dgm:cxn modelId="{7D0127DF-2C5B-4BD6-85BD-28514159A51F}" type="presParOf" srcId="{69FBE3DE-8699-40F1-A8FD-1900EE870E43}" destId="{1E40E853-F2EE-4C6A-BFBF-1B1A924BF75B}" srcOrd="0" destOrd="0" presId="urn:microsoft.com/office/officeart/2018/2/layout/IconVerticalSolidList"/>
    <dgm:cxn modelId="{7574DA6E-1B10-4497-823D-826618FAE133}" type="presParOf" srcId="{1E40E853-F2EE-4C6A-BFBF-1B1A924BF75B}" destId="{546D30E9-CEE6-40D3-B471-A42556919935}" srcOrd="0" destOrd="0" presId="urn:microsoft.com/office/officeart/2018/2/layout/IconVerticalSolidList"/>
    <dgm:cxn modelId="{7D84D5E8-EFAF-4B16-BB33-048A0B779761}" type="presParOf" srcId="{1E40E853-F2EE-4C6A-BFBF-1B1A924BF75B}" destId="{365C680E-657D-4692-863E-4DA258158337}" srcOrd="1" destOrd="0" presId="urn:microsoft.com/office/officeart/2018/2/layout/IconVerticalSolidList"/>
    <dgm:cxn modelId="{0F257E76-954C-46BF-92C2-D5DC47EBE017}" type="presParOf" srcId="{1E40E853-F2EE-4C6A-BFBF-1B1A924BF75B}" destId="{1F34B82B-0BA8-4F92-9E1A-B4DA68FD00D9}" srcOrd="2" destOrd="0" presId="urn:microsoft.com/office/officeart/2018/2/layout/IconVerticalSolidList"/>
    <dgm:cxn modelId="{2275AE53-0FF8-4A7E-8ABB-0430075584FD}" type="presParOf" srcId="{1E40E853-F2EE-4C6A-BFBF-1B1A924BF75B}" destId="{A2FAD227-094C-4FA5-B5F0-853B2B85F655}" srcOrd="3" destOrd="0" presId="urn:microsoft.com/office/officeart/2018/2/layout/IconVerticalSolidList"/>
    <dgm:cxn modelId="{E9DE288B-E2A7-4A08-A122-D7463C7FF8E5}" type="presParOf" srcId="{69FBE3DE-8699-40F1-A8FD-1900EE870E43}" destId="{C5E4FC17-4124-49C1-97EE-DFFE99ACC7FF}" srcOrd="1" destOrd="0" presId="urn:microsoft.com/office/officeart/2018/2/layout/IconVerticalSolidList"/>
    <dgm:cxn modelId="{4D20DB93-F861-436B-885F-4FF63F689EBE}" type="presParOf" srcId="{69FBE3DE-8699-40F1-A8FD-1900EE870E43}" destId="{59AB91AA-393B-4291-8671-14C19B73FADB}" srcOrd="2" destOrd="0" presId="urn:microsoft.com/office/officeart/2018/2/layout/IconVerticalSolidList"/>
    <dgm:cxn modelId="{48D1C390-AEBD-42CE-970A-9BF37FA86366}" type="presParOf" srcId="{59AB91AA-393B-4291-8671-14C19B73FADB}" destId="{FECBC79A-9551-4C6C-96F0-38168A9B87FA}" srcOrd="0" destOrd="0" presId="urn:microsoft.com/office/officeart/2018/2/layout/IconVerticalSolidList"/>
    <dgm:cxn modelId="{A6E8C36D-A382-45E8-8793-33F93FFC0E76}" type="presParOf" srcId="{59AB91AA-393B-4291-8671-14C19B73FADB}" destId="{B4240CD5-941A-4BBC-A4B3-5FB246AD0363}" srcOrd="1" destOrd="0" presId="urn:microsoft.com/office/officeart/2018/2/layout/IconVerticalSolidList"/>
    <dgm:cxn modelId="{E2E8F7C8-D982-480E-B6E6-926AD896792E}" type="presParOf" srcId="{59AB91AA-393B-4291-8671-14C19B73FADB}" destId="{062E28FB-767B-4210-913D-1AF92557C57A}" srcOrd="2" destOrd="0" presId="urn:microsoft.com/office/officeart/2018/2/layout/IconVerticalSolidList"/>
    <dgm:cxn modelId="{C16B6689-CD09-4CB6-855E-736839017038}" type="presParOf" srcId="{59AB91AA-393B-4291-8671-14C19B73FADB}" destId="{4B2ADC39-4295-4226-8AD5-387D3C1051E8}" srcOrd="3" destOrd="0" presId="urn:microsoft.com/office/officeart/2018/2/layout/IconVerticalSolidList"/>
    <dgm:cxn modelId="{6D2D071F-F994-41B7-875F-FA78B599F834}" type="presParOf" srcId="{69FBE3DE-8699-40F1-A8FD-1900EE870E43}" destId="{46F30072-94FA-49DA-AE16-8E850739F26D}" srcOrd="3" destOrd="0" presId="urn:microsoft.com/office/officeart/2018/2/layout/IconVerticalSolidList"/>
    <dgm:cxn modelId="{0BEAE852-D980-47DF-92B6-2FCA14A2C0BB}" type="presParOf" srcId="{69FBE3DE-8699-40F1-A8FD-1900EE870E43}" destId="{D23155D2-03B8-45FC-941C-ED91B3E9F36E}" srcOrd="4" destOrd="0" presId="urn:microsoft.com/office/officeart/2018/2/layout/IconVerticalSolidList"/>
    <dgm:cxn modelId="{2EE19D9D-161B-490B-8515-BD4A6A03CAF2}" type="presParOf" srcId="{D23155D2-03B8-45FC-941C-ED91B3E9F36E}" destId="{7CAFE3C8-42B0-4C45-A373-08B0C4F940B5}" srcOrd="0" destOrd="0" presId="urn:microsoft.com/office/officeart/2018/2/layout/IconVerticalSolidList"/>
    <dgm:cxn modelId="{FA5E0B23-4D56-4FBC-B1EF-5D6C242AA4C0}" type="presParOf" srcId="{D23155D2-03B8-45FC-941C-ED91B3E9F36E}" destId="{C464B754-741F-4CBF-AF94-3E300229040E}" srcOrd="1" destOrd="0" presId="urn:microsoft.com/office/officeart/2018/2/layout/IconVerticalSolidList"/>
    <dgm:cxn modelId="{6EBF251C-DFFC-4004-AF1A-73F2EDC4ED7D}" type="presParOf" srcId="{D23155D2-03B8-45FC-941C-ED91B3E9F36E}" destId="{3FFBA4CA-ED0C-4A4C-9BFD-7507197DA26E}" srcOrd="2" destOrd="0" presId="urn:microsoft.com/office/officeart/2018/2/layout/IconVerticalSolidList"/>
    <dgm:cxn modelId="{DC6E42D7-525B-4E99-8A96-BE225D74BA94}" type="presParOf" srcId="{D23155D2-03B8-45FC-941C-ED91B3E9F36E}" destId="{6C5C6F6E-ADE6-47C9-ACB5-C6254903E799}" srcOrd="3" destOrd="0" presId="urn:microsoft.com/office/officeart/2018/2/layout/IconVerticalSolidList"/>
    <dgm:cxn modelId="{A4C8EE51-055D-47EC-A4B6-C0517118E97F}" type="presParOf" srcId="{69FBE3DE-8699-40F1-A8FD-1900EE870E43}" destId="{1431EA73-DCEE-4082-AC6B-570A288887C0}" srcOrd="5" destOrd="0" presId="urn:microsoft.com/office/officeart/2018/2/layout/IconVerticalSolidList"/>
    <dgm:cxn modelId="{381BF4A3-CCC7-43CD-B501-8D6216732048}" type="presParOf" srcId="{69FBE3DE-8699-40F1-A8FD-1900EE870E43}" destId="{5FADAB9E-5203-4C98-AFCA-30527409CC70}" srcOrd="6" destOrd="0" presId="urn:microsoft.com/office/officeart/2018/2/layout/IconVerticalSolidList"/>
    <dgm:cxn modelId="{CF54BA7D-A1D1-412D-A96C-9014A142DFDB}" type="presParOf" srcId="{5FADAB9E-5203-4C98-AFCA-30527409CC70}" destId="{43D5ABD9-AFF4-454E-AAA9-DC669E2E6273}" srcOrd="0" destOrd="0" presId="urn:microsoft.com/office/officeart/2018/2/layout/IconVerticalSolidList"/>
    <dgm:cxn modelId="{9040CF03-0B7A-4961-8E51-7B8EFA7E8E7D}" type="presParOf" srcId="{5FADAB9E-5203-4C98-AFCA-30527409CC70}" destId="{67BBA093-1112-4930-B39B-B5B9461404EA}" srcOrd="1" destOrd="0" presId="urn:microsoft.com/office/officeart/2018/2/layout/IconVerticalSolidList"/>
    <dgm:cxn modelId="{C0EFB04D-5F6F-46A8-A029-FFD8F391D4C7}" type="presParOf" srcId="{5FADAB9E-5203-4C98-AFCA-30527409CC70}" destId="{4EA7DE77-76D3-4051-9467-0032B745BA47}" srcOrd="2" destOrd="0" presId="urn:microsoft.com/office/officeart/2018/2/layout/IconVerticalSolidList"/>
    <dgm:cxn modelId="{45F23D73-1127-403A-B344-F3D214C51157}" type="presParOf" srcId="{5FADAB9E-5203-4C98-AFCA-30527409CC70}" destId="{A9D04EF4-1695-4D8A-B7AF-009A30B11C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E8F09-AEA6-41B8-B637-DA91E847BE22}">
      <dsp:nvSpPr>
        <dsp:cNvPr id="0" name=""/>
        <dsp:cNvSpPr/>
      </dsp:nvSpPr>
      <dsp:spPr>
        <a:xfrm>
          <a:off x="271665" y="871799"/>
          <a:ext cx="842800" cy="8428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2E077-542F-4A0B-A2E0-D271056CB7FB}">
      <dsp:nvSpPr>
        <dsp:cNvPr id="0" name=""/>
        <dsp:cNvSpPr/>
      </dsp:nvSpPr>
      <dsp:spPr>
        <a:xfrm>
          <a:off x="451278" y="1051412"/>
          <a:ext cx="483574" cy="483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D96387-7AAD-4997-B184-85C4F691014C}">
      <dsp:nvSpPr>
        <dsp:cNvPr id="0" name=""/>
        <dsp:cNvSpPr/>
      </dsp:nvSpPr>
      <dsp:spPr>
        <a:xfrm>
          <a:off x="2245" y="1977112"/>
          <a:ext cx="1381640" cy="55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SÍNTESIS SESIÓN 1</a:t>
          </a:r>
        </a:p>
        <a:p>
          <a:pPr marL="0" lvl="0" indent="0" algn="ctr" defTabSz="488950">
            <a:lnSpc>
              <a:spcPct val="90000"/>
            </a:lnSpc>
            <a:spcBef>
              <a:spcPct val="0"/>
            </a:spcBef>
            <a:spcAft>
              <a:spcPct val="35000"/>
            </a:spcAft>
            <a:buNone/>
            <a:defRPr cap="all"/>
          </a:pPr>
          <a:r>
            <a:rPr lang="en-US" sz="1100" kern="1200" dirty="0"/>
            <a:t>(15 MINUTOS)</a:t>
          </a:r>
        </a:p>
      </dsp:txBody>
      <dsp:txXfrm>
        <a:off x="2245" y="1977112"/>
        <a:ext cx="1381640" cy="552656"/>
      </dsp:txXfrm>
    </dsp:sp>
    <dsp:sp modelId="{C1974224-BC7A-419C-9A45-0B0FF44619AE}">
      <dsp:nvSpPr>
        <dsp:cNvPr id="0" name=""/>
        <dsp:cNvSpPr/>
      </dsp:nvSpPr>
      <dsp:spPr>
        <a:xfrm>
          <a:off x="1895092" y="803340"/>
          <a:ext cx="842800" cy="8428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5E43B-35EB-46F0-BCC8-01B4F9730279}">
      <dsp:nvSpPr>
        <dsp:cNvPr id="0" name=""/>
        <dsp:cNvSpPr/>
      </dsp:nvSpPr>
      <dsp:spPr>
        <a:xfrm>
          <a:off x="2074706" y="982953"/>
          <a:ext cx="483574" cy="483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0987E0-B6B6-419A-B1E4-452B234066C5}">
      <dsp:nvSpPr>
        <dsp:cNvPr id="0" name=""/>
        <dsp:cNvSpPr/>
      </dsp:nvSpPr>
      <dsp:spPr>
        <a:xfrm>
          <a:off x="1625672" y="1771735"/>
          <a:ext cx="1381640" cy="826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MX" sz="1100" i="0" kern="1200" dirty="0"/>
            <a:t>Introducción a las grandes ideas de la química (75) minutos</a:t>
          </a:r>
        </a:p>
        <a:p>
          <a:pPr marL="0" lvl="0" indent="0" algn="ctr" defTabSz="488950">
            <a:lnSpc>
              <a:spcPct val="90000"/>
            </a:lnSpc>
            <a:spcBef>
              <a:spcPct val="0"/>
            </a:spcBef>
            <a:spcAft>
              <a:spcPct val="35000"/>
            </a:spcAft>
            <a:buNone/>
            <a:defRPr cap="all"/>
          </a:pPr>
          <a:endParaRPr lang="en-US" sz="1100" kern="1200" dirty="0"/>
        </a:p>
      </dsp:txBody>
      <dsp:txXfrm>
        <a:off x="1625672" y="1771735"/>
        <a:ext cx="1381640" cy="826491"/>
      </dsp:txXfrm>
    </dsp:sp>
    <dsp:sp modelId="{629A031D-725C-497B-B913-10A69BD308C3}">
      <dsp:nvSpPr>
        <dsp:cNvPr id="0" name=""/>
        <dsp:cNvSpPr/>
      </dsp:nvSpPr>
      <dsp:spPr>
        <a:xfrm>
          <a:off x="3518520" y="871799"/>
          <a:ext cx="842800" cy="8428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7F7CA3-0FC5-4E50-87C2-E2EE48ED5612}">
      <dsp:nvSpPr>
        <dsp:cNvPr id="0" name=""/>
        <dsp:cNvSpPr/>
      </dsp:nvSpPr>
      <dsp:spPr>
        <a:xfrm>
          <a:off x="3698133" y="1051412"/>
          <a:ext cx="483574" cy="483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CCC30-63FE-4B8E-80B8-8E2D79C2AE95}">
      <dsp:nvSpPr>
        <dsp:cNvPr id="0" name=""/>
        <dsp:cNvSpPr/>
      </dsp:nvSpPr>
      <dsp:spPr>
        <a:xfrm>
          <a:off x="3249100" y="1977112"/>
          <a:ext cx="1381640" cy="55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MX" sz="1100" kern="1200"/>
            <a:t>Receso (15 minutos)</a:t>
          </a:r>
          <a:endParaRPr lang="en-US" sz="1100" kern="1200"/>
        </a:p>
      </dsp:txBody>
      <dsp:txXfrm>
        <a:off x="3249100" y="1977112"/>
        <a:ext cx="1381640" cy="552656"/>
      </dsp:txXfrm>
    </dsp:sp>
    <dsp:sp modelId="{58426CA4-E661-4D91-AD2B-A066D551EF8D}">
      <dsp:nvSpPr>
        <dsp:cNvPr id="0" name=""/>
        <dsp:cNvSpPr/>
      </dsp:nvSpPr>
      <dsp:spPr>
        <a:xfrm>
          <a:off x="5141948" y="871799"/>
          <a:ext cx="842800" cy="8428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B7B6C-667C-4EB2-81F7-1F9AA831BA30}">
      <dsp:nvSpPr>
        <dsp:cNvPr id="0" name=""/>
        <dsp:cNvSpPr/>
      </dsp:nvSpPr>
      <dsp:spPr>
        <a:xfrm>
          <a:off x="5321561" y="1051412"/>
          <a:ext cx="483574" cy="4835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9E04D3-9A38-4168-859C-F7B2D3BA1359}">
      <dsp:nvSpPr>
        <dsp:cNvPr id="0" name=""/>
        <dsp:cNvSpPr/>
      </dsp:nvSpPr>
      <dsp:spPr>
        <a:xfrm>
          <a:off x="4872528" y="1977112"/>
          <a:ext cx="1381640" cy="55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MX" sz="1100" kern="1200" dirty="0"/>
            <a:t>Taller 2: </a:t>
          </a:r>
        </a:p>
        <a:p>
          <a:pPr marL="0" lvl="0" indent="0" algn="ctr" defTabSz="488950">
            <a:lnSpc>
              <a:spcPct val="90000"/>
            </a:lnSpc>
            <a:spcBef>
              <a:spcPct val="0"/>
            </a:spcBef>
            <a:spcAft>
              <a:spcPct val="35000"/>
            </a:spcAft>
            <a:buNone/>
            <a:defRPr cap="all"/>
          </a:pPr>
          <a:r>
            <a:rPr lang="es-MX" sz="1100" kern="1200" dirty="0"/>
            <a:t>(60 minutos)</a:t>
          </a:r>
          <a:endParaRPr lang="en-US" sz="1100" kern="1200" dirty="0"/>
        </a:p>
      </dsp:txBody>
      <dsp:txXfrm>
        <a:off x="4872528" y="1977112"/>
        <a:ext cx="1381640" cy="552656"/>
      </dsp:txXfrm>
    </dsp:sp>
    <dsp:sp modelId="{066B298D-51FD-4C86-9EBF-1D23969F1E49}">
      <dsp:nvSpPr>
        <dsp:cNvPr id="0" name=""/>
        <dsp:cNvSpPr/>
      </dsp:nvSpPr>
      <dsp:spPr>
        <a:xfrm>
          <a:off x="6765376" y="871799"/>
          <a:ext cx="842800" cy="8428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5E02D-27F6-43AB-9E3D-CD0C0EB20C05}">
      <dsp:nvSpPr>
        <dsp:cNvPr id="0" name=""/>
        <dsp:cNvSpPr/>
      </dsp:nvSpPr>
      <dsp:spPr>
        <a:xfrm>
          <a:off x="6944989" y="1051412"/>
          <a:ext cx="483574" cy="4835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894629-48CE-4C00-A4E9-1033A7802F6D}">
      <dsp:nvSpPr>
        <dsp:cNvPr id="0" name=""/>
        <dsp:cNvSpPr/>
      </dsp:nvSpPr>
      <dsp:spPr>
        <a:xfrm>
          <a:off x="6495956" y="1977112"/>
          <a:ext cx="1381640" cy="552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s-MX" sz="1100" kern="1200"/>
            <a:t>Cierre de la clase: Ticket de salida (15 minutos)</a:t>
          </a:r>
          <a:endParaRPr lang="en-US" sz="1100" kern="1200"/>
        </a:p>
      </dsp:txBody>
      <dsp:txXfrm>
        <a:off x="6495956" y="1977112"/>
        <a:ext cx="1381640" cy="552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6A434-19E8-4C81-954E-83DEF7074EF3}">
      <dsp:nvSpPr>
        <dsp:cNvPr id="0" name=""/>
        <dsp:cNvSpPr/>
      </dsp:nvSpPr>
      <dsp:spPr>
        <a:xfrm>
          <a:off x="0" y="398"/>
          <a:ext cx="7886700" cy="9324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8368A-C54A-4A24-9D93-593BA879DE50}">
      <dsp:nvSpPr>
        <dsp:cNvPr id="0" name=""/>
        <dsp:cNvSpPr/>
      </dsp:nvSpPr>
      <dsp:spPr>
        <a:xfrm>
          <a:off x="282069" y="210202"/>
          <a:ext cx="512853" cy="5128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7DFB4A-BAAD-4B78-AA8C-3C639442C08D}">
      <dsp:nvSpPr>
        <dsp:cNvPr id="0" name=""/>
        <dsp:cNvSpPr/>
      </dsp:nvSpPr>
      <dsp:spPr>
        <a:xfrm>
          <a:off x="1076991" y="398"/>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800100">
            <a:lnSpc>
              <a:spcPct val="90000"/>
            </a:lnSpc>
            <a:spcBef>
              <a:spcPct val="0"/>
            </a:spcBef>
            <a:spcAft>
              <a:spcPct val="35000"/>
            </a:spcAft>
            <a:buNone/>
          </a:pPr>
          <a:r>
            <a:rPr lang="es-CL" sz="1800" kern="1200" dirty="0">
              <a:solidFill>
                <a:schemeClr val="tx1"/>
              </a:solidFill>
            </a:rPr>
            <a:t>¿Cuál es la </a:t>
          </a:r>
          <a:r>
            <a:rPr lang="es-CL" sz="1800" b="1" kern="1200" dirty="0">
              <a:solidFill>
                <a:schemeClr val="tx1"/>
              </a:solidFill>
            </a:rPr>
            <a:t>concentración de arsénico </a:t>
          </a:r>
          <a:r>
            <a:rPr lang="es-CL" sz="1800" kern="1200" dirty="0">
              <a:solidFill>
                <a:schemeClr val="tx1"/>
              </a:solidFill>
            </a:rPr>
            <a:t>en los alimentos cultivados en la localidad de </a:t>
          </a:r>
          <a:r>
            <a:rPr lang="es-CL" sz="1800" b="1" kern="1200" dirty="0">
              <a:solidFill>
                <a:schemeClr val="tx1"/>
              </a:solidFill>
            </a:rPr>
            <a:t>Socaire</a:t>
          </a:r>
          <a:r>
            <a:rPr lang="es-CL" sz="1800" kern="1200" dirty="0">
              <a:solidFill>
                <a:schemeClr val="tx1"/>
              </a:solidFill>
            </a:rPr>
            <a:t>?</a:t>
          </a:r>
          <a:endParaRPr lang="en-US" sz="1800" kern="1200" dirty="0">
            <a:solidFill>
              <a:schemeClr val="tx1"/>
            </a:solidFill>
          </a:endParaRPr>
        </a:p>
      </dsp:txBody>
      <dsp:txXfrm>
        <a:off x="1076991" y="398"/>
        <a:ext cx="6809708" cy="932460"/>
      </dsp:txXfrm>
    </dsp:sp>
    <dsp:sp modelId="{7292FE20-2177-45B5-825B-92EDB65DB6DD}">
      <dsp:nvSpPr>
        <dsp:cNvPr id="0" name=""/>
        <dsp:cNvSpPr/>
      </dsp:nvSpPr>
      <dsp:spPr>
        <a:xfrm>
          <a:off x="0" y="1165973"/>
          <a:ext cx="7886700" cy="9324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BA4AED-8169-45F5-829C-FB929CCDCAF7}">
      <dsp:nvSpPr>
        <dsp:cNvPr id="0" name=""/>
        <dsp:cNvSpPr/>
      </dsp:nvSpPr>
      <dsp:spPr>
        <a:xfrm>
          <a:off x="282069" y="1375777"/>
          <a:ext cx="512853" cy="5128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E9BB55-2589-4FED-B7C8-849132CE6BE0}">
      <dsp:nvSpPr>
        <dsp:cNvPr id="0" name=""/>
        <dsp:cNvSpPr/>
      </dsp:nvSpPr>
      <dsp:spPr>
        <a:xfrm>
          <a:off x="1076991" y="1165973"/>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800100">
            <a:lnSpc>
              <a:spcPct val="90000"/>
            </a:lnSpc>
            <a:spcBef>
              <a:spcPct val="0"/>
            </a:spcBef>
            <a:spcAft>
              <a:spcPct val="35000"/>
            </a:spcAft>
            <a:buNone/>
          </a:pPr>
          <a:r>
            <a:rPr lang="es-CL" sz="1800" kern="1200" noProof="0" dirty="0">
              <a:solidFill>
                <a:srgbClr val="000000"/>
              </a:solidFill>
              <a:latin typeface="Arial"/>
              <a:ea typeface="+mn-ea"/>
              <a:cs typeface="+mn-cs"/>
            </a:rPr>
            <a:t>¿Cuál es el efecto de sembrar la planta </a:t>
          </a:r>
          <a:r>
            <a:rPr lang="es-CL" sz="1800" kern="1200" noProof="0" dirty="0" err="1">
              <a:solidFill>
                <a:srgbClr val="000000"/>
              </a:solidFill>
              <a:latin typeface="Arial"/>
              <a:ea typeface="+mn-ea"/>
              <a:cs typeface="+mn-cs"/>
            </a:rPr>
            <a:t>Lupinus</a:t>
          </a:r>
          <a:r>
            <a:rPr lang="es-CL" sz="1800" kern="1200" noProof="0" dirty="0">
              <a:solidFill>
                <a:srgbClr val="000000"/>
              </a:solidFill>
              <a:latin typeface="Arial"/>
              <a:ea typeface="+mn-ea"/>
              <a:cs typeface="+mn-cs"/>
            </a:rPr>
            <a:t> en la </a:t>
          </a:r>
          <a:r>
            <a:rPr lang="es-CL" sz="1800" b="1" kern="1200" noProof="0" dirty="0">
              <a:solidFill>
                <a:srgbClr val="000000"/>
              </a:solidFill>
              <a:latin typeface="Arial"/>
              <a:ea typeface="+mn-ea"/>
              <a:cs typeface="+mn-cs"/>
            </a:rPr>
            <a:t>concentración de arsénico </a:t>
          </a:r>
          <a:r>
            <a:rPr lang="es-CL" sz="1800" kern="1200" noProof="0" dirty="0">
              <a:solidFill>
                <a:srgbClr val="000000"/>
              </a:solidFill>
              <a:latin typeface="Arial"/>
              <a:ea typeface="+mn-ea"/>
              <a:cs typeface="+mn-cs"/>
            </a:rPr>
            <a:t>en el suelo de la localidad de Socaire? </a:t>
          </a:r>
        </a:p>
      </dsp:txBody>
      <dsp:txXfrm>
        <a:off x="1076991" y="1165973"/>
        <a:ext cx="6809708" cy="932460"/>
      </dsp:txXfrm>
    </dsp:sp>
    <dsp:sp modelId="{98500AE1-BA2B-4152-850B-AFF9AB4EC3F4}">
      <dsp:nvSpPr>
        <dsp:cNvPr id="0" name=""/>
        <dsp:cNvSpPr/>
      </dsp:nvSpPr>
      <dsp:spPr>
        <a:xfrm>
          <a:off x="0" y="2331947"/>
          <a:ext cx="7886700" cy="9324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6D8D3-8169-4F30-92AE-C7DA99A9BE0B}">
      <dsp:nvSpPr>
        <dsp:cNvPr id="0" name=""/>
        <dsp:cNvSpPr/>
      </dsp:nvSpPr>
      <dsp:spPr>
        <a:xfrm>
          <a:off x="282069" y="2541352"/>
          <a:ext cx="512853" cy="5128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319FCE-1BB2-4DDC-B794-FA4773AB32C4}">
      <dsp:nvSpPr>
        <dsp:cNvPr id="0" name=""/>
        <dsp:cNvSpPr/>
      </dsp:nvSpPr>
      <dsp:spPr>
        <a:xfrm>
          <a:off x="1076991" y="2331549"/>
          <a:ext cx="6809708" cy="93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85" tIns="98685" rIns="98685" bIns="98685" numCol="1" spcCol="1270" anchor="ctr" anchorCtr="0">
          <a:noAutofit/>
        </a:bodyPr>
        <a:lstStyle/>
        <a:p>
          <a:pPr marL="0" lvl="0" indent="0" algn="l" defTabSz="800100">
            <a:lnSpc>
              <a:spcPct val="90000"/>
            </a:lnSpc>
            <a:spcBef>
              <a:spcPct val="0"/>
            </a:spcBef>
            <a:spcAft>
              <a:spcPct val="35000"/>
            </a:spcAft>
            <a:buNone/>
          </a:pPr>
          <a:r>
            <a:rPr lang="es-CL" sz="1800" kern="1200" dirty="0">
              <a:solidFill>
                <a:schemeClr val="tx1"/>
              </a:solidFill>
            </a:rPr>
            <a:t>¿Cómo disminuir la </a:t>
          </a:r>
          <a:r>
            <a:rPr lang="es-CL" sz="1800" b="1" kern="1200" dirty="0">
              <a:solidFill>
                <a:schemeClr val="tx1"/>
              </a:solidFill>
            </a:rPr>
            <a:t>concentración de arsénico </a:t>
          </a:r>
          <a:r>
            <a:rPr lang="es-CL" sz="1800" kern="1200" dirty="0">
              <a:solidFill>
                <a:schemeClr val="tx1"/>
              </a:solidFill>
            </a:rPr>
            <a:t>en el suelo de la localidad de </a:t>
          </a:r>
          <a:r>
            <a:rPr lang="es-CL" sz="1800" b="1" kern="1200" dirty="0">
              <a:solidFill>
                <a:schemeClr val="tx1"/>
              </a:solidFill>
            </a:rPr>
            <a:t>Socaire</a:t>
          </a:r>
          <a:r>
            <a:rPr lang="es-CL" sz="1800" kern="1200" dirty="0">
              <a:solidFill>
                <a:schemeClr val="tx1"/>
              </a:solidFill>
            </a:rPr>
            <a:t> mediante la </a:t>
          </a:r>
          <a:r>
            <a:rPr lang="es-CL" sz="1800" b="1" kern="1200" dirty="0">
              <a:solidFill>
                <a:schemeClr val="tx1"/>
              </a:solidFill>
            </a:rPr>
            <a:t>fitorremediación</a:t>
          </a:r>
          <a:r>
            <a:rPr lang="es-CL" sz="1800" kern="1200" dirty="0">
              <a:solidFill>
                <a:schemeClr val="tx1"/>
              </a:solidFill>
            </a:rPr>
            <a:t> con planta </a:t>
          </a:r>
          <a:r>
            <a:rPr lang="es-CL" sz="1800" kern="1200" dirty="0" err="1">
              <a:solidFill>
                <a:schemeClr val="tx1"/>
              </a:solidFill>
            </a:rPr>
            <a:t>Lupinus</a:t>
          </a:r>
          <a:r>
            <a:rPr lang="es-CL" sz="1800" kern="1200" dirty="0">
              <a:solidFill>
                <a:schemeClr val="tx1"/>
              </a:solidFill>
            </a:rPr>
            <a:t>?</a:t>
          </a:r>
          <a:endParaRPr lang="en-US" sz="1800" kern="1200" dirty="0">
            <a:solidFill>
              <a:schemeClr val="tx1"/>
            </a:solidFill>
          </a:endParaRPr>
        </a:p>
      </dsp:txBody>
      <dsp:txXfrm>
        <a:off x="1076991" y="2331549"/>
        <a:ext cx="6809708" cy="93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D30E9-CEE6-40D3-B471-A42556919935}">
      <dsp:nvSpPr>
        <dsp:cNvPr id="0" name=""/>
        <dsp:cNvSpPr/>
      </dsp:nvSpPr>
      <dsp:spPr>
        <a:xfrm>
          <a:off x="0" y="2890"/>
          <a:ext cx="8340094" cy="581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5C680E-657D-4692-863E-4DA258158337}">
      <dsp:nvSpPr>
        <dsp:cNvPr id="0" name=""/>
        <dsp:cNvSpPr/>
      </dsp:nvSpPr>
      <dsp:spPr>
        <a:xfrm>
          <a:off x="175986" y="133789"/>
          <a:ext cx="320288" cy="319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FAD227-094C-4FA5-B5F0-853B2B85F655}">
      <dsp:nvSpPr>
        <dsp:cNvPr id="0" name=""/>
        <dsp:cNvSpPr/>
      </dsp:nvSpPr>
      <dsp:spPr>
        <a:xfrm>
          <a:off x="672262" y="2890"/>
          <a:ext cx="7617442" cy="672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92" tIns="71192" rIns="71192" bIns="71192" numCol="1" spcCol="1270" anchor="ctr" anchorCtr="0">
          <a:noAutofit/>
        </a:bodyPr>
        <a:lstStyle/>
        <a:p>
          <a:pPr marL="0" lvl="0" indent="0" algn="l" defTabSz="622300">
            <a:lnSpc>
              <a:spcPct val="100000"/>
            </a:lnSpc>
            <a:spcBef>
              <a:spcPct val="0"/>
            </a:spcBef>
            <a:spcAft>
              <a:spcPct val="35000"/>
            </a:spcAft>
            <a:buNone/>
          </a:pPr>
          <a:r>
            <a:rPr lang="es-MX" sz="1400" b="0" i="0" kern="1200"/>
            <a:t>Identificar el </a:t>
          </a:r>
          <a:r>
            <a:rPr lang="es-MX" sz="1400" b="1" i="0" kern="1200"/>
            <a:t>objetivo </a:t>
          </a:r>
          <a:r>
            <a:rPr lang="es-MX" sz="1400" b="0" i="0" kern="1200"/>
            <a:t>de la descripción. </a:t>
          </a:r>
          <a:endParaRPr lang="en-US" sz="1400" kern="1200"/>
        </a:p>
      </dsp:txBody>
      <dsp:txXfrm>
        <a:off x="672262" y="2890"/>
        <a:ext cx="7617442" cy="672676"/>
      </dsp:txXfrm>
    </dsp:sp>
    <dsp:sp modelId="{FECBC79A-9551-4C6C-96F0-38168A9B87FA}">
      <dsp:nvSpPr>
        <dsp:cNvPr id="0" name=""/>
        <dsp:cNvSpPr/>
      </dsp:nvSpPr>
      <dsp:spPr>
        <a:xfrm>
          <a:off x="0" y="843735"/>
          <a:ext cx="8340094" cy="581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40CD5-941A-4BBC-A4B3-5FB246AD0363}">
      <dsp:nvSpPr>
        <dsp:cNvPr id="0" name=""/>
        <dsp:cNvSpPr/>
      </dsp:nvSpPr>
      <dsp:spPr>
        <a:xfrm>
          <a:off x="175986" y="974635"/>
          <a:ext cx="320288" cy="3199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2ADC39-4295-4226-8AD5-387D3C1051E8}">
      <dsp:nvSpPr>
        <dsp:cNvPr id="0" name=""/>
        <dsp:cNvSpPr/>
      </dsp:nvSpPr>
      <dsp:spPr>
        <a:xfrm>
          <a:off x="672262" y="843735"/>
          <a:ext cx="7617442" cy="672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92" tIns="71192" rIns="71192" bIns="71192" numCol="1" spcCol="1270" anchor="ctr" anchorCtr="0">
          <a:noAutofit/>
        </a:bodyPr>
        <a:lstStyle/>
        <a:p>
          <a:pPr marL="0" lvl="0" indent="0" algn="l" defTabSz="622300">
            <a:lnSpc>
              <a:spcPct val="100000"/>
            </a:lnSpc>
            <a:spcBef>
              <a:spcPct val="0"/>
            </a:spcBef>
            <a:spcAft>
              <a:spcPct val="35000"/>
            </a:spcAft>
            <a:buNone/>
          </a:pPr>
          <a:r>
            <a:rPr lang="es-MX" sz="1400" b="0" i="0" kern="1200"/>
            <a:t>Categorizar aquello que se está describiendo (un ser vivo, un objeto, un material, un cambio, etc.). </a:t>
          </a:r>
          <a:endParaRPr lang="en-US" sz="1400" kern="1200"/>
        </a:p>
      </dsp:txBody>
      <dsp:txXfrm>
        <a:off x="672262" y="843735"/>
        <a:ext cx="7617442" cy="672676"/>
      </dsp:txXfrm>
    </dsp:sp>
    <dsp:sp modelId="{7CAFE3C8-42B0-4C45-A373-08B0C4F940B5}">
      <dsp:nvSpPr>
        <dsp:cNvPr id="0" name=""/>
        <dsp:cNvSpPr/>
      </dsp:nvSpPr>
      <dsp:spPr>
        <a:xfrm>
          <a:off x="0" y="1684581"/>
          <a:ext cx="8340094" cy="581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4B754-741F-4CBF-AF94-3E300229040E}">
      <dsp:nvSpPr>
        <dsp:cNvPr id="0" name=""/>
        <dsp:cNvSpPr/>
      </dsp:nvSpPr>
      <dsp:spPr>
        <a:xfrm>
          <a:off x="175986" y="1815480"/>
          <a:ext cx="320288" cy="3199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5C6F6E-ADE6-47C9-ACB5-C6254903E799}">
      <dsp:nvSpPr>
        <dsp:cNvPr id="0" name=""/>
        <dsp:cNvSpPr/>
      </dsp:nvSpPr>
      <dsp:spPr>
        <a:xfrm>
          <a:off x="672262" y="1684581"/>
          <a:ext cx="7617442" cy="672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92" tIns="71192" rIns="71192" bIns="71192" numCol="1" spcCol="1270" anchor="ctr" anchorCtr="0">
          <a:noAutofit/>
        </a:bodyPr>
        <a:lstStyle/>
        <a:p>
          <a:pPr marL="0" lvl="0" indent="0" algn="l" defTabSz="622300">
            <a:lnSpc>
              <a:spcPct val="100000"/>
            </a:lnSpc>
            <a:spcBef>
              <a:spcPct val="0"/>
            </a:spcBef>
            <a:spcAft>
              <a:spcPct val="35000"/>
            </a:spcAft>
            <a:buNone/>
          </a:pPr>
          <a:r>
            <a:rPr lang="es-MX" sz="1400" b="0" i="0" kern="1200"/>
            <a:t>Seleccionar </a:t>
          </a:r>
          <a:r>
            <a:rPr lang="es-MX" sz="1400" b="1" i="0" kern="1200"/>
            <a:t>propiedades</a:t>
          </a:r>
          <a:r>
            <a:rPr lang="es-MX" sz="1400" b="0" i="0" kern="1200"/>
            <a:t> de los objetos o entidades implicadas más significativas).</a:t>
          </a:r>
          <a:endParaRPr lang="en-US" sz="1400" kern="1200"/>
        </a:p>
      </dsp:txBody>
      <dsp:txXfrm>
        <a:off x="672262" y="1684581"/>
        <a:ext cx="7617442" cy="672676"/>
      </dsp:txXfrm>
    </dsp:sp>
    <dsp:sp modelId="{43D5ABD9-AFF4-454E-AAA9-DC669E2E6273}">
      <dsp:nvSpPr>
        <dsp:cNvPr id="0" name=""/>
        <dsp:cNvSpPr/>
      </dsp:nvSpPr>
      <dsp:spPr>
        <a:xfrm>
          <a:off x="0" y="2525427"/>
          <a:ext cx="8340094" cy="581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BA093-1112-4930-B39B-B5B9461404EA}">
      <dsp:nvSpPr>
        <dsp:cNvPr id="0" name=""/>
        <dsp:cNvSpPr/>
      </dsp:nvSpPr>
      <dsp:spPr>
        <a:xfrm>
          <a:off x="176158" y="2656326"/>
          <a:ext cx="320288" cy="3199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04EF4-1695-4D8A-B7AF-009A30B11CCA}">
      <dsp:nvSpPr>
        <dsp:cNvPr id="0" name=""/>
        <dsp:cNvSpPr/>
      </dsp:nvSpPr>
      <dsp:spPr>
        <a:xfrm>
          <a:off x="672606" y="2525427"/>
          <a:ext cx="7562393" cy="672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92" tIns="71192" rIns="71192" bIns="71192" numCol="1" spcCol="1270" anchor="ctr" anchorCtr="0">
          <a:noAutofit/>
        </a:bodyPr>
        <a:lstStyle/>
        <a:p>
          <a:pPr marL="0" lvl="0" indent="0" algn="l" defTabSz="622300">
            <a:lnSpc>
              <a:spcPct val="100000"/>
            </a:lnSpc>
            <a:spcBef>
              <a:spcPct val="0"/>
            </a:spcBef>
            <a:spcAft>
              <a:spcPct val="35000"/>
            </a:spcAft>
            <a:buNone/>
          </a:pPr>
          <a:r>
            <a:rPr lang="es-MX" sz="1400" b="0" i="0" kern="1200"/>
            <a:t>Utilizar las cualidades más idóneas, </a:t>
          </a:r>
          <a:r>
            <a:rPr lang="es-MX" sz="1400" b="1" i="0" kern="1200"/>
            <a:t>cualificarlas y cuantificarlas</a:t>
          </a:r>
          <a:r>
            <a:rPr lang="es-MX" sz="1400" b="0" i="0" kern="1200"/>
            <a:t> a través de los sentidos e instrumentos de medida. Por ejemplo, es azul, es redondo, tiene una  masa  de 2,70 gramos, su pH es de 4.</a:t>
          </a:r>
          <a:endParaRPr lang="en-US" sz="1400" kern="1200"/>
        </a:p>
      </dsp:txBody>
      <dsp:txXfrm>
        <a:off x="672606" y="2525427"/>
        <a:ext cx="7562393" cy="67267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4" name="Google Shape;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87601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62717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48302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75798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282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_tradnl" sz="1800" dirty="0">
                <a:solidFill>
                  <a:srgbClr val="000000"/>
                </a:solidFill>
                <a:effectLst/>
                <a:latin typeface="Calibri" panose="020F0502020204030204" pitchFamily="34" charset="0"/>
                <a:ea typeface="Calibri" panose="020F0502020204030204" pitchFamily="34" charset="0"/>
              </a:rPr>
              <a:t>Tras brindar un tiempo para que las y los estudiantes formulen sus observaciones y explicaciones de forma escrita y sociabilizarlas en clase, se introducen las respuestas desarrolladas en el </a:t>
            </a:r>
            <a:r>
              <a:rPr lang="es-ES_tradnl" sz="1800" dirty="0" err="1">
                <a:solidFill>
                  <a:srgbClr val="000000"/>
                </a:solidFill>
                <a:effectLst/>
                <a:latin typeface="Calibri" panose="020F0502020204030204" pitchFamily="34" charset="0"/>
                <a:ea typeface="Calibri" panose="020F0502020204030204" pitchFamily="34" charset="0"/>
              </a:rPr>
              <a:t>ppt</a:t>
            </a:r>
            <a:r>
              <a:rPr lang="es-ES_tradnl" sz="1800" dirty="0">
                <a:solidFill>
                  <a:srgbClr val="000000"/>
                </a:solidFill>
                <a:effectLst/>
                <a:latin typeface="Calibri" panose="020F0502020204030204" pitchFamily="34" charset="0"/>
                <a:ea typeface="Calibri" panose="020F0502020204030204" pitchFamily="34" charset="0"/>
              </a:rPr>
              <a:t>, cuyo nivel de sofisticación puede ser ajustado a conveniencia. </a:t>
            </a:r>
            <a:r>
              <a:rPr lang="es-ES_tradnl" sz="1800" dirty="0">
                <a:effectLst/>
                <a:latin typeface="Calibri" panose="020F0502020204030204" pitchFamily="34" charset="0"/>
                <a:ea typeface="Calibri" panose="020F0502020204030204" pitchFamily="34" charset="0"/>
              </a:rPr>
              <a:t>El análisis de las explicaciones se orienta a través de la pregunta </a:t>
            </a:r>
            <a:r>
              <a:rPr lang="es-ES_tradnl" sz="1800" b="1" dirty="0">
                <a:effectLst/>
                <a:latin typeface="Calibri" panose="020F0502020204030204" pitchFamily="34" charset="0"/>
                <a:ea typeface="Calibri" panose="020F0502020204030204" pitchFamily="34" charset="0"/>
              </a:rPr>
              <a:t>¿Qué debemos saber de química para explicar el hecho en cuestión? </a:t>
            </a:r>
            <a:r>
              <a:rPr lang="es-ES_tradnl" sz="1800" dirty="0">
                <a:effectLst/>
                <a:latin typeface="Calibri" panose="020F0502020204030204" pitchFamily="34" charset="0"/>
                <a:ea typeface="Calibri" panose="020F0502020204030204" pitchFamily="34" charset="0"/>
              </a:rPr>
              <a:t>Y permite aplicar la gran idea relacionada con la clasificación de la materia desde un punto de vista químico, distinguiendo si los materiales corresponden a sustancias o mezclas de sustancias, las propiedades físicas o químicas que los diferencian de otros y permiten identificarlos, e introduciendo aspectos simbólicos para describir su composición. Mientras los compuestos pueden ser descritos mediante fórmulas químicas con una composición elemental fija (p. </a:t>
            </a:r>
            <a:r>
              <a:rPr lang="es-ES_tradnl" sz="1800" dirty="0" err="1">
                <a:effectLst/>
                <a:latin typeface="Calibri" panose="020F0502020204030204" pitchFamily="34" charset="0"/>
                <a:ea typeface="Calibri" panose="020F0502020204030204" pitchFamily="34" charset="0"/>
              </a:rPr>
              <a:t>ej</a:t>
            </a:r>
            <a:r>
              <a:rPr lang="es-ES_tradnl" sz="1800" dirty="0">
                <a:effectLst/>
                <a:latin typeface="Calibri" panose="020F0502020204030204" pitchFamily="34" charset="0"/>
                <a:ea typeface="Calibri" panose="020F0502020204030204" pitchFamily="34" charset="0"/>
              </a:rPr>
              <a:t>, hierro elemental Fe</a:t>
            </a:r>
            <a:r>
              <a:rPr lang="es-ES_tradnl" sz="1800" baseline="-25000" dirty="0">
                <a:effectLst/>
                <a:latin typeface="Calibri" panose="020F0502020204030204" pitchFamily="34" charset="0"/>
                <a:ea typeface="Calibri" panose="020F0502020204030204" pitchFamily="34" charset="0"/>
              </a:rPr>
              <a:t>(s)</a:t>
            </a:r>
            <a:r>
              <a:rPr lang="es-ES_tradnl" sz="1800" dirty="0">
                <a:effectLst/>
                <a:latin typeface="Calibri" panose="020F0502020204030204" pitchFamily="34" charset="0"/>
                <a:ea typeface="Calibri" panose="020F0502020204030204" pitchFamily="34" charset="0"/>
              </a:rPr>
              <a:t>, solución de ácido clorhídrico estomacal, HCl</a:t>
            </a:r>
            <a:r>
              <a:rPr lang="es-ES_tradnl" sz="1800" baseline="-25000" dirty="0">
                <a:effectLst/>
                <a:latin typeface="Calibri" panose="020F0502020204030204" pitchFamily="34" charset="0"/>
                <a:ea typeface="Calibri" panose="020F0502020204030204" pitchFamily="34" charset="0"/>
              </a:rPr>
              <a:t>(ac)</a:t>
            </a:r>
            <a:r>
              <a:rPr lang="es-ES_tradnl" sz="1800" dirty="0">
                <a:effectLst/>
                <a:latin typeface="Calibri" panose="020F0502020204030204" pitchFamily="34" charset="0"/>
                <a:ea typeface="Calibri" panose="020F0502020204030204" pitchFamily="34" charset="0"/>
              </a:rPr>
              <a:t>, las mezclas no pueden ser representadas a través de una formula química por contener varias sustancias en determinadas proporciones. </a:t>
            </a:r>
            <a:endParaRPr dirty="0"/>
          </a:p>
        </p:txBody>
      </p:sp>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68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30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131129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423885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305706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4b85b225c_6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1" name="Google Shape;191;g264b85b225c_6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930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dirty="0"/>
              <a:t>https://phet.colorado.edu/sims/cheerpj/sugar-and-salt-solutions/latest/sugar-and-salt-solutions.html?simulation=sugar-and-salt-solutions</a:t>
            </a:r>
          </a:p>
        </p:txBody>
      </p:sp>
    </p:spTree>
    <p:extLst>
      <p:ext uri="{BB962C8B-B14F-4D97-AF65-F5344CB8AC3E}">
        <p14:creationId xmlns:p14="http://schemas.microsoft.com/office/powerpoint/2010/main" val="219198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dirty="0"/>
              <a:t>Caso auto: funcionamiento del motor del auto: que podemos observar a simple vista de forma macroscópica (todos los detalles), ¿Qué podemos inferir de lo que observamos del funcionamiento del motor del auto? ¿qué explicación tienen estas características desde una perspectiva microscópica?</a:t>
            </a:r>
          </a:p>
        </p:txBody>
      </p:sp>
    </p:spTree>
    <p:extLst>
      <p:ext uri="{BB962C8B-B14F-4D97-AF65-F5344CB8AC3E}">
        <p14:creationId xmlns:p14="http://schemas.microsoft.com/office/powerpoint/2010/main" val="289763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dirty="0"/>
              <a:t>Caso auto: funcionamiento del motor del auto: que podemos observar a simple vista de forma macroscópica (todos los detalles), ¿Qué podemos inferir de lo que observamos del funcionamiento del motor del auto? ¿qué explicación tienen estas características desde una perspectiva microscópica?</a:t>
            </a:r>
          </a:p>
        </p:txBody>
      </p:sp>
    </p:spTree>
    <p:extLst>
      <p:ext uri="{BB962C8B-B14F-4D97-AF65-F5344CB8AC3E}">
        <p14:creationId xmlns:p14="http://schemas.microsoft.com/office/powerpoint/2010/main" val="264800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54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1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 name="Google Shape;14;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17"/>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 name="Google Shape;20;p17"/>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 name="Google Shape;21;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4"/>
        <p:cNvGrpSpPr/>
        <p:nvPr/>
      </p:nvGrpSpPr>
      <p:grpSpPr>
        <a:xfrm>
          <a:off x="0" y="0"/>
          <a:ext cx="0" cy="0"/>
          <a:chOff x="0" y="0"/>
          <a:chExt cx="0" cy="0"/>
        </a:xfrm>
      </p:grpSpPr>
      <p:sp>
        <p:nvSpPr>
          <p:cNvPr id="25" name="Google Shape;25;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7" name="Google Shape;27;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 name="Google Shape;28;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9" name="Google Shape;29;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 name="Google Shape;30;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19"/>
          <p:cNvSpPr>
            <a:spLocks noGrp="1"/>
          </p:cNvSpPr>
          <p:nvPr>
            <p:ph type="pic" idx="2"/>
          </p:nvPr>
        </p:nvSpPr>
        <p:spPr>
          <a:xfrm>
            <a:off x="3887391" y="740569"/>
            <a:ext cx="4629150" cy="3655219"/>
          </a:xfrm>
          <a:prstGeom prst="rect">
            <a:avLst/>
          </a:prstGeom>
          <a:noFill/>
          <a:ln>
            <a:noFill/>
          </a:ln>
        </p:spPr>
      </p:sp>
      <p:sp>
        <p:nvSpPr>
          <p:cNvPr id="36" name="Google Shape;36;p19"/>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7" name="Google Shape;37;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2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 name="Google Shape;43;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 name="Google Shape;44;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46"/>
        <p:cNvGrpSpPr/>
        <p:nvPr/>
      </p:nvGrpSpPr>
      <p:grpSpPr>
        <a:xfrm>
          <a:off x="0" y="0"/>
          <a:ext cx="0" cy="0"/>
          <a:chOff x="0" y="0"/>
          <a:chExt cx="0" cy="0"/>
        </a:xfrm>
      </p:grpSpPr>
      <p:sp>
        <p:nvSpPr>
          <p:cNvPr id="47" name="Google Shape;47;p21"/>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21"/>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89823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novec.org.mx/home/images/4-trabajando_con_las_grandes_ideas_wharlen-min.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ojs.uc.cl/index.php/pel/article/view/25137/2028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het.colorado.edu/sims/cheerpj/sugar-and-salt-solutions/latest/sugar-and-salt-solutions.html?simulation=sugar-and-salt-solutions" TargetMode="Externa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ctrTitle"/>
          </p:nvPr>
        </p:nvSpPr>
        <p:spPr>
          <a:xfrm>
            <a:off x="1143000" y="1262489"/>
            <a:ext cx="6858000" cy="1790700"/>
          </a:xfrm>
          <a:prstGeom prst="rect">
            <a:avLst/>
          </a:prstGeom>
          <a:solidFill>
            <a:srgbClr val="BBD6EE"/>
          </a:solid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2700"/>
              <a:buNone/>
            </a:pPr>
            <a:r>
              <a:rPr lang="es-CL" sz="4800" b="1" dirty="0">
                <a:latin typeface="Quattrocento Sans"/>
                <a:ea typeface="Quattrocento Sans"/>
                <a:cs typeface="Quattrocento Sans"/>
                <a:sym typeface="Quattrocento Sans"/>
              </a:rPr>
              <a:t>Introducción a la vida universitaria</a:t>
            </a:r>
            <a:endParaRPr dirty="0"/>
          </a:p>
        </p:txBody>
      </p:sp>
      <p:sp>
        <p:nvSpPr>
          <p:cNvPr id="57" name="Google Shape;57;p1"/>
          <p:cNvSpPr txBox="1">
            <a:spLocks noGrp="1"/>
          </p:cNvSpPr>
          <p:nvPr>
            <p:ph type="subTitle" idx="1"/>
          </p:nvPr>
        </p:nvSpPr>
        <p:spPr>
          <a:xfrm>
            <a:off x="1215270" y="3260100"/>
            <a:ext cx="6858000" cy="1241821"/>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2700"/>
              <a:buNone/>
            </a:pPr>
            <a:r>
              <a:rPr lang="es-CL" sz="2900" b="1" dirty="0">
                <a:latin typeface="Quattrocento Sans"/>
                <a:ea typeface="Quattrocento Sans"/>
                <a:cs typeface="Quattrocento Sans"/>
                <a:sym typeface="Quattrocento Sans"/>
              </a:rPr>
              <a:t>Módulo Química</a:t>
            </a:r>
            <a:endParaRPr sz="2900" b="1" dirty="0">
              <a:latin typeface="Quattrocento Sans"/>
              <a:ea typeface="Quattrocento Sans"/>
              <a:cs typeface="Quattrocento Sans"/>
              <a:sym typeface="Quattrocento Sans"/>
            </a:endParaRPr>
          </a:p>
        </p:txBody>
      </p:sp>
      <p:pic>
        <p:nvPicPr>
          <p:cNvPr id="58" name="Google Shape;58;p1" descr="Patrón de fondo&#10;&#10;Descripción generada automáticamente con confianza baja"/>
          <p:cNvPicPr preferRelativeResize="0"/>
          <p:nvPr/>
        </p:nvPicPr>
        <p:blipFill rotWithShape="1">
          <a:blip r:embed="rId3">
            <a:alphaModFix/>
          </a:blip>
          <a:srcRect l="80682"/>
          <a:stretch/>
        </p:blipFill>
        <p:spPr>
          <a:xfrm>
            <a:off x="4778278" y="282555"/>
            <a:ext cx="1179899" cy="888820"/>
          </a:xfrm>
          <a:prstGeom prst="rect">
            <a:avLst/>
          </a:prstGeom>
          <a:noFill/>
          <a:ln>
            <a:noFill/>
          </a:ln>
        </p:spPr>
      </p:pic>
      <p:pic>
        <p:nvPicPr>
          <p:cNvPr id="59" name="Google Shape;59;p1" descr="logo-facultad-medicina-u-de-chile - Redbionova"/>
          <p:cNvPicPr preferRelativeResize="0"/>
          <p:nvPr/>
        </p:nvPicPr>
        <p:blipFill rotWithShape="1">
          <a:blip r:embed="rId4">
            <a:alphaModFix/>
          </a:blip>
          <a:srcRect/>
          <a:stretch/>
        </p:blipFill>
        <p:spPr>
          <a:xfrm>
            <a:off x="2667947" y="92023"/>
            <a:ext cx="2031503" cy="10576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1C64C-C0DE-CA07-6309-B79DB0E94AB2}"/>
              </a:ext>
            </a:extLst>
          </p:cNvPr>
          <p:cNvSpPr>
            <a:spLocks noGrp="1"/>
          </p:cNvSpPr>
          <p:nvPr>
            <p:ph type="title"/>
          </p:nvPr>
        </p:nvSpPr>
        <p:spPr/>
        <p:txBody>
          <a:bodyPr/>
          <a:lstStyle/>
          <a:p>
            <a:r>
              <a:rPr lang="es-CL" dirty="0"/>
              <a:t>¿Cómo se ve una reacción química a nivel atómico?</a:t>
            </a:r>
          </a:p>
        </p:txBody>
      </p:sp>
      <p:pic>
        <p:nvPicPr>
          <p:cNvPr id="2050" name="Picture 2">
            <a:extLst>
              <a:ext uri="{FF2B5EF4-FFF2-40B4-BE49-F238E27FC236}">
                <a16:creationId xmlns:a16="http://schemas.microsoft.com/office/drawing/2014/main" id="{6C1677F7-D9C2-E321-E09D-1570547CFD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386"/>
          <a:stretch/>
        </p:blipFill>
        <p:spPr bwMode="auto">
          <a:xfrm>
            <a:off x="628650" y="1513843"/>
            <a:ext cx="6186218" cy="147829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39E56EF-C9A7-6A10-6F0B-D7662ECD6F63}"/>
              </a:ext>
            </a:extLst>
          </p:cNvPr>
          <p:cNvSpPr txBox="1"/>
          <p:nvPr/>
        </p:nvSpPr>
        <p:spPr>
          <a:xfrm>
            <a:off x="7230574" y="1668215"/>
            <a:ext cx="1507985" cy="1169551"/>
          </a:xfrm>
          <a:prstGeom prst="rect">
            <a:avLst/>
          </a:prstGeom>
          <a:solidFill>
            <a:schemeClr val="accent1">
              <a:lumMod val="60000"/>
              <a:lumOff val="40000"/>
            </a:schemeClr>
          </a:solidFill>
        </p:spPr>
        <p:txBody>
          <a:bodyPr wrap="square" rtlCol="0">
            <a:spAutoFit/>
          </a:bodyPr>
          <a:lstStyle/>
          <a:p>
            <a:r>
              <a:rPr lang="es-CL" dirty="0"/>
              <a:t>Es observable con un microscopio de fuerza atómica (AFM)</a:t>
            </a:r>
          </a:p>
        </p:txBody>
      </p:sp>
      <p:sp>
        <p:nvSpPr>
          <p:cNvPr id="5" name="CuadroTexto 4">
            <a:extLst>
              <a:ext uri="{FF2B5EF4-FFF2-40B4-BE49-F238E27FC236}">
                <a16:creationId xmlns:a16="http://schemas.microsoft.com/office/drawing/2014/main" id="{D006DC44-D90B-C20E-9B4D-27E588579A22}"/>
              </a:ext>
            </a:extLst>
          </p:cNvPr>
          <p:cNvSpPr txBox="1"/>
          <p:nvPr/>
        </p:nvSpPr>
        <p:spPr>
          <a:xfrm>
            <a:off x="7252959" y="3390342"/>
            <a:ext cx="1507985" cy="954107"/>
          </a:xfrm>
          <a:prstGeom prst="rect">
            <a:avLst/>
          </a:prstGeom>
          <a:solidFill>
            <a:schemeClr val="accent4">
              <a:lumMod val="60000"/>
              <a:lumOff val="40000"/>
            </a:schemeClr>
          </a:solidFill>
        </p:spPr>
        <p:txBody>
          <a:bodyPr wrap="square" rtlCol="0">
            <a:spAutoFit/>
          </a:bodyPr>
          <a:lstStyle/>
          <a:p>
            <a:r>
              <a:rPr lang="es-CL" dirty="0"/>
              <a:t>Es un modelo para representar la reacción química</a:t>
            </a:r>
          </a:p>
        </p:txBody>
      </p:sp>
      <p:pic>
        <p:nvPicPr>
          <p:cNvPr id="6" name="Picture 2">
            <a:extLst>
              <a:ext uri="{FF2B5EF4-FFF2-40B4-BE49-F238E27FC236}">
                <a16:creationId xmlns:a16="http://schemas.microsoft.com/office/drawing/2014/main" id="{68D03897-BE85-8CA2-C460-9FFDE89DF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44"/>
          <a:stretch/>
        </p:blipFill>
        <p:spPr bwMode="auto">
          <a:xfrm>
            <a:off x="628650" y="3237965"/>
            <a:ext cx="6186218" cy="125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44">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7369A2BA-0F26-36BC-4217-8E4228FF3E74}"/>
              </a:ext>
            </a:extLst>
          </p:cNvPr>
          <p:cNvSpPr txBox="1"/>
          <p:nvPr/>
        </p:nvSpPr>
        <p:spPr>
          <a:xfrm>
            <a:off x="712994" y="131448"/>
            <a:ext cx="7886700" cy="8329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CL" sz="2400" kern="1200" dirty="0">
                <a:solidFill>
                  <a:schemeClr val="tx1"/>
                </a:solidFill>
                <a:latin typeface="+mj-lt"/>
                <a:ea typeface="+mj-ea"/>
                <a:cs typeface="+mj-cs"/>
              </a:rPr>
              <a:t>¿Qué fenómenos y/o características podemos observar, de forma macroscópica, en los casos mostrados? </a:t>
            </a:r>
          </a:p>
        </p:txBody>
      </p:sp>
      <p:pic>
        <p:nvPicPr>
          <p:cNvPr id="1036" name="Picture 12" descr="Tinturas de pelo: tipos, coberturas, tintura sin amoníaco y con | All  Things Hair AR">
            <a:extLst>
              <a:ext uri="{FF2B5EF4-FFF2-40B4-BE49-F238E27FC236}">
                <a16:creationId xmlns:a16="http://schemas.microsoft.com/office/drawing/2014/main" id="{DFCFB3D6-403D-155B-B911-5C970FD493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0906" y="1095799"/>
            <a:ext cx="1294097" cy="1946012"/>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Alertan de los riesgos ecológicos de fundir la nieve con sal">
            <a:extLst>
              <a:ext uri="{FF2B5EF4-FFF2-40B4-BE49-F238E27FC236}">
                <a16:creationId xmlns:a16="http://schemas.microsoft.com/office/drawing/2014/main" id="{E6CCF2DD-4378-E9DC-DE7E-E25DE82A1F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32756" y="1208541"/>
            <a:ext cx="3162211" cy="1944760"/>
          </a:xfrm>
          <a:prstGeom prst="rect">
            <a:avLst/>
          </a:prstGeom>
          <a:extLst>
            <a:ext uri="{909E8E84-426E-40DD-AFC4-6F175D3DCCD1}">
              <a14:hiddenFill xmlns:a14="http://schemas.microsoft.com/office/drawing/2010/main">
                <a:solidFill>
                  <a:srgbClr val="FFFFFF"/>
                </a:solidFill>
              </a14:hiddenFill>
            </a:ext>
          </a:extLst>
        </p:spPr>
      </p:pic>
      <p:pic>
        <p:nvPicPr>
          <p:cNvPr id="9" name="Imagen 8" descr="Una mano muestra un objeto en la mano&#10;&#10;Descripción generada automáticamente con confianza baja">
            <a:extLst>
              <a:ext uri="{FF2B5EF4-FFF2-40B4-BE49-F238E27FC236}">
                <a16:creationId xmlns:a16="http://schemas.microsoft.com/office/drawing/2014/main" id="{8B2A0D5B-677A-4A38-9E30-465A1BF4C2D3}"/>
              </a:ext>
            </a:extLst>
          </p:cNvPr>
          <p:cNvPicPr>
            <a:picLocks noChangeAspect="1"/>
          </p:cNvPicPr>
          <p:nvPr/>
        </p:nvPicPr>
        <p:blipFill>
          <a:blip r:embed="rId5"/>
          <a:stretch>
            <a:fillRect/>
          </a:stretch>
        </p:blipFill>
        <p:spPr>
          <a:xfrm>
            <a:off x="200036" y="3402637"/>
            <a:ext cx="2742634" cy="1542732"/>
          </a:xfrm>
          <a:prstGeom prst="rect">
            <a:avLst/>
          </a:prstGeom>
        </p:spPr>
      </p:pic>
      <p:pic>
        <p:nvPicPr>
          <p:cNvPr id="1040" name="Picture 16" descr="Comprar un auto en Santiago... ¿Vale la pena?">
            <a:extLst>
              <a:ext uri="{FF2B5EF4-FFF2-40B4-BE49-F238E27FC236}">
                <a16:creationId xmlns:a16="http://schemas.microsoft.com/office/drawing/2014/main" id="{E2627C49-B142-11B0-B0EA-9F02CB861F5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00683" y="3397491"/>
            <a:ext cx="2742634" cy="1542732"/>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Por qué las hortensias cambian su color? | Ladera Sur">
            <a:extLst>
              <a:ext uri="{FF2B5EF4-FFF2-40B4-BE49-F238E27FC236}">
                <a16:creationId xmlns:a16="http://schemas.microsoft.com/office/drawing/2014/main" id="{C61D8DF4-5313-A212-AF5C-FC4438DC36F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01330" y="3397491"/>
            <a:ext cx="2742634" cy="154273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65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7369A2BA-0F26-36BC-4217-8E4228FF3E74}"/>
              </a:ext>
            </a:extLst>
          </p:cNvPr>
          <p:cNvSpPr txBox="1"/>
          <p:nvPr/>
        </p:nvSpPr>
        <p:spPr>
          <a:xfrm>
            <a:off x="200036" y="136594"/>
            <a:ext cx="7886700" cy="8329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chemeClr val="tx1"/>
                </a:solidFill>
                <a:latin typeface="+mj-lt"/>
                <a:ea typeface="+mj-ea"/>
                <a:cs typeface="+mj-cs"/>
              </a:rPr>
              <a:t>¿Por </a:t>
            </a:r>
            <a:r>
              <a:rPr lang="en-US" sz="2800" kern="1200" dirty="0" err="1">
                <a:solidFill>
                  <a:schemeClr val="tx1"/>
                </a:solidFill>
                <a:latin typeface="+mj-lt"/>
                <a:ea typeface="+mj-ea"/>
                <a:cs typeface="+mj-cs"/>
              </a:rPr>
              <a:t>qué</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ocurren</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esos</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cambios</a:t>
            </a:r>
            <a:r>
              <a:rPr lang="en-US" sz="2800" kern="1200" dirty="0">
                <a:solidFill>
                  <a:schemeClr val="tx1"/>
                </a:solidFill>
                <a:latin typeface="+mj-lt"/>
                <a:ea typeface="+mj-ea"/>
                <a:cs typeface="+mj-cs"/>
              </a:rPr>
              <a:t>?</a:t>
            </a:r>
          </a:p>
        </p:txBody>
      </p:sp>
      <p:grpSp>
        <p:nvGrpSpPr>
          <p:cNvPr id="16" name="Grupo 15">
            <a:extLst>
              <a:ext uri="{FF2B5EF4-FFF2-40B4-BE49-F238E27FC236}">
                <a16:creationId xmlns:a16="http://schemas.microsoft.com/office/drawing/2014/main" id="{5C93917E-3434-1D98-106D-A059DE9F6305}"/>
              </a:ext>
            </a:extLst>
          </p:cNvPr>
          <p:cNvGrpSpPr/>
          <p:nvPr/>
        </p:nvGrpSpPr>
        <p:grpSpPr>
          <a:xfrm>
            <a:off x="1311744" y="1096688"/>
            <a:ext cx="2179457" cy="1891287"/>
            <a:chOff x="2837706" y="1045426"/>
            <a:chExt cx="2179457" cy="1891287"/>
          </a:xfrm>
        </p:grpSpPr>
        <p:pic>
          <p:nvPicPr>
            <p:cNvPr id="1036" name="Picture 12" descr="Tinturas de pelo: tipos, coberturas, tintura sin amoníaco y con | All  Things Hair AR">
              <a:extLst>
                <a:ext uri="{FF2B5EF4-FFF2-40B4-BE49-F238E27FC236}">
                  <a16:creationId xmlns:a16="http://schemas.microsoft.com/office/drawing/2014/main" id="{DFCFB3D6-403D-155B-B911-5C970FD493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3598" y="1045426"/>
              <a:ext cx="847674" cy="1274698"/>
            </a:xfrm>
            <a:prstGeom prst="rect">
              <a:avLst/>
            </a:prstGeom>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A23AD40-C182-467C-B4A3-EBF5731EC868}"/>
                </a:ext>
              </a:extLst>
            </p:cNvPr>
            <p:cNvSpPr txBox="1"/>
            <p:nvPr/>
          </p:nvSpPr>
          <p:spPr>
            <a:xfrm>
              <a:off x="2837706" y="2413493"/>
              <a:ext cx="2179457" cy="523220"/>
            </a:xfrm>
            <a:prstGeom prst="rect">
              <a:avLst/>
            </a:prstGeom>
            <a:noFill/>
          </p:spPr>
          <p:txBody>
            <a:bodyPr wrap="square" rtlCol="0">
              <a:spAutoFit/>
            </a:bodyPr>
            <a:lstStyle/>
            <a:p>
              <a:pPr algn="ctr"/>
              <a:r>
                <a:rPr lang="es-CL" dirty="0"/>
                <a:t>Reacción química de la tintura con el cabello</a:t>
              </a:r>
            </a:p>
          </p:txBody>
        </p:sp>
      </p:grpSp>
      <p:grpSp>
        <p:nvGrpSpPr>
          <p:cNvPr id="17" name="Grupo 16">
            <a:extLst>
              <a:ext uri="{FF2B5EF4-FFF2-40B4-BE49-F238E27FC236}">
                <a16:creationId xmlns:a16="http://schemas.microsoft.com/office/drawing/2014/main" id="{967B0CBE-3299-B075-E3D4-DE706663DC81}"/>
              </a:ext>
            </a:extLst>
          </p:cNvPr>
          <p:cNvGrpSpPr/>
          <p:nvPr/>
        </p:nvGrpSpPr>
        <p:grpSpPr>
          <a:xfrm>
            <a:off x="4345124" y="1096688"/>
            <a:ext cx="2231234" cy="1924047"/>
            <a:chOff x="5621834" y="1012666"/>
            <a:chExt cx="2231234" cy="1924047"/>
          </a:xfrm>
        </p:grpSpPr>
        <p:pic>
          <p:nvPicPr>
            <p:cNvPr id="1032" name="Picture 8" descr="Alertan de los riesgos ecológicos de fundir la nieve con sal">
              <a:extLst>
                <a:ext uri="{FF2B5EF4-FFF2-40B4-BE49-F238E27FC236}">
                  <a16:creationId xmlns:a16="http://schemas.microsoft.com/office/drawing/2014/main" id="{E6CCF2DD-4378-E9DC-DE7E-E25DE82A1F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21834" y="1012666"/>
              <a:ext cx="2231234" cy="1372209"/>
            </a:xfrm>
            <a:prstGeom prst="rect">
              <a:avLst/>
            </a:prstGeom>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CBDA4AB-149A-D4E0-69EA-3DC756F9338C}"/>
                </a:ext>
              </a:extLst>
            </p:cNvPr>
            <p:cNvSpPr txBox="1"/>
            <p:nvPr/>
          </p:nvSpPr>
          <p:spPr>
            <a:xfrm>
              <a:off x="5855502" y="2413493"/>
              <a:ext cx="1878929" cy="523220"/>
            </a:xfrm>
            <a:prstGeom prst="rect">
              <a:avLst/>
            </a:prstGeom>
            <a:noFill/>
          </p:spPr>
          <p:txBody>
            <a:bodyPr wrap="square" rtlCol="0">
              <a:spAutoFit/>
            </a:bodyPr>
            <a:lstStyle/>
            <a:p>
              <a:pPr algn="ctr"/>
              <a:r>
                <a:rPr lang="es-CL" dirty="0"/>
                <a:t>Aplicación de una propiedad coligativa</a:t>
              </a:r>
            </a:p>
          </p:txBody>
        </p:sp>
      </p:grpSp>
      <p:grpSp>
        <p:nvGrpSpPr>
          <p:cNvPr id="20" name="Grupo 19">
            <a:extLst>
              <a:ext uri="{FF2B5EF4-FFF2-40B4-BE49-F238E27FC236}">
                <a16:creationId xmlns:a16="http://schemas.microsoft.com/office/drawing/2014/main" id="{D7F59900-79B9-20B0-4E85-B00BD03A55C8}"/>
              </a:ext>
            </a:extLst>
          </p:cNvPr>
          <p:cNvGrpSpPr/>
          <p:nvPr/>
        </p:nvGrpSpPr>
        <p:grpSpPr>
          <a:xfrm>
            <a:off x="5669718" y="3198347"/>
            <a:ext cx="2183350" cy="1675202"/>
            <a:chOff x="5855501" y="3228727"/>
            <a:chExt cx="2183350" cy="1675202"/>
          </a:xfrm>
        </p:grpSpPr>
        <p:pic>
          <p:nvPicPr>
            <p:cNvPr id="1030" name="Picture 6" descr="Por qué las hortensias cambian su color? | Ladera Sur">
              <a:extLst>
                <a:ext uri="{FF2B5EF4-FFF2-40B4-BE49-F238E27FC236}">
                  <a16:creationId xmlns:a16="http://schemas.microsoft.com/office/drawing/2014/main" id="{C61D8DF4-5313-A212-AF5C-FC4438DC36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50196" y="3228727"/>
              <a:ext cx="1993959" cy="1121602"/>
            </a:xfrm>
            <a:prstGeom prst="rect">
              <a:avLst/>
            </a:prstGeom>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39131D9-5120-758B-ED85-1FFEADC402F4}"/>
                </a:ext>
              </a:extLst>
            </p:cNvPr>
            <p:cNvSpPr txBox="1"/>
            <p:nvPr/>
          </p:nvSpPr>
          <p:spPr>
            <a:xfrm>
              <a:off x="5855501" y="4380709"/>
              <a:ext cx="2183350" cy="523220"/>
            </a:xfrm>
            <a:prstGeom prst="rect">
              <a:avLst/>
            </a:prstGeom>
            <a:noFill/>
          </p:spPr>
          <p:txBody>
            <a:bodyPr wrap="square" rtlCol="0">
              <a:spAutoFit/>
            </a:bodyPr>
            <a:lstStyle/>
            <a:p>
              <a:pPr algn="ctr"/>
              <a:r>
                <a:rPr lang="es-CL" dirty="0"/>
                <a:t>Variación del color de las hortensias por el pH </a:t>
              </a:r>
            </a:p>
          </p:txBody>
        </p:sp>
      </p:grpSp>
      <p:grpSp>
        <p:nvGrpSpPr>
          <p:cNvPr id="18" name="Grupo 17">
            <a:extLst>
              <a:ext uri="{FF2B5EF4-FFF2-40B4-BE49-F238E27FC236}">
                <a16:creationId xmlns:a16="http://schemas.microsoft.com/office/drawing/2014/main" id="{C9EB8909-8778-826D-F207-0BDF89816CFC}"/>
              </a:ext>
            </a:extLst>
          </p:cNvPr>
          <p:cNvGrpSpPr/>
          <p:nvPr/>
        </p:nvGrpSpPr>
        <p:grpSpPr>
          <a:xfrm>
            <a:off x="158731" y="3177130"/>
            <a:ext cx="2183350" cy="1726799"/>
            <a:chOff x="158731" y="3177130"/>
            <a:chExt cx="2183350" cy="1726799"/>
          </a:xfrm>
        </p:grpSpPr>
        <p:pic>
          <p:nvPicPr>
            <p:cNvPr id="10" name="Imagen 9" descr="Una mano muestra un objeto en la mano&#10;&#10;Descripción generada automáticamente con confianza baja">
              <a:extLst>
                <a:ext uri="{FF2B5EF4-FFF2-40B4-BE49-F238E27FC236}">
                  <a16:creationId xmlns:a16="http://schemas.microsoft.com/office/drawing/2014/main" id="{6ED89A55-D000-C1BA-9CFD-ADCBAF9CF572}"/>
                </a:ext>
              </a:extLst>
            </p:cNvPr>
            <p:cNvPicPr>
              <a:picLocks noChangeAspect="1"/>
            </p:cNvPicPr>
            <p:nvPr/>
          </p:nvPicPr>
          <p:blipFill>
            <a:blip r:embed="rId6"/>
            <a:stretch>
              <a:fillRect/>
            </a:stretch>
          </p:blipFill>
          <p:spPr>
            <a:xfrm>
              <a:off x="229585" y="3177130"/>
              <a:ext cx="1989087" cy="1118862"/>
            </a:xfrm>
            <a:prstGeom prst="rect">
              <a:avLst/>
            </a:prstGeom>
          </p:spPr>
        </p:pic>
        <p:sp>
          <p:nvSpPr>
            <p:cNvPr id="12" name="CuadroTexto 11">
              <a:extLst>
                <a:ext uri="{FF2B5EF4-FFF2-40B4-BE49-F238E27FC236}">
                  <a16:creationId xmlns:a16="http://schemas.microsoft.com/office/drawing/2014/main" id="{2874DBCA-7918-71C2-758E-B264A980E512}"/>
                </a:ext>
              </a:extLst>
            </p:cNvPr>
            <p:cNvSpPr txBox="1"/>
            <p:nvPr/>
          </p:nvSpPr>
          <p:spPr>
            <a:xfrm>
              <a:off x="158731" y="4380709"/>
              <a:ext cx="2183350" cy="523220"/>
            </a:xfrm>
            <a:prstGeom prst="rect">
              <a:avLst/>
            </a:prstGeom>
            <a:noFill/>
          </p:spPr>
          <p:txBody>
            <a:bodyPr wrap="square" rtlCol="0">
              <a:spAutoFit/>
            </a:bodyPr>
            <a:lstStyle/>
            <a:p>
              <a:pPr algn="ctr"/>
              <a:r>
                <a:rPr lang="es-CL" dirty="0"/>
                <a:t>Fiebre como respuesta del sistema inmune</a:t>
              </a:r>
            </a:p>
          </p:txBody>
        </p:sp>
      </p:grpSp>
      <p:grpSp>
        <p:nvGrpSpPr>
          <p:cNvPr id="19" name="Grupo 18">
            <a:extLst>
              <a:ext uri="{FF2B5EF4-FFF2-40B4-BE49-F238E27FC236}">
                <a16:creationId xmlns:a16="http://schemas.microsoft.com/office/drawing/2014/main" id="{F680C9B4-97D2-9633-039D-5391DBA6794F}"/>
              </a:ext>
            </a:extLst>
          </p:cNvPr>
          <p:cNvGrpSpPr/>
          <p:nvPr/>
        </p:nvGrpSpPr>
        <p:grpSpPr>
          <a:xfrm>
            <a:off x="2867144" y="3239094"/>
            <a:ext cx="1901249" cy="1634455"/>
            <a:chOff x="2867144" y="3239094"/>
            <a:chExt cx="1901249" cy="1634455"/>
          </a:xfrm>
        </p:grpSpPr>
        <p:pic>
          <p:nvPicPr>
            <p:cNvPr id="1040" name="Picture 16" descr="Comprar un auto en Santiago... ¿Vale la pena?">
              <a:extLst>
                <a:ext uri="{FF2B5EF4-FFF2-40B4-BE49-F238E27FC236}">
                  <a16:creationId xmlns:a16="http://schemas.microsoft.com/office/drawing/2014/main" id="{E2627C49-B142-11B0-B0EA-9F02CB861F5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889464" y="3239094"/>
              <a:ext cx="1878929" cy="1056898"/>
            </a:xfrm>
            <a:prstGeom prst="rect">
              <a:avLst/>
            </a:prstGeom>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1387E93F-33D4-FB7C-44C2-39159143045F}"/>
                </a:ext>
              </a:extLst>
            </p:cNvPr>
            <p:cNvSpPr txBox="1"/>
            <p:nvPr/>
          </p:nvSpPr>
          <p:spPr>
            <a:xfrm>
              <a:off x="2867144" y="4350329"/>
              <a:ext cx="1878929" cy="523220"/>
            </a:xfrm>
            <a:prstGeom prst="rect">
              <a:avLst/>
            </a:prstGeom>
            <a:noFill/>
          </p:spPr>
          <p:txBody>
            <a:bodyPr wrap="square" rtlCol="0">
              <a:spAutoFit/>
            </a:bodyPr>
            <a:lstStyle/>
            <a:p>
              <a:pPr algn="ctr"/>
              <a:r>
                <a:rPr lang="es-CL" dirty="0"/>
                <a:t>Combustión interna de hidrocarburos</a:t>
              </a:r>
            </a:p>
          </p:txBody>
        </p:sp>
      </p:grpSp>
    </p:spTree>
    <p:extLst>
      <p:ext uri="{BB962C8B-B14F-4D97-AF65-F5344CB8AC3E}">
        <p14:creationId xmlns:p14="http://schemas.microsoft.com/office/powerpoint/2010/main" val="4012618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458046"/>
            <a:ext cx="569713" cy="4283223"/>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257309"/>
            <a:ext cx="361991" cy="414106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255318"/>
            <a:ext cx="3472603" cy="3949346"/>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2" descr="Tinturas de pelo: tipos, coberturas, tintura sin amoníaco y con | All  Things Hair AR">
            <a:extLst>
              <a:ext uri="{FF2B5EF4-FFF2-40B4-BE49-F238E27FC236}">
                <a16:creationId xmlns:a16="http://schemas.microsoft.com/office/drawing/2014/main" id="{3E4A6E26-16C6-9EF3-D26B-0B29673159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5947" y="737918"/>
            <a:ext cx="1991571" cy="2994844"/>
          </a:xfrm>
          <a:prstGeom prst="rect">
            <a:avLst/>
          </a:prstGeom>
          <a:extLst>
            <a:ext uri="{909E8E84-426E-40DD-AFC4-6F175D3DCCD1}">
              <a14:hiddenFill xmlns:a14="http://schemas.microsoft.com/office/drawing/2010/main">
                <a:solidFill>
                  <a:srgbClr val="FFFFFF"/>
                </a:solidFill>
              </a14:hiddenFill>
            </a:ext>
          </a:extLst>
        </p:spPr>
      </p:pic>
      <p:sp>
        <p:nvSpPr>
          <p:cNvPr id="20" name="Freeform: Shape 1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803672"/>
            <a:ext cx="5467663" cy="3931723"/>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a:extLst>
              <a:ext uri="{FF2B5EF4-FFF2-40B4-BE49-F238E27FC236}">
                <a16:creationId xmlns:a16="http://schemas.microsoft.com/office/drawing/2014/main" id="{48C394DA-7732-CEB3-B52F-31C8706A6CC7}"/>
              </a:ext>
            </a:extLst>
          </p:cNvPr>
          <p:cNvPicPr>
            <a:picLocks noChangeAspect="1"/>
          </p:cNvPicPr>
          <p:nvPr/>
        </p:nvPicPr>
        <p:blipFill rotWithShape="1">
          <a:blip r:embed="rId3"/>
          <a:srcRect r="3957"/>
          <a:stretch/>
        </p:blipFill>
        <p:spPr>
          <a:xfrm>
            <a:off x="3674051" y="1222966"/>
            <a:ext cx="5503934" cy="2693426"/>
          </a:xfrm>
          <a:prstGeom prst="rect">
            <a:avLst/>
          </a:prstGeom>
        </p:spPr>
      </p:pic>
    </p:spTree>
    <p:extLst>
      <p:ext uri="{BB962C8B-B14F-4D97-AF65-F5344CB8AC3E}">
        <p14:creationId xmlns:p14="http://schemas.microsoft.com/office/powerpoint/2010/main" val="173707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a mano muestra un objeto en la mano&#10;&#10;Descripción generada automáticamente con confianza baja">
            <a:extLst>
              <a:ext uri="{FF2B5EF4-FFF2-40B4-BE49-F238E27FC236}">
                <a16:creationId xmlns:a16="http://schemas.microsoft.com/office/drawing/2014/main" id="{F2006E87-C32C-E44B-B338-A3ACEE014AE6}"/>
              </a:ext>
            </a:extLst>
          </p:cNvPr>
          <p:cNvPicPr>
            <a:picLocks noChangeAspect="1"/>
          </p:cNvPicPr>
          <p:nvPr/>
        </p:nvPicPr>
        <p:blipFill>
          <a:blip r:embed="rId2"/>
          <a:stretch>
            <a:fillRect/>
          </a:stretch>
        </p:blipFill>
        <p:spPr>
          <a:xfrm>
            <a:off x="441157" y="241300"/>
            <a:ext cx="3873560" cy="2178878"/>
          </a:xfrm>
          <a:prstGeom prst="rect">
            <a:avLst/>
          </a:prstGeom>
        </p:spPr>
      </p:pic>
      <p:pic>
        <p:nvPicPr>
          <p:cNvPr id="4100" name="Picture 4" descr="SAVALnet - Ciencia y Medicina - Progresos Médicos">
            <a:extLst>
              <a:ext uri="{FF2B5EF4-FFF2-40B4-BE49-F238E27FC236}">
                <a16:creationId xmlns:a16="http://schemas.microsoft.com/office/drawing/2014/main" id="{C658A3BF-3541-1FF2-EA4C-A75D1032FA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0" y="2763203"/>
            <a:ext cx="4070073" cy="1990658"/>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4">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Rectangle 4106">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ula Virtual de Biología">
            <a:extLst>
              <a:ext uri="{FF2B5EF4-FFF2-40B4-BE49-F238E27FC236}">
                <a16:creationId xmlns:a16="http://schemas.microsoft.com/office/drawing/2014/main" id="{EB126C8B-D3E8-F235-41B6-A363BE1A23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18428" y="241300"/>
            <a:ext cx="2095266" cy="455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0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6">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Naturaleza camaleónica: pigmentos - UBUinvestiga">
            <a:extLst>
              <a:ext uri="{FF2B5EF4-FFF2-40B4-BE49-F238E27FC236}">
                <a16:creationId xmlns:a16="http://schemas.microsoft.com/office/drawing/2014/main" id="{EB074359-A3D8-AD61-6A75-1DE7FD979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456"/>
          <a:stretch/>
        </p:blipFill>
        <p:spPr bwMode="auto">
          <a:xfrm>
            <a:off x="433227" y="318247"/>
            <a:ext cx="8277545" cy="4402109"/>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3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useBgFill="1">
        <p:nvSpPr>
          <p:cNvPr id="138" name="Rectangle 13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5"/>
          <p:cNvSpPr txBox="1"/>
          <p:nvPr/>
        </p:nvSpPr>
        <p:spPr>
          <a:xfrm>
            <a:off x="628650" y="238737"/>
            <a:ext cx="7886700" cy="1098358"/>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800" i="0" u="none" strike="noStrike" kern="1200" cap="none" dirty="0">
                <a:solidFill>
                  <a:schemeClr val="tx1"/>
                </a:solidFill>
                <a:latin typeface="+mj-lt"/>
                <a:ea typeface="+mj-ea"/>
                <a:cs typeface="+mj-cs"/>
                <a:sym typeface="Calibri"/>
              </a:rPr>
              <a:t>¿Por </a:t>
            </a:r>
            <a:r>
              <a:rPr lang="en-US" sz="2800" i="0" u="none" strike="noStrike" kern="1200" cap="none" dirty="0" err="1">
                <a:solidFill>
                  <a:schemeClr val="tx1"/>
                </a:solidFill>
                <a:latin typeface="+mj-lt"/>
                <a:ea typeface="+mj-ea"/>
                <a:cs typeface="+mj-cs"/>
                <a:sym typeface="Calibri"/>
              </a:rPr>
              <a:t>qué</a:t>
            </a:r>
            <a:r>
              <a:rPr lang="en-US" sz="2800" i="0" u="none" strike="noStrike" kern="1200" cap="none" dirty="0">
                <a:solidFill>
                  <a:schemeClr val="tx1"/>
                </a:solidFill>
                <a:latin typeface="+mj-lt"/>
                <a:ea typeface="+mj-ea"/>
                <a:cs typeface="+mj-cs"/>
                <a:sym typeface="Calibri"/>
              </a:rPr>
              <a:t> se les </a:t>
            </a:r>
            <a:r>
              <a:rPr lang="en-US" sz="2800" i="0" u="none" strike="noStrike" kern="1200" cap="none" dirty="0" err="1">
                <a:solidFill>
                  <a:schemeClr val="tx1"/>
                </a:solidFill>
                <a:latin typeface="+mj-lt"/>
                <a:ea typeface="+mj-ea"/>
                <a:cs typeface="+mj-cs"/>
                <a:sym typeface="Calibri"/>
              </a:rPr>
              <a:t>añade</a:t>
            </a:r>
            <a:r>
              <a:rPr lang="en-US" sz="2800" i="0" u="none" strike="noStrike" kern="1200" cap="none" dirty="0">
                <a:solidFill>
                  <a:schemeClr val="tx1"/>
                </a:solidFill>
                <a:latin typeface="+mj-lt"/>
                <a:ea typeface="+mj-ea"/>
                <a:cs typeface="+mj-cs"/>
                <a:sym typeface="Calibri"/>
              </a:rPr>
              <a:t> a </a:t>
            </a:r>
            <a:r>
              <a:rPr lang="en-US" sz="2800" i="0" u="none" strike="noStrike" kern="1200" cap="none" dirty="0" err="1">
                <a:solidFill>
                  <a:schemeClr val="tx1"/>
                </a:solidFill>
                <a:latin typeface="+mj-lt"/>
                <a:ea typeface="+mj-ea"/>
                <a:cs typeface="+mj-cs"/>
                <a:sym typeface="Calibri"/>
              </a:rPr>
              <a:t>los</a:t>
            </a:r>
            <a:r>
              <a:rPr lang="en-US" sz="2800" i="0" u="none" strike="noStrike" kern="1200" cap="none" dirty="0">
                <a:solidFill>
                  <a:schemeClr val="tx1"/>
                </a:solidFill>
                <a:latin typeface="+mj-lt"/>
                <a:ea typeface="+mj-ea"/>
                <a:cs typeface="+mj-cs"/>
                <a:sym typeface="Calibri"/>
              </a:rPr>
              <a:t> </a:t>
            </a:r>
            <a:r>
              <a:rPr lang="en-US" sz="2800" i="0" u="none" strike="noStrike" kern="1200" cap="none" dirty="0" err="1">
                <a:solidFill>
                  <a:schemeClr val="tx1"/>
                </a:solidFill>
                <a:latin typeface="+mj-lt"/>
                <a:ea typeface="+mj-ea"/>
                <a:cs typeface="+mj-cs"/>
                <a:sym typeface="Calibri"/>
              </a:rPr>
              <a:t>cereales</a:t>
            </a:r>
            <a:r>
              <a:rPr lang="en-US" sz="2800" i="0" u="none" strike="noStrike" kern="1200" cap="none" dirty="0">
                <a:solidFill>
                  <a:schemeClr val="tx1"/>
                </a:solidFill>
                <a:latin typeface="+mj-lt"/>
                <a:ea typeface="+mj-ea"/>
                <a:cs typeface="+mj-cs"/>
                <a:sym typeface="Calibri"/>
              </a:rPr>
              <a:t> </a:t>
            </a:r>
            <a:r>
              <a:rPr lang="en-US" sz="2800" i="0" u="none" strike="noStrike" kern="1200" cap="none" dirty="0" err="1">
                <a:solidFill>
                  <a:schemeClr val="tx1"/>
                </a:solidFill>
                <a:latin typeface="+mj-lt"/>
                <a:ea typeface="+mj-ea"/>
                <a:cs typeface="+mj-cs"/>
                <a:sym typeface="Calibri"/>
              </a:rPr>
              <a:t>fortificados</a:t>
            </a:r>
            <a:r>
              <a:rPr lang="en-US" sz="2800" i="0" u="none" strike="noStrike" kern="1200" cap="none" dirty="0">
                <a:solidFill>
                  <a:schemeClr val="tx1"/>
                </a:solidFill>
                <a:latin typeface="+mj-lt"/>
                <a:ea typeface="+mj-ea"/>
                <a:cs typeface="+mj-cs"/>
                <a:sym typeface="Calibri"/>
              </a:rPr>
              <a:t> </a:t>
            </a:r>
            <a:r>
              <a:rPr lang="en-US" sz="2800" i="0" u="none" strike="noStrike" kern="1200" cap="none" dirty="0" err="1">
                <a:solidFill>
                  <a:schemeClr val="tx1"/>
                </a:solidFill>
                <a:latin typeface="+mj-lt"/>
                <a:ea typeface="+mj-ea"/>
                <a:cs typeface="+mj-cs"/>
                <a:sym typeface="Calibri"/>
              </a:rPr>
              <a:t>hierro</a:t>
            </a:r>
            <a:r>
              <a:rPr lang="en-US" sz="2800" i="0" u="none" strike="noStrike" kern="1200" cap="none" dirty="0">
                <a:solidFill>
                  <a:schemeClr val="tx1"/>
                </a:solidFill>
                <a:latin typeface="+mj-lt"/>
                <a:ea typeface="+mj-ea"/>
                <a:cs typeface="+mj-cs"/>
                <a:sym typeface="Calibri"/>
              </a:rPr>
              <a:t> </a:t>
            </a:r>
            <a:r>
              <a:rPr lang="en-US" sz="2800" i="0" u="none" strike="noStrike" kern="1200" cap="none" dirty="0" err="1">
                <a:solidFill>
                  <a:schemeClr val="tx1"/>
                </a:solidFill>
                <a:latin typeface="+mj-lt"/>
                <a:ea typeface="+mj-ea"/>
                <a:cs typeface="+mj-cs"/>
                <a:sym typeface="Calibri"/>
              </a:rPr>
              <a:t>metálico</a:t>
            </a:r>
            <a:r>
              <a:rPr lang="en-US" sz="2800" i="0" u="none" strike="noStrike" kern="1200" cap="none" dirty="0">
                <a:solidFill>
                  <a:schemeClr val="tx1"/>
                </a:solidFill>
                <a:latin typeface="+mj-lt"/>
                <a:ea typeface="+mj-ea"/>
                <a:cs typeface="+mj-cs"/>
                <a:sym typeface="Calibri"/>
              </a:rPr>
              <a:t>?   </a:t>
            </a:r>
          </a:p>
        </p:txBody>
      </p:sp>
      <p:sp>
        <p:nvSpPr>
          <p:cNvPr id="106" name="Google Shape;106;p5"/>
          <p:cNvSpPr txBox="1">
            <a:spLocks noGrp="1"/>
          </p:cNvSpPr>
          <p:nvPr>
            <p:ph type="sldNum" idx="12"/>
          </p:nvPr>
        </p:nvSpPr>
        <p:spPr>
          <a:xfrm>
            <a:off x="6457950" y="4767262"/>
            <a:ext cx="2057400" cy="273844"/>
          </a:xfrm>
          <a:prstGeom prst="rect">
            <a:avLst/>
          </a:prstGeom>
        </p:spPr>
        <p:txBody>
          <a:bodyPr spcFirstLastPara="1" vert="horz" lIns="91440" tIns="45720" rIns="91440" bIns="45720" rtlCol="0" anchor="ctr" anchorCtr="0">
            <a:normAutofit/>
          </a:bodyPr>
          <a:lstStyle/>
          <a:p>
            <a:pPr marR="0" lvl="0" indent="0">
              <a:lnSpc>
                <a:spcPct val="90000"/>
              </a:lnSpc>
              <a:spcBef>
                <a:spcPts val="0"/>
              </a:spcBef>
              <a:spcAft>
                <a:spcPts val="600"/>
              </a:spcAft>
              <a:buClr>
                <a:srgbClr val="000000"/>
              </a:buClr>
              <a:buSzPts val="2100"/>
              <a:buFont typeface="Arial"/>
              <a:buNone/>
            </a:pPr>
            <a:fld id="{00000000-1234-1234-1234-123412341234}" type="slidenum">
              <a:rPr lang="en-US" sz="700" b="0" i="0" u="none" strike="noStrike" kern="1200" cap="none" smtClean="0">
                <a:solidFill>
                  <a:schemeClr val="tx1">
                    <a:tint val="75000"/>
                  </a:schemeClr>
                </a:solidFill>
                <a:latin typeface="+mn-lt"/>
                <a:ea typeface="+mn-ea"/>
                <a:cs typeface="+mn-cs"/>
                <a:sym typeface="Calibri"/>
              </a:rPr>
              <a:pPr marR="0" lvl="0" indent="0">
                <a:lnSpc>
                  <a:spcPct val="90000"/>
                </a:lnSpc>
                <a:spcBef>
                  <a:spcPts val="0"/>
                </a:spcBef>
                <a:spcAft>
                  <a:spcPts val="600"/>
                </a:spcAft>
                <a:buClr>
                  <a:srgbClr val="000000"/>
                </a:buClr>
                <a:buSzPts val="2100"/>
                <a:buFont typeface="Arial"/>
                <a:buNone/>
              </a:pPr>
              <a:t>16</a:t>
            </a:fld>
            <a:endParaRPr lang="en-US" sz="700" b="0" i="0" u="none" strike="noStrike" kern="1200" cap="none">
              <a:solidFill>
                <a:schemeClr val="tx1">
                  <a:tint val="75000"/>
                </a:schemeClr>
              </a:solidFill>
              <a:latin typeface="+mn-lt"/>
              <a:ea typeface="+mn-ea"/>
              <a:cs typeface="+mn-cs"/>
              <a:sym typeface="Calibri"/>
            </a:endParaRPr>
          </a:p>
        </p:txBody>
      </p:sp>
      <p:pic>
        <p:nvPicPr>
          <p:cNvPr id="4098" name="Picture 2" descr="CONTIENEN HIERRO LOS CEREALES? DEMOSTRACIÓN EXPERIMENTAL - YouTube">
            <a:extLst>
              <a:ext uri="{FF2B5EF4-FFF2-40B4-BE49-F238E27FC236}">
                <a16:creationId xmlns:a16="http://schemas.microsoft.com/office/drawing/2014/main" id="{20D2B4F7-706A-5CA6-7ABF-95F6ABE18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253" y="1337095"/>
            <a:ext cx="6305550" cy="3546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36" name="Straight Connector 5135">
            <a:extLst>
              <a:ext uri="{FF2B5EF4-FFF2-40B4-BE49-F238E27FC236}">
                <a16:creationId xmlns:a16="http://schemas.microsoft.com/office/drawing/2014/main" id="{0B4A113E-D208-4EF0-8BAB-25FDD2E588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178110"/>
            <a:ext cx="0" cy="2782670"/>
          </a:xfrm>
          <a:prstGeom prst="line">
            <a:avLst/>
          </a:prstGeom>
          <a:ln w="19050">
            <a:solidFill>
              <a:srgbClr val="BC7968"/>
            </a:solidFill>
          </a:ln>
        </p:spPr>
        <p:style>
          <a:lnRef idx="1">
            <a:schemeClr val="accent1"/>
          </a:lnRef>
          <a:fillRef idx="0">
            <a:schemeClr val="accent1"/>
          </a:fillRef>
          <a:effectRef idx="0">
            <a:schemeClr val="accent1"/>
          </a:effectRef>
          <a:fontRef idx="minor">
            <a:schemeClr val="tx1"/>
          </a:fontRef>
        </p:style>
      </p:cxnSp>
      <p:pic>
        <p:nvPicPr>
          <p:cNvPr id="5122" name="Picture 2" descr="El átomo – Breaking Vlad">
            <a:extLst>
              <a:ext uri="{FF2B5EF4-FFF2-40B4-BE49-F238E27FC236}">
                <a16:creationId xmlns:a16="http://schemas.microsoft.com/office/drawing/2014/main" id="{A56D39E1-3517-B94B-5B9E-A8AA3C34B5E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6712" y="1196031"/>
            <a:ext cx="4636266" cy="2746828"/>
          </a:xfrm>
          <a:prstGeom prst="rect">
            <a:avLst/>
          </a:prstGeom>
          <a:noFill/>
          <a:extLst>
            <a:ext uri="{909E8E84-426E-40DD-AFC4-6F175D3DCCD1}">
              <a14:hiddenFill xmlns:a14="http://schemas.microsoft.com/office/drawing/2010/main">
                <a:solidFill>
                  <a:srgbClr val="FFFFFF"/>
                </a:solidFill>
              </a14:hiddenFill>
            </a:ext>
          </a:extLst>
        </p:spPr>
      </p:pic>
      <p:cxnSp>
        <p:nvCxnSpPr>
          <p:cNvPr id="5138" name="Straight Connector 5137">
            <a:extLst>
              <a:ext uri="{FF2B5EF4-FFF2-40B4-BE49-F238E27FC236}">
                <a16:creationId xmlns:a16="http://schemas.microsoft.com/office/drawing/2014/main" id="{2FE16547-5205-4F0E-B809-89D18FF4C8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2422" y="1180415"/>
            <a:ext cx="0" cy="2782670"/>
          </a:xfrm>
          <a:prstGeom prst="line">
            <a:avLst/>
          </a:prstGeom>
          <a:ln w="19050">
            <a:solidFill>
              <a:srgbClr val="BC7968"/>
            </a:solidFill>
          </a:ln>
        </p:spPr>
        <p:style>
          <a:lnRef idx="1">
            <a:schemeClr val="accent1"/>
          </a:lnRef>
          <a:fillRef idx="0">
            <a:schemeClr val="accent1"/>
          </a:fillRef>
          <a:effectRef idx="0">
            <a:schemeClr val="accent1"/>
          </a:effectRef>
          <a:fontRef idx="minor">
            <a:schemeClr val="tx1"/>
          </a:fontRef>
        </p:style>
      </p:cxnSp>
      <p:pic>
        <p:nvPicPr>
          <p:cNvPr id="4" name="HIERRO EN LOS CEREALES #ciencia #quimica #comida #hierro #cereales #aprender #short #shorts">
            <a:hlinkClick r:id="" action="ppaction://media"/>
            <a:extLst>
              <a:ext uri="{FF2B5EF4-FFF2-40B4-BE49-F238E27FC236}">
                <a16:creationId xmlns:a16="http://schemas.microsoft.com/office/drawing/2014/main" id="{A5ABB105-E491-D36F-15AC-46F2CB774D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29006" y="842645"/>
            <a:ext cx="1942649" cy="3453600"/>
          </a:xfrm>
          <a:prstGeom prst="rect">
            <a:avLst/>
          </a:prstGeom>
        </p:spPr>
      </p:pic>
      <p:sp>
        <p:nvSpPr>
          <p:cNvPr id="7" name="CuadroTexto 6">
            <a:extLst>
              <a:ext uri="{FF2B5EF4-FFF2-40B4-BE49-F238E27FC236}">
                <a16:creationId xmlns:a16="http://schemas.microsoft.com/office/drawing/2014/main" id="{7B7CE110-AFBA-F2A6-71B0-358AAC32E859}"/>
              </a:ext>
            </a:extLst>
          </p:cNvPr>
          <p:cNvSpPr txBox="1"/>
          <p:nvPr/>
        </p:nvSpPr>
        <p:spPr>
          <a:xfrm>
            <a:off x="2286000" y="2417862"/>
            <a:ext cx="4572000" cy="307777"/>
          </a:xfrm>
          <a:prstGeom prst="rect">
            <a:avLst/>
          </a:prstGeom>
          <a:noFill/>
        </p:spPr>
        <p:txBody>
          <a:bodyPr wrap="square">
            <a:spAutoFit/>
          </a:bodyPr>
          <a:lstStyle/>
          <a:p>
            <a:r>
              <a:rPr lang="es-CL" b="0" dirty="0">
                <a:effectLst/>
              </a:rPr>
              <a:t> </a:t>
            </a:r>
            <a:endParaRPr lang="es-CL" dirty="0"/>
          </a:p>
        </p:txBody>
      </p:sp>
      <p:sp>
        <p:nvSpPr>
          <p:cNvPr id="10" name="CuadroTexto 9">
            <a:extLst>
              <a:ext uri="{FF2B5EF4-FFF2-40B4-BE49-F238E27FC236}">
                <a16:creationId xmlns:a16="http://schemas.microsoft.com/office/drawing/2014/main" id="{F8EF1F63-9507-BDD9-74BC-BE7E38695EAA}"/>
              </a:ext>
            </a:extLst>
          </p:cNvPr>
          <p:cNvSpPr txBox="1"/>
          <p:nvPr/>
        </p:nvSpPr>
        <p:spPr>
          <a:xfrm>
            <a:off x="2286000" y="2417862"/>
            <a:ext cx="4572000" cy="307777"/>
          </a:xfrm>
          <a:prstGeom prst="rect">
            <a:avLst/>
          </a:prstGeom>
          <a:noFill/>
        </p:spPr>
        <p:txBody>
          <a:bodyPr wrap="square">
            <a:spAutoFit/>
          </a:bodyPr>
          <a:lstStyle/>
          <a:p>
            <a:r>
              <a:rPr lang="es-CL" b="0" dirty="0">
                <a:effectLst/>
              </a:rPr>
              <a:t> </a:t>
            </a:r>
            <a:endParaRPr lang="es-CL" dirty="0"/>
          </a:p>
        </p:txBody>
      </p:sp>
      <p:sp>
        <p:nvSpPr>
          <p:cNvPr id="16" name="CuadroTexto 15">
            <a:extLst>
              <a:ext uri="{FF2B5EF4-FFF2-40B4-BE49-F238E27FC236}">
                <a16:creationId xmlns:a16="http://schemas.microsoft.com/office/drawing/2014/main" id="{0054E285-9337-8867-1487-255FBB0DD121}"/>
              </a:ext>
            </a:extLst>
          </p:cNvPr>
          <p:cNvSpPr txBox="1"/>
          <p:nvPr/>
        </p:nvSpPr>
        <p:spPr>
          <a:xfrm>
            <a:off x="2286000" y="2417862"/>
            <a:ext cx="4572000" cy="307777"/>
          </a:xfrm>
          <a:prstGeom prst="rect">
            <a:avLst/>
          </a:prstGeom>
          <a:noFill/>
        </p:spPr>
        <p:txBody>
          <a:bodyPr wrap="square">
            <a:spAutoFit/>
          </a:bodyPr>
          <a:lstStyle/>
          <a:p>
            <a:r>
              <a:rPr lang="es-CL" b="0" dirty="0">
                <a:effectLst/>
              </a:rPr>
              <a:t> </a:t>
            </a:r>
            <a:endParaRPr lang="es-CL" dirty="0"/>
          </a:p>
        </p:txBody>
      </p:sp>
      <p:sp>
        <p:nvSpPr>
          <p:cNvPr id="18" name="CuadroTexto 17">
            <a:extLst>
              <a:ext uri="{FF2B5EF4-FFF2-40B4-BE49-F238E27FC236}">
                <a16:creationId xmlns:a16="http://schemas.microsoft.com/office/drawing/2014/main" id="{7883A499-471B-1E56-1963-AAB25EF37FD8}"/>
              </a:ext>
            </a:extLst>
          </p:cNvPr>
          <p:cNvSpPr txBox="1"/>
          <p:nvPr/>
        </p:nvSpPr>
        <p:spPr>
          <a:xfrm>
            <a:off x="2286000" y="2417862"/>
            <a:ext cx="4572000" cy="307777"/>
          </a:xfrm>
          <a:prstGeom prst="rect">
            <a:avLst/>
          </a:prstGeom>
          <a:noFill/>
        </p:spPr>
        <p:txBody>
          <a:bodyPr wrap="square">
            <a:spAutoFit/>
          </a:bodyPr>
          <a:lstStyle/>
          <a:p>
            <a:r>
              <a:rPr lang="es-CL" b="0" dirty="0">
                <a:effectLst/>
              </a:rPr>
              <a:t> </a:t>
            </a:r>
            <a:endParaRPr lang="es-CL" dirty="0"/>
          </a:p>
        </p:txBody>
      </p:sp>
    </p:spTree>
    <p:extLst>
      <p:ext uri="{BB962C8B-B14F-4D97-AF65-F5344CB8AC3E}">
        <p14:creationId xmlns:p14="http://schemas.microsoft.com/office/powerpoint/2010/main" val="4570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aphicFrame>
        <p:nvGraphicFramePr>
          <p:cNvPr id="135" name="Google Shape;135;p8"/>
          <p:cNvGraphicFramePr/>
          <p:nvPr/>
        </p:nvGraphicFramePr>
        <p:xfrm>
          <a:off x="708991" y="368441"/>
          <a:ext cx="7600125" cy="4238119"/>
        </p:xfrm>
        <a:graphic>
          <a:graphicData uri="http://schemas.openxmlformats.org/drawingml/2006/table">
            <a:tbl>
              <a:tblPr firstRow="1" bandRow="1">
                <a:noFill/>
                <a:tableStyleId>{B83E1C11-8E5C-4704-B23E-6D1C3FA9ED86}</a:tableStyleId>
              </a:tblPr>
              <a:tblGrid>
                <a:gridCol w="7600125">
                  <a:extLst>
                    <a:ext uri="{9D8B030D-6E8A-4147-A177-3AD203B41FA5}">
                      <a16:colId xmlns:a16="http://schemas.microsoft.com/office/drawing/2014/main" val="20000"/>
                    </a:ext>
                  </a:extLst>
                </a:gridCol>
              </a:tblGrid>
              <a:tr h="426700">
                <a:tc>
                  <a:txBody>
                    <a:bodyPr/>
                    <a:lstStyle/>
                    <a:p>
                      <a:pPr marL="0" marR="0" lvl="0" indent="0" algn="ctr" rtl="0">
                        <a:lnSpc>
                          <a:spcPct val="107000"/>
                        </a:lnSpc>
                        <a:spcBef>
                          <a:spcPts val="0"/>
                        </a:spcBef>
                        <a:spcAft>
                          <a:spcPts val="0"/>
                        </a:spcAft>
                        <a:buNone/>
                      </a:pPr>
                      <a:r>
                        <a:rPr lang="es-CL" sz="1800" b="1" u="none" strike="noStrike" cap="none" dirty="0">
                          <a:latin typeface="Arial"/>
                          <a:ea typeface="Arial"/>
                          <a:cs typeface="Arial"/>
                          <a:sym typeface="Arial"/>
                        </a:rPr>
                        <a:t>Descripción macroscópica </a:t>
                      </a:r>
                    </a:p>
                    <a:p>
                      <a:pPr marL="0" marR="0" lvl="0" indent="0" algn="ctr" rtl="0">
                        <a:lnSpc>
                          <a:spcPct val="107000"/>
                        </a:lnSpc>
                        <a:spcBef>
                          <a:spcPts val="0"/>
                        </a:spcBef>
                        <a:spcAft>
                          <a:spcPts val="0"/>
                        </a:spcAft>
                        <a:buNone/>
                      </a:pPr>
                      <a:r>
                        <a:rPr lang="es-CL" sz="1800" b="0" u="none" strike="noStrike" cap="none" dirty="0">
                          <a:latin typeface="Arial"/>
                          <a:ea typeface="Arial"/>
                          <a:cs typeface="Arial"/>
                          <a:sym typeface="Arial"/>
                        </a:rPr>
                        <a:t>¿Qué ocurre? ¿ Qué se puede observar y medir cualitativa o cuantitativamente?</a:t>
                      </a:r>
                      <a:endParaRPr b="0" dirty="0"/>
                    </a:p>
                  </a:txBody>
                  <a:tcPr marL="91450" marR="91450" marT="45725" marB="45725"/>
                </a:tc>
                <a:extLst>
                  <a:ext uri="{0D108BD9-81ED-4DB2-BD59-A6C34878D82A}">
                    <a16:rowId xmlns:a16="http://schemas.microsoft.com/office/drawing/2014/main" val="10000"/>
                  </a:ext>
                </a:extLst>
              </a:tr>
              <a:tr h="328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Arial"/>
                        <a:ea typeface="Arial"/>
                        <a:cs typeface="Arial"/>
                        <a:sym typeface="Arial"/>
                      </a:endParaRPr>
                    </a:p>
                    <a:p>
                      <a:pPr marL="0" marR="0" lvl="0" indent="0" algn="l" rtl="0">
                        <a:lnSpc>
                          <a:spcPct val="100000"/>
                        </a:lnSpc>
                        <a:spcBef>
                          <a:spcPts val="800"/>
                        </a:spcBef>
                        <a:spcAft>
                          <a:spcPts val="0"/>
                        </a:spcAft>
                        <a:buNone/>
                      </a:pPr>
                      <a:endParaRPr sz="24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41527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606478" y="290197"/>
            <a:ext cx="7727031" cy="891713"/>
          </a:xfrm>
        </p:spPr>
        <p:txBody>
          <a:bodyPr anchor="b">
            <a:normAutofit/>
          </a:bodyPr>
          <a:lstStyle/>
          <a:p>
            <a:r>
              <a:rPr lang="es-CL" sz="2900" dirty="0">
                <a:latin typeface="+mj-lt"/>
              </a:rPr>
              <a:t>¿Qué entendemos por</a:t>
            </a:r>
            <a:r>
              <a:rPr lang="es-CL" sz="2900" b="1" dirty="0">
                <a:latin typeface="+mj-lt"/>
              </a:rPr>
              <a:t> observar </a:t>
            </a:r>
            <a:r>
              <a:rPr lang="es-CL" sz="2900" dirty="0">
                <a:latin typeface="+mj-lt"/>
              </a:rPr>
              <a:t>en Ciencia?</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BAF14FB-E7F1-CA50-C1F8-048026D1F100}"/>
              </a:ext>
            </a:extLst>
          </p:cNvPr>
          <p:cNvSpPr>
            <a:spLocks noGrp="1"/>
          </p:cNvSpPr>
          <p:nvPr>
            <p:ph idx="1"/>
          </p:nvPr>
        </p:nvSpPr>
        <p:spPr>
          <a:xfrm>
            <a:off x="197427" y="1949631"/>
            <a:ext cx="8340094" cy="2576649"/>
          </a:xfrm>
        </p:spPr>
        <p:txBody>
          <a:bodyPr anchor="ctr">
            <a:normAutofit/>
          </a:bodyPr>
          <a:lstStyle/>
          <a:p>
            <a:pPr marL="95250" indent="0" rtl="0">
              <a:spcBef>
                <a:spcPts val="1200"/>
              </a:spcBef>
              <a:spcAft>
                <a:spcPts val="0"/>
              </a:spcAft>
              <a:buNone/>
            </a:pPr>
            <a:r>
              <a:rPr lang="es-MX" sz="1800" b="0" i="0" u="none" strike="noStrike" dirty="0">
                <a:effectLst/>
                <a:latin typeface="+mj-lt"/>
              </a:rPr>
              <a:t>Producir enunciados que enumeren cualidades, propiedades, características, etc., de un objeto, organismo o fenómeno. Esta mirada está condicionada por la finalidad de la observación cuya  complejidad y objetivo depende de los conocimientos de la persona </a:t>
            </a:r>
            <a:r>
              <a:rPr lang="es-MX" sz="1800" b="1" i="0" u="none" strike="noStrike" dirty="0">
                <a:effectLst/>
                <a:latin typeface="+mj-lt"/>
              </a:rPr>
              <a:t>(base  teórica)</a:t>
            </a:r>
            <a:r>
              <a:rPr lang="es-MX" sz="1800" b="0" i="0" u="none" strike="noStrike" dirty="0">
                <a:effectLst/>
                <a:latin typeface="+mj-lt"/>
              </a:rPr>
              <a:t> que observa, aunque al mismo tiempo sirve para construirlo.</a:t>
            </a:r>
            <a:endParaRPr lang="es-MX" sz="1800" b="0" dirty="0">
              <a:effectLst/>
              <a:latin typeface="+mj-lt"/>
            </a:endParaRPr>
          </a:p>
          <a:p>
            <a:pPr marL="95250" indent="0" rtl="0">
              <a:spcBef>
                <a:spcPts val="1200"/>
              </a:spcBef>
              <a:spcAft>
                <a:spcPts val="0"/>
              </a:spcAft>
              <a:buNone/>
            </a:pPr>
            <a:r>
              <a:rPr lang="es-MX" sz="1800" b="0" i="0" u="none" strike="noStrike" dirty="0">
                <a:effectLst/>
                <a:latin typeface="+mj-lt"/>
              </a:rPr>
              <a:t>Responden a preguntas como</a:t>
            </a:r>
            <a:r>
              <a:rPr lang="es-MX" sz="1800" dirty="0">
                <a:latin typeface="+mj-lt"/>
              </a:rPr>
              <a:t>:</a:t>
            </a:r>
            <a:r>
              <a:rPr lang="es-MX" sz="1800" b="0" i="0" u="none" strike="noStrike" dirty="0">
                <a:effectLst/>
                <a:latin typeface="+mj-lt"/>
              </a:rPr>
              <a:t> </a:t>
            </a:r>
            <a:r>
              <a:rPr lang="es-MX" sz="1800" b="1" i="1" u="none" strike="noStrike" dirty="0">
                <a:effectLst/>
                <a:latin typeface="+mj-lt"/>
              </a:rPr>
              <a:t>¿</a:t>
            </a:r>
            <a:r>
              <a:rPr lang="es-MX" sz="1800" b="1" i="1" dirty="0">
                <a:latin typeface="+mj-lt"/>
              </a:rPr>
              <a:t>q</a:t>
            </a:r>
            <a:r>
              <a:rPr lang="es-MX" sz="1800" b="1" i="1" u="none" strike="noStrike" dirty="0">
                <a:effectLst/>
                <a:latin typeface="+mj-lt"/>
              </a:rPr>
              <a:t>ué sucede ? </a:t>
            </a:r>
            <a:r>
              <a:rPr lang="es-MX" sz="1800" b="1" i="0" u="none" strike="noStrike" dirty="0">
                <a:effectLst/>
                <a:latin typeface="+mj-lt"/>
              </a:rPr>
              <a:t>​ ¿</a:t>
            </a:r>
            <a:r>
              <a:rPr lang="es-MX" sz="1800" b="1" i="1" u="none" strike="noStrike" dirty="0">
                <a:effectLst/>
                <a:latin typeface="+mj-lt"/>
              </a:rPr>
              <a:t>Cuál es su (propiedad específica) ?</a:t>
            </a:r>
            <a:r>
              <a:rPr lang="es-MX" sz="1800" b="1" i="0" u="none" strike="noStrike" dirty="0">
                <a:effectLst/>
                <a:latin typeface="+mj-lt"/>
              </a:rPr>
              <a:t>​ ¿Qué ocurre</a:t>
            </a:r>
            <a:r>
              <a:rPr lang="es-MX" sz="1800" b="1" i="1" u="none" strike="noStrike" dirty="0">
                <a:effectLst/>
                <a:latin typeface="+mj-lt"/>
              </a:rPr>
              <a:t>?</a:t>
            </a:r>
            <a:r>
              <a:rPr lang="es-MX" sz="1800" b="1" i="0" u="none" strike="noStrike" dirty="0">
                <a:effectLst/>
                <a:latin typeface="+mj-lt"/>
              </a:rPr>
              <a:t>​ ¿Qué se observa?</a:t>
            </a:r>
            <a:r>
              <a:rPr lang="es-MX" sz="1800" b="1" i="1" u="none" strike="noStrike" dirty="0">
                <a:effectLst/>
                <a:latin typeface="+mj-lt"/>
              </a:rPr>
              <a:t> </a:t>
            </a:r>
            <a:endParaRPr lang="es-MX" sz="1800" b="0" dirty="0">
              <a:effectLst/>
              <a:latin typeface="+mj-lt"/>
            </a:endParaRPr>
          </a:p>
        </p:txBody>
      </p:sp>
    </p:spTree>
    <p:extLst>
      <p:ext uri="{BB962C8B-B14F-4D97-AF65-F5344CB8AC3E}">
        <p14:creationId xmlns:p14="http://schemas.microsoft.com/office/powerpoint/2010/main" val="3238991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p:nvPr/>
        </p:nvSpPr>
        <p:spPr>
          <a:xfrm>
            <a:off x="505497" y="279070"/>
            <a:ext cx="7779627" cy="944245"/>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434343"/>
              </a:buClr>
              <a:buSzPts val="2300"/>
              <a:buFont typeface="Fira Sans Extra Condensed Medium"/>
              <a:buNone/>
            </a:pPr>
            <a:r>
              <a:rPr lang="es-CL" sz="3000" b="1" i="0" u="none" strike="noStrike" cap="none" dirty="0">
                <a:solidFill>
                  <a:schemeClr val="tx1"/>
                </a:solidFill>
                <a:latin typeface="+mj-lt"/>
                <a:ea typeface="Calibri"/>
                <a:cs typeface="Calibri"/>
                <a:sym typeface="Calibri"/>
              </a:rPr>
              <a:t>¿Cuáles son los objetivos de aprendizaje de esta sesión?</a:t>
            </a:r>
            <a:endParaRPr sz="3000" b="1" i="0" u="none" strike="noStrike" cap="none" dirty="0">
              <a:solidFill>
                <a:schemeClr val="tx1"/>
              </a:solidFill>
              <a:latin typeface="+mj-lt"/>
              <a:ea typeface="Calibri"/>
              <a:cs typeface="Calibri"/>
              <a:sym typeface="Calibri"/>
            </a:endParaRPr>
          </a:p>
        </p:txBody>
      </p:sp>
      <p:sp>
        <p:nvSpPr>
          <p:cNvPr id="65" name="Google Shape;65;p2"/>
          <p:cNvSpPr txBox="1"/>
          <p:nvPr/>
        </p:nvSpPr>
        <p:spPr>
          <a:xfrm>
            <a:off x="505497" y="1569908"/>
            <a:ext cx="8043280" cy="2531432"/>
          </a:xfrm>
          <a:prstGeom prst="rect">
            <a:avLst/>
          </a:prstGeom>
          <a:noFill/>
          <a:ln>
            <a:noFill/>
          </a:ln>
        </p:spPr>
        <p:txBody>
          <a:bodyPr spcFirstLastPara="1" wrap="square" lIns="68575" tIns="34275" rIns="68575" bIns="34275" anchor="t" anchorCtr="0">
            <a:spAutoFit/>
          </a:bodyPr>
          <a:lstStyle/>
          <a:p>
            <a:pPr marL="0" marR="0" lvl="0" indent="0" algn="just" rtl="0">
              <a:lnSpc>
                <a:spcPct val="100000"/>
              </a:lnSpc>
              <a:spcBef>
                <a:spcPts val="0"/>
              </a:spcBef>
              <a:spcAft>
                <a:spcPts val="0"/>
              </a:spcAft>
              <a:buNone/>
            </a:pPr>
            <a:r>
              <a:rPr lang="es-MX" sz="2000" i="0" u="none" strike="noStrike" cap="none" dirty="0">
                <a:solidFill>
                  <a:schemeClr val="tx1"/>
                </a:solidFill>
                <a:latin typeface="+mj-lt"/>
                <a:ea typeface="Calibri"/>
                <a:cs typeface="Calibri"/>
                <a:sym typeface="Calibri"/>
              </a:rPr>
              <a:t>-Identificar grandes ideas de la Química con poder explicativo en fenómenos relevantes</a:t>
            </a:r>
            <a:endParaRPr lang="es-MX" sz="2000" dirty="0">
              <a:solidFill>
                <a:schemeClr val="tx1"/>
              </a:solidFill>
              <a:latin typeface="+mj-lt"/>
            </a:endParaRPr>
          </a:p>
          <a:p>
            <a:pPr marL="0" marR="0" lvl="0" indent="0" algn="just" rtl="0">
              <a:lnSpc>
                <a:spcPct val="100000"/>
              </a:lnSpc>
              <a:spcBef>
                <a:spcPts val="0"/>
              </a:spcBef>
              <a:spcAft>
                <a:spcPts val="0"/>
              </a:spcAft>
              <a:buNone/>
            </a:pPr>
            <a:endParaRPr lang="es-MX" sz="2000" i="0" u="none" strike="noStrike" cap="none" dirty="0">
              <a:solidFill>
                <a:schemeClr val="tx1"/>
              </a:solidFill>
              <a:latin typeface="+mj-lt"/>
              <a:ea typeface="Calibri"/>
              <a:cs typeface="Calibri"/>
              <a:sym typeface="Calibri"/>
            </a:endParaRPr>
          </a:p>
          <a:p>
            <a:pPr marL="0" marR="0" lvl="0" indent="0" algn="just" rtl="0">
              <a:lnSpc>
                <a:spcPct val="100000"/>
              </a:lnSpc>
              <a:spcBef>
                <a:spcPts val="0"/>
              </a:spcBef>
              <a:spcAft>
                <a:spcPts val="0"/>
              </a:spcAft>
              <a:buNone/>
            </a:pPr>
            <a:r>
              <a:rPr lang="es-MX" sz="2000" i="0" u="none" strike="noStrike" cap="none" dirty="0">
                <a:solidFill>
                  <a:schemeClr val="tx1"/>
                </a:solidFill>
                <a:latin typeface="+mj-lt"/>
                <a:ea typeface="Calibri"/>
                <a:cs typeface="Calibri"/>
                <a:sym typeface="Calibri"/>
              </a:rPr>
              <a:t>-Elaborar observaciones y explicaciones científicas coherentes, distinguiendo su estructura y  componentes lingü</a:t>
            </a:r>
            <a:r>
              <a:rPr lang="es-MX" sz="2000" dirty="0">
                <a:solidFill>
                  <a:schemeClr val="tx1"/>
                </a:solidFill>
                <a:latin typeface="+mj-lt"/>
                <a:ea typeface="Calibri"/>
                <a:cs typeface="Calibri"/>
                <a:sym typeface="Calibri"/>
              </a:rPr>
              <a:t>í</a:t>
            </a:r>
            <a:r>
              <a:rPr lang="es-MX" sz="2000" i="0" u="none" strike="noStrike" cap="none" dirty="0">
                <a:solidFill>
                  <a:schemeClr val="tx1"/>
                </a:solidFill>
                <a:latin typeface="+mj-lt"/>
                <a:ea typeface="Calibri"/>
                <a:cs typeface="Calibri"/>
                <a:sym typeface="Calibri"/>
              </a:rPr>
              <a:t>sticos.</a:t>
            </a:r>
            <a:endParaRPr lang="es-MX" sz="2000" dirty="0">
              <a:solidFill>
                <a:schemeClr val="tx1"/>
              </a:solidFill>
              <a:latin typeface="+mj-lt"/>
            </a:endParaRPr>
          </a:p>
          <a:p>
            <a:pPr marL="0" marR="0" lvl="0" indent="0" algn="just" rtl="0">
              <a:lnSpc>
                <a:spcPct val="100000"/>
              </a:lnSpc>
              <a:spcBef>
                <a:spcPts val="0"/>
              </a:spcBef>
              <a:spcAft>
                <a:spcPts val="0"/>
              </a:spcAft>
              <a:buNone/>
            </a:pPr>
            <a:endParaRPr sz="2000" b="1" i="0" u="none" strike="noStrike" cap="none" dirty="0">
              <a:solidFill>
                <a:srgbClr val="3A405F"/>
              </a:solidFill>
              <a:latin typeface="Calibri"/>
              <a:ea typeface="Calibri"/>
              <a:cs typeface="Calibri"/>
              <a:sym typeface="Calibri"/>
            </a:endParaRPr>
          </a:p>
          <a:p>
            <a:pPr marL="0" marR="0" lvl="0" indent="0" algn="just" rtl="0">
              <a:lnSpc>
                <a:spcPct val="100000"/>
              </a:lnSpc>
              <a:spcBef>
                <a:spcPts val="0"/>
              </a:spcBef>
              <a:spcAft>
                <a:spcPts val="0"/>
              </a:spcAft>
              <a:buNone/>
            </a:pPr>
            <a:endParaRPr sz="2000" b="1" i="0" u="none" strike="noStrike" cap="none" dirty="0">
              <a:solidFill>
                <a:srgbClr val="3A405F"/>
              </a:solidFill>
              <a:latin typeface="Calibri"/>
              <a:ea typeface="Calibri"/>
              <a:cs typeface="Calibri"/>
              <a:sym typeface="Calibri"/>
            </a:endParaRPr>
          </a:p>
          <a:p>
            <a:pPr marL="0" marR="0" lvl="0" indent="0" algn="just" rtl="0">
              <a:lnSpc>
                <a:spcPct val="100000"/>
              </a:lnSpc>
              <a:spcBef>
                <a:spcPts val="0"/>
              </a:spcBef>
              <a:spcAft>
                <a:spcPts val="0"/>
              </a:spcAft>
              <a:buNone/>
            </a:pPr>
            <a:r>
              <a:rPr lang="es-CL" sz="2000" b="1" i="0" u="none" strike="noStrike" cap="none" dirty="0">
                <a:solidFill>
                  <a:srgbClr val="3A405F"/>
                </a:solidFill>
                <a:latin typeface="Calibri"/>
                <a:ea typeface="Calibri"/>
                <a:cs typeface="Calibri"/>
                <a:sym typeface="Calibri"/>
              </a:rPr>
              <a:t>  </a:t>
            </a:r>
            <a:endParaRPr sz="2000" b="1" i="0" u="none" strike="noStrike" cap="none" dirty="0">
              <a:solidFill>
                <a:srgbClr val="00B050"/>
              </a:solidFill>
              <a:latin typeface="Calibri"/>
              <a:ea typeface="Calibri"/>
              <a:cs typeface="Calibri"/>
              <a:sym typeface="Calibri"/>
            </a:endParaRPr>
          </a:p>
        </p:txBody>
      </p:sp>
      <p:sp>
        <p:nvSpPr>
          <p:cNvPr id="66" name="Google Shape;66;p2"/>
          <p:cNvSpPr txBox="1">
            <a:spLocks noGrp="1"/>
          </p:cNvSpPr>
          <p:nvPr>
            <p:ph type="sldNum" idx="12"/>
          </p:nvPr>
        </p:nvSpPr>
        <p:spPr>
          <a:xfrm>
            <a:off x="7485024" y="4818206"/>
            <a:ext cx="160020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2100"/>
              <a:buFont typeface="Arial"/>
              <a:buNone/>
            </a:pPr>
            <a:fld id="{00000000-1234-1234-1234-123412341234}" type="slidenum">
              <a:rPr lang="es-CL" sz="2100" b="0" i="0" u="none" strike="noStrike" cap="none">
                <a:solidFill>
                  <a:srgbClr val="3A405F"/>
                </a:solidFill>
                <a:latin typeface="Calibri"/>
                <a:ea typeface="Calibri"/>
                <a:cs typeface="Calibri"/>
                <a:sym typeface="Calibri"/>
              </a:rPr>
              <a:t>2</a:t>
            </a:fld>
            <a:endParaRPr sz="2100" b="0" i="0" u="none" strike="noStrike" cap="none">
              <a:solidFill>
                <a:srgbClr val="3A405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BAF14FB-E7F1-CA50-C1F8-048026D1F100}"/>
              </a:ext>
            </a:extLst>
          </p:cNvPr>
          <p:cNvSpPr>
            <a:spLocks noGrp="1"/>
          </p:cNvSpPr>
          <p:nvPr>
            <p:ph idx="1"/>
          </p:nvPr>
        </p:nvSpPr>
        <p:spPr>
          <a:xfrm>
            <a:off x="197427" y="1949631"/>
            <a:ext cx="8340094" cy="2576649"/>
          </a:xfrm>
        </p:spPr>
        <p:txBody>
          <a:bodyPr anchor="ctr">
            <a:normAutofit/>
          </a:bodyPr>
          <a:lstStyle/>
          <a:p>
            <a:pPr marL="95250" indent="0">
              <a:spcBef>
                <a:spcPts val="1200"/>
              </a:spcBef>
              <a:buNone/>
            </a:pPr>
            <a:r>
              <a:rPr lang="es-MX" sz="1800" b="0" i="0" u="none" strike="noStrike" dirty="0">
                <a:effectLst/>
                <a:latin typeface="+mj-lt"/>
              </a:rPr>
              <a:t>Se emplea tanto en contextos </a:t>
            </a:r>
            <a:r>
              <a:rPr lang="es-MX" sz="1800" b="1" i="0" u="none" strike="noStrike" dirty="0">
                <a:effectLst/>
                <a:latin typeface="+mj-lt"/>
              </a:rPr>
              <a:t>científicos como cotidianos</a:t>
            </a:r>
            <a:r>
              <a:rPr lang="es-MX" sz="1800" b="0" i="0" u="none" strike="noStrike" dirty="0">
                <a:effectLst/>
                <a:latin typeface="+mj-lt"/>
              </a:rPr>
              <a:t>.  Por ejemplo, al describir una flor en una clase de Ciencias será importante hacer referencia al pistilo y a los estambres. En cambio, en una floristería generalmente no se describen estas partes de la flor y, en cambio, puede ser importante hacer referencia al olor, al color o a la textura de los pétalos como variables más importantes.</a:t>
            </a:r>
            <a:br>
              <a:rPr lang="es-MX" sz="1800" dirty="0">
                <a:latin typeface="+mj-lt"/>
              </a:rPr>
            </a:br>
            <a:endParaRPr lang="es-CL" sz="1800" dirty="0">
              <a:latin typeface="+mj-lt"/>
            </a:endParaRPr>
          </a:p>
          <a:p>
            <a:pPr marL="95250" indent="0" rtl="0">
              <a:spcBef>
                <a:spcPts val="1200"/>
              </a:spcBef>
              <a:spcAft>
                <a:spcPts val="0"/>
              </a:spcAft>
              <a:buNone/>
            </a:pPr>
            <a:endParaRPr lang="es-MX" sz="1800" b="0" dirty="0">
              <a:effectLst/>
              <a:latin typeface="+mj-lt"/>
            </a:endParaRPr>
          </a:p>
        </p:txBody>
      </p:sp>
      <p:sp>
        <p:nvSpPr>
          <p:cNvPr id="6" name="Título 1">
            <a:extLst>
              <a:ext uri="{FF2B5EF4-FFF2-40B4-BE49-F238E27FC236}">
                <a16:creationId xmlns:a16="http://schemas.microsoft.com/office/drawing/2014/main" id="{DBC8112C-31D1-63A2-4591-3548148673A2}"/>
              </a:ext>
            </a:extLst>
          </p:cNvPr>
          <p:cNvSpPr txBox="1">
            <a:spLocks/>
          </p:cNvSpPr>
          <p:nvPr/>
        </p:nvSpPr>
        <p:spPr>
          <a:xfrm>
            <a:off x="431937" y="332968"/>
            <a:ext cx="7727031" cy="891713"/>
          </a:xfrm>
          <a:prstGeom prst="rect">
            <a:avLst/>
          </a:prstGeom>
          <a:noFill/>
          <a:ln>
            <a:noFill/>
          </a:ln>
        </p:spPr>
        <p:txBody>
          <a:bodyPr spcFirstLastPara="1" wrap="square" lIns="68575" tIns="34275" rIns="68575" bIns="34275"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s-CL" sz="2900" dirty="0">
                <a:latin typeface="+mj-lt"/>
              </a:rPr>
              <a:t>¿Qué entendemos por</a:t>
            </a:r>
            <a:r>
              <a:rPr lang="es-CL" sz="2900" b="1" dirty="0">
                <a:latin typeface="+mj-lt"/>
              </a:rPr>
              <a:t> observar </a:t>
            </a:r>
            <a:r>
              <a:rPr lang="es-CL" sz="2900" dirty="0">
                <a:latin typeface="+mj-lt"/>
              </a:rPr>
              <a:t>en Ciencia?</a:t>
            </a:r>
          </a:p>
        </p:txBody>
      </p:sp>
    </p:spTree>
    <p:extLst>
      <p:ext uri="{BB962C8B-B14F-4D97-AF65-F5344CB8AC3E}">
        <p14:creationId xmlns:p14="http://schemas.microsoft.com/office/powerpoint/2010/main" val="2340579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533991" y="366278"/>
            <a:ext cx="8514204" cy="683204"/>
          </a:xfrm>
        </p:spPr>
        <p:txBody>
          <a:bodyPr>
            <a:normAutofit/>
          </a:bodyPr>
          <a:lstStyle/>
          <a:p>
            <a:r>
              <a:rPr lang="es-CL" sz="2800">
                <a:latin typeface="+mj-lt"/>
              </a:rPr>
              <a:t>¿Cómo elaborar una buena </a:t>
            </a:r>
            <a:r>
              <a:rPr lang="es-CL" sz="2800" b="1">
                <a:latin typeface="+mj-lt"/>
              </a:rPr>
              <a:t>descripción</a:t>
            </a:r>
            <a:r>
              <a:rPr lang="es-CL" sz="2800">
                <a:latin typeface="+mj-lt"/>
              </a:rPr>
              <a:t> científica?</a:t>
            </a:r>
            <a:endParaRPr lang="es-CL" sz="2800" dirty="0">
              <a:latin typeface="+mj-lt"/>
            </a:endParaRPr>
          </a:p>
        </p:txBody>
      </p:sp>
      <p:sp>
        <p:nvSpPr>
          <p:cNvPr id="4" name="Marcador de contenido 3">
            <a:extLst>
              <a:ext uri="{FF2B5EF4-FFF2-40B4-BE49-F238E27FC236}">
                <a16:creationId xmlns:a16="http://schemas.microsoft.com/office/drawing/2014/main" id="{5B3B0608-3F50-4E8D-4B37-E3711224A65A}"/>
              </a:ext>
            </a:extLst>
          </p:cNvPr>
          <p:cNvSpPr>
            <a:spLocks noGrp="1"/>
          </p:cNvSpPr>
          <p:nvPr>
            <p:ph idx="1"/>
          </p:nvPr>
        </p:nvSpPr>
        <p:spPr>
          <a:xfrm>
            <a:off x="334525" y="1325818"/>
            <a:ext cx="6989027" cy="3069536"/>
          </a:xfrm>
        </p:spPr>
        <p:txBody>
          <a:bodyPr>
            <a:noAutofit/>
          </a:bodyPr>
          <a:lstStyle/>
          <a:p>
            <a:pPr indent="-177800" rtl="0">
              <a:spcBef>
                <a:spcPts val="1200"/>
              </a:spcBef>
              <a:spcAft>
                <a:spcPts val="0"/>
              </a:spcAft>
            </a:pPr>
            <a:r>
              <a:rPr lang="es-MX" sz="1800" b="0" i="0" u="none" strike="noStrike" dirty="0">
                <a:effectLst/>
                <a:latin typeface="+mj-lt"/>
              </a:rPr>
              <a:t>Si se trata de un proceso o cambio, tener como referencia la </a:t>
            </a:r>
            <a:r>
              <a:rPr lang="es-MX" sz="1800" dirty="0">
                <a:latin typeface="+mj-lt"/>
              </a:rPr>
              <a:t>variación del</a:t>
            </a:r>
            <a:r>
              <a:rPr lang="es-MX" sz="1800" b="1" dirty="0">
                <a:latin typeface="+mj-lt"/>
              </a:rPr>
              <a:t> t</a:t>
            </a:r>
            <a:r>
              <a:rPr lang="es-MX" sz="1800" b="1" i="0" u="none" strike="noStrike" dirty="0">
                <a:effectLst/>
                <a:latin typeface="+mj-lt"/>
              </a:rPr>
              <a:t>iempo</a:t>
            </a:r>
            <a:r>
              <a:rPr lang="es-MX" sz="1800" b="0" i="0" u="none" strike="noStrike" dirty="0">
                <a:effectLst/>
                <a:latin typeface="+mj-lt"/>
              </a:rPr>
              <a:t> para demarcar el momento inicial (antes) y el final (después), a modo de comparar los cambios ocurridos.</a:t>
            </a:r>
          </a:p>
          <a:p>
            <a:pPr indent="-177800" rtl="0">
              <a:spcBef>
                <a:spcPts val="1200"/>
              </a:spcBef>
              <a:spcAft>
                <a:spcPts val="0"/>
              </a:spcAft>
            </a:pPr>
            <a:r>
              <a:rPr lang="es-MX" sz="1800" b="0" i="0" u="none" strike="noStrike" dirty="0">
                <a:effectLst/>
                <a:latin typeface="+mj-lt"/>
              </a:rPr>
              <a:t> Utilizar, siempre que sea posible, </a:t>
            </a:r>
            <a:r>
              <a:rPr lang="es-MX" sz="1800" b="1" i="0" u="none" strike="noStrike" dirty="0">
                <a:effectLst/>
                <a:latin typeface="+mj-lt"/>
              </a:rPr>
              <a:t>tablas o esquemas para presentar los datos o características</a:t>
            </a:r>
            <a:r>
              <a:rPr lang="es-MX" sz="1800" b="0" i="0" u="none" strike="noStrike" dirty="0">
                <a:effectLst/>
                <a:latin typeface="+mj-lt"/>
              </a:rPr>
              <a:t> y tender a redactar oraciones cortas yuxtapuestas, por ejemplo: al combinar yoduro de potasio con nitrato de plomo, se observa la formación de una sustancia amarilla que precipita al fondo del tubo de ensayo.</a:t>
            </a:r>
            <a:endParaRPr lang="es-CL" sz="1800" dirty="0">
              <a:latin typeface="+mj-lt"/>
            </a:endParaRPr>
          </a:p>
        </p:txBody>
      </p:sp>
      <p:pic>
        <p:nvPicPr>
          <p:cNvPr id="6148" name="Picture 4" descr="Formación de yoduro de plomo. Este precipitado amarillo brillante de yoduro  de plomo (II) pueden estar formados por reacción de soluciones incoloras de  nitrato de plomo (II) y pota Fotografía de stock -">
            <a:extLst>
              <a:ext uri="{FF2B5EF4-FFF2-40B4-BE49-F238E27FC236}">
                <a16:creationId xmlns:a16="http://schemas.microsoft.com/office/drawing/2014/main" id="{91AA194F-4283-E906-E251-D1868E8CC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81" r="39375" b="9699"/>
          <a:stretch/>
        </p:blipFill>
        <p:spPr bwMode="auto">
          <a:xfrm>
            <a:off x="7658077" y="1389783"/>
            <a:ext cx="860701" cy="317960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1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606478" y="290197"/>
            <a:ext cx="6927525" cy="891713"/>
          </a:xfrm>
        </p:spPr>
        <p:txBody>
          <a:bodyPr anchor="b">
            <a:normAutofit/>
          </a:bodyPr>
          <a:lstStyle/>
          <a:p>
            <a:r>
              <a:rPr lang="es-CL" sz="2900" dirty="0">
                <a:latin typeface="+mj-lt"/>
              </a:rPr>
              <a:t>¿Cómo elaborar una buena </a:t>
            </a:r>
            <a:r>
              <a:rPr lang="es-CL" sz="2900" b="1" dirty="0">
                <a:latin typeface="+mj-lt"/>
              </a:rPr>
              <a:t>descripción</a:t>
            </a:r>
            <a:r>
              <a:rPr lang="es-CL" sz="2900" dirty="0">
                <a:latin typeface="+mj-lt"/>
              </a:rPr>
              <a:t> científica?</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Marcador de contenido 2">
            <a:extLst>
              <a:ext uri="{FF2B5EF4-FFF2-40B4-BE49-F238E27FC236}">
                <a16:creationId xmlns:a16="http://schemas.microsoft.com/office/drawing/2014/main" id="{14496C34-23A1-A588-BE1E-0DA4635E8287}"/>
              </a:ext>
            </a:extLst>
          </p:cNvPr>
          <p:cNvGraphicFramePr>
            <a:graphicFrameLocks noGrp="1"/>
          </p:cNvGraphicFramePr>
          <p:nvPr>
            <p:ph idx="1"/>
          </p:nvPr>
        </p:nvGraphicFramePr>
        <p:xfrm>
          <a:off x="197427" y="1519711"/>
          <a:ext cx="8340094" cy="3200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829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aphicFrame>
        <p:nvGraphicFramePr>
          <p:cNvPr id="135" name="Google Shape;135;p8"/>
          <p:cNvGraphicFramePr/>
          <p:nvPr/>
        </p:nvGraphicFramePr>
        <p:xfrm>
          <a:off x="708991" y="368441"/>
          <a:ext cx="7600125" cy="3944622"/>
        </p:xfrm>
        <a:graphic>
          <a:graphicData uri="http://schemas.openxmlformats.org/drawingml/2006/table">
            <a:tbl>
              <a:tblPr firstRow="1" bandRow="1">
                <a:noFill/>
                <a:tableStyleId>{B83E1C11-8E5C-4704-B23E-6D1C3FA9ED86}</a:tableStyleId>
              </a:tblPr>
              <a:tblGrid>
                <a:gridCol w="7600125">
                  <a:extLst>
                    <a:ext uri="{9D8B030D-6E8A-4147-A177-3AD203B41FA5}">
                      <a16:colId xmlns:a16="http://schemas.microsoft.com/office/drawing/2014/main" val="20000"/>
                    </a:ext>
                  </a:extLst>
                </a:gridCol>
              </a:tblGrid>
              <a:tr h="426700">
                <a:tc>
                  <a:txBody>
                    <a:bodyPr/>
                    <a:lstStyle/>
                    <a:p>
                      <a:pPr marL="0" marR="0" lvl="0" indent="0" algn="ctr" rtl="0">
                        <a:lnSpc>
                          <a:spcPct val="107000"/>
                        </a:lnSpc>
                        <a:spcBef>
                          <a:spcPts val="0"/>
                        </a:spcBef>
                        <a:spcAft>
                          <a:spcPts val="0"/>
                        </a:spcAft>
                        <a:buNone/>
                      </a:pPr>
                      <a:r>
                        <a:rPr lang="es-CL" sz="1800" b="1" u="none" strike="noStrike" cap="none">
                          <a:latin typeface="Arial"/>
                          <a:ea typeface="Arial"/>
                          <a:cs typeface="Arial"/>
                          <a:sym typeface="Arial"/>
                        </a:rPr>
                        <a:t>Descripción macroscópica ¿Qué ocurre? ¿ Qué se puede observar y medir cualitativa o cuantitativamente?</a:t>
                      </a:r>
                      <a:endParaRPr/>
                    </a:p>
                  </a:txBody>
                  <a:tcPr marL="91450" marR="91450" marT="45725" marB="45725"/>
                </a:tc>
                <a:extLst>
                  <a:ext uri="{0D108BD9-81ED-4DB2-BD59-A6C34878D82A}">
                    <a16:rowId xmlns:a16="http://schemas.microsoft.com/office/drawing/2014/main" val="10000"/>
                  </a:ext>
                </a:extLst>
              </a:tr>
              <a:tr h="32874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Arial"/>
                        <a:ea typeface="Arial"/>
                        <a:cs typeface="Arial"/>
                        <a:sym typeface="Arial"/>
                      </a:endParaRPr>
                    </a:p>
                    <a:p>
                      <a:pPr marL="0" marR="0" lvl="0" indent="0" algn="just" rtl="0">
                        <a:lnSpc>
                          <a:spcPct val="107000"/>
                        </a:lnSpc>
                        <a:spcBef>
                          <a:spcPts val="0"/>
                        </a:spcBef>
                        <a:spcAft>
                          <a:spcPts val="0"/>
                        </a:spcAft>
                        <a:buNone/>
                      </a:pPr>
                      <a:r>
                        <a:rPr lang="es-CL" sz="1800" u="none" strike="noStrike" cap="none" dirty="0">
                          <a:latin typeface="Arial"/>
                          <a:ea typeface="Arial"/>
                          <a:cs typeface="Arial"/>
                          <a:sym typeface="Arial"/>
                        </a:rPr>
                        <a:t>-Al acercar un imán de neodimio a una cantidad de cereal pulverizado, granos de un sólido gris oscuro se mueve cerca del imán.   </a:t>
                      </a:r>
                      <a:endParaRPr sz="1800" dirty="0"/>
                    </a:p>
                    <a:p>
                      <a:pPr marL="0" marR="0" lvl="0" indent="0" algn="just" rtl="0">
                        <a:lnSpc>
                          <a:spcPct val="107000"/>
                        </a:lnSpc>
                        <a:spcBef>
                          <a:spcPts val="800"/>
                        </a:spcBef>
                        <a:spcAft>
                          <a:spcPts val="0"/>
                        </a:spcAft>
                        <a:buNone/>
                      </a:pPr>
                      <a:r>
                        <a:rPr lang="es-CL" sz="1800" u="none" strike="noStrike" cap="none" dirty="0">
                          <a:latin typeface="Arial"/>
                          <a:ea typeface="Arial"/>
                          <a:cs typeface="Arial"/>
                          <a:sym typeface="Arial"/>
                        </a:rPr>
                        <a:t>-Al acercar un imán a hojuelas de cereal flotando sobre agua, estas se mueven ligeramente en el mismo sentido.</a:t>
                      </a:r>
                      <a:endParaRPr sz="1800" dirty="0"/>
                    </a:p>
                    <a:p>
                      <a:pPr marL="0" marR="0" lvl="0" indent="0" algn="just" rtl="0">
                        <a:lnSpc>
                          <a:spcPct val="107000"/>
                        </a:lnSpc>
                        <a:spcBef>
                          <a:spcPts val="800"/>
                        </a:spcBef>
                        <a:spcAft>
                          <a:spcPts val="0"/>
                        </a:spcAft>
                        <a:buNone/>
                      </a:pPr>
                      <a:r>
                        <a:rPr lang="es-CL" sz="1800" u="none" strike="noStrike" cap="none" dirty="0">
                          <a:latin typeface="Arial"/>
                          <a:ea typeface="Arial"/>
                          <a:cs typeface="Arial"/>
                          <a:sym typeface="Arial"/>
                        </a:rPr>
                        <a:t>-Al introducir un imán envuelto en una bolsa hermética dentro de otra bolsa con cereal pulverizado y retirarlo, se adhieren granos de un sólido gris oscuro a la bolsa con el imán que pueden ser recolectados.</a:t>
                      </a:r>
                      <a:endParaRPr sz="1800" u="none" strike="noStrike" cap="none" dirty="0">
                        <a:latin typeface="Arial"/>
                        <a:ea typeface="Arial"/>
                        <a:cs typeface="Arial"/>
                        <a:sym typeface="Arial"/>
                      </a:endParaRPr>
                    </a:p>
                    <a:p>
                      <a:pPr marL="0" marR="0" lvl="0" indent="0" algn="l" rtl="0">
                        <a:lnSpc>
                          <a:spcPct val="100000"/>
                        </a:lnSpc>
                        <a:spcBef>
                          <a:spcPts val="800"/>
                        </a:spcBef>
                        <a:spcAft>
                          <a:spcPts val="0"/>
                        </a:spcAft>
                        <a:buNone/>
                      </a:pPr>
                      <a:endParaRPr sz="24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1195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aphicFrame>
        <p:nvGraphicFramePr>
          <p:cNvPr id="140" name="Google Shape;140;p9"/>
          <p:cNvGraphicFramePr/>
          <p:nvPr/>
        </p:nvGraphicFramePr>
        <p:xfrm>
          <a:off x="708991" y="368441"/>
          <a:ext cx="7600125" cy="4029140"/>
        </p:xfrm>
        <a:graphic>
          <a:graphicData uri="http://schemas.openxmlformats.org/drawingml/2006/table">
            <a:tbl>
              <a:tblPr firstRow="1" bandRow="1">
                <a:noFill/>
                <a:tableStyleId>{B83E1C11-8E5C-4704-B23E-6D1C3FA9ED86}</a:tableStyleId>
              </a:tblPr>
              <a:tblGrid>
                <a:gridCol w="7600125">
                  <a:extLst>
                    <a:ext uri="{9D8B030D-6E8A-4147-A177-3AD203B41FA5}">
                      <a16:colId xmlns:a16="http://schemas.microsoft.com/office/drawing/2014/main" val="20000"/>
                    </a:ext>
                  </a:extLst>
                </a:gridCol>
              </a:tblGrid>
              <a:tr h="426700">
                <a:tc>
                  <a:txBody>
                    <a:bodyPr/>
                    <a:lstStyle/>
                    <a:p>
                      <a:pPr marL="0" marR="0" lvl="0" indent="0" algn="ctr" rtl="0">
                        <a:lnSpc>
                          <a:spcPct val="100000"/>
                        </a:lnSpc>
                        <a:spcBef>
                          <a:spcPts val="0"/>
                        </a:spcBef>
                        <a:spcAft>
                          <a:spcPts val="0"/>
                        </a:spcAft>
                        <a:buNone/>
                      </a:pPr>
                      <a:r>
                        <a:rPr lang="es-CL" sz="1800" b="1" u="none" strike="noStrike" cap="none" dirty="0">
                          <a:latin typeface="Arial"/>
                          <a:ea typeface="Arial"/>
                          <a:cs typeface="Arial"/>
                          <a:sym typeface="Arial"/>
                        </a:rPr>
                        <a:t>Explicación submicroscópica </a:t>
                      </a:r>
                      <a:endParaRPr dirty="0"/>
                    </a:p>
                    <a:p>
                      <a:pPr marL="0" marR="0" lvl="0" indent="0" algn="ctr" rtl="0">
                        <a:lnSpc>
                          <a:spcPct val="100000"/>
                        </a:lnSpc>
                        <a:spcBef>
                          <a:spcPts val="800"/>
                        </a:spcBef>
                        <a:spcAft>
                          <a:spcPts val="0"/>
                        </a:spcAft>
                        <a:buNone/>
                      </a:pPr>
                      <a:r>
                        <a:rPr lang="es-CL" sz="1800" b="1" u="none" strike="noStrike" cap="none" dirty="0">
                          <a:latin typeface="Arial"/>
                          <a:ea typeface="Arial"/>
                          <a:cs typeface="Arial"/>
                          <a:sym typeface="Arial"/>
                        </a:rPr>
                        <a:t>¿Qué debemos saber de química para explicar el hecho observado?</a:t>
                      </a:r>
                      <a:endParaRPr dirty="0"/>
                    </a:p>
                  </a:txBody>
                  <a:tcPr marL="91450" marR="91450" marT="45725" marB="45725"/>
                </a:tc>
                <a:extLst>
                  <a:ext uri="{0D108BD9-81ED-4DB2-BD59-A6C34878D82A}">
                    <a16:rowId xmlns:a16="http://schemas.microsoft.com/office/drawing/2014/main" val="10000"/>
                  </a:ext>
                </a:extLst>
              </a:tr>
              <a:tr h="3287450">
                <a:tc>
                  <a:txBody>
                    <a:bodyPr/>
                    <a:lstStyle/>
                    <a:p>
                      <a:pPr marL="0" marR="0" lvl="0" indent="0" algn="just" rtl="0">
                        <a:lnSpc>
                          <a:spcPct val="100000"/>
                        </a:lnSpc>
                        <a:spcBef>
                          <a:spcPts val="0"/>
                        </a:spcBef>
                        <a:spcAft>
                          <a:spcPts val="0"/>
                        </a:spcAft>
                        <a:buNone/>
                      </a:pPr>
                      <a:endParaRPr sz="20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808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aphicFrame>
        <p:nvGraphicFramePr>
          <p:cNvPr id="140" name="Google Shape;140;p9"/>
          <p:cNvGraphicFramePr/>
          <p:nvPr>
            <p:extLst>
              <p:ext uri="{D42A27DB-BD31-4B8C-83A1-F6EECF244321}">
                <p14:modId xmlns:p14="http://schemas.microsoft.com/office/powerpoint/2010/main" val="643863055"/>
              </p:ext>
            </p:extLst>
          </p:nvPr>
        </p:nvGraphicFramePr>
        <p:xfrm>
          <a:off x="708991" y="368440"/>
          <a:ext cx="7600125" cy="4325671"/>
        </p:xfrm>
        <a:graphic>
          <a:graphicData uri="http://schemas.openxmlformats.org/drawingml/2006/table">
            <a:tbl>
              <a:tblPr firstRow="1" bandRow="1">
                <a:noFill/>
                <a:tableStyleId>{B83E1C11-8E5C-4704-B23E-6D1C3FA9ED86}</a:tableStyleId>
              </a:tblPr>
              <a:tblGrid>
                <a:gridCol w="7600125">
                  <a:extLst>
                    <a:ext uri="{9D8B030D-6E8A-4147-A177-3AD203B41FA5}">
                      <a16:colId xmlns:a16="http://schemas.microsoft.com/office/drawing/2014/main" val="20000"/>
                    </a:ext>
                  </a:extLst>
                </a:gridCol>
              </a:tblGrid>
              <a:tr h="794838">
                <a:tc>
                  <a:txBody>
                    <a:bodyPr/>
                    <a:lstStyle/>
                    <a:p>
                      <a:pPr marL="0" marR="0" lvl="0" indent="0" algn="ctr" rtl="0">
                        <a:lnSpc>
                          <a:spcPct val="100000"/>
                        </a:lnSpc>
                        <a:spcBef>
                          <a:spcPts val="0"/>
                        </a:spcBef>
                        <a:spcAft>
                          <a:spcPts val="0"/>
                        </a:spcAft>
                        <a:buNone/>
                      </a:pPr>
                      <a:r>
                        <a:rPr lang="es-CL" sz="2000" b="1" u="none" strike="noStrike" cap="none" dirty="0">
                          <a:latin typeface="Arial"/>
                          <a:ea typeface="Arial"/>
                          <a:cs typeface="Arial"/>
                          <a:sym typeface="Arial"/>
                        </a:rPr>
                        <a:t>Explicación submicroscópica </a:t>
                      </a:r>
                      <a:endParaRPr sz="2000" dirty="0"/>
                    </a:p>
                    <a:p>
                      <a:pPr marL="0" marR="0" lvl="0" indent="0" algn="ctr" rtl="0">
                        <a:lnSpc>
                          <a:spcPct val="100000"/>
                        </a:lnSpc>
                        <a:spcBef>
                          <a:spcPts val="800"/>
                        </a:spcBef>
                        <a:spcAft>
                          <a:spcPts val="0"/>
                        </a:spcAft>
                        <a:buNone/>
                      </a:pPr>
                      <a:r>
                        <a:rPr lang="es-CL" sz="2000" b="1" u="none" strike="noStrike" cap="none" dirty="0">
                          <a:latin typeface="Arial"/>
                          <a:ea typeface="Arial"/>
                          <a:cs typeface="Arial"/>
                          <a:sym typeface="Arial"/>
                        </a:rPr>
                        <a:t>¿Por qué sucede? ¿Cómo sucede? ¿Cuál es la causa?</a:t>
                      </a:r>
                      <a:endParaRPr sz="2000" dirty="0"/>
                    </a:p>
                  </a:txBody>
                  <a:tcPr marL="91450" marR="91450" marT="45725" marB="45725"/>
                </a:tc>
                <a:extLst>
                  <a:ext uri="{0D108BD9-81ED-4DB2-BD59-A6C34878D82A}">
                    <a16:rowId xmlns:a16="http://schemas.microsoft.com/office/drawing/2014/main" val="10000"/>
                  </a:ext>
                </a:extLst>
              </a:tr>
              <a:tr h="3523021">
                <a:tc>
                  <a:txBody>
                    <a:bodyPr/>
                    <a:lstStyle/>
                    <a:p>
                      <a:pPr marL="0" marR="0" lvl="0" indent="0" algn="just" rtl="0">
                        <a:lnSpc>
                          <a:spcPct val="100000"/>
                        </a:lnSpc>
                        <a:spcBef>
                          <a:spcPts val="0"/>
                        </a:spcBef>
                        <a:spcAft>
                          <a:spcPts val="0"/>
                        </a:spcAft>
                        <a:buNone/>
                      </a:pPr>
                      <a:endParaRPr lang="es-MX" sz="1400" b="0" i="0" u="none" strike="noStrike" cap="none" dirty="0">
                        <a:solidFill>
                          <a:schemeClr val="dk1"/>
                        </a:solidFill>
                        <a:effectLst/>
                        <a:latin typeface="Arial"/>
                        <a:ea typeface="Arial"/>
                        <a:cs typeface="Arial"/>
                        <a:sym typeface="Arial"/>
                      </a:endParaRPr>
                    </a:p>
                    <a:p>
                      <a:pPr marL="0" marR="0" lvl="0" indent="0" algn="just" rtl="0">
                        <a:lnSpc>
                          <a:spcPct val="100000"/>
                        </a:lnSpc>
                        <a:spcBef>
                          <a:spcPts val="0"/>
                        </a:spcBef>
                        <a:spcAft>
                          <a:spcPts val="0"/>
                        </a:spcAft>
                        <a:buNone/>
                      </a:pPr>
                      <a:endParaRPr lang="es-MX" sz="1400" b="0" i="0" u="none" strike="noStrike" cap="none" dirty="0">
                        <a:solidFill>
                          <a:schemeClr val="dk1"/>
                        </a:solidFill>
                        <a:effectLst/>
                        <a:latin typeface="Arial"/>
                        <a:ea typeface="Arial"/>
                        <a:cs typeface="Arial"/>
                        <a:sym typeface="Arial"/>
                      </a:endParaRPr>
                    </a:p>
                    <a:p>
                      <a:pPr marL="0" marR="0" lvl="0" indent="0" algn="just" rtl="0">
                        <a:lnSpc>
                          <a:spcPct val="100000"/>
                        </a:lnSpc>
                        <a:spcBef>
                          <a:spcPts val="0"/>
                        </a:spcBef>
                        <a:spcAft>
                          <a:spcPts val="0"/>
                        </a:spcAft>
                        <a:buNone/>
                      </a:pPr>
                      <a:r>
                        <a:rPr lang="es-MX" sz="2000" b="0" i="0" u="none" strike="noStrike" cap="none" dirty="0">
                          <a:solidFill>
                            <a:schemeClr val="dk1"/>
                          </a:solidFill>
                          <a:effectLst/>
                          <a:latin typeface="Arial"/>
                          <a:ea typeface="Arial"/>
                          <a:cs typeface="Arial"/>
                          <a:sym typeface="Arial"/>
                        </a:rPr>
                        <a:t>Algunos fabricantes de cereales prefieren añadir partículas de hierro metálico puro (llamado hierro elemental o reducido) </a:t>
                      </a:r>
                      <a:r>
                        <a:rPr lang="es-MX" sz="2000" b="1" i="1" u="none" strike="noStrike" cap="none" dirty="0">
                          <a:solidFill>
                            <a:schemeClr val="dk1"/>
                          </a:solidFill>
                          <a:effectLst/>
                          <a:latin typeface="Arial"/>
                          <a:ea typeface="Arial"/>
                          <a:cs typeface="Arial"/>
                          <a:sym typeface="Arial"/>
                        </a:rPr>
                        <a:t>porque</a:t>
                      </a:r>
                      <a:r>
                        <a:rPr lang="es-MX" sz="2000" b="0" i="0" u="none" strike="noStrike" cap="none" dirty="0">
                          <a:solidFill>
                            <a:schemeClr val="dk1"/>
                          </a:solidFill>
                          <a:effectLst/>
                          <a:latin typeface="Arial"/>
                          <a:ea typeface="Arial"/>
                          <a:cs typeface="Arial"/>
                          <a:sym typeface="Arial"/>
                        </a:rPr>
                        <a:t> el hierro elemental es estable en el almacenamiento y no afecta el sabor del cereal. El ácido clorhídrico en el estómago del cuerpo, reacciona con el hierro elemental, </a:t>
                      </a:r>
                      <a:r>
                        <a:rPr lang="es-MX" sz="2000" b="1" i="0" u="none" strike="noStrike" cap="none" dirty="0">
                          <a:solidFill>
                            <a:schemeClr val="dk1"/>
                          </a:solidFill>
                          <a:effectLst/>
                          <a:latin typeface="Arial"/>
                          <a:ea typeface="Arial"/>
                          <a:cs typeface="Arial"/>
                          <a:sym typeface="Arial"/>
                        </a:rPr>
                        <a:t>debido a que</a:t>
                      </a:r>
                      <a:r>
                        <a:rPr lang="es-MX" sz="2000" b="0" i="0" u="none" strike="noStrike" cap="none" dirty="0">
                          <a:solidFill>
                            <a:schemeClr val="dk1"/>
                          </a:solidFill>
                          <a:effectLst/>
                          <a:latin typeface="Arial"/>
                          <a:ea typeface="Arial"/>
                          <a:cs typeface="Arial"/>
                          <a:sym typeface="Arial"/>
                        </a:rPr>
                        <a:t> los enterocitos sólo pueden absorber hierro como iones de hierro (II) o hierro (III). </a:t>
                      </a:r>
                      <a:endParaRPr sz="360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95138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606478" y="290197"/>
            <a:ext cx="7456867" cy="891713"/>
          </a:xfrm>
        </p:spPr>
        <p:txBody>
          <a:bodyPr anchor="b">
            <a:normAutofit/>
          </a:bodyPr>
          <a:lstStyle/>
          <a:p>
            <a:r>
              <a:rPr lang="es-CL" sz="2900" dirty="0">
                <a:latin typeface="+mj-lt"/>
              </a:rPr>
              <a:t>¿Qué entendemos por </a:t>
            </a:r>
            <a:r>
              <a:rPr lang="es-CL" sz="2900" b="1" dirty="0">
                <a:latin typeface="+mj-lt"/>
              </a:rPr>
              <a:t>explicar</a:t>
            </a:r>
            <a:r>
              <a:rPr lang="es-CL" sz="2900" dirty="0">
                <a:latin typeface="+mj-lt"/>
              </a:rPr>
              <a:t> en Ciencia?</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BAF14FB-E7F1-CA50-C1F8-048026D1F100}"/>
              </a:ext>
            </a:extLst>
          </p:cNvPr>
          <p:cNvSpPr>
            <a:spLocks noGrp="1"/>
          </p:cNvSpPr>
          <p:nvPr>
            <p:ph idx="1"/>
          </p:nvPr>
        </p:nvSpPr>
        <p:spPr>
          <a:xfrm>
            <a:off x="197427" y="1742419"/>
            <a:ext cx="8340094" cy="3110884"/>
          </a:xfrm>
        </p:spPr>
        <p:txBody>
          <a:bodyPr anchor="ctr">
            <a:normAutofit fontScale="77500" lnSpcReduction="20000"/>
          </a:bodyPr>
          <a:lstStyle/>
          <a:p>
            <a:pPr marL="95250" indent="0">
              <a:lnSpc>
                <a:spcPct val="120000"/>
              </a:lnSpc>
              <a:buNone/>
            </a:pPr>
            <a:r>
              <a:rPr lang="es-MX" sz="1800" b="1" dirty="0">
                <a:latin typeface="+mj-lt"/>
              </a:rPr>
              <a:t>Producir razones </a:t>
            </a:r>
            <a:r>
              <a:rPr lang="es-MX" sz="1800" dirty="0">
                <a:latin typeface="+mj-lt"/>
              </a:rPr>
              <a:t>y establecer </a:t>
            </a:r>
            <a:r>
              <a:rPr lang="es-MX" sz="1800" b="1" dirty="0">
                <a:latin typeface="+mj-lt"/>
              </a:rPr>
              <a:t>relaciones de causa-efecto </a:t>
            </a:r>
            <a:r>
              <a:rPr lang="es-MX" sz="1800" dirty="0">
                <a:latin typeface="+mj-lt"/>
              </a:rPr>
              <a:t>o mecanismos por las cuales ocurre una entidad, propiedad, fenómeno o proceso, con base en un modelo teórico de referencia. </a:t>
            </a:r>
          </a:p>
          <a:p>
            <a:pPr marL="95250" indent="0">
              <a:lnSpc>
                <a:spcPct val="120000"/>
              </a:lnSpc>
              <a:buNone/>
            </a:pPr>
            <a:r>
              <a:rPr lang="es-MX" sz="1800" dirty="0">
                <a:latin typeface="+mj-lt"/>
              </a:rPr>
              <a:t>Responde a preguntas del tipo:  ¿por qué…? ​ ¿A qué se debe que...? ​ ¿Cuál es la causa de...?​ ¿Cómo explicas que...?​ ¿Cómo  funciona…?  ¿Cómo es que?​ Explica científicamente por qué…​ Explica cómo es que…​ etc. </a:t>
            </a:r>
          </a:p>
          <a:p>
            <a:r>
              <a:rPr lang="es-MX" sz="1800" b="1" u="sng" dirty="0">
                <a:latin typeface="+mj-lt"/>
              </a:rPr>
              <a:t>Comprobables</a:t>
            </a:r>
            <a:r>
              <a:rPr lang="es-MX" sz="1800" dirty="0">
                <a:latin typeface="+mj-lt"/>
              </a:rPr>
              <a:t>: Se basan en observaciones, experimentos y datos verificables.</a:t>
            </a:r>
          </a:p>
          <a:p>
            <a:r>
              <a:rPr lang="es-MX" sz="1800" b="1" u="sng" dirty="0">
                <a:latin typeface="+mj-lt"/>
              </a:rPr>
              <a:t>Falibles y provisionales</a:t>
            </a:r>
            <a:r>
              <a:rPr lang="es-MX" sz="1800" dirty="0">
                <a:latin typeface="+mj-lt"/>
              </a:rPr>
              <a:t>: Están sujetas a revisión y cambio a medida que se recopilan nuevas pruebas.</a:t>
            </a:r>
          </a:p>
          <a:p>
            <a:r>
              <a:rPr lang="es-MX" sz="1800" b="1" u="sng" dirty="0">
                <a:latin typeface="+mj-lt"/>
              </a:rPr>
              <a:t>Objetivas</a:t>
            </a:r>
            <a:r>
              <a:rPr lang="es-MX" sz="1800" dirty="0">
                <a:latin typeface="+mj-lt"/>
              </a:rPr>
              <a:t>: Intentan en lo posible explicar los fenómenos de forma neutral, sin sesgos ni opiniones personales.</a:t>
            </a:r>
          </a:p>
          <a:p>
            <a:r>
              <a:rPr lang="es-MX" sz="1800" b="1" u="sng" dirty="0">
                <a:latin typeface="+mj-lt"/>
              </a:rPr>
              <a:t>Generales</a:t>
            </a:r>
            <a:r>
              <a:rPr lang="es-MX" sz="1800" dirty="0">
                <a:latin typeface="+mj-lt"/>
              </a:rPr>
              <a:t>: Buscan explicar fenómenos amplios y no solo casos particulares.</a:t>
            </a:r>
          </a:p>
          <a:p>
            <a:r>
              <a:rPr lang="es-MX" sz="1800" b="1" u="sng" dirty="0">
                <a:latin typeface="+mj-lt"/>
              </a:rPr>
              <a:t>Comunicables</a:t>
            </a:r>
            <a:r>
              <a:rPr lang="es-MX" sz="1800" dirty="0">
                <a:latin typeface="+mj-lt"/>
              </a:rPr>
              <a:t>: Se pueden comunicar de forma clara y precisa a otras personas.</a:t>
            </a:r>
            <a:endParaRPr lang="es-CL" sz="1400" dirty="0"/>
          </a:p>
          <a:p>
            <a:pPr marL="95250" indent="0" rtl="0">
              <a:spcBef>
                <a:spcPts val="1200"/>
              </a:spcBef>
              <a:spcAft>
                <a:spcPts val="0"/>
              </a:spcAft>
              <a:buNone/>
            </a:pPr>
            <a:endParaRPr lang="es-MX" sz="1800" b="0" dirty="0">
              <a:effectLst/>
              <a:latin typeface="+mj-lt"/>
            </a:endParaRPr>
          </a:p>
        </p:txBody>
      </p:sp>
    </p:spTree>
    <p:extLst>
      <p:ext uri="{BB962C8B-B14F-4D97-AF65-F5344CB8AC3E}">
        <p14:creationId xmlns:p14="http://schemas.microsoft.com/office/powerpoint/2010/main" val="4009316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606478" y="290197"/>
            <a:ext cx="8236199" cy="891713"/>
          </a:xfrm>
        </p:spPr>
        <p:txBody>
          <a:bodyPr anchor="b">
            <a:normAutofit/>
          </a:bodyPr>
          <a:lstStyle/>
          <a:p>
            <a:r>
              <a:rPr lang="es-CL" sz="2900" dirty="0">
                <a:latin typeface="+mj-lt"/>
              </a:rPr>
              <a:t>¿Cómo elaborar buenas </a:t>
            </a:r>
            <a:r>
              <a:rPr lang="es-CL" sz="2900" b="1" dirty="0">
                <a:latin typeface="+mj-lt"/>
              </a:rPr>
              <a:t>explicaciones científicas</a:t>
            </a:r>
            <a:r>
              <a:rPr lang="es-CL" sz="2900" dirty="0">
                <a:latin typeface="+mj-lt"/>
              </a:rPr>
              <a:t>?</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BAF14FB-E7F1-CA50-C1F8-048026D1F100}"/>
              </a:ext>
            </a:extLst>
          </p:cNvPr>
          <p:cNvSpPr>
            <a:spLocks noGrp="1"/>
          </p:cNvSpPr>
          <p:nvPr>
            <p:ph idx="1"/>
          </p:nvPr>
        </p:nvSpPr>
        <p:spPr>
          <a:xfrm>
            <a:off x="197427" y="1472107"/>
            <a:ext cx="8459559" cy="3381196"/>
          </a:xfrm>
        </p:spPr>
        <p:txBody>
          <a:bodyPr anchor="ctr">
            <a:normAutofit fontScale="85000" lnSpcReduction="10000"/>
          </a:bodyPr>
          <a:lstStyle/>
          <a:p>
            <a:pPr marL="95250" indent="0" rtl="0">
              <a:lnSpc>
                <a:spcPct val="120000"/>
              </a:lnSpc>
              <a:spcBef>
                <a:spcPts val="1200"/>
              </a:spcBef>
              <a:spcAft>
                <a:spcPts val="0"/>
              </a:spcAft>
              <a:buNone/>
            </a:pPr>
            <a:r>
              <a:rPr lang="es-MX" sz="1800" b="0" dirty="0">
                <a:effectLst/>
                <a:latin typeface="+mj-lt"/>
              </a:rPr>
              <a:t>Si bien su orden y extensión depende del grado de complejidad de la explicación y su formato (escrito, imágenes con texto, etc.), debiese contar con al menos los siguientes elementos:   </a:t>
            </a:r>
          </a:p>
          <a:p>
            <a:pPr marL="95250" indent="0" rtl="0">
              <a:lnSpc>
                <a:spcPct val="120000"/>
              </a:lnSpc>
              <a:spcBef>
                <a:spcPts val="1200"/>
              </a:spcBef>
              <a:spcAft>
                <a:spcPts val="0"/>
              </a:spcAft>
              <a:buNone/>
            </a:pPr>
            <a:r>
              <a:rPr lang="es-MX" sz="1800" b="0" dirty="0">
                <a:effectLst/>
                <a:latin typeface="+mj-lt"/>
              </a:rPr>
              <a:t>-</a:t>
            </a:r>
            <a:r>
              <a:rPr lang="es-MX" sz="1800" b="1" dirty="0">
                <a:effectLst/>
                <a:latin typeface="+mj-lt"/>
              </a:rPr>
              <a:t>Descripción </a:t>
            </a:r>
            <a:r>
              <a:rPr lang="es-MX" sz="1800" b="0" dirty="0">
                <a:effectLst/>
                <a:latin typeface="+mj-lt"/>
              </a:rPr>
              <a:t>del hecho o efecto (¿qué sucede?)  </a:t>
            </a:r>
          </a:p>
          <a:p>
            <a:pPr marL="95250" indent="0" rtl="0">
              <a:lnSpc>
                <a:spcPct val="120000"/>
              </a:lnSpc>
              <a:spcBef>
                <a:spcPts val="1200"/>
              </a:spcBef>
              <a:spcAft>
                <a:spcPts val="0"/>
              </a:spcAft>
              <a:buNone/>
            </a:pPr>
            <a:r>
              <a:rPr lang="es-MX" sz="1800" b="0" dirty="0">
                <a:effectLst/>
                <a:latin typeface="+mj-lt"/>
              </a:rPr>
              <a:t>-</a:t>
            </a:r>
            <a:r>
              <a:rPr lang="es-MX" sz="1800" b="1" dirty="0">
                <a:effectLst/>
                <a:latin typeface="+mj-lt"/>
              </a:rPr>
              <a:t>Causa(s) </a:t>
            </a:r>
            <a:r>
              <a:rPr lang="es-MX" sz="1800" b="0" dirty="0">
                <a:effectLst/>
                <a:latin typeface="+mj-lt"/>
              </a:rPr>
              <a:t>por las que ocurre (¿por qué ocurre?) y mecanismos coherentes (¿cómo ocurre?), asociados a  modelos o teorías  de la Química (sustancia, elemento, compuesto, mezcla, reacción química, átomo, etc.</a:t>
            </a:r>
          </a:p>
          <a:p>
            <a:pPr marL="95250" indent="0" rtl="0">
              <a:lnSpc>
                <a:spcPct val="120000"/>
              </a:lnSpc>
              <a:spcBef>
                <a:spcPts val="1200"/>
              </a:spcBef>
              <a:spcAft>
                <a:spcPts val="0"/>
              </a:spcAft>
              <a:buNone/>
            </a:pPr>
            <a:r>
              <a:rPr lang="es-MX" sz="1800" dirty="0">
                <a:latin typeface="+mj-lt"/>
              </a:rPr>
              <a:t>-</a:t>
            </a:r>
            <a:r>
              <a:rPr lang="es-MX" sz="1800" b="0" dirty="0">
                <a:effectLst/>
                <a:latin typeface="+mj-lt"/>
              </a:rPr>
              <a:t>Ya sea expresada de forma verbal o escrita, contiene </a:t>
            </a:r>
            <a:r>
              <a:rPr lang="es-MX" sz="1800" b="1" dirty="0">
                <a:effectLst/>
                <a:latin typeface="+mj-lt"/>
              </a:rPr>
              <a:t>conectores gramaticales </a:t>
            </a:r>
            <a:r>
              <a:rPr lang="es-MX" sz="1800" b="0" dirty="0">
                <a:effectLst/>
                <a:latin typeface="+mj-lt"/>
              </a:rPr>
              <a:t>que ordenan la explicación (ya que, mediante, debido a que, entonces, a través de , etc.) </a:t>
            </a:r>
          </a:p>
          <a:p>
            <a:pPr marL="95250" indent="0" rtl="0">
              <a:lnSpc>
                <a:spcPct val="120000"/>
              </a:lnSpc>
              <a:spcBef>
                <a:spcPts val="1200"/>
              </a:spcBef>
              <a:spcAft>
                <a:spcPts val="0"/>
              </a:spcAft>
              <a:buNone/>
            </a:pPr>
            <a:r>
              <a:rPr lang="es-MX" sz="1800" b="0" dirty="0">
                <a:effectLst/>
                <a:latin typeface="+mj-lt"/>
              </a:rPr>
              <a:t>-Situarse adecuadamente en </a:t>
            </a:r>
            <a:r>
              <a:rPr lang="es-MX" sz="1800" b="1" dirty="0">
                <a:effectLst/>
                <a:latin typeface="+mj-lt"/>
              </a:rPr>
              <a:t>escalas de realidades </a:t>
            </a:r>
            <a:r>
              <a:rPr lang="es-MX" sz="1800" b="0" dirty="0">
                <a:effectLst/>
                <a:latin typeface="+mj-lt"/>
              </a:rPr>
              <a:t>diferentes, tanto macroscópica como submicroscópica (molar, molecular, electrónica).</a:t>
            </a:r>
          </a:p>
        </p:txBody>
      </p:sp>
    </p:spTree>
    <p:extLst>
      <p:ext uri="{BB962C8B-B14F-4D97-AF65-F5344CB8AC3E}">
        <p14:creationId xmlns:p14="http://schemas.microsoft.com/office/powerpoint/2010/main" val="3592443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768F04-4D74-EB39-8994-1FB6D3DA27E1}"/>
              </a:ext>
            </a:extLst>
          </p:cNvPr>
          <p:cNvSpPr>
            <a:spLocks noGrp="1"/>
          </p:cNvSpPr>
          <p:nvPr>
            <p:ph type="title"/>
          </p:nvPr>
        </p:nvSpPr>
        <p:spPr>
          <a:xfrm>
            <a:off x="606478" y="290197"/>
            <a:ext cx="7841331" cy="891713"/>
          </a:xfrm>
        </p:spPr>
        <p:txBody>
          <a:bodyPr anchor="b">
            <a:normAutofit/>
          </a:bodyPr>
          <a:lstStyle/>
          <a:p>
            <a:r>
              <a:rPr lang="es-CL" sz="2900" dirty="0">
                <a:latin typeface="+mj-lt"/>
              </a:rPr>
              <a:t>¿Qué características tienen las </a:t>
            </a:r>
            <a:r>
              <a:rPr lang="es-CL" sz="2900" b="1" dirty="0">
                <a:latin typeface="+mj-lt"/>
              </a:rPr>
              <a:t>explicaciones no científicas</a:t>
            </a:r>
            <a:r>
              <a:rPr lang="es-CL" sz="2900" dirty="0">
                <a:latin typeface="+mj-lt"/>
              </a:rPr>
              <a:t>?</a:t>
            </a: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20"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BAF14FB-E7F1-CA50-C1F8-048026D1F100}"/>
              </a:ext>
            </a:extLst>
          </p:cNvPr>
          <p:cNvSpPr>
            <a:spLocks noGrp="1"/>
          </p:cNvSpPr>
          <p:nvPr>
            <p:ph idx="1"/>
          </p:nvPr>
        </p:nvSpPr>
        <p:spPr>
          <a:xfrm>
            <a:off x="197427" y="1472107"/>
            <a:ext cx="8459559" cy="3381196"/>
          </a:xfrm>
        </p:spPr>
        <p:txBody>
          <a:bodyPr anchor="ctr">
            <a:normAutofit fontScale="77500" lnSpcReduction="20000"/>
          </a:bodyPr>
          <a:lstStyle/>
          <a:p>
            <a:pPr marL="95250" indent="0" rtl="0">
              <a:lnSpc>
                <a:spcPct val="120000"/>
              </a:lnSpc>
              <a:spcBef>
                <a:spcPts val="1200"/>
              </a:spcBef>
              <a:spcAft>
                <a:spcPts val="0"/>
              </a:spcAft>
              <a:buNone/>
            </a:pPr>
            <a:r>
              <a:rPr lang="es-MX" sz="1800" b="0" dirty="0">
                <a:effectLst/>
                <a:latin typeface="+mj-lt"/>
              </a:rPr>
              <a:t>Este razonamiento no solo se usa en el quehacer científico, sino también en la vida cotidiana. sin embargo, las explicaciones no científicas tienen otras características:</a:t>
            </a:r>
          </a:p>
          <a:p>
            <a:pPr rtl="0">
              <a:lnSpc>
                <a:spcPct val="120000"/>
              </a:lnSpc>
              <a:spcBef>
                <a:spcPts val="1200"/>
              </a:spcBef>
              <a:spcAft>
                <a:spcPts val="0"/>
              </a:spcAft>
              <a:buFontTx/>
              <a:buChar char="-"/>
            </a:pPr>
            <a:r>
              <a:rPr lang="es-MX" sz="1800" b="0" dirty="0">
                <a:effectLst/>
                <a:latin typeface="+mj-lt"/>
              </a:rPr>
              <a:t>No se basan en evidencia empírica: se basan en creencias, tradiciones o experiencias personales.</a:t>
            </a:r>
          </a:p>
          <a:p>
            <a:pPr rtl="0">
              <a:lnSpc>
                <a:spcPct val="120000"/>
              </a:lnSpc>
              <a:spcBef>
                <a:spcPts val="1200"/>
              </a:spcBef>
              <a:spcAft>
                <a:spcPts val="0"/>
              </a:spcAft>
              <a:buFontTx/>
              <a:buChar char="-"/>
            </a:pPr>
            <a:r>
              <a:rPr lang="es-MX" sz="1800" b="0" dirty="0">
                <a:effectLst/>
                <a:latin typeface="+mj-lt"/>
              </a:rPr>
              <a:t>No son racionales ni lógicas: pueden ser inconsistentes o basarse en falacias lógicas.</a:t>
            </a:r>
          </a:p>
          <a:p>
            <a:pPr rtl="0">
              <a:lnSpc>
                <a:spcPct val="120000"/>
              </a:lnSpc>
              <a:spcBef>
                <a:spcPts val="1200"/>
              </a:spcBef>
              <a:spcAft>
                <a:spcPts val="0"/>
              </a:spcAft>
              <a:buFontTx/>
              <a:buChar char="-"/>
            </a:pPr>
            <a:r>
              <a:rPr lang="es-MX" sz="1800" b="0" dirty="0">
                <a:effectLst/>
                <a:latin typeface="+mj-lt"/>
              </a:rPr>
              <a:t>No son falibles ni provisionales: se consideran verdades absolutas que no están sujetas a cambio.</a:t>
            </a:r>
          </a:p>
          <a:p>
            <a:pPr rtl="0">
              <a:lnSpc>
                <a:spcPct val="120000"/>
              </a:lnSpc>
              <a:spcBef>
                <a:spcPts val="1200"/>
              </a:spcBef>
              <a:spcAft>
                <a:spcPts val="0"/>
              </a:spcAft>
              <a:buFontTx/>
              <a:buChar char="-"/>
            </a:pPr>
            <a:r>
              <a:rPr lang="es-MX" sz="1800" b="0" dirty="0">
                <a:effectLst/>
                <a:latin typeface="+mj-lt"/>
              </a:rPr>
              <a:t>Subjetivas: pueden estar influenciadas por sesgos </a:t>
            </a:r>
            <a:r>
              <a:rPr lang="es-MX" sz="1800" dirty="0">
                <a:latin typeface="+mj-lt"/>
              </a:rPr>
              <a:t>u</a:t>
            </a:r>
            <a:r>
              <a:rPr lang="es-MX" sz="1800" b="0" dirty="0">
                <a:effectLst/>
                <a:latin typeface="+mj-lt"/>
              </a:rPr>
              <a:t> opiniones.</a:t>
            </a:r>
          </a:p>
          <a:p>
            <a:pPr rtl="0">
              <a:lnSpc>
                <a:spcPct val="120000"/>
              </a:lnSpc>
              <a:spcBef>
                <a:spcPts val="1200"/>
              </a:spcBef>
              <a:spcAft>
                <a:spcPts val="0"/>
              </a:spcAft>
              <a:buFontTx/>
              <a:buChar char="-"/>
            </a:pPr>
            <a:r>
              <a:rPr lang="es-MX" sz="1800" b="0" dirty="0">
                <a:effectLst/>
                <a:latin typeface="+mj-lt"/>
              </a:rPr>
              <a:t>Particulares: se basan en casos específicos y no buscan explicar fenómenos generales.</a:t>
            </a:r>
          </a:p>
          <a:p>
            <a:pPr rtl="0">
              <a:lnSpc>
                <a:spcPct val="120000"/>
              </a:lnSpc>
              <a:spcBef>
                <a:spcPts val="1200"/>
              </a:spcBef>
              <a:spcAft>
                <a:spcPts val="0"/>
              </a:spcAft>
              <a:buFontTx/>
              <a:buChar char="-"/>
            </a:pPr>
            <a:r>
              <a:rPr lang="es-MX" sz="1800" b="0" dirty="0">
                <a:effectLst/>
                <a:latin typeface="+mj-lt"/>
              </a:rPr>
              <a:t>Pueden ser difíciles de comunicar: pueden ser vagas o estar basadas en un lenguaje ambiguo.</a:t>
            </a:r>
          </a:p>
          <a:p>
            <a:pPr rtl="0">
              <a:lnSpc>
                <a:spcPct val="120000"/>
              </a:lnSpc>
              <a:spcBef>
                <a:spcPts val="1200"/>
              </a:spcBef>
              <a:spcAft>
                <a:spcPts val="0"/>
              </a:spcAft>
              <a:buFontTx/>
              <a:buChar char="-"/>
            </a:pPr>
            <a:r>
              <a:rPr lang="es-MX" sz="1800" b="0" dirty="0">
                <a:effectLst/>
                <a:latin typeface="+mj-lt"/>
              </a:rPr>
              <a:t>No son verificables: no se pueden comprobar mediante la experimentación o la observación.</a:t>
            </a:r>
          </a:p>
        </p:txBody>
      </p:sp>
    </p:spTree>
    <p:extLst>
      <p:ext uri="{BB962C8B-B14F-4D97-AF65-F5344CB8AC3E}">
        <p14:creationId xmlns:p14="http://schemas.microsoft.com/office/powerpoint/2010/main" val="79981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58E9E198-3DDB-F08B-EA90-F86CA0F30BEC}"/>
              </a:ext>
            </a:extLst>
          </p:cNvPr>
          <p:cNvGraphicFramePr>
            <a:graphicFrameLocks noGrp="1"/>
          </p:cNvGraphicFramePr>
          <p:nvPr>
            <p:extLst>
              <p:ext uri="{D42A27DB-BD31-4B8C-83A1-F6EECF244321}">
                <p14:modId xmlns:p14="http://schemas.microsoft.com/office/powerpoint/2010/main" val="128848778"/>
              </p:ext>
            </p:extLst>
          </p:nvPr>
        </p:nvGraphicFramePr>
        <p:xfrm>
          <a:off x="328246" y="176002"/>
          <a:ext cx="8127999" cy="4353786"/>
        </p:xfrm>
        <a:graphic>
          <a:graphicData uri="http://schemas.openxmlformats.org/drawingml/2006/table">
            <a:tbl>
              <a:tblPr/>
              <a:tblGrid>
                <a:gridCol w="6158357">
                  <a:extLst>
                    <a:ext uri="{9D8B030D-6E8A-4147-A177-3AD203B41FA5}">
                      <a16:colId xmlns:a16="http://schemas.microsoft.com/office/drawing/2014/main" val="1334353019"/>
                    </a:ext>
                  </a:extLst>
                </a:gridCol>
                <a:gridCol w="1969642">
                  <a:extLst>
                    <a:ext uri="{9D8B030D-6E8A-4147-A177-3AD203B41FA5}">
                      <a16:colId xmlns:a16="http://schemas.microsoft.com/office/drawing/2014/main" val="1202002932"/>
                    </a:ext>
                  </a:extLst>
                </a:gridCol>
              </a:tblGrid>
              <a:tr h="1056073">
                <a:tc gridSpan="2">
                  <a:txBody>
                    <a:bodyPr/>
                    <a:lstStyle/>
                    <a:p>
                      <a:pPr algn="just" rtl="0" fontAlgn="t">
                        <a:spcBef>
                          <a:spcPts val="1200"/>
                        </a:spcBef>
                        <a:spcAft>
                          <a:spcPts val="1200"/>
                        </a:spcAft>
                      </a:pPr>
                      <a:r>
                        <a:rPr lang="es-MX" sz="1600" b="1" i="0" u="none" strike="noStrike" dirty="0">
                          <a:solidFill>
                            <a:srgbClr val="000000"/>
                          </a:solidFill>
                          <a:effectLst/>
                          <a:latin typeface="Calibri" panose="020F0502020204030204" pitchFamily="34" charset="0"/>
                        </a:rPr>
                        <a:t>Actividad: Analiza la estructura de la siguiente explicación científica, identificando con flechas, colores o destacado: a. la descripción del hecho o efecto, b. la causa por la que ocurre y mecanismo, c. los conectores gramaticales que ordenan la explicación, y d. la escala de realidad en la que se desarrolla (macroscópica o submicroscópica)   </a:t>
                      </a:r>
                      <a:endParaRPr lang="es-MX" sz="1600" dirty="0">
                        <a:effectLs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C9DAF8"/>
                    </a:solidFill>
                  </a:tcPr>
                </a:tc>
                <a:tc hMerge="1">
                  <a:txBody>
                    <a:bodyPr/>
                    <a:lstStyle/>
                    <a:p>
                      <a:endParaRPr lang="es-CL"/>
                    </a:p>
                  </a:txBody>
                  <a:tcPr/>
                </a:tc>
                <a:extLst>
                  <a:ext uri="{0D108BD9-81ED-4DB2-BD59-A6C34878D82A}">
                    <a16:rowId xmlns:a16="http://schemas.microsoft.com/office/drawing/2014/main" val="2324080841"/>
                  </a:ext>
                </a:extLst>
              </a:tr>
              <a:tr h="3285218">
                <a:tc>
                  <a:txBody>
                    <a:bodyPr/>
                    <a:lstStyle/>
                    <a:p>
                      <a:pPr rtl="0"/>
                      <a:r>
                        <a:rPr lang="es-MX" sz="1600" b="1" i="0" u="none" strike="noStrike" dirty="0">
                          <a:solidFill>
                            <a:srgbClr val="4472C4"/>
                          </a:solidFill>
                          <a:effectLst/>
                          <a:latin typeface="Calibri" panose="020F0502020204030204" pitchFamily="34" charset="0"/>
                        </a:rPr>
                        <a:t>¿Por qué cambia el color de la pulpa de las manzanas al estar expuestas a la intemperie?</a:t>
                      </a:r>
                      <a:r>
                        <a:rPr lang="es-MX" sz="1400" b="0" i="1" u="none" strike="noStrike" cap="none" dirty="0">
                          <a:solidFill>
                            <a:schemeClr val="tx1"/>
                          </a:solidFill>
                          <a:effectLst/>
                          <a:latin typeface="+mn-lt"/>
                          <a:ea typeface="+mn-ea"/>
                          <a:cs typeface="+mn-cs"/>
                          <a:sym typeface="Arial"/>
                        </a:rPr>
                        <a:t> </a:t>
                      </a:r>
                    </a:p>
                    <a:p>
                      <a:pPr rtl="0"/>
                      <a:endParaRPr lang="es-MX" sz="1400" b="0" i="1" u="none" strike="noStrike" cap="none" dirty="0">
                        <a:solidFill>
                          <a:schemeClr val="tx1"/>
                        </a:solidFill>
                        <a:effectLst/>
                        <a:latin typeface="+mn-lt"/>
                        <a:ea typeface="+mn-ea"/>
                        <a:cs typeface="+mn-cs"/>
                        <a:sym typeface="Arial"/>
                      </a:endParaRPr>
                    </a:p>
                    <a:p>
                      <a:pPr rtl="0"/>
                      <a:r>
                        <a:rPr lang="es-MX" sz="1400" b="0" i="1" u="none" strike="noStrike" cap="none" dirty="0">
                          <a:solidFill>
                            <a:schemeClr val="tx1"/>
                          </a:solidFill>
                          <a:effectLst/>
                          <a:latin typeface="+mn-lt"/>
                          <a:ea typeface="+mn-ea"/>
                          <a:cs typeface="+mn-cs"/>
                          <a:sym typeface="Arial"/>
                        </a:rPr>
                        <a:t>Al cortar una manzana y dejarla al aire libre, se observa al cabo de unas horas un cambio de color en su pulpa, pasando de un blanco cremoso a un tono marrón, el cual es causado por la oxidación de los polifenoles llamado pardeamiento enzimático. La pulpa de la manzana está compuesta por una mezcla de compuestos, como agua, azúcares, ácidos, proteínas y polifenoles.  Estos últimos son moléculas con una estructura de forma que les permite oxidarse fácilmente a través del contacto con el oxígeno del aire, y cuya reacción es catalizada por una enzima llamada </a:t>
                      </a:r>
                      <a:r>
                        <a:rPr lang="es-MX" sz="1400" b="0" i="1" u="none" strike="noStrike" cap="none" dirty="0" err="1">
                          <a:solidFill>
                            <a:schemeClr val="tx1"/>
                          </a:solidFill>
                          <a:effectLst/>
                          <a:latin typeface="+mn-lt"/>
                          <a:ea typeface="+mn-ea"/>
                          <a:cs typeface="+mn-cs"/>
                          <a:sym typeface="Arial"/>
                        </a:rPr>
                        <a:t>polifenoloxidasa</a:t>
                      </a:r>
                      <a:r>
                        <a:rPr lang="es-MX" sz="1400" b="0" i="1" u="none" strike="noStrike" cap="none" dirty="0">
                          <a:solidFill>
                            <a:schemeClr val="tx1"/>
                          </a:solidFill>
                          <a:effectLst/>
                          <a:latin typeface="+mn-lt"/>
                          <a:ea typeface="+mn-ea"/>
                          <a:cs typeface="+mn-cs"/>
                          <a:sym typeface="Arial"/>
                        </a:rPr>
                        <a:t> presente en las células de la manzana formando melanina, que tiene un color marrón característico.  </a:t>
                      </a:r>
                      <a:endParaRPr lang="es-MX" sz="1600" dirty="0">
                        <a:effectLs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s-CL" sz="1600" b="1" i="0" u="none" strike="noStrike" dirty="0">
                          <a:solidFill>
                            <a:srgbClr val="000000"/>
                          </a:solidFill>
                          <a:effectLst/>
                          <a:latin typeface="Calibri" panose="020F0502020204030204" pitchFamily="34" charset="0"/>
                        </a:rPr>
                        <a:t>Convenciones:</a:t>
                      </a:r>
                      <a:endParaRPr lang="es-CL" sz="1600" dirty="0">
                        <a:effectLst/>
                      </a:endParaRPr>
                    </a:p>
                    <a:p>
                      <a:pPr algn="just" rtl="0" fontAlgn="t">
                        <a:spcBef>
                          <a:spcPts val="0"/>
                        </a:spcBef>
                        <a:spcAft>
                          <a:spcPts val="0"/>
                        </a:spcAft>
                      </a:pPr>
                      <a:r>
                        <a:rPr lang="es-CL" sz="1600" b="1" i="0" u="none" strike="noStrike" dirty="0">
                          <a:solidFill>
                            <a:srgbClr val="FF0000"/>
                          </a:solidFill>
                          <a:effectLst/>
                          <a:latin typeface="Calibri" panose="020F0502020204030204" pitchFamily="34" charset="0"/>
                        </a:rPr>
                        <a:t>Descripción o efecto </a:t>
                      </a:r>
                      <a:r>
                        <a:rPr lang="es-CL" sz="1600" b="1" i="0" u="none" strike="noStrike" dirty="0">
                          <a:solidFill>
                            <a:srgbClr val="0000FF"/>
                          </a:solidFill>
                          <a:effectLst/>
                          <a:latin typeface="Calibri" panose="020F0502020204030204" pitchFamily="34" charset="0"/>
                        </a:rPr>
                        <a:t>Causa(s) y mecanismo</a:t>
                      </a:r>
                      <a:endParaRPr lang="es-CL" sz="1600" dirty="0">
                        <a:effectLst/>
                      </a:endParaRPr>
                    </a:p>
                    <a:p>
                      <a:pPr algn="just" rtl="0" fontAlgn="t">
                        <a:spcBef>
                          <a:spcPts val="0"/>
                        </a:spcBef>
                        <a:spcAft>
                          <a:spcPts val="0"/>
                        </a:spcAft>
                      </a:pPr>
                      <a:r>
                        <a:rPr lang="es-CL" sz="1600" b="1" i="0" u="none" strike="noStrike" dirty="0">
                          <a:solidFill>
                            <a:srgbClr val="00B050"/>
                          </a:solidFill>
                          <a:effectLst/>
                          <a:latin typeface="Calibri" panose="020F0502020204030204" pitchFamily="34" charset="0"/>
                        </a:rPr>
                        <a:t>Marcadores textuales</a:t>
                      </a:r>
                      <a:endParaRPr lang="es-CL" sz="1600" dirty="0">
                        <a:effectLst/>
                      </a:endParaRPr>
                    </a:p>
                    <a:p>
                      <a:pPr algn="just" rtl="0" fontAlgn="t">
                        <a:spcBef>
                          <a:spcPts val="0"/>
                        </a:spcBef>
                        <a:spcAft>
                          <a:spcPts val="0"/>
                        </a:spcAft>
                      </a:pPr>
                      <a:r>
                        <a:rPr lang="es-CL" sz="1600" b="1" i="0" u="none" strike="noStrike" dirty="0">
                          <a:solidFill>
                            <a:srgbClr val="9900FF"/>
                          </a:solidFill>
                          <a:effectLst/>
                          <a:latin typeface="Calibri" panose="020F0502020204030204" pitchFamily="34" charset="0"/>
                        </a:rPr>
                        <a:t>Escala macroscópica</a:t>
                      </a:r>
                      <a:endParaRPr lang="es-CL" sz="1600" dirty="0">
                        <a:effectLst/>
                      </a:endParaRPr>
                    </a:p>
                    <a:p>
                      <a:pPr algn="just" rtl="0" fontAlgn="t">
                        <a:spcBef>
                          <a:spcPts val="0"/>
                        </a:spcBef>
                        <a:spcAft>
                          <a:spcPts val="0"/>
                        </a:spcAft>
                      </a:pPr>
                      <a:r>
                        <a:rPr lang="es-CL" sz="1600" b="1" i="0" u="none" strike="noStrike" dirty="0">
                          <a:solidFill>
                            <a:srgbClr val="9900FF"/>
                          </a:solidFill>
                          <a:effectLst/>
                          <a:latin typeface="Calibri" panose="020F0502020204030204" pitchFamily="34" charset="0"/>
                        </a:rPr>
                        <a:t>Escala submicroscópica</a:t>
                      </a:r>
                      <a:endParaRPr lang="es-CL" sz="1600" dirty="0">
                        <a:effectLs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543632"/>
                  </a:ext>
                </a:extLst>
              </a:tr>
            </a:tbl>
          </a:graphicData>
        </a:graphic>
      </p:graphicFrame>
      <p:sp>
        <p:nvSpPr>
          <p:cNvPr id="7" name="Rectangle 1">
            <a:extLst>
              <a:ext uri="{FF2B5EF4-FFF2-40B4-BE49-F238E27FC236}">
                <a16:creationId xmlns:a16="http://schemas.microsoft.com/office/drawing/2014/main" id="{A8E12F0E-4D24-0124-F183-A9BD32D3D734}"/>
              </a:ext>
            </a:extLst>
          </p:cNvPr>
          <p:cNvSpPr>
            <a:spLocks noChangeArrowheads="1"/>
          </p:cNvSpPr>
          <p:nvPr/>
        </p:nvSpPr>
        <p:spPr bwMode="auto">
          <a:xfrm>
            <a:off x="2370138" y="1246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pic>
        <p:nvPicPr>
          <p:cNvPr id="7171" name="Picture 3" descr="Es seguro comer fruta oxidada? Los trucos de un experto para ...">
            <a:extLst>
              <a:ext uri="{FF2B5EF4-FFF2-40B4-BE49-F238E27FC236}">
                <a16:creationId xmlns:a16="http://schemas.microsoft.com/office/drawing/2014/main" id="{426D9328-49A5-633F-280F-8B5105F5E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95" t="7749" r="17470"/>
          <a:stretch/>
        </p:blipFill>
        <p:spPr bwMode="auto">
          <a:xfrm>
            <a:off x="6807199" y="2993292"/>
            <a:ext cx="1297354" cy="1661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p:nvPr/>
        </p:nvSpPr>
        <p:spPr>
          <a:xfrm>
            <a:off x="630936" y="250983"/>
            <a:ext cx="7882128" cy="807685"/>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434343"/>
              </a:buClr>
              <a:buSzPts val="2300"/>
            </a:pPr>
            <a:r>
              <a:rPr lang="en-US" sz="3000" kern="1200">
                <a:solidFill>
                  <a:schemeClr val="tx1"/>
                </a:solidFill>
                <a:latin typeface="+mj-lt"/>
                <a:ea typeface="+mj-ea"/>
                <a:cs typeface="+mj-cs"/>
                <a:sym typeface="Calibri"/>
              </a:rPr>
              <a:t>¿</a:t>
            </a:r>
            <a:r>
              <a:rPr lang="en-US" sz="3000" i="0" u="none" strike="noStrike" kern="1200" cap="none">
                <a:solidFill>
                  <a:schemeClr val="tx1"/>
                </a:solidFill>
                <a:latin typeface="+mj-lt"/>
                <a:ea typeface="+mj-ea"/>
                <a:cs typeface="+mj-cs"/>
                <a:sym typeface="Calibri"/>
              </a:rPr>
              <a:t>Cuál es la estructura de esta sesión? </a:t>
            </a:r>
          </a:p>
        </p:txBody>
      </p:sp>
      <p:graphicFrame>
        <p:nvGraphicFramePr>
          <p:cNvPr id="195" name="CuadroTexto 9">
            <a:extLst>
              <a:ext uri="{FF2B5EF4-FFF2-40B4-BE49-F238E27FC236}">
                <a16:creationId xmlns:a16="http://schemas.microsoft.com/office/drawing/2014/main" id="{25D193C5-A762-8A50-AA3C-4F1F77C4B804}"/>
              </a:ext>
            </a:extLst>
          </p:cNvPr>
          <p:cNvGraphicFramePr/>
          <p:nvPr>
            <p:extLst>
              <p:ext uri="{D42A27DB-BD31-4B8C-83A1-F6EECF244321}">
                <p14:modId xmlns:p14="http://schemas.microsoft.com/office/powerpoint/2010/main" val="3363332536"/>
              </p:ext>
            </p:extLst>
          </p:nvPr>
        </p:nvGraphicFramePr>
        <p:xfrm>
          <a:off x="628650" y="1303020"/>
          <a:ext cx="7879842" cy="3401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58E9E198-3DDB-F08B-EA90-F86CA0F30BEC}"/>
              </a:ext>
            </a:extLst>
          </p:cNvPr>
          <p:cNvGraphicFramePr>
            <a:graphicFrameLocks noGrp="1"/>
          </p:cNvGraphicFramePr>
          <p:nvPr>
            <p:extLst>
              <p:ext uri="{D42A27DB-BD31-4B8C-83A1-F6EECF244321}">
                <p14:modId xmlns:p14="http://schemas.microsoft.com/office/powerpoint/2010/main" val="1365489614"/>
              </p:ext>
            </p:extLst>
          </p:nvPr>
        </p:nvGraphicFramePr>
        <p:xfrm>
          <a:off x="328246" y="176002"/>
          <a:ext cx="8127597" cy="4377144"/>
        </p:xfrm>
        <a:graphic>
          <a:graphicData uri="http://schemas.openxmlformats.org/drawingml/2006/table">
            <a:tbl>
              <a:tblPr/>
              <a:tblGrid>
                <a:gridCol w="6158052">
                  <a:extLst>
                    <a:ext uri="{9D8B030D-6E8A-4147-A177-3AD203B41FA5}">
                      <a16:colId xmlns:a16="http://schemas.microsoft.com/office/drawing/2014/main" val="1334353019"/>
                    </a:ext>
                  </a:extLst>
                </a:gridCol>
                <a:gridCol w="1969545">
                  <a:extLst>
                    <a:ext uri="{9D8B030D-6E8A-4147-A177-3AD203B41FA5}">
                      <a16:colId xmlns:a16="http://schemas.microsoft.com/office/drawing/2014/main" val="1202002932"/>
                    </a:ext>
                  </a:extLst>
                </a:gridCol>
              </a:tblGrid>
              <a:tr h="377802">
                <a:tc gridSpan="2">
                  <a:txBody>
                    <a:bodyPr/>
                    <a:lstStyle/>
                    <a:p>
                      <a:pPr algn="just" rtl="0" fontAlgn="t">
                        <a:spcBef>
                          <a:spcPts val="1200"/>
                        </a:spcBef>
                        <a:spcAft>
                          <a:spcPts val="1200"/>
                        </a:spcAft>
                      </a:pPr>
                      <a:endParaRPr lang="es-MX" sz="1600" dirty="0">
                        <a:effectLs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C9DAF8"/>
                    </a:solidFill>
                  </a:tcPr>
                </a:tc>
                <a:tc hMerge="1">
                  <a:txBody>
                    <a:bodyPr/>
                    <a:lstStyle/>
                    <a:p>
                      <a:endParaRPr lang="es-CL"/>
                    </a:p>
                  </a:txBody>
                  <a:tcPr/>
                </a:tc>
                <a:extLst>
                  <a:ext uri="{0D108BD9-81ED-4DB2-BD59-A6C34878D82A}">
                    <a16:rowId xmlns:a16="http://schemas.microsoft.com/office/drawing/2014/main" val="2324080841"/>
                  </a:ext>
                </a:extLst>
              </a:tr>
              <a:tr h="3999342">
                <a:tc>
                  <a:txBody>
                    <a:bodyPr/>
                    <a:lstStyle/>
                    <a:p>
                      <a:pPr algn="just" rtl="0" fontAlgn="t">
                        <a:spcBef>
                          <a:spcPts val="1200"/>
                        </a:spcBef>
                        <a:spcAft>
                          <a:spcPts val="1200"/>
                        </a:spcAft>
                      </a:pPr>
                      <a:r>
                        <a:rPr lang="es-MX" sz="1600" b="1" i="0" u="none" strike="noStrike" dirty="0">
                          <a:solidFill>
                            <a:srgbClr val="4472C4"/>
                          </a:solidFill>
                          <a:effectLst/>
                          <a:latin typeface="+mj-lt"/>
                        </a:rPr>
                        <a:t>¿Por qué cambia el color de la pulpa de las manzanas al estar expuestas a la intemperie?</a:t>
                      </a:r>
                    </a:p>
                    <a:p>
                      <a:pPr marL="0" marR="0" lvl="0" indent="0" algn="just" defTabSz="914400" rtl="0" eaLnBrk="1" fontAlgn="t" latinLnBrk="0" hangingPunct="1">
                        <a:lnSpc>
                          <a:spcPct val="100000"/>
                        </a:lnSpc>
                        <a:spcBef>
                          <a:spcPts val="1200"/>
                        </a:spcBef>
                        <a:spcAft>
                          <a:spcPts val="1200"/>
                        </a:spcAft>
                        <a:buClr>
                          <a:srgbClr val="000000"/>
                        </a:buClr>
                        <a:buSzTx/>
                        <a:buFont typeface="Arial"/>
                        <a:buNone/>
                        <a:tabLst/>
                        <a:defRPr/>
                      </a:pPr>
                      <a:r>
                        <a:rPr lang="es-MX" sz="1600" b="0" i="1" u="none" strike="noStrike" cap="none" dirty="0">
                          <a:solidFill>
                            <a:srgbClr val="FF0000"/>
                          </a:solidFill>
                          <a:effectLst/>
                          <a:latin typeface="+mj-lt"/>
                          <a:ea typeface="+mn-ea"/>
                          <a:cs typeface="+mn-cs"/>
                          <a:sym typeface="Arial"/>
                        </a:rPr>
                        <a:t>Al cortar una manzana y dejarla al aire libre, se observa al cabo de unas horas un </a:t>
                      </a:r>
                      <a:r>
                        <a:rPr lang="es-MX" sz="1600" b="0" i="1" u="none" strike="noStrike" cap="none" dirty="0">
                          <a:solidFill>
                            <a:srgbClr val="FF0000"/>
                          </a:solidFill>
                          <a:effectLst/>
                          <a:highlight>
                            <a:srgbClr val="FFFF00"/>
                          </a:highlight>
                          <a:latin typeface="+mj-lt"/>
                          <a:ea typeface="+mn-ea"/>
                          <a:cs typeface="+mn-cs"/>
                          <a:sym typeface="Arial"/>
                        </a:rPr>
                        <a:t>cambio de color en su pulpa, pasando de un blanco cremoso a un tono marrón</a:t>
                      </a:r>
                      <a:r>
                        <a:rPr lang="es-MX" sz="1600" b="0" i="1" u="none" strike="noStrike" cap="none" dirty="0">
                          <a:solidFill>
                            <a:srgbClr val="00B050"/>
                          </a:solidFill>
                          <a:effectLst/>
                          <a:latin typeface="+mj-lt"/>
                          <a:ea typeface="+mn-ea"/>
                          <a:cs typeface="+mn-cs"/>
                          <a:sym typeface="Arial"/>
                        </a:rPr>
                        <a:t>, el cual es causado por</a:t>
                      </a:r>
                      <a:r>
                        <a:rPr lang="es-MX" sz="1600" b="0" i="1" u="none" strike="noStrike" cap="none" dirty="0">
                          <a:solidFill>
                            <a:schemeClr val="tx1"/>
                          </a:solidFill>
                          <a:effectLst/>
                          <a:latin typeface="+mj-lt"/>
                          <a:ea typeface="+mn-ea"/>
                          <a:cs typeface="+mn-cs"/>
                          <a:sym typeface="Arial"/>
                        </a:rPr>
                        <a:t> </a:t>
                      </a:r>
                      <a:r>
                        <a:rPr lang="es-MX" sz="1600" b="0" i="1" u="none" strike="noStrike" cap="none" dirty="0">
                          <a:solidFill>
                            <a:srgbClr val="0000FF"/>
                          </a:solidFill>
                          <a:effectLst/>
                          <a:latin typeface="+mj-lt"/>
                          <a:ea typeface="+mn-ea"/>
                          <a:cs typeface="+mn-cs"/>
                          <a:sym typeface="Arial"/>
                        </a:rPr>
                        <a:t>la oxidación de los polifenoles llamado pardeamiento enzimático.</a:t>
                      </a:r>
                      <a:r>
                        <a:rPr lang="es-MX" sz="1600" b="0" i="1" u="none" strike="noStrike" cap="none" dirty="0">
                          <a:solidFill>
                            <a:schemeClr val="tx1"/>
                          </a:solidFill>
                          <a:effectLst/>
                          <a:latin typeface="+mj-lt"/>
                          <a:ea typeface="+mn-ea"/>
                          <a:cs typeface="+mn-cs"/>
                          <a:sym typeface="Arial"/>
                        </a:rPr>
                        <a:t> </a:t>
                      </a:r>
                      <a:r>
                        <a:rPr lang="es-MX" sz="1600" b="0" i="1" u="none" strike="noStrike" cap="none" dirty="0">
                          <a:solidFill>
                            <a:srgbClr val="FF0000"/>
                          </a:solidFill>
                          <a:effectLst/>
                          <a:latin typeface="+mj-lt"/>
                          <a:ea typeface="+mn-ea"/>
                          <a:cs typeface="+mn-cs"/>
                          <a:sym typeface="Arial"/>
                        </a:rPr>
                        <a:t>La pulpa de la manzana está compuesta por una mezcla de compuestos, como agua, azúcares, ácidos, proteínas y polifenoles.  </a:t>
                      </a:r>
                      <a:r>
                        <a:rPr lang="es-MX" sz="1600" b="0" i="1" u="none" strike="noStrike" cap="none" dirty="0">
                          <a:solidFill>
                            <a:srgbClr val="0000FF"/>
                          </a:solidFill>
                          <a:effectLst/>
                          <a:latin typeface="+mj-lt"/>
                          <a:ea typeface="+mn-ea"/>
                          <a:cs typeface="+mn-cs"/>
                          <a:sym typeface="Arial"/>
                        </a:rPr>
                        <a:t>Estos últimos son </a:t>
                      </a:r>
                      <a:r>
                        <a:rPr lang="es-MX" sz="1600" b="0" i="1" u="none" strike="noStrike" cap="none" dirty="0">
                          <a:solidFill>
                            <a:srgbClr val="0000FF"/>
                          </a:solidFill>
                          <a:effectLst/>
                          <a:highlight>
                            <a:srgbClr val="00FFFF"/>
                          </a:highlight>
                          <a:latin typeface="+mj-lt"/>
                          <a:ea typeface="+mn-ea"/>
                          <a:cs typeface="+mn-cs"/>
                          <a:sym typeface="Arial"/>
                        </a:rPr>
                        <a:t>moléculas con una estructura de forma que les permite oxidarse</a:t>
                      </a:r>
                      <a:r>
                        <a:rPr lang="es-MX" sz="1600" b="0" i="1" u="none" strike="noStrike" cap="none" dirty="0">
                          <a:solidFill>
                            <a:srgbClr val="0000FF"/>
                          </a:solidFill>
                          <a:effectLst/>
                          <a:latin typeface="+mj-lt"/>
                          <a:ea typeface="+mn-ea"/>
                          <a:cs typeface="+mn-cs"/>
                          <a:sym typeface="Arial"/>
                        </a:rPr>
                        <a:t> fácilmente </a:t>
                      </a:r>
                      <a:r>
                        <a:rPr lang="es-MX" sz="1600" b="0" i="1" u="none" strike="noStrike" cap="none" dirty="0">
                          <a:solidFill>
                            <a:srgbClr val="00B050"/>
                          </a:solidFill>
                          <a:effectLst/>
                          <a:latin typeface="+mj-lt"/>
                          <a:ea typeface="+mn-ea"/>
                          <a:cs typeface="+mn-cs"/>
                          <a:sym typeface="Arial"/>
                        </a:rPr>
                        <a:t>a través del </a:t>
                      </a:r>
                      <a:r>
                        <a:rPr lang="es-MX" sz="1600" b="0" i="1" u="none" strike="noStrike" cap="none" dirty="0">
                          <a:solidFill>
                            <a:srgbClr val="0000FF"/>
                          </a:solidFill>
                          <a:effectLst/>
                          <a:latin typeface="+mj-lt"/>
                          <a:ea typeface="+mn-ea"/>
                          <a:cs typeface="+mn-cs"/>
                          <a:sym typeface="Arial"/>
                        </a:rPr>
                        <a:t>contacto con el oxígeno del aire, y cuya reacción es catalizada por una </a:t>
                      </a:r>
                      <a:r>
                        <a:rPr lang="es-MX" sz="1600" b="0" i="1" u="none" strike="noStrike" cap="none" dirty="0">
                          <a:solidFill>
                            <a:srgbClr val="0000FF"/>
                          </a:solidFill>
                          <a:effectLst/>
                          <a:highlight>
                            <a:srgbClr val="00FFFF"/>
                          </a:highlight>
                          <a:latin typeface="+mj-lt"/>
                          <a:ea typeface="+mn-ea"/>
                          <a:cs typeface="+mn-cs"/>
                          <a:sym typeface="Arial"/>
                        </a:rPr>
                        <a:t>enzima llamada </a:t>
                      </a:r>
                      <a:r>
                        <a:rPr lang="es-MX" sz="1600" b="0" i="1" u="none" strike="noStrike" cap="none" dirty="0" err="1">
                          <a:solidFill>
                            <a:srgbClr val="0000FF"/>
                          </a:solidFill>
                          <a:effectLst/>
                          <a:highlight>
                            <a:srgbClr val="00FFFF"/>
                          </a:highlight>
                          <a:latin typeface="+mj-lt"/>
                          <a:ea typeface="+mn-ea"/>
                          <a:cs typeface="+mn-cs"/>
                          <a:sym typeface="Arial"/>
                        </a:rPr>
                        <a:t>polifenoloxidasa</a:t>
                      </a:r>
                      <a:r>
                        <a:rPr lang="es-MX" sz="1600" b="0" i="1" u="none" strike="noStrike" cap="none" dirty="0">
                          <a:solidFill>
                            <a:srgbClr val="0000FF"/>
                          </a:solidFill>
                          <a:effectLst/>
                          <a:highlight>
                            <a:srgbClr val="00FFFF"/>
                          </a:highlight>
                          <a:latin typeface="+mj-lt"/>
                          <a:ea typeface="+mn-ea"/>
                          <a:cs typeface="+mn-cs"/>
                          <a:sym typeface="Arial"/>
                        </a:rPr>
                        <a:t> presente en las células de la manzana formando melanina</a:t>
                      </a:r>
                      <a:r>
                        <a:rPr lang="es-MX" sz="1600" b="0" i="1" u="none" strike="noStrike" cap="none" dirty="0">
                          <a:solidFill>
                            <a:srgbClr val="0000FF"/>
                          </a:solidFill>
                          <a:effectLst/>
                          <a:latin typeface="+mj-lt"/>
                          <a:ea typeface="+mn-ea"/>
                          <a:cs typeface="+mn-cs"/>
                          <a:sym typeface="Arial"/>
                        </a:rPr>
                        <a:t>, que tiene un </a:t>
                      </a:r>
                      <a:r>
                        <a:rPr lang="es-MX" sz="1600" b="0" i="1" u="none" strike="noStrike" cap="none" dirty="0">
                          <a:solidFill>
                            <a:srgbClr val="0000FF"/>
                          </a:solidFill>
                          <a:effectLst/>
                          <a:highlight>
                            <a:srgbClr val="FFFF00"/>
                          </a:highlight>
                          <a:latin typeface="+mj-lt"/>
                          <a:ea typeface="+mn-ea"/>
                          <a:cs typeface="+mn-cs"/>
                          <a:sym typeface="Arial"/>
                        </a:rPr>
                        <a:t>color marrón característico</a:t>
                      </a:r>
                      <a:r>
                        <a:rPr lang="es-MX" sz="1600" b="0" i="1" u="none" strike="noStrike" cap="none" dirty="0">
                          <a:solidFill>
                            <a:schemeClr val="tx1"/>
                          </a:solidFill>
                          <a:effectLst/>
                          <a:latin typeface="+mj-lt"/>
                          <a:ea typeface="+mn-ea"/>
                          <a:cs typeface="+mn-cs"/>
                          <a:sym typeface="Arial"/>
                        </a:rPr>
                        <a:t>.  </a:t>
                      </a:r>
                      <a:endParaRPr lang="es-MX" sz="1600" dirty="0">
                        <a:effectLst/>
                        <a:latin typeface="+mj-l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just" rtl="0" fontAlgn="t">
                        <a:spcBef>
                          <a:spcPts val="0"/>
                        </a:spcBef>
                        <a:spcAft>
                          <a:spcPts val="0"/>
                        </a:spcAft>
                      </a:pPr>
                      <a:r>
                        <a:rPr lang="es-CL" sz="1400" b="1" i="0" u="none" strike="noStrike" dirty="0">
                          <a:solidFill>
                            <a:srgbClr val="000000"/>
                          </a:solidFill>
                          <a:effectLst/>
                          <a:latin typeface="+mj-lt"/>
                        </a:rPr>
                        <a:t>Convenciones:</a:t>
                      </a:r>
                    </a:p>
                    <a:p>
                      <a:pPr algn="just" rtl="0" fontAlgn="t">
                        <a:spcBef>
                          <a:spcPts val="0"/>
                        </a:spcBef>
                        <a:spcAft>
                          <a:spcPts val="0"/>
                        </a:spcAft>
                      </a:pPr>
                      <a:endParaRPr lang="es-CL" sz="1400" b="1" i="0" u="none" strike="noStrike" dirty="0">
                        <a:solidFill>
                          <a:srgbClr val="000000"/>
                        </a:solidFill>
                        <a:effectLst/>
                        <a:latin typeface="+mj-lt"/>
                      </a:endParaRPr>
                    </a:p>
                    <a:p>
                      <a:pPr algn="just" rtl="0" fontAlgn="t">
                        <a:spcBef>
                          <a:spcPts val="0"/>
                        </a:spcBef>
                        <a:spcAft>
                          <a:spcPts val="0"/>
                        </a:spcAft>
                      </a:pPr>
                      <a:endParaRPr lang="es-CL" sz="1400" b="1" i="0" u="none" strike="noStrike" dirty="0">
                        <a:solidFill>
                          <a:srgbClr val="000000"/>
                        </a:solidFill>
                        <a:effectLst/>
                        <a:latin typeface="+mj-lt"/>
                      </a:endParaRPr>
                    </a:p>
                    <a:p>
                      <a:pPr algn="just" rtl="0" fontAlgn="t">
                        <a:spcBef>
                          <a:spcPts val="0"/>
                        </a:spcBef>
                        <a:spcAft>
                          <a:spcPts val="0"/>
                        </a:spcAft>
                      </a:pPr>
                      <a:endParaRPr lang="es-CL" sz="1400" dirty="0">
                        <a:effectLst/>
                        <a:latin typeface="+mj-lt"/>
                      </a:endParaRPr>
                    </a:p>
                    <a:p>
                      <a:pPr algn="just" rtl="0" fontAlgn="t">
                        <a:spcBef>
                          <a:spcPts val="0"/>
                        </a:spcBef>
                        <a:spcAft>
                          <a:spcPts val="0"/>
                        </a:spcAft>
                      </a:pPr>
                      <a:r>
                        <a:rPr lang="es-CL" sz="1400" b="1" i="0" u="none" strike="noStrike" dirty="0">
                          <a:solidFill>
                            <a:srgbClr val="FF0000"/>
                          </a:solidFill>
                          <a:effectLst/>
                          <a:latin typeface="+mj-lt"/>
                        </a:rPr>
                        <a:t>Descripción o efecto </a:t>
                      </a:r>
                      <a:r>
                        <a:rPr lang="es-CL" sz="1400" b="1" i="0" u="none" strike="noStrike" dirty="0">
                          <a:solidFill>
                            <a:srgbClr val="0000FF"/>
                          </a:solidFill>
                          <a:effectLst/>
                          <a:latin typeface="+mj-lt"/>
                        </a:rPr>
                        <a:t>Causa(s) y mecanismo</a:t>
                      </a:r>
                      <a:endParaRPr lang="es-CL" sz="1400" dirty="0">
                        <a:effectLst/>
                        <a:latin typeface="+mj-lt"/>
                      </a:endParaRPr>
                    </a:p>
                    <a:p>
                      <a:pPr algn="just" rtl="0" fontAlgn="t">
                        <a:spcBef>
                          <a:spcPts val="0"/>
                        </a:spcBef>
                        <a:spcAft>
                          <a:spcPts val="0"/>
                        </a:spcAft>
                      </a:pPr>
                      <a:r>
                        <a:rPr lang="es-CL" sz="1400" b="1" i="0" u="none" strike="noStrike" dirty="0">
                          <a:solidFill>
                            <a:srgbClr val="00B050"/>
                          </a:solidFill>
                          <a:effectLst/>
                          <a:latin typeface="+mj-lt"/>
                        </a:rPr>
                        <a:t>Marcadores textuales</a:t>
                      </a:r>
                      <a:endParaRPr lang="es-CL" sz="1400" dirty="0">
                        <a:effectLst/>
                        <a:latin typeface="+mj-lt"/>
                      </a:endParaRPr>
                    </a:p>
                    <a:p>
                      <a:pPr algn="just" rtl="0" fontAlgn="t">
                        <a:spcBef>
                          <a:spcPts val="0"/>
                        </a:spcBef>
                        <a:spcAft>
                          <a:spcPts val="0"/>
                        </a:spcAft>
                      </a:pPr>
                      <a:r>
                        <a:rPr lang="es-CL" sz="1400" b="1" i="0" u="none" strike="noStrike" dirty="0">
                          <a:solidFill>
                            <a:schemeClr val="tx1"/>
                          </a:solidFill>
                          <a:effectLst/>
                          <a:highlight>
                            <a:srgbClr val="FFFF00"/>
                          </a:highlight>
                          <a:latin typeface="+mj-lt"/>
                        </a:rPr>
                        <a:t>Escala macroscópica</a:t>
                      </a:r>
                      <a:endParaRPr lang="es-CL" sz="1400" dirty="0">
                        <a:solidFill>
                          <a:schemeClr val="tx1"/>
                        </a:solidFill>
                        <a:effectLst/>
                        <a:highlight>
                          <a:srgbClr val="FFFF00"/>
                        </a:highlight>
                        <a:latin typeface="+mj-lt"/>
                      </a:endParaRPr>
                    </a:p>
                    <a:p>
                      <a:pPr algn="just" rtl="0" fontAlgn="t">
                        <a:spcBef>
                          <a:spcPts val="0"/>
                        </a:spcBef>
                        <a:spcAft>
                          <a:spcPts val="0"/>
                        </a:spcAft>
                      </a:pPr>
                      <a:r>
                        <a:rPr lang="es-CL" sz="1400" b="1" i="0" u="none" strike="noStrike" dirty="0">
                          <a:solidFill>
                            <a:schemeClr val="tx1"/>
                          </a:solidFill>
                          <a:effectLst/>
                          <a:highlight>
                            <a:srgbClr val="00FFFF"/>
                          </a:highlight>
                          <a:latin typeface="+mj-lt"/>
                        </a:rPr>
                        <a:t>Escala submicroscópica</a:t>
                      </a:r>
                      <a:endParaRPr lang="es-CL" sz="1400" dirty="0">
                        <a:solidFill>
                          <a:schemeClr val="tx1"/>
                        </a:solidFill>
                        <a:effectLst/>
                        <a:highlight>
                          <a:srgbClr val="00FFFF"/>
                        </a:highlight>
                        <a:latin typeface="+mj-lt"/>
                      </a:endParaRPr>
                    </a:p>
                  </a:txBody>
                  <a:tcPr marL="32623" marR="32623" marT="46604" marB="46604">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543632"/>
                  </a:ext>
                </a:extLst>
              </a:tr>
            </a:tbl>
          </a:graphicData>
        </a:graphic>
      </p:graphicFrame>
      <p:sp>
        <p:nvSpPr>
          <p:cNvPr id="7" name="Rectangle 1">
            <a:extLst>
              <a:ext uri="{FF2B5EF4-FFF2-40B4-BE49-F238E27FC236}">
                <a16:creationId xmlns:a16="http://schemas.microsoft.com/office/drawing/2014/main" id="{A8E12F0E-4D24-0124-F183-A9BD32D3D734}"/>
              </a:ext>
            </a:extLst>
          </p:cNvPr>
          <p:cNvSpPr>
            <a:spLocks noChangeArrowheads="1"/>
          </p:cNvSpPr>
          <p:nvPr/>
        </p:nvSpPr>
        <p:spPr bwMode="auto">
          <a:xfrm>
            <a:off x="2370138" y="12461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Tree>
    <p:extLst>
      <p:ext uri="{BB962C8B-B14F-4D97-AF65-F5344CB8AC3E}">
        <p14:creationId xmlns:p14="http://schemas.microsoft.com/office/powerpoint/2010/main" val="1084127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A1647A-337F-0BAE-9F42-E82A2C1EA23F}"/>
              </a:ext>
            </a:extLst>
          </p:cNvPr>
          <p:cNvSpPr>
            <a:spLocks noGrp="1"/>
          </p:cNvSpPr>
          <p:nvPr>
            <p:ph type="title"/>
          </p:nvPr>
        </p:nvSpPr>
        <p:spPr>
          <a:xfrm>
            <a:off x="628650" y="273844"/>
            <a:ext cx="7886700" cy="359202"/>
          </a:xfrm>
        </p:spPr>
        <p:txBody>
          <a:bodyPr>
            <a:normAutofit/>
          </a:bodyPr>
          <a:lstStyle/>
          <a:p>
            <a:r>
              <a:rPr lang="es-CL" sz="2000" dirty="0"/>
              <a:t>Actividad 	</a:t>
            </a:r>
          </a:p>
        </p:txBody>
      </p:sp>
      <p:sp>
        <p:nvSpPr>
          <p:cNvPr id="3" name="Marcador de contenido 2">
            <a:extLst>
              <a:ext uri="{FF2B5EF4-FFF2-40B4-BE49-F238E27FC236}">
                <a16:creationId xmlns:a16="http://schemas.microsoft.com/office/drawing/2014/main" id="{969BCB1D-9B2B-3D20-0740-3DCA08BECB92}"/>
              </a:ext>
            </a:extLst>
          </p:cNvPr>
          <p:cNvSpPr>
            <a:spLocks noGrp="1"/>
          </p:cNvSpPr>
          <p:nvPr>
            <p:ph idx="1"/>
          </p:nvPr>
        </p:nvSpPr>
        <p:spPr>
          <a:xfrm>
            <a:off x="628650" y="728358"/>
            <a:ext cx="7886700" cy="1381796"/>
          </a:xfrm>
        </p:spPr>
        <p:txBody>
          <a:bodyPr>
            <a:normAutofit lnSpcReduction="10000"/>
          </a:bodyPr>
          <a:lstStyle/>
          <a:p>
            <a:pPr marL="95250" indent="0" algn="just" rtl="0" fontAlgn="base">
              <a:spcBef>
                <a:spcPts val="600"/>
              </a:spcBef>
              <a:spcAft>
                <a:spcPts val="0"/>
              </a:spcAft>
              <a:buNone/>
            </a:pPr>
            <a:r>
              <a:rPr lang="es-MX" sz="1200" dirty="0">
                <a:solidFill>
                  <a:srgbClr val="000000"/>
                </a:solidFill>
                <a:latin typeface="Calibri" panose="020F0502020204030204" pitchFamily="34" charset="0"/>
              </a:rPr>
              <a:t>1. F</a:t>
            </a:r>
            <a:r>
              <a:rPr lang="es-MX" sz="1200" i="0" u="none" strike="noStrike" dirty="0">
                <a:solidFill>
                  <a:srgbClr val="000000"/>
                </a:solidFill>
                <a:effectLst/>
                <a:latin typeface="Calibri" panose="020F0502020204030204" pitchFamily="34" charset="0"/>
              </a:rPr>
              <a:t>ormar grupos de dos o tres estudiantes. </a:t>
            </a:r>
          </a:p>
          <a:p>
            <a:pPr marL="95250" indent="0" algn="just" rtl="0" fontAlgn="base">
              <a:spcBef>
                <a:spcPts val="600"/>
              </a:spcBef>
              <a:spcAft>
                <a:spcPts val="0"/>
              </a:spcAft>
              <a:buNone/>
            </a:pPr>
            <a:r>
              <a:rPr lang="es-MX" sz="1200" i="0" u="none" strike="noStrike" dirty="0">
                <a:solidFill>
                  <a:srgbClr val="000000"/>
                </a:solidFill>
                <a:latin typeface="Calibri" panose="020F0502020204030204" pitchFamily="34" charset="0"/>
              </a:rPr>
              <a:t>2. </a:t>
            </a:r>
            <a:r>
              <a:rPr lang="es-MX" sz="1200" i="0" u="none" strike="noStrike" dirty="0">
                <a:solidFill>
                  <a:srgbClr val="000000"/>
                </a:solidFill>
                <a:effectLst/>
                <a:latin typeface="Calibri" panose="020F0502020204030204" pitchFamily="34" charset="0"/>
              </a:rPr>
              <a:t>Elaboren por escrito una explicación científica con una de las siguientes preguntas, apoyándose en fuentes fiables de información para la elaboración de la explicación. Pueden complementar las explicaciones con dibujos.</a:t>
            </a:r>
          </a:p>
          <a:p>
            <a:pPr marL="95250" indent="0" algn="just" rtl="0" fontAlgn="base">
              <a:spcBef>
                <a:spcPts val="600"/>
              </a:spcBef>
              <a:spcAft>
                <a:spcPts val="0"/>
              </a:spcAft>
              <a:buNone/>
            </a:pPr>
            <a:r>
              <a:rPr lang="es-MX" sz="1200" dirty="0">
                <a:solidFill>
                  <a:srgbClr val="000000"/>
                </a:solidFill>
                <a:latin typeface="Calibri" panose="020F0502020204030204" pitchFamily="34" charset="0"/>
              </a:rPr>
              <a:t>3. </a:t>
            </a:r>
            <a:r>
              <a:rPr lang="es-MX" sz="1200" i="0" u="none" strike="noStrike" dirty="0">
                <a:solidFill>
                  <a:srgbClr val="000000"/>
                </a:solidFill>
                <a:effectLst/>
                <a:latin typeface="Calibri" panose="020F0502020204030204" pitchFamily="34" charset="0"/>
              </a:rPr>
              <a:t>Identifiquen, mediante flechas o colores, las escalas de realidad y los conectores gramaticales usados en la explicación.   </a:t>
            </a:r>
          </a:p>
          <a:p>
            <a:pPr marL="95250" indent="0">
              <a:buNone/>
            </a:pPr>
            <a:br>
              <a:rPr lang="es-MX" sz="1400" dirty="0"/>
            </a:br>
            <a:endParaRPr lang="es-CL" sz="1400" dirty="0"/>
          </a:p>
        </p:txBody>
      </p:sp>
      <p:sp>
        <p:nvSpPr>
          <p:cNvPr id="5" name="CuadroTexto 4">
            <a:extLst>
              <a:ext uri="{FF2B5EF4-FFF2-40B4-BE49-F238E27FC236}">
                <a16:creationId xmlns:a16="http://schemas.microsoft.com/office/drawing/2014/main" id="{42AB045F-DD8D-650F-38BA-1CA52096741D}"/>
              </a:ext>
            </a:extLst>
          </p:cNvPr>
          <p:cNvSpPr txBox="1"/>
          <p:nvPr/>
        </p:nvSpPr>
        <p:spPr>
          <a:xfrm>
            <a:off x="695571" y="1875692"/>
            <a:ext cx="8112368" cy="3488134"/>
          </a:xfrm>
          <a:prstGeom prst="rect">
            <a:avLst/>
          </a:prstGeom>
          <a:noFill/>
        </p:spPr>
        <p:txBody>
          <a:bodyPr wrap="square">
            <a:spAutoFit/>
          </a:bodyPr>
          <a:lstStyle/>
          <a:p>
            <a:pPr algn="just" rtl="0">
              <a:spcBef>
                <a:spcPts val="0"/>
              </a:spcBef>
              <a:spcAft>
                <a:spcPts val="800"/>
              </a:spcAft>
            </a:pPr>
            <a:r>
              <a:rPr lang="es-MX" sz="1400" b="1" i="1" u="none" strike="noStrike" dirty="0">
                <a:solidFill>
                  <a:srgbClr val="000000"/>
                </a:solidFill>
                <a:effectLst/>
                <a:latin typeface="Calibri" panose="020F0502020204030204" pitchFamily="34" charset="0"/>
              </a:rPr>
              <a:t>¿Cómo funcionan los jabones o detergentes para remover restos de alimentos o suciedad en prendas? </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¿Por qué los hervidores de agua en ciertas regiones se llenan de sarro al cabo de un tiempo de ser utilizados? </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¿Por qué se les adicionan nitritos y nitratos a los alimentos embutidos para alargar su vida útil?</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¿Por qué los cuchillos de acero inoxidables no se oxidan, si están hechos de un metal? </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¿Por qué la miel de abejas no se echa a perder?</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¿Cómo funcionan los desodorantes y antitranspirantes para evitar la sudoración y malos olores corporales?</a:t>
            </a:r>
            <a:endParaRPr lang="es-MX" b="0" dirty="0">
              <a:effectLst/>
            </a:endParaRPr>
          </a:p>
          <a:p>
            <a:pPr algn="just" rtl="0">
              <a:spcBef>
                <a:spcPts val="600"/>
              </a:spcBef>
              <a:spcAft>
                <a:spcPts val="600"/>
              </a:spcAft>
            </a:pPr>
            <a:r>
              <a:rPr lang="es-MX" sz="1400" b="1" i="1" u="none" strike="noStrike" dirty="0">
                <a:solidFill>
                  <a:srgbClr val="000000"/>
                </a:solidFill>
                <a:effectLst/>
                <a:latin typeface="Calibri" panose="020F0502020204030204" pitchFamily="34" charset="0"/>
              </a:rPr>
              <a:t>¿Por qué se usan superficies recubiertas con cobre en lugares de alta circulación de personas, como barandas del metro y cajas?   </a:t>
            </a:r>
            <a:endParaRPr lang="es-MX" b="0" dirty="0">
              <a:effectLst/>
            </a:endParaRPr>
          </a:p>
          <a:p>
            <a:br>
              <a:rPr lang="es-MX" dirty="0"/>
            </a:br>
            <a:endParaRPr lang="es-CL" dirty="0"/>
          </a:p>
        </p:txBody>
      </p:sp>
    </p:spTree>
    <p:extLst>
      <p:ext uri="{BB962C8B-B14F-4D97-AF65-F5344CB8AC3E}">
        <p14:creationId xmlns:p14="http://schemas.microsoft.com/office/powerpoint/2010/main" val="1400778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3"/>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Google Shape;244;p14"/>
          <p:cNvSpPr txBox="1">
            <a:spLocks noGrp="1"/>
          </p:cNvSpPr>
          <p:nvPr>
            <p:ph type="title"/>
          </p:nvPr>
        </p:nvSpPr>
        <p:spPr>
          <a:xfrm>
            <a:off x="835357" y="2220537"/>
            <a:ext cx="3027251" cy="1790700"/>
          </a:xfrm>
          <a:prstGeom prst="rect">
            <a:avLst/>
          </a:prstGeom>
        </p:spPr>
        <p:txBody>
          <a:bodyPr spcFirstLastPara="1" vert="horz" lIns="91440" tIns="45720" rIns="91440" bIns="45720" rtlCol="0" anchor="t" anchorCtr="0">
            <a:normAutofit/>
          </a:bodyPr>
          <a:lstStyle/>
          <a:p>
            <a:pPr marL="0" lvl="0" indent="0">
              <a:spcBef>
                <a:spcPct val="0"/>
              </a:spcBef>
              <a:spcAft>
                <a:spcPts val="0"/>
              </a:spcAft>
              <a:buClr>
                <a:schemeClr val="dk1"/>
              </a:buClr>
              <a:buSzPts val="1400"/>
            </a:pPr>
            <a:r>
              <a:rPr lang="en-US" sz="4100" b="1" kern="1200">
                <a:solidFill>
                  <a:schemeClr val="tx1"/>
                </a:solidFill>
                <a:latin typeface="+mj-lt"/>
                <a:ea typeface="+mj-ea"/>
                <a:cs typeface="+mj-cs"/>
                <a:sym typeface="Quattrocento Sans"/>
              </a:rPr>
              <a:t>Ticket de salida </a:t>
            </a:r>
          </a:p>
        </p:txBody>
      </p:sp>
      <p:grpSp>
        <p:nvGrpSpPr>
          <p:cNvPr id="9225" name="Group 92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238744"/>
            <a:ext cx="548639" cy="505095"/>
            <a:chOff x="3940602" y="308034"/>
            <a:chExt cx="2116791" cy="3428999"/>
          </a:xfrm>
          <a:solidFill>
            <a:schemeClr val="accent4"/>
          </a:solidFill>
        </p:grpSpPr>
        <p:sp>
          <p:nvSpPr>
            <p:cNvPr id="9226" name="Rectangle 92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8" name="Rectangle 92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0" name="Rectangle 92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293914"/>
            <a:ext cx="4507025" cy="45128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DDA0EA1D-F4ED-0C2E-DB36-CFBD0F3B759E}"/>
              </a:ext>
            </a:extLst>
          </p:cNvPr>
          <p:cNvPicPr>
            <a:picLocks noChangeAspect="1"/>
          </p:cNvPicPr>
          <p:nvPr/>
        </p:nvPicPr>
        <p:blipFill>
          <a:blip r:embed="rId3"/>
          <a:stretch>
            <a:fillRect/>
          </a:stretch>
        </p:blipFill>
        <p:spPr>
          <a:xfrm>
            <a:off x="4697965" y="618050"/>
            <a:ext cx="3773912" cy="37739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Rotuladores y bolígrafos adhesivos de colores en una libreta abierta">
            <a:extLst>
              <a:ext uri="{FF2B5EF4-FFF2-40B4-BE49-F238E27FC236}">
                <a16:creationId xmlns:a16="http://schemas.microsoft.com/office/drawing/2014/main" id="{81705E04-3D7B-8BCB-A3D5-CECA9418A8F1}"/>
              </a:ext>
            </a:extLst>
          </p:cNvPr>
          <p:cNvPicPr>
            <a:picLocks noChangeAspect="1"/>
          </p:cNvPicPr>
          <p:nvPr/>
        </p:nvPicPr>
        <p:blipFill rotWithShape="1">
          <a:blip r:embed="rId2"/>
          <a:srcRect t="15369"/>
          <a:stretch/>
        </p:blipFill>
        <p:spPr>
          <a:xfrm>
            <a:off x="20" y="-5714"/>
            <a:ext cx="9143979" cy="5165522"/>
          </a:xfrm>
          <a:prstGeom prst="rect">
            <a:avLst/>
          </a:prstGeom>
        </p:spPr>
      </p:pic>
      <p:sp>
        <p:nvSpPr>
          <p:cNvPr id="23" name="Rectangle 2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47414" y="-939681"/>
            <a:ext cx="3049171" cy="9144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8087" y="241537"/>
            <a:ext cx="2300957" cy="1806455"/>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Rectangle 26">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794" y="3129660"/>
            <a:ext cx="5366057" cy="2027244"/>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ítulo 1">
            <a:extLst>
              <a:ext uri="{FF2B5EF4-FFF2-40B4-BE49-F238E27FC236}">
                <a16:creationId xmlns:a16="http://schemas.microsoft.com/office/drawing/2014/main" id="{E016C864-E486-1A6E-F150-BB9639E3D933}"/>
              </a:ext>
            </a:extLst>
          </p:cNvPr>
          <p:cNvSpPr>
            <a:spLocks noGrp="1"/>
          </p:cNvSpPr>
          <p:nvPr>
            <p:ph type="title"/>
          </p:nvPr>
        </p:nvSpPr>
        <p:spPr>
          <a:xfrm>
            <a:off x="4450232" y="217659"/>
            <a:ext cx="3798333" cy="1049011"/>
          </a:xfrm>
        </p:spPr>
        <p:txBody>
          <a:bodyPr vert="horz" lIns="91440" tIns="45720" rIns="91440" bIns="45720" rtlCol="0" anchor="b">
            <a:normAutofit/>
          </a:bodyPr>
          <a:lstStyle/>
          <a:p>
            <a:pPr>
              <a:spcBef>
                <a:spcPct val="0"/>
              </a:spcBef>
            </a:pPr>
            <a:r>
              <a:rPr lang="en-US" sz="2700" kern="1200" dirty="0" err="1">
                <a:solidFill>
                  <a:schemeClr val="tx1"/>
                </a:solidFill>
                <a:latin typeface="+mj-lt"/>
                <a:ea typeface="+mj-ea"/>
                <a:cs typeface="+mj-cs"/>
              </a:rPr>
              <a:t>Síntesis</a:t>
            </a:r>
            <a:r>
              <a:rPr lang="en-US" sz="2700" kern="1200" dirty="0">
                <a:solidFill>
                  <a:schemeClr val="tx1"/>
                </a:solidFill>
                <a:latin typeface="+mj-lt"/>
                <a:ea typeface="+mj-ea"/>
                <a:cs typeface="+mj-cs"/>
              </a:rPr>
              <a:t> de la </a:t>
            </a:r>
            <a:r>
              <a:rPr lang="en-US" sz="2700" kern="1200" dirty="0" err="1">
                <a:solidFill>
                  <a:schemeClr val="tx1"/>
                </a:solidFill>
                <a:latin typeface="+mj-lt"/>
                <a:ea typeface="+mj-ea"/>
                <a:cs typeface="+mj-cs"/>
              </a:rPr>
              <a:t>sesión</a:t>
            </a:r>
            <a:r>
              <a:rPr lang="en-US" sz="2700" kern="1200" dirty="0">
                <a:solidFill>
                  <a:schemeClr val="tx1"/>
                </a:solidFill>
                <a:latin typeface="+mj-lt"/>
                <a:ea typeface="+mj-ea"/>
                <a:cs typeface="+mj-cs"/>
              </a:rPr>
              <a:t> 1</a:t>
            </a:r>
          </a:p>
        </p:txBody>
      </p:sp>
      <p:sp>
        <p:nvSpPr>
          <p:cNvPr id="29" name="Rectangle 28">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5052" y="-5714"/>
            <a:ext cx="746740" cy="5188584"/>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98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33E3D857-BFC8-AF67-4AF5-166CF4D4400A}"/>
              </a:ext>
            </a:extLst>
          </p:cNvPr>
          <p:cNvSpPr txBox="1"/>
          <p:nvPr/>
        </p:nvSpPr>
        <p:spPr>
          <a:xfrm>
            <a:off x="628650" y="417891"/>
            <a:ext cx="7886700" cy="850124"/>
          </a:xfrm>
          <a:prstGeom prst="rect">
            <a:avLst/>
          </a:prstGeom>
        </p:spPr>
        <p:txBody>
          <a:bodyPr vert="horz" lIns="91440" tIns="45720" rIns="91440" bIns="45720" rtlCol="0" anchor="ctr">
            <a:normAutofit/>
          </a:bodyPr>
          <a:lstStyle/>
          <a:p>
            <a:pPr marL="76200" indent="0" algn="ctr">
              <a:lnSpc>
                <a:spcPct val="90000"/>
              </a:lnSpc>
              <a:spcBef>
                <a:spcPct val="0"/>
              </a:spcBef>
              <a:spcAft>
                <a:spcPts val="600"/>
              </a:spcAft>
            </a:pPr>
            <a:r>
              <a:rPr lang="en-US" sz="2700" kern="1200">
                <a:solidFill>
                  <a:schemeClr val="tx1"/>
                </a:solidFill>
                <a:latin typeface="+mj-lt"/>
                <a:ea typeface="+mj-ea"/>
                <a:cs typeface="+mj-cs"/>
              </a:rPr>
              <a:t>Taller 1: Análisis de una investigación Química en Chile.</a:t>
            </a:r>
          </a:p>
        </p:txBody>
      </p:sp>
      <p:graphicFrame>
        <p:nvGraphicFramePr>
          <p:cNvPr id="5" name="Marcador de texto 2">
            <a:extLst>
              <a:ext uri="{FF2B5EF4-FFF2-40B4-BE49-F238E27FC236}">
                <a16:creationId xmlns:a16="http://schemas.microsoft.com/office/drawing/2014/main" id="{499E79B4-E9F5-FCA3-3EAF-8E06FC637175}"/>
              </a:ext>
            </a:extLst>
          </p:cNvPr>
          <p:cNvGraphicFramePr/>
          <p:nvPr>
            <p:extLst>
              <p:ext uri="{D42A27DB-BD31-4B8C-83A1-F6EECF244321}">
                <p14:modId xmlns:p14="http://schemas.microsoft.com/office/powerpoint/2010/main" val="3015550640"/>
              </p:ext>
            </p:extLst>
          </p:nvPr>
        </p:nvGraphicFramePr>
        <p:xfrm>
          <a:off x="628650" y="1371600"/>
          <a:ext cx="78867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814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926E10-8324-D979-F602-9C11CE741AAE}"/>
              </a:ext>
            </a:extLst>
          </p:cNvPr>
          <p:cNvSpPr>
            <a:spLocks noGrp="1"/>
          </p:cNvSpPr>
          <p:nvPr>
            <p:ph type="title"/>
          </p:nvPr>
        </p:nvSpPr>
        <p:spPr>
          <a:xfrm>
            <a:off x="442170" y="642135"/>
            <a:ext cx="3420438" cy="846051"/>
          </a:xfrm>
        </p:spPr>
        <p:txBody>
          <a:bodyPr vert="horz" lIns="91440" tIns="45720" rIns="91440" bIns="45720" rtlCol="0" anchor="ctr">
            <a:normAutofit/>
          </a:bodyPr>
          <a:lstStyle/>
          <a:p>
            <a:pPr>
              <a:spcBef>
                <a:spcPct val="0"/>
              </a:spcBef>
            </a:pPr>
            <a:r>
              <a:rPr lang="en-US" sz="2600" kern="1200" dirty="0">
                <a:solidFill>
                  <a:schemeClr val="tx1"/>
                </a:solidFill>
                <a:latin typeface="+mj-lt"/>
                <a:ea typeface="+mj-ea"/>
                <a:cs typeface="+mj-cs"/>
              </a:rPr>
              <a:t>Grandes ideas de la </a:t>
            </a:r>
            <a:r>
              <a:rPr lang="en-US" sz="2600" kern="1200" dirty="0" err="1">
                <a:solidFill>
                  <a:schemeClr val="tx1"/>
                </a:solidFill>
                <a:latin typeface="+mj-lt"/>
                <a:ea typeface="+mj-ea"/>
                <a:cs typeface="+mj-cs"/>
              </a:rPr>
              <a:t>Ciencia</a:t>
            </a:r>
            <a:endParaRPr lang="en-US" sz="2600" kern="1200" dirty="0">
              <a:solidFill>
                <a:schemeClr val="tx1"/>
              </a:solidFill>
              <a:latin typeface="+mj-lt"/>
              <a:ea typeface="+mj-ea"/>
              <a:cs typeface="+mj-cs"/>
            </a:endParaRPr>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79FD168D-8443-AAD9-E6F7-AEAF364EF8C2}"/>
              </a:ext>
            </a:extLst>
          </p:cNvPr>
          <p:cNvSpPr>
            <a:spLocks noGrp="1"/>
          </p:cNvSpPr>
          <p:nvPr>
            <p:ph type="body" idx="2"/>
          </p:nvPr>
        </p:nvSpPr>
        <p:spPr>
          <a:xfrm>
            <a:off x="443039" y="1747878"/>
            <a:ext cx="3419569" cy="2984689"/>
          </a:xfrm>
        </p:spPr>
        <p:txBody>
          <a:bodyPr vert="horz" lIns="91440" tIns="45720" rIns="91440" bIns="45720" rtlCol="0" anchor="ctr">
            <a:normAutofit lnSpcReduction="10000"/>
          </a:bodyPr>
          <a:lstStyle/>
          <a:p>
            <a:pPr marL="0" indent="0"/>
            <a:r>
              <a:rPr lang="es-CL" sz="2400" kern="1200" dirty="0">
                <a:solidFill>
                  <a:schemeClr val="tx1"/>
                </a:solidFill>
                <a:latin typeface="+mn-lt"/>
                <a:ea typeface="+mn-ea"/>
                <a:cs typeface="+mn-cs"/>
              </a:rPr>
              <a:t>De los conocimientos que has aprendido sobre la Química durante tu vida cotidiana y/o escolaridad, </a:t>
            </a:r>
            <a:r>
              <a:rPr lang="es-CL" sz="2400" b="1" kern="1200" dirty="0">
                <a:solidFill>
                  <a:schemeClr val="tx1"/>
                </a:solidFill>
                <a:latin typeface="+mn-lt"/>
                <a:ea typeface="+mn-ea"/>
                <a:cs typeface="+mn-cs"/>
              </a:rPr>
              <a:t>¿cuál es la idea más relevante que has aprendido de la Química?</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uímica verde: hacia productos más sostenibles">
            <a:extLst>
              <a:ext uri="{FF2B5EF4-FFF2-40B4-BE49-F238E27FC236}">
                <a16:creationId xmlns:a16="http://schemas.microsoft.com/office/drawing/2014/main" id="{32FEE664-DCE3-541E-EC6D-9570A938F7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90" r="-3" b="-3"/>
          <a:stretch/>
        </p:blipFill>
        <p:spPr bwMode="auto">
          <a:xfrm>
            <a:off x="4483341" y="599514"/>
            <a:ext cx="4069057" cy="394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p4"/>
          <p:cNvSpPr txBox="1"/>
          <p:nvPr/>
        </p:nvSpPr>
        <p:spPr>
          <a:xfrm>
            <a:off x="606478" y="290197"/>
            <a:ext cx="6927525" cy="891713"/>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434343"/>
              </a:buClr>
              <a:buSzPts val="2300"/>
            </a:pPr>
            <a:r>
              <a:rPr lang="en-US" sz="3800" b="1" i="0" u="none" strike="noStrike" kern="1200" cap="none" dirty="0">
                <a:solidFill>
                  <a:schemeClr val="tx1"/>
                </a:solidFill>
                <a:latin typeface="+mj-lt"/>
                <a:ea typeface="+mj-ea"/>
                <a:cs typeface="+mj-cs"/>
                <a:sym typeface="Calibri"/>
              </a:rPr>
              <a:t>Grandes ideas </a:t>
            </a:r>
            <a:r>
              <a:rPr lang="en-US" sz="3800" b="1" i="0" u="none" strike="noStrike" kern="1200" cap="none" dirty="0" err="1">
                <a:solidFill>
                  <a:schemeClr val="tx1"/>
                </a:solidFill>
                <a:latin typeface="+mj-lt"/>
                <a:ea typeface="+mj-ea"/>
                <a:cs typeface="+mj-cs"/>
                <a:sym typeface="Calibri"/>
              </a:rPr>
              <a:t>en</a:t>
            </a:r>
            <a:r>
              <a:rPr lang="en-US" sz="3800" b="1" i="0" u="none" strike="noStrike" kern="1200" cap="none" dirty="0">
                <a:solidFill>
                  <a:schemeClr val="tx1"/>
                </a:solidFill>
                <a:latin typeface="+mj-lt"/>
                <a:ea typeface="+mj-ea"/>
                <a:cs typeface="+mj-cs"/>
                <a:sym typeface="Calibri"/>
              </a:rPr>
              <a:t> </a:t>
            </a:r>
            <a:r>
              <a:rPr lang="en-US" sz="3800" b="1" i="0" u="none" strike="noStrike" kern="1200" cap="none" dirty="0" err="1">
                <a:solidFill>
                  <a:schemeClr val="tx1"/>
                </a:solidFill>
                <a:latin typeface="+mj-lt"/>
                <a:ea typeface="+mj-ea"/>
                <a:cs typeface="+mj-cs"/>
                <a:sym typeface="Calibri"/>
              </a:rPr>
              <a:t>Química</a:t>
            </a:r>
            <a:endParaRPr lang="en-US" sz="3800" b="1" i="0" u="none" strike="noStrike" kern="1200" cap="none" dirty="0">
              <a:solidFill>
                <a:schemeClr val="tx1"/>
              </a:solidFill>
              <a:latin typeface="+mj-lt"/>
              <a:ea typeface="+mj-ea"/>
              <a:cs typeface="+mj-cs"/>
              <a:sym typeface="Calibri"/>
            </a:endParaRPr>
          </a:p>
        </p:txBody>
      </p:sp>
      <p:grpSp>
        <p:nvGrpSpPr>
          <p:cNvPr id="106" name="Group 105">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107" name="Rectangle 106">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Rectangle 10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Google Shape;98;p4"/>
          <p:cNvSpPr txBox="1"/>
          <p:nvPr/>
        </p:nvSpPr>
        <p:spPr>
          <a:xfrm>
            <a:off x="595245" y="1652309"/>
            <a:ext cx="7920105" cy="3110884"/>
          </a:xfrm>
          <a:prstGeom prst="rect">
            <a:avLst/>
          </a:prstGeom>
        </p:spPr>
        <p:txBody>
          <a:bodyPr spcFirstLastPara="1" vert="horz" lIns="91440" tIns="45720" rIns="91440" bIns="45720" rtlCol="0" anchor="ctr" anchorCtr="0">
            <a:normAutofit/>
          </a:bodyPr>
          <a:lstStyle/>
          <a:p>
            <a:pPr marL="0" marR="0" lvl="0" indent="-228600">
              <a:lnSpc>
                <a:spcPct val="90000"/>
              </a:lnSpc>
              <a:spcBef>
                <a:spcPts val="0"/>
              </a:spcBef>
              <a:spcAft>
                <a:spcPts val="0"/>
              </a:spcAft>
              <a:buFont typeface="Arial" panose="020B0604020202020204" pitchFamily="34" charset="0"/>
              <a:buChar char="•"/>
            </a:pPr>
            <a:r>
              <a:rPr lang="es-CL" sz="1600" b="0" i="0" u="none" strike="noStrike" kern="1200" cap="none" dirty="0">
                <a:solidFill>
                  <a:schemeClr val="tx1"/>
                </a:solidFill>
                <a:latin typeface="+mn-lt"/>
                <a:ea typeface="+mn-ea"/>
                <a:cs typeface="+mn-cs"/>
                <a:sym typeface="Arial"/>
              </a:rPr>
              <a:t>Aquellas que pueden usarse para describir, explicar o hacer predicciones sobre un rango de fenómenos relacionados con el mundo natural (</a:t>
            </a:r>
            <a:r>
              <a:rPr lang="es-CL" sz="1600" b="0" i="0" u="sng" strike="noStrike" kern="1200" cap="none" dirty="0" err="1">
                <a:solidFill>
                  <a:schemeClr val="tx1"/>
                </a:solidFill>
                <a:latin typeface="+mn-lt"/>
                <a:ea typeface="+mn-ea"/>
                <a:cs typeface="+mn-cs"/>
                <a:sym typeface="Arial"/>
                <a:hlinkClick r:id="rId3">
                  <a:extLst>
                    <a:ext uri="{A12FA001-AC4F-418D-AE19-62706E023703}">
                      <ahyp:hlinkClr xmlns:ahyp="http://schemas.microsoft.com/office/drawing/2018/hyperlinkcolor" val="tx"/>
                    </a:ext>
                  </a:extLst>
                </a:hlinkClick>
              </a:rPr>
              <a:t>Harlen</a:t>
            </a:r>
            <a:r>
              <a:rPr lang="es-CL" sz="1600" b="0" i="0" u="sng" strike="noStrike" kern="1200" cap="none" dirty="0">
                <a:solidFill>
                  <a:schemeClr val="tx1"/>
                </a:solidFill>
                <a:latin typeface="+mn-lt"/>
                <a:ea typeface="+mn-ea"/>
                <a:cs typeface="+mn-cs"/>
                <a:sym typeface="Arial"/>
                <a:hlinkClick r:id="rId3">
                  <a:extLst>
                    <a:ext uri="{A12FA001-AC4F-418D-AE19-62706E023703}">
                      <ahyp:hlinkClr xmlns:ahyp="http://schemas.microsoft.com/office/drawing/2018/hyperlinkcolor" val="tx"/>
                    </a:ext>
                  </a:extLst>
                </a:hlinkClick>
              </a:rPr>
              <a:t> et al., 2015</a:t>
            </a:r>
            <a:r>
              <a:rPr lang="es-CL" sz="1600" b="0" i="0" u="none" strike="noStrike" kern="1200" cap="none" dirty="0">
                <a:solidFill>
                  <a:schemeClr val="tx1"/>
                </a:solidFill>
                <a:latin typeface="+mn-lt"/>
                <a:ea typeface="+mn-ea"/>
                <a:cs typeface="+mn-cs"/>
                <a:sym typeface="Arial"/>
              </a:rPr>
              <a:t>) y permiten organizar las clases de tal modo de asegurar que el estudiante comprenda esa idea fundamental, a la vez que brindan oportunidades de ser aplicadas en diversos contextos. (</a:t>
            </a:r>
            <a:r>
              <a:rPr lang="es-CL" sz="1600" b="0" i="0" u="sng" strike="noStrike" kern="1200" cap="none" dirty="0">
                <a:solidFill>
                  <a:schemeClr val="tx1"/>
                </a:solidFill>
                <a:latin typeface="+mn-lt"/>
                <a:ea typeface="+mn-ea"/>
                <a:cs typeface="+mn-cs"/>
                <a:sym typeface="Arial"/>
                <a:hlinkClick r:id="rId4">
                  <a:extLst>
                    <a:ext uri="{A12FA001-AC4F-418D-AE19-62706E023703}">
                      <ahyp:hlinkClr xmlns:ahyp="http://schemas.microsoft.com/office/drawing/2018/hyperlinkcolor" val="tx"/>
                    </a:ext>
                  </a:extLst>
                </a:hlinkClick>
              </a:rPr>
              <a:t>González y Bravo, 2018</a:t>
            </a:r>
            <a:r>
              <a:rPr lang="es-CL" sz="1600" b="0" i="0" u="none" strike="noStrike" kern="1200" cap="none" dirty="0">
                <a:solidFill>
                  <a:schemeClr val="tx1"/>
                </a:solidFill>
                <a:latin typeface="+mn-lt"/>
                <a:ea typeface="+mn-ea"/>
                <a:cs typeface="+mn-cs"/>
                <a:sym typeface="Arial"/>
              </a:rPr>
              <a:t>). </a:t>
            </a:r>
          </a:p>
          <a:p>
            <a:pPr marL="0" marR="0" lvl="0" indent="-228600">
              <a:lnSpc>
                <a:spcPct val="90000"/>
              </a:lnSpc>
              <a:spcBef>
                <a:spcPts val="0"/>
              </a:spcBef>
              <a:spcAft>
                <a:spcPts val="0"/>
              </a:spcAft>
              <a:buFont typeface="Arial" panose="020B0604020202020204" pitchFamily="34" charset="0"/>
              <a:buChar char="•"/>
            </a:pPr>
            <a:endParaRPr lang="es-CL" sz="1600" kern="1200" dirty="0">
              <a:solidFill>
                <a:schemeClr val="tx1"/>
              </a:solidFill>
              <a:latin typeface="+mn-lt"/>
              <a:ea typeface="+mn-ea"/>
              <a:cs typeface="+mn-cs"/>
            </a:endParaRPr>
          </a:p>
          <a:p>
            <a:pPr marL="0" marR="0" lvl="0" indent="-228600">
              <a:lnSpc>
                <a:spcPct val="90000"/>
              </a:lnSpc>
              <a:spcBef>
                <a:spcPts val="0"/>
              </a:spcBef>
              <a:spcAft>
                <a:spcPts val="0"/>
              </a:spcAft>
              <a:buFont typeface="Arial" panose="020B0604020202020204" pitchFamily="34" charset="0"/>
              <a:buChar char="•"/>
            </a:pPr>
            <a:r>
              <a:rPr lang="es-CL" sz="1600" b="1" i="0" u="sng" strike="noStrike" kern="1200" cap="none" dirty="0">
                <a:solidFill>
                  <a:schemeClr val="tx1"/>
                </a:solidFill>
                <a:latin typeface="+mn-lt"/>
                <a:ea typeface="+mn-ea"/>
                <a:cs typeface="+mn-cs"/>
                <a:sym typeface="Arial"/>
              </a:rPr>
              <a:t>Ejemplo</a:t>
            </a:r>
            <a:r>
              <a:rPr lang="es-CL" sz="1600" b="0" i="0" u="none" strike="noStrike" kern="1200" cap="none" dirty="0">
                <a:solidFill>
                  <a:schemeClr val="tx1"/>
                </a:solidFill>
                <a:latin typeface="+mn-lt"/>
                <a:ea typeface="+mn-ea"/>
                <a:cs typeface="+mn-cs"/>
                <a:sym typeface="Arial"/>
              </a:rPr>
              <a:t>: </a:t>
            </a:r>
            <a:endParaRPr lang="es-CL" sz="1600" b="0" i="0" u="none" strike="noStrike" kern="1200" cap="none" dirty="0">
              <a:solidFill>
                <a:schemeClr val="tx1"/>
              </a:solidFill>
              <a:latin typeface="+mn-lt"/>
              <a:ea typeface="+mn-ea"/>
              <a:cs typeface="+mn-cs"/>
              <a:sym typeface="Calibri"/>
            </a:endParaRPr>
          </a:p>
          <a:p>
            <a:pPr marL="0" marR="0" lvl="0" indent="-228600">
              <a:lnSpc>
                <a:spcPct val="90000"/>
              </a:lnSpc>
              <a:spcBef>
                <a:spcPts val="800"/>
              </a:spcBef>
              <a:spcAft>
                <a:spcPts val="0"/>
              </a:spcAft>
              <a:buFont typeface="Arial" panose="020B0604020202020204" pitchFamily="34" charset="0"/>
              <a:buChar char="•"/>
            </a:pPr>
            <a:r>
              <a:rPr lang="es-CL" sz="1600" b="0" i="1" u="none" strike="noStrike" kern="1200" cap="none" dirty="0">
                <a:solidFill>
                  <a:schemeClr val="tx1"/>
                </a:solidFill>
                <a:latin typeface="+mn-lt"/>
                <a:ea typeface="+mn-ea"/>
                <a:cs typeface="+mn-cs"/>
                <a:sym typeface="Arial"/>
              </a:rPr>
              <a:t>La </a:t>
            </a:r>
            <a:r>
              <a:rPr lang="es-CL" sz="1600" b="1" i="1" u="none" strike="noStrike" kern="1200" cap="none" dirty="0">
                <a:solidFill>
                  <a:schemeClr val="tx1"/>
                </a:solidFill>
                <a:latin typeface="+mn-lt"/>
                <a:ea typeface="+mn-ea"/>
                <a:cs typeface="+mn-cs"/>
                <a:sym typeface="Arial"/>
              </a:rPr>
              <a:t>Química</a:t>
            </a:r>
            <a:r>
              <a:rPr lang="es-CL" sz="1600" b="0" i="1" u="none" strike="noStrike" kern="1200" cap="none" dirty="0">
                <a:solidFill>
                  <a:schemeClr val="tx1"/>
                </a:solidFill>
                <a:latin typeface="+mn-lt"/>
                <a:ea typeface="+mn-ea"/>
                <a:cs typeface="+mn-cs"/>
                <a:sym typeface="Arial"/>
              </a:rPr>
              <a:t> transita entre dos niveles de realidad: </a:t>
            </a:r>
            <a:r>
              <a:rPr lang="es-CL" sz="1600" b="1" i="1" u="none" strike="noStrike" kern="1200" cap="none" dirty="0">
                <a:solidFill>
                  <a:schemeClr val="tx1"/>
                </a:solidFill>
                <a:latin typeface="+mn-lt"/>
                <a:ea typeface="+mn-ea"/>
                <a:cs typeface="+mn-cs"/>
                <a:sym typeface="Arial"/>
              </a:rPr>
              <a:t>el nivel macroscópico</a:t>
            </a:r>
            <a:r>
              <a:rPr lang="es-CL" sz="1600" b="0" i="1" u="none" strike="noStrike" kern="1200" cap="none" dirty="0">
                <a:solidFill>
                  <a:schemeClr val="tx1"/>
                </a:solidFill>
                <a:latin typeface="+mn-lt"/>
                <a:ea typeface="+mn-ea"/>
                <a:cs typeface="+mn-cs"/>
                <a:sym typeface="Arial"/>
              </a:rPr>
              <a:t>, donde las propiedades de materiales, sustancias y procesos pueden observarse, medirse y controlarse, y que son descritas, explicadas y predichas a partir de teorías y modelos químicos en un </a:t>
            </a:r>
            <a:r>
              <a:rPr lang="es-CL" sz="1600" b="1" i="1" u="none" strike="noStrike" kern="1200" cap="none" dirty="0">
                <a:solidFill>
                  <a:schemeClr val="tx1"/>
                </a:solidFill>
                <a:latin typeface="+mn-lt"/>
                <a:ea typeface="+mn-ea"/>
                <a:cs typeface="+mn-cs"/>
                <a:sym typeface="Arial"/>
              </a:rPr>
              <a:t>nivel submicroscópico</a:t>
            </a:r>
            <a:r>
              <a:rPr lang="es-CL" sz="1600" b="0" i="1" u="none" strike="noStrike" kern="1200" cap="none" dirty="0">
                <a:solidFill>
                  <a:schemeClr val="tx1"/>
                </a:solidFill>
                <a:latin typeface="+mn-lt"/>
                <a:ea typeface="+mn-ea"/>
                <a:cs typeface="+mn-cs"/>
                <a:sym typeface="Arial"/>
              </a:rPr>
              <a:t>, que involucran entidades e interacciones abstractas no observables directamente.</a:t>
            </a:r>
            <a:endParaRPr lang="es-CL" sz="1600" b="1" i="0" u="none" strike="noStrike" kern="1200" cap="none" dirty="0">
              <a:solidFill>
                <a:schemeClr val="tx1"/>
              </a:solidFill>
              <a:latin typeface="+mn-lt"/>
              <a:ea typeface="+mn-ea"/>
              <a:cs typeface="+mn-cs"/>
              <a:sym typeface="Calibri"/>
            </a:endParaRPr>
          </a:p>
        </p:txBody>
      </p:sp>
      <p:sp>
        <p:nvSpPr>
          <p:cNvPr id="99" name="Google Shape;99;p4"/>
          <p:cNvSpPr txBox="1">
            <a:spLocks noGrp="1"/>
          </p:cNvSpPr>
          <p:nvPr>
            <p:ph type="sldNum" idx="12"/>
          </p:nvPr>
        </p:nvSpPr>
        <p:spPr>
          <a:xfrm>
            <a:off x="6457950" y="4869180"/>
            <a:ext cx="2057400" cy="273843"/>
          </a:xfrm>
          <a:prstGeom prst="rect">
            <a:avLst/>
          </a:prstGeom>
        </p:spPr>
        <p:txBody>
          <a:bodyPr spcFirstLastPara="1" vert="horz" lIns="91440" tIns="45720" rIns="91440" bIns="45720" rtlCol="0" anchor="ctr" anchorCtr="0">
            <a:normAutofit/>
          </a:bodyPr>
          <a:lstStyle/>
          <a:p>
            <a:pPr marR="0" lvl="0" indent="0">
              <a:lnSpc>
                <a:spcPct val="90000"/>
              </a:lnSpc>
              <a:spcBef>
                <a:spcPts val="0"/>
              </a:spcBef>
              <a:spcAft>
                <a:spcPts val="600"/>
              </a:spcAft>
              <a:buClr>
                <a:srgbClr val="000000"/>
              </a:buClr>
              <a:buSzPts val="2100"/>
              <a:buFont typeface="Arial"/>
              <a:buNone/>
            </a:pPr>
            <a:fld id="{00000000-1234-1234-1234-123412341234}" type="slidenum">
              <a:rPr lang="en-US" sz="700" b="0" i="0" u="none" strike="noStrike" kern="1200" cap="none">
                <a:solidFill>
                  <a:schemeClr val="tx1">
                    <a:tint val="75000"/>
                  </a:schemeClr>
                </a:solidFill>
                <a:latin typeface="+mn-lt"/>
                <a:ea typeface="+mn-ea"/>
                <a:cs typeface="+mn-cs"/>
                <a:sym typeface="Calibri"/>
              </a:rPr>
              <a:pPr marR="0" lvl="0" indent="0">
                <a:lnSpc>
                  <a:spcPct val="90000"/>
                </a:lnSpc>
                <a:spcBef>
                  <a:spcPts val="0"/>
                </a:spcBef>
                <a:spcAft>
                  <a:spcPts val="600"/>
                </a:spcAft>
                <a:buClr>
                  <a:srgbClr val="000000"/>
                </a:buClr>
                <a:buSzPts val="2100"/>
                <a:buFont typeface="Arial"/>
                <a:buNone/>
              </a:pPr>
              <a:t>7</a:t>
            </a:fld>
            <a:endParaRPr lang="en-US" sz="700" b="0" i="0" u="none" strike="noStrike" kern="1200" cap="none">
              <a:solidFill>
                <a:schemeClr val="tx1">
                  <a:tint val="75000"/>
                </a:schemeClr>
              </a:solidFill>
              <a:latin typeface="+mn-lt"/>
              <a:ea typeface="+mn-ea"/>
              <a:cs typeface="+mn-cs"/>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F9D495-E894-A2D1-8746-E67E0808960D}"/>
              </a:ext>
            </a:extLst>
          </p:cNvPr>
          <p:cNvSpPr>
            <a:spLocks noGrp="1"/>
          </p:cNvSpPr>
          <p:nvPr>
            <p:ph type="title"/>
          </p:nvPr>
        </p:nvSpPr>
        <p:spPr>
          <a:xfrm>
            <a:off x="835357" y="2220537"/>
            <a:ext cx="3027251" cy="1790700"/>
          </a:xfrm>
        </p:spPr>
        <p:txBody>
          <a:bodyPr vert="horz" lIns="91440" tIns="45720" rIns="91440" bIns="45720" rtlCol="0" anchor="t">
            <a:normAutofit/>
          </a:bodyPr>
          <a:lstStyle/>
          <a:p>
            <a:pPr>
              <a:spcBef>
                <a:spcPct val="0"/>
              </a:spcBef>
            </a:pPr>
            <a:r>
              <a:rPr lang="en-US" sz="3500" kern="1200">
                <a:solidFill>
                  <a:schemeClr val="tx1"/>
                </a:solidFill>
                <a:latin typeface="+mj-lt"/>
                <a:ea typeface="+mj-ea"/>
                <a:cs typeface="+mj-cs"/>
              </a:rPr>
              <a:t>¿Por qué se disuelve la sal en el agua?</a:t>
            </a:r>
          </a:p>
        </p:txBody>
      </p:sp>
      <p:grpSp>
        <p:nvGrpSpPr>
          <p:cNvPr id="3081" name="Group 30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238744"/>
            <a:ext cx="548639" cy="505095"/>
            <a:chOff x="3940602" y="308034"/>
            <a:chExt cx="2116791" cy="3428999"/>
          </a:xfrm>
          <a:solidFill>
            <a:schemeClr val="accent4"/>
          </a:solidFill>
        </p:grpSpPr>
        <p:sp>
          <p:nvSpPr>
            <p:cNvPr id="3082" name="Rectangle 30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6" name="Rectangle 308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293914"/>
            <a:ext cx="4507025" cy="45128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Qué pasa si tomas agua con sal todos los días? Este es su efecto en tu  cuerpo – El Financiero">
            <a:extLst>
              <a:ext uri="{FF2B5EF4-FFF2-40B4-BE49-F238E27FC236}">
                <a16:creationId xmlns:a16="http://schemas.microsoft.com/office/drawing/2014/main" id="{51600103-8D17-1E16-759E-43789EB1D6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41869" y="1168234"/>
            <a:ext cx="4152000" cy="276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5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14" descr="Salmuera - Wikipedia, la enciclopedia libre">
            <a:extLst>
              <a:ext uri="{FF2B5EF4-FFF2-40B4-BE49-F238E27FC236}">
                <a16:creationId xmlns:a16="http://schemas.microsoft.com/office/drawing/2014/main" id="{19CD0E1B-510B-D1F9-7FFE-3AE5918B5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9677"/>
          <a:stretch/>
        </p:blipFill>
        <p:spPr bwMode="auto">
          <a:xfrm>
            <a:off x="520103" y="325920"/>
            <a:ext cx="1705513" cy="2920263"/>
          </a:xfrm>
          <a:prstGeom prst="rect">
            <a:avLst/>
          </a:prstGeom>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751545-496B-A0A3-B8D5-476ED15364F7}"/>
              </a:ext>
            </a:extLst>
          </p:cNvPr>
          <p:cNvSpPr txBox="1"/>
          <p:nvPr/>
        </p:nvSpPr>
        <p:spPr>
          <a:xfrm>
            <a:off x="112145" y="3389624"/>
            <a:ext cx="2113472" cy="972133"/>
          </a:xfrm>
          <a:prstGeom prst="rect">
            <a:avLst/>
          </a:prstGeom>
          <a:noFill/>
        </p:spPr>
        <p:txBody>
          <a:bodyPr wrap="square" rtlCol="0">
            <a:spAutoFit/>
          </a:bodyPr>
          <a:lstStyle/>
          <a:p>
            <a:pPr algn="ctr"/>
            <a:r>
              <a:rPr lang="es-CL" b="1" u="sng" dirty="0"/>
              <a:t>Fenómeno macroscópico</a:t>
            </a:r>
            <a:r>
              <a:rPr lang="es-CL" dirty="0"/>
              <a:t>: disolución de cloruro de sodio en agua.</a:t>
            </a:r>
          </a:p>
        </p:txBody>
      </p:sp>
      <p:sp>
        <p:nvSpPr>
          <p:cNvPr id="3" name="CuadroTexto 2">
            <a:extLst>
              <a:ext uri="{FF2B5EF4-FFF2-40B4-BE49-F238E27FC236}">
                <a16:creationId xmlns:a16="http://schemas.microsoft.com/office/drawing/2014/main" id="{CFE72FDB-5600-831B-BCF4-23BB33E0544F}"/>
              </a:ext>
            </a:extLst>
          </p:cNvPr>
          <p:cNvSpPr txBox="1"/>
          <p:nvPr/>
        </p:nvSpPr>
        <p:spPr>
          <a:xfrm>
            <a:off x="363948" y="4632217"/>
            <a:ext cx="1811547" cy="307777"/>
          </a:xfrm>
          <a:prstGeom prst="rect">
            <a:avLst/>
          </a:prstGeom>
          <a:solidFill>
            <a:schemeClr val="accent1">
              <a:lumMod val="60000"/>
              <a:lumOff val="40000"/>
            </a:schemeClr>
          </a:solidFill>
        </p:spPr>
        <p:txBody>
          <a:bodyPr wrap="square" rtlCol="0">
            <a:spAutoFit/>
          </a:bodyPr>
          <a:lstStyle/>
          <a:p>
            <a:r>
              <a:rPr lang="es-CL" dirty="0"/>
              <a:t>Es observable</a:t>
            </a:r>
          </a:p>
        </p:txBody>
      </p:sp>
      <p:sp>
        <p:nvSpPr>
          <p:cNvPr id="4" name="CuadroTexto 3">
            <a:extLst>
              <a:ext uri="{FF2B5EF4-FFF2-40B4-BE49-F238E27FC236}">
                <a16:creationId xmlns:a16="http://schemas.microsoft.com/office/drawing/2014/main" id="{7D0A82B7-2E65-C8C2-BF0C-20FFDD982B10}"/>
              </a:ext>
            </a:extLst>
          </p:cNvPr>
          <p:cNvSpPr txBox="1"/>
          <p:nvPr/>
        </p:nvSpPr>
        <p:spPr>
          <a:xfrm>
            <a:off x="2727452" y="3003174"/>
            <a:ext cx="2840377" cy="954107"/>
          </a:xfrm>
          <a:prstGeom prst="rect">
            <a:avLst/>
          </a:prstGeom>
          <a:noFill/>
        </p:spPr>
        <p:txBody>
          <a:bodyPr wrap="square" rtlCol="0">
            <a:spAutoFit/>
          </a:bodyPr>
          <a:lstStyle/>
          <a:p>
            <a:pPr algn="ctr"/>
            <a:r>
              <a:rPr lang="es-CL" b="1" u="sng" dirty="0"/>
              <a:t>Fenómeno microscópico</a:t>
            </a:r>
            <a:r>
              <a:rPr lang="es-CL" dirty="0"/>
              <a:t>:</a:t>
            </a:r>
          </a:p>
          <a:p>
            <a:pPr algn="ctr"/>
            <a:r>
              <a:rPr lang="es-CL" dirty="0"/>
              <a:t>Interacciones intermoleculares (ion-dipolo) en la formación de NaCl (ac)</a:t>
            </a:r>
          </a:p>
        </p:txBody>
      </p:sp>
      <p:sp>
        <p:nvSpPr>
          <p:cNvPr id="6" name="CuadroTexto 5">
            <a:extLst>
              <a:ext uri="{FF2B5EF4-FFF2-40B4-BE49-F238E27FC236}">
                <a16:creationId xmlns:a16="http://schemas.microsoft.com/office/drawing/2014/main" id="{FE120046-1EE3-65F6-FE0B-02A02AB0408D}"/>
              </a:ext>
            </a:extLst>
          </p:cNvPr>
          <p:cNvSpPr txBox="1"/>
          <p:nvPr/>
        </p:nvSpPr>
        <p:spPr>
          <a:xfrm>
            <a:off x="5567829" y="3567407"/>
            <a:ext cx="3152333" cy="1384995"/>
          </a:xfrm>
          <a:prstGeom prst="rect">
            <a:avLst/>
          </a:prstGeom>
          <a:noFill/>
        </p:spPr>
        <p:txBody>
          <a:bodyPr wrap="square" rtlCol="0">
            <a:spAutoFit/>
          </a:bodyPr>
          <a:lstStyle/>
          <a:p>
            <a:pPr algn="ctr"/>
            <a:r>
              <a:rPr lang="es-CL" b="1" u="sng" dirty="0"/>
              <a:t>Nivel simbólico:</a:t>
            </a:r>
          </a:p>
          <a:p>
            <a:pPr algn="ctr"/>
            <a:r>
              <a:rPr lang="es-CL" dirty="0"/>
              <a:t>Se </a:t>
            </a:r>
            <a:r>
              <a:rPr lang="es-CL" b="1" dirty="0"/>
              <a:t>representa</a:t>
            </a:r>
            <a:r>
              <a:rPr lang="es-CL" dirty="0"/>
              <a:t> la disolución de los cristales de NaCl (círculos verdes/naranjos) interactuando con el agua (círculos rojos y blancos) en el proceso de solvatación.</a:t>
            </a:r>
          </a:p>
        </p:txBody>
      </p:sp>
      <p:cxnSp>
        <p:nvCxnSpPr>
          <p:cNvPr id="8" name="Conector recto de flecha 7">
            <a:extLst>
              <a:ext uri="{FF2B5EF4-FFF2-40B4-BE49-F238E27FC236}">
                <a16:creationId xmlns:a16="http://schemas.microsoft.com/office/drawing/2014/main" id="{2D19585F-715F-9CC2-E668-F18EE9E3B839}"/>
              </a:ext>
            </a:extLst>
          </p:cNvPr>
          <p:cNvCxnSpPr>
            <a:cxnSpLocks/>
          </p:cNvCxnSpPr>
          <p:nvPr/>
        </p:nvCxnSpPr>
        <p:spPr>
          <a:xfrm>
            <a:off x="6916123" y="2481887"/>
            <a:ext cx="0" cy="998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30" name="Picture 6">
            <a:extLst>
              <a:ext uri="{FF2B5EF4-FFF2-40B4-BE49-F238E27FC236}">
                <a16:creationId xmlns:a16="http://schemas.microsoft.com/office/drawing/2014/main" id="{42BDE37A-ED07-8168-27D0-FF8DD6EE9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361" y="252807"/>
            <a:ext cx="3152334" cy="212995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4F8A6894-6541-564E-22FB-841FB458AF94}"/>
              </a:ext>
            </a:extLst>
          </p:cNvPr>
          <p:cNvSpPr txBox="1"/>
          <p:nvPr/>
        </p:nvSpPr>
        <p:spPr>
          <a:xfrm>
            <a:off x="7326051" y="2760739"/>
            <a:ext cx="1549388" cy="307777"/>
          </a:xfrm>
          <a:prstGeom prst="rect">
            <a:avLst/>
          </a:prstGeom>
          <a:solidFill>
            <a:schemeClr val="accent4">
              <a:lumMod val="60000"/>
              <a:lumOff val="40000"/>
            </a:schemeClr>
          </a:solidFill>
        </p:spPr>
        <p:txBody>
          <a:bodyPr wrap="square" rtlCol="0">
            <a:spAutoFit/>
          </a:bodyPr>
          <a:lstStyle/>
          <a:p>
            <a:r>
              <a:rPr lang="es-CL" dirty="0"/>
              <a:t>Es un modelo</a:t>
            </a:r>
          </a:p>
        </p:txBody>
      </p:sp>
      <p:cxnSp>
        <p:nvCxnSpPr>
          <p:cNvPr id="14" name="Conector recto de flecha 13">
            <a:extLst>
              <a:ext uri="{FF2B5EF4-FFF2-40B4-BE49-F238E27FC236}">
                <a16:creationId xmlns:a16="http://schemas.microsoft.com/office/drawing/2014/main" id="{29A9F975-567F-D26A-6D65-F98126C7C86D}"/>
              </a:ext>
            </a:extLst>
          </p:cNvPr>
          <p:cNvCxnSpPr>
            <a:cxnSpLocks/>
          </p:cNvCxnSpPr>
          <p:nvPr/>
        </p:nvCxnSpPr>
        <p:spPr>
          <a:xfrm>
            <a:off x="1372859" y="2914627"/>
            <a:ext cx="0" cy="5877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CuadroTexto 15">
            <a:hlinkClick r:id="rId5"/>
            <a:extLst>
              <a:ext uri="{FF2B5EF4-FFF2-40B4-BE49-F238E27FC236}">
                <a16:creationId xmlns:a16="http://schemas.microsoft.com/office/drawing/2014/main" id="{B5730956-C33A-3D45-9920-B5C03B5F4C51}"/>
              </a:ext>
            </a:extLst>
          </p:cNvPr>
          <p:cNvSpPr txBox="1"/>
          <p:nvPr/>
        </p:nvSpPr>
        <p:spPr>
          <a:xfrm>
            <a:off x="3061806" y="1471422"/>
            <a:ext cx="1656272" cy="461665"/>
          </a:xfrm>
          <a:prstGeom prst="rect">
            <a:avLst/>
          </a:prstGeom>
          <a:noFill/>
        </p:spPr>
        <p:txBody>
          <a:bodyPr wrap="square" rtlCol="0">
            <a:spAutoFit/>
          </a:bodyPr>
          <a:lstStyle/>
          <a:p>
            <a:r>
              <a:rPr lang="es-CL" sz="2400" dirty="0">
                <a:hlinkClick r:id="rId5"/>
              </a:rPr>
              <a:t>Simulador</a:t>
            </a:r>
            <a:endParaRPr lang="es-CL" sz="2400" dirty="0"/>
          </a:p>
        </p:txBody>
      </p:sp>
    </p:spTree>
    <p:extLst>
      <p:ext uri="{BB962C8B-B14F-4D97-AF65-F5344CB8AC3E}">
        <p14:creationId xmlns:p14="http://schemas.microsoft.com/office/powerpoint/2010/main" val="24622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P spid="13" grpId="0" animBg="1"/>
      <p:bldP spid="16" grpId="0"/>
    </p:bld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2477</Words>
  <Application>Microsoft Office PowerPoint</Application>
  <PresentationFormat>Presentación en pantalla (16:9)</PresentationFormat>
  <Paragraphs>143</Paragraphs>
  <Slides>32</Slides>
  <Notes>20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Fira Sans Extra Condensed Medium</vt:lpstr>
      <vt:lpstr>Calibri</vt:lpstr>
      <vt:lpstr>Quattrocento Sans</vt:lpstr>
      <vt:lpstr>Arial</vt:lpstr>
      <vt:lpstr>Tema de Office</vt:lpstr>
      <vt:lpstr>Introducción a la vida universitaria</vt:lpstr>
      <vt:lpstr>Presentación de PowerPoint</vt:lpstr>
      <vt:lpstr>Presentación de PowerPoint</vt:lpstr>
      <vt:lpstr>Síntesis de la sesión 1</vt:lpstr>
      <vt:lpstr>Presentación de PowerPoint</vt:lpstr>
      <vt:lpstr>Grandes ideas de la Ciencia</vt:lpstr>
      <vt:lpstr>Presentación de PowerPoint</vt:lpstr>
      <vt:lpstr>¿Por qué se disuelve la sal en el agua?</vt:lpstr>
      <vt:lpstr>Presentación de PowerPoint</vt:lpstr>
      <vt:lpstr>¿Cómo se ve una reacción química a nivel atómico?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entendemos por observar en Ciencia?</vt:lpstr>
      <vt:lpstr>Presentación de PowerPoint</vt:lpstr>
      <vt:lpstr>¿Cómo elaborar una buena descripción científica?</vt:lpstr>
      <vt:lpstr>¿Cómo elaborar una buena descripción científica?</vt:lpstr>
      <vt:lpstr>Presentación de PowerPoint</vt:lpstr>
      <vt:lpstr>Presentación de PowerPoint</vt:lpstr>
      <vt:lpstr>Presentación de PowerPoint</vt:lpstr>
      <vt:lpstr>¿Qué entendemos por explicar en Ciencia?</vt:lpstr>
      <vt:lpstr>¿Cómo elaborar buenas explicaciones científicas?</vt:lpstr>
      <vt:lpstr>¿Qué características tienen las explicaciones no científicas?</vt:lpstr>
      <vt:lpstr>Presentación de PowerPoint</vt:lpstr>
      <vt:lpstr>Presentación de PowerPoint</vt:lpstr>
      <vt:lpstr>Actividad  </vt:lpstr>
      <vt:lpstr>Ticket de salida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vida universitaria</dc:title>
  <dc:creator>Franklin Manrique</dc:creator>
  <cp:lastModifiedBy>Miriam Satlov</cp:lastModifiedBy>
  <cp:revision>82</cp:revision>
  <dcterms:modified xsi:type="dcterms:W3CDTF">2024-03-15T13:22:27Z</dcterms:modified>
</cp:coreProperties>
</file>