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y="5143500" cx="9144000"/>
  <p:notesSz cx="6858000" cy="9144000"/>
  <p:embeddedFontLst>
    <p:embeddedFont>
      <p:font typeface="Roboto"/>
      <p:regular r:id="rId18"/>
      <p:bold r:id="rId19"/>
      <p:italic r:id="rId20"/>
      <p:boldItalic r:id="rId21"/>
    </p:embeddedFont>
    <p:embeddedFont>
      <p:font typeface="Quattrocento Sans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26" roundtripDataSignature="AMtx7mjCrRVohjEz1VNS64RvGacbCYybZ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EA02459-9317-41F7-87E2-352300DB6504}">
  <a:tblStyle styleId="{DEA02459-9317-41F7-87E2-352300DB6504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italic.fntdata"/><Relationship Id="rId22" Type="http://schemas.openxmlformats.org/officeDocument/2006/relationships/font" Target="fonts/QuattrocentoSans-regular.fntdata"/><Relationship Id="rId21" Type="http://schemas.openxmlformats.org/officeDocument/2006/relationships/font" Target="fonts/Roboto-boldItalic.fntdata"/><Relationship Id="rId24" Type="http://schemas.openxmlformats.org/officeDocument/2006/relationships/font" Target="fonts/QuattrocentoSans-italic.fntdata"/><Relationship Id="rId23" Type="http://schemas.openxmlformats.org/officeDocument/2006/relationships/font" Target="fonts/QuattrocentoSans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customschemas.google.com/relationships/presentationmetadata" Target="metadata"/><Relationship Id="rId25" Type="http://schemas.openxmlformats.org/officeDocument/2006/relationships/font" Target="fonts/QuattrocentoSans-bold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font" Target="fonts/Roboto-bold.fntdata"/><Relationship Id="rId18" Type="http://schemas.openxmlformats.org/officeDocument/2006/relationships/font" Target="fonts/Robot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youtube.com/watch?v=sQZPzT61tKY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59" name="Google Shape;59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4" name="Google Shape;13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  <a:p>
            <a:pPr indent="0" lvl="0" marL="158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MX"/>
              <a:t>Construya un Menti</a:t>
            </a:r>
            <a:endParaRPr/>
          </a:p>
        </p:txBody>
      </p:sp>
      <p:sp>
        <p:nvSpPr>
          <p:cNvPr id="141" name="Google Shape;141;p10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67" name="Google Shape;67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75" name="Google Shape;75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4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9" name="Google Shape;109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9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c070c0b346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g2c070c0b346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7" name="Google Shape;12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158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s-MX"/>
              <a:t>Puede documentarse para enriquecer su relato en </a:t>
            </a:r>
            <a:r>
              <a:rPr lang="es-MX" u="sng">
                <a:solidFill>
                  <a:schemeClr val="hlink"/>
                </a:solidFill>
                <a:hlinkClick r:id="rId2"/>
              </a:rPr>
              <a:t>https://www.youtube.com/watch?v=sQZPzT61tKY</a:t>
            </a:r>
            <a:endParaRPr/>
          </a:p>
          <a:p>
            <a:pPr indent="0" lvl="0" marL="158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2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" name="Google Shape;13;p12"/>
          <p:cNvSpPr txBox="1"/>
          <p:nvPr>
            <p:ph idx="1" type="subTitle"/>
          </p:nvPr>
        </p:nvSpPr>
        <p:spPr>
          <a:xfrm>
            <a:off x="1143000" y="2701528"/>
            <a:ext cx="6858000" cy="124182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4" name="Google Shape;14;p12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5" name="Google Shape;15;p12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6" name="Google Shape;16;p12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3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9" name="Google Shape;19;p13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0" name="Google Shape;20;p13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1" name="Google Shape;21;p13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4"/>
          <p:cNvSpPr txBox="1"/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4" name="Google Shape;24;p14"/>
          <p:cNvSpPr txBox="1"/>
          <p:nvPr>
            <p:ph idx="1" type="body"/>
          </p:nvPr>
        </p:nvSpPr>
        <p:spPr>
          <a:xfrm>
            <a:off x="629841" y="1260872"/>
            <a:ext cx="3868340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25" name="Google Shape;25;p14"/>
          <p:cNvSpPr txBox="1"/>
          <p:nvPr>
            <p:ph idx="2" type="body"/>
          </p:nvPr>
        </p:nvSpPr>
        <p:spPr>
          <a:xfrm>
            <a:off x="629841" y="1878806"/>
            <a:ext cx="3868340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26" name="Google Shape;26;p14"/>
          <p:cNvSpPr txBox="1"/>
          <p:nvPr>
            <p:ph idx="3" type="body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27" name="Google Shape;27;p14"/>
          <p:cNvSpPr txBox="1"/>
          <p:nvPr>
            <p:ph idx="4" type="body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28" name="Google Shape;28;p14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9" name="Google Shape;29;p14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0" name="Google Shape;30;p14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5"/>
          <p:cNvSpPr txBox="1"/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3" name="Google Shape;33;p15"/>
          <p:cNvSpPr txBox="1"/>
          <p:nvPr>
            <p:ph idx="1" type="body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34" name="Google Shape;34;p15"/>
          <p:cNvSpPr txBox="1"/>
          <p:nvPr>
            <p:ph idx="2" type="body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35" name="Google Shape;35;p15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6" name="Google Shape;36;p15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7" name="Google Shape;37;p15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6"/>
          <p:cNvSpPr txBox="1"/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0" name="Google Shape;40;p16"/>
          <p:cNvSpPr/>
          <p:nvPr>
            <p:ph idx="2" type="pic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</p:sp>
      <p:sp>
        <p:nvSpPr>
          <p:cNvPr id="41" name="Google Shape;41;p16"/>
          <p:cNvSpPr txBox="1"/>
          <p:nvPr>
            <p:ph idx="1" type="body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42" name="Google Shape;42;p16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3" name="Google Shape;43;p16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4" name="Google Shape;44;p16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7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idx="1" type="body"/>
          </p:nvPr>
        </p:nvSpPr>
        <p:spPr>
          <a:xfrm rot="5400000">
            <a:off x="2940248" y="-942379"/>
            <a:ext cx="3263504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8" name="Google Shape;48;p17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9" name="Google Shape;49;p17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0" name="Google Shape;50;p17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8"/>
          <p:cNvSpPr txBox="1"/>
          <p:nvPr>
            <p:ph type="title"/>
          </p:nvPr>
        </p:nvSpPr>
        <p:spPr>
          <a:xfrm rot="5400000">
            <a:off x="5350073" y="1467445"/>
            <a:ext cx="4358879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3" name="Google Shape;53;p18"/>
          <p:cNvSpPr txBox="1"/>
          <p:nvPr>
            <p:ph idx="1" type="body"/>
          </p:nvPr>
        </p:nvSpPr>
        <p:spPr>
          <a:xfrm rot="5400000">
            <a:off x="1349573" y="-447080"/>
            <a:ext cx="4358879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54" name="Google Shape;54;p18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5" name="Google Shape;55;p18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6" name="Google Shape;56;p18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1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1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1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1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"/>
          <p:cNvSpPr txBox="1"/>
          <p:nvPr>
            <p:ph type="ctrTitle"/>
          </p:nvPr>
        </p:nvSpPr>
        <p:spPr>
          <a:xfrm>
            <a:off x="1143000" y="1262489"/>
            <a:ext cx="6858000" cy="1790700"/>
          </a:xfrm>
          <a:prstGeom prst="rect">
            <a:avLst/>
          </a:prstGeom>
          <a:solidFill>
            <a:srgbClr val="BBD6EE"/>
          </a:solidFill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</a:pPr>
            <a:r>
              <a:rPr b="1" lang="es-MX" sz="4800">
                <a:latin typeface="Quattrocento Sans"/>
                <a:ea typeface="Quattrocento Sans"/>
                <a:cs typeface="Quattrocento Sans"/>
                <a:sym typeface="Quattrocento Sans"/>
              </a:rPr>
              <a:t>Introducción a la vida universitaria</a:t>
            </a:r>
            <a:endParaRPr/>
          </a:p>
        </p:txBody>
      </p:sp>
      <p:sp>
        <p:nvSpPr>
          <p:cNvPr id="62" name="Google Shape;62;p1"/>
          <p:cNvSpPr txBox="1"/>
          <p:nvPr>
            <p:ph idx="1" type="subTitle"/>
          </p:nvPr>
        </p:nvSpPr>
        <p:spPr>
          <a:xfrm>
            <a:off x="1215270" y="3260100"/>
            <a:ext cx="6858000" cy="124182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</a:pPr>
            <a:r>
              <a:rPr b="1" lang="es-MX" sz="2900">
                <a:latin typeface="Quattrocento Sans"/>
                <a:ea typeface="Quattrocento Sans"/>
                <a:cs typeface="Quattrocento Sans"/>
                <a:sym typeface="Quattrocento Sans"/>
              </a:rPr>
              <a:t>Módulo Biología</a:t>
            </a:r>
            <a:endParaRPr b="1" sz="2900"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</a:pPr>
            <a:r>
              <a:rPr b="1" lang="es-MX" sz="2900">
                <a:latin typeface="Quattrocento Sans"/>
                <a:ea typeface="Quattrocento Sans"/>
                <a:cs typeface="Quattrocento Sans"/>
                <a:sym typeface="Quattrocento Sans"/>
              </a:rPr>
              <a:t>Sesión 1</a:t>
            </a:r>
            <a:endParaRPr b="1" sz="290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pic>
        <p:nvPicPr>
          <p:cNvPr descr="Patrón de fondo&#10;&#10;Descripción generada automáticamente con confianza baja" id="63" name="Google Shape;63;p1"/>
          <p:cNvPicPr preferRelativeResize="0"/>
          <p:nvPr/>
        </p:nvPicPr>
        <p:blipFill rotWithShape="1">
          <a:blip r:embed="rId3">
            <a:alphaModFix/>
          </a:blip>
          <a:srcRect b="0" l="80682" r="0" t="0"/>
          <a:stretch/>
        </p:blipFill>
        <p:spPr>
          <a:xfrm>
            <a:off x="4778278" y="282555"/>
            <a:ext cx="1179899" cy="88882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-facultad-medicina-u-de-chile - Redbionova" id="64" name="Google Shape;64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667947" y="92023"/>
            <a:ext cx="2031503" cy="10576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7"/>
          <p:cNvSpPr/>
          <p:nvPr/>
        </p:nvSpPr>
        <p:spPr>
          <a:xfrm>
            <a:off x="1086541" y="-45602"/>
            <a:ext cx="7072623" cy="13619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10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1800" u="none" cap="none" strike="noStrike">
                <a:solidFill>
                  <a:srgbClr val="2F549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T</a:t>
            </a:r>
            <a:r>
              <a:rPr b="1" lang="es-MX" sz="1800">
                <a:solidFill>
                  <a:srgbClr val="2F549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icket de salida</a:t>
            </a:r>
            <a:r>
              <a:rPr b="1" i="0" lang="es-MX" sz="1800" u="none" cap="none" strike="noStrike">
                <a:solidFill>
                  <a:srgbClr val="2F549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: Análisis de un caso socio-científico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1800" u="none" cap="none" strike="noStrike">
                <a:solidFill>
                  <a:srgbClr val="2F549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Arica: el escándalo por los desechos tóxicos que enfermaron a una comunidad</a:t>
            </a:r>
            <a:endParaRPr b="1" i="0" sz="1800" u="none" cap="none" strike="noStrike">
              <a:solidFill>
                <a:srgbClr val="2F5496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rgbClr val="2F5496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37" name="Google Shape;137;p7"/>
          <p:cNvSpPr/>
          <p:nvPr/>
        </p:nvSpPr>
        <p:spPr>
          <a:xfrm>
            <a:off x="143838" y="1148020"/>
            <a:ext cx="8917970" cy="3680834"/>
          </a:xfrm>
          <a:prstGeom prst="rect">
            <a:avLst/>
          </a:prstGeom>
          <a:solidFill>
            <a:srgbClr val="ECF2FE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2F5496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MX" sz="1800" u="none" cap="none" strike="noStrike">
                <a:solidFill>
                  <a:srgbClr val="2F549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Casi 40 años después, en la comunidad se presentan mayores casos de discapacidad, diversos tipos de cáncer, como el de pulmón, riñones, piel y vejiga, todos vinculados al arsénico , dolores en los huesos y articulaciones, defectos de nacimiento, abortos espontáneos, enfermedades respiratorias, entre otras, afecciones psicológicas y ambientales. En esta zona corre mucho viento, el cual transporta toxinas por toda la ciudad. </a:t>
            </a:r>
            <a:endParaRPr b="0" i="0" sz="1800" u="none" cap="none" strike="noStrike">
              <a:solidFill>
                <a:srgbClr val="2F5496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MX" sz="1800" u="none" cap="none" strike="noStrike">
                <a:solidFill>
                  <a:srgbClr val="2F549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Hasta la fecha ninguna de las dos empresas se ha hecho responsable de este desastre medioambiental, ni tampoco ningún gobierno.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MX" sz="1800" u="none" cap="none" strike="noStrike">
                <a:solidFill>
                  <a:srgbClr val="2F549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Al finalizar el juicio, que no logro responsabilizar a Boliden, se conoció que esta empresa pagó más de un millón de euros a los científicos que declararon a favor de la empresa.</a:t>
            </a:r>
            <a:endParaRPr b="0" i="0" sz="2000" u="none" cap="none" strike="noStrike">
              <a:solidFill>
                <a:srgbClr val="2F5496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38" name="Google Shape;138;p7"/>
          <p:cNvSpPr/>
          <p:nvPr/>
        </p:nvSpPr>
        <p:spPr>
          <a:xfrm>
            <a:off x="1712913" y="1992313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0"/>
          <p:cNvSpPr txBox="1"/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b="1" lang="es-MX" sz="2800">
                <a:solidFill>
                  <a:srgbClr val="1F3864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Ticket de salida </a:t>
            </a:r>
            <a:endParaRPr b="1" sz="2800">
              <a:solidFill>
                <a:srgbClr val="1F3864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44" name="Google Shape;144;p10"/>
          <p:cNvSpPr txBox="1"/>
          <p:nvPr>
            <p:ph idx="1" type="body"/>
          </p:nvPr>
        </p:nvSpPr>
        <p:spPr>
          <a:xfrm>
            <a:off x="701760" y="1268016"/>
            <a:ext cx="7640856" cy="2605341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/>
          <a:p>
            <a:pPr indent="-457200" lvl="0" marL="685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Font typeface="Quattrocento Sans"/>
              <a:buAutoNum type="arabicPeriod"/>
            </a:pPr>
            <a:r>
              <a:rPr lang="es-MX" sz="2000">
                <a:latin typeface="Quattrocento Sans"/>
                <a:ea typeface="Quattrocento Sans"/>
                <a:cs typeface="Quattrocento Sans"/>
                <a:sym typeface="Quattrocento Sans"/>
              </a:rPr>
              <a:t>¿La situación presentada alude a un fenómeno natural o a un concepto científico? ¿De qué manera podemos reconocer si es uno u otro?</a:t>
            </a:r>
            <a:endParaRPr sz="2000"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-457200" lvl="0" marL="685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Font typeface="Quattrocento Sans"/>
              <a:buAutoNum type="arabicPeriod"/>
            </a:pPr>
            <a:r>
              <a:rPr lang="es-MX" sz="2000">
                <a:latin typeface="Quattrocento Sans"/>
                <a:ea typeface="Quattrocento Sans"/>
                <a:cs typeface="Quattrocento Sans"/>
                <a:sym typeface="Quattrocento Sans"/>
              </a:rPr>
              <a:t>La situación planteada supone decisiones basadas en evidencia. ¿Cómo podemos confiar en esta ciencia, si todo concepto o modelo científico es modificable a lo largo del tiempo? </a:t>
            </a:r>
            <a:endParaRPr sz="200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"/>
          <p:cNvSpPr/>
          <p:nvPr/>
        </p:nvSpPr>
        <p:spPr>
          <a:xfrm>
            <a:off x="505497" y="1249067"/>
            <a:ext cx="7418931" cy="1048518"/>
          </a:xfrm>
          <a:prstGeom prst="rect">
            <a:avLst/>
          </a:prstGeom>
          <a:solidFill>
            <a:srgbClr val="ECF2FE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2"/>
          <p:cNvSpPr txBox="1"/>
          <p:nvPr/>
        </p:nvSpPr>
        <p:spPr>
          <a:xfrm>
            <a:off x="505497" y="279070"/>
            <a:ext cx="7779627" cy="304933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300"/>
              <a:buFont typeface="Fira Sans Extra Condensed Medium"/>
              <a:buNone/>
            </a:pPr>
            <a:r>
              <a:rPr b="1" i="0" lang="es-MX" sz="2400" u="none" cap="none" strike="noStrike">
                <a:solidFill>
                  <a:srgbClr val="393F5E"/>
                </a:solidFill>
                <a:latin typeface="Calibri"/>
                <a:ea typeface="Calibri"/>
                <a:cs typeface="Calibri"/>
                <a:sym typeface="Calibri"/>
              </a:rPr>
              <a:t>¿Cuál es el objetivo de aprendizaje de esta sesión? </a:t>
            </a:r>
            <a:endParaRPr b="1" i="0" sz="3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2"/>
          <p:cNvSpPr txBox="1"/>
          <p:nvPr/>
        </p:nvSpPr>
        <p:spPr>
          <a:xfrm>
            <a:off x="505497" y="1388753"/>
            <a:ext cx="7418930" cy="99254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2000" u="none" cap="none" strike="noStrike">
                <a:solidFill>
                  <a:srgbClr val="3A405F"/>
                </a:solidFill>
                <a:latin typeface="Calibri"/>
                <a:ea typeface="Calibri"/>
                <a:cs typeface="Calibri"/>
                <a:sym typeface="Calibri"/>
              </a:rPr>
              <a:t>Identificar aspectos de la Naturaleza de las Ciencias ( NOS) como conocimiento clave en el desarrollo del pensamiento crítico, en un relato histórico y/o socio-científico.   </a:t>
            </a:r>
            <a:endParaRPr b="1" i="0" sz="2000" u="none" cap="none" strike="noStrike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2"/>
          <p:cNvSpPr txBox="1"/>
          <p:nvPr>
            <p:ph idx="12" type="sldNum"/>
          </p:nvPr>
        </p:nvSpPr>
        <p:spPr>
          <a:xfrm>
            <a:off x="7485024" y="4818206"/>
            <a:ext cx="16002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fld id="{00000000-1234-1234-1234-123412341234}" type="slidenum">
              <a:rPr b="0" i="0" lang="es-MX" sz="2100" u="none" cap="none" strike="noStrike">
                <a:solidFill>
                  <a:srgbClr val="3A405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2100" u="none" cap="none" strike="noStrike">
              <a:solidFill>
                <a:srgbClr val="3A405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"/>
          <p:cNvSpPr txBox="1"/>
          <p:nvPr/>
        </p:nvSpPr>
        <p:spPr>
          <a:xfrm>
            <a:off x="2783780" y="60118"/>
            <a:ext cx="5087985" cy="36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300"/>
              <a:buFont typeface="Fira Sans Extra Condensed Medium"/>
              <a:buNone/>
            </a:pPr>
            <a:r>
              <a:rPr b="1" i="0" lang="es-MX" sz="1800" u="none" cap="none" strike="noStrike">
                <a:solidFill>
                  <a:srgbClr val="393F5E"/>
                </a:solidFill>
                <a:latin typeface="Calibri"/>
                <a:ea typeface="Calibri"/>
                <a:cs typeface="Calibri"/>
                <a:sym typeface="Calibri"/>
              </a:rPr>
              <a:t>¿Cuál es la estructura de esta sesión? </a:t>
            </a:r>
            <a:endParaRPr b="1" i="0" sz="1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" name="Google Shape;78;p3"/>
          <p:cNvSpPr txBox="1"/>
          <p:nvPr>
            <p:ph idx="12" type="sldNum"/>
          </p:nvPr>
        </p:nvSpPr>
        <p:spPr>
          <a:xfrm>
            <a:off x="7486013" y="4790690"/>
            <a:ext cx="16002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fld id="{00000000-1234-1234-1234-123412341234}" type="slidenum">
              <a:rPr b="0" i="0" lang="es-MX" sz="2100" u="none" cap="none" strike="noStrike">
                <a:solidFill>
                  <a:srgbClr val="3A405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2100" u="none" cap="none" strike="noStrike">
              <a:solidFill>
                <a:srgbClr val="3A405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3"/>
          <p:cNvSpPr txBox="1"/>
          <p:nvPr/>
        </p:nvSpPr>
        <p:spPr>
          <a:xfrm>
            <a:off x="2258405" y="486310"/>
            <a:ext cx="4645254" cy="854264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anchorCtr="0" anchor="ctr" bIns="68575" lIns="68575" spcFirstLastPara="1" rIns="342900" wrap="square" tIns="685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1" sz="9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0" name="Google Shape;80;p3"/>
          <p:cNvSpPr txBox="1"/>
          <p:nvPr/>
        </p:nvSpPr>
        <p:spPr>
          <a:xfrm>
            <a:off x="2246860" y="1489378"/>
            <a:ext cx="4638735" cy="826525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anchorCtr="0" anchor="ctr" bIns="68575" lIns="68575" spcFirstLastPara="1" rIns="342900" wrap="square" tIns="685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1" sz="9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1" name="Google Shape;81;p3"/>
          <p:cNvSpPr/>
          <p:nvPr/>
        </p:nvSpPr>
        <p:spPr>
          <a:xfrm>
            <a:off x="2240341" y="472810"/>
            <a:ext cx="254349" cy="854264"/>
          </a:xfrm>
          <a:prstGeom prst="rect">
            <a:avLst/>
          </a:prstGeom>
          <a:solidFill>
            <a:srgbClr val="C1D6FC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82;p3"/>
          <p:cNvSpPr/>
          <p:nvPr/>
        </p:nvSpPr>
        <p:spPr>
          <a:xfrm>
            <a:off x="2246861" y="1489379"/>
            <a:ext cx="247829" cy="673932"/>
          </a:xfrm>
          <a:prstGeom prst="rect">
            <a:avLst/>
          </a:prstGeom>
          <a:solidFill>
            <a:srgbClr val="8DA9DB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3"/>
          <p:cNvSpPr txBox="1"/>
          <p:nvPr/>
        </p:nvSpPr>
        <p:spPr>
          <a:xfrm>
            <a:off x="2587098" y="520767"/>
            <a:ext cx="4285500" cy="623217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s-MX" sz="1800" u="none" cap="none" strike="noStrike">
                <a:solidFill>
                  <a:srgbClr val="393F5E"/>
                </a:solidFill>
                <a:latin typeface="Calibri"/>
                <a:ea typeface="Calibri"/>
                <a:cs typeface="Calibri"/>
                <a:sym typeface="Calibri"/>
              </a:rPr>
              <a:t> Diagnóstico  </a:t>
            </a:r>
            <a:endParaRPr b="1" i="0" sz="1800" u="none" cap="none" strike="noStrike">
              <a:solidFill>
                <a:srgbClr val="393F5E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rgbClr val="393F5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3"/>
          <p:cNvSpPr txBox="1"/>
          <p:nvPr/>
        </p:nvSpPr>
        <p:spPr>
          <a:xfrm>
            <a:off x="2455489" y="1443423"/>
            <a:ext cx="4469307" cy="900216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1800" u="none" cap="none" strike="noStrike">
                <a:solidFill>
                  <a:srgbClr val="393F5E"/>
                </a:solidFill>
                <a:latin typeface="Calibri"/>
                <a:ea typeface="Calibri"/>
                <a:cs typeface="Calibri"/>
                <a:sym typeface="Calibri"/>
              </a:rPr>
              <a:t>Relato y análisis de escenario histórico o socio-científico</a:t>
            </a:r>
            <a:endParaRPr b="1" i="0" sz="1800" u="none" cap="none" strike="noStrike">
              <a:solidFill>
                <a:srgbClr val="393F5E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rgbClr val="393F5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3"/>
          <p:cNvSpPr txBox="1"/>
          <p:nvPr/>
        </p:nvSpPr>
        <p:spPr>
          <a:xfrm>
            <a:off x="2255193" y="3375171"/>
            <a:ext cx="4638735" cy="807914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anchorCtr="0" anchor="ctr" bIns="68575" lIns="68575" spcFirstLastPara="1" rIns="342900" wrap="square" tIns="685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1" sz="9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6" name="Google Shape;86;p3"/>
          <p:cNvSpPr/>
          <p:nvPr/>
        </p:nvSpPr>
        <p:spPr>
          <a:xfrm>
            <a:off x="2255194" y="3375171"/>
            <a:ext cx="260868" cy="801066"/>
          </a:xfrm>
          <a:prstGeom prst="rect">
            <a:avLst/>
          </a:prstGeom>
          <a:solidFill>
            <a:srgbClr val="C1D6FC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3"/>
          <p:cNvSpPr txBox="1"/>
          <p:nvPr/>
        </p:nvSpPr>
        <p:spPr>
          <a:xfrm>
            <a:off x="2416902" y="3368323"/>
            <a:ext cx="4638735" cy="34621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1800" u="none" cap="none" strike="noStrike">
                <a:solidFill>
                  <a:srgbClr val="393F5E"/>
                </a:solidFill>
                <a:latin typeface="Calibri"/>
                <a:ea typeface="Calibri"/>
                <a:cs typeface="Calibri"/>
                <a:sym typeface="Calibri"/>
              </a:rPr>
              <a:t>Síntesis de lo distintivo de la biología  </a:t>
            </a:r>
            <a:endParaRPr b="1" i="0" sz="1800" u="none" cap="none" strike="noStrike">
              <a:solidFill>
                <a:srgbClr val="393F5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3"/>
          <p:cNvSpPr txBox="1"/>
          <p:nvPr/>
        </p:nvSpPr>
        <p:spPr>
          <a:xfrm>
            <a:off x="2255193" y="2501740"/>
            <a:ext cx="4638735" cy="673932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anchorCtr="0" anchor="ctr" bIns="68575" lIns="68575" spcFirstLastPara="1" rIns="342900" wrap="square" tIns="685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1" sz="9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9" name="Google Shape;89;p3"/>
          <p:cNvSpPr/>
          <p:nvPr/>
        </p:nvSpPr>
        <p:spPr>
          <a:xfrm>
            <a:off x="2255194" y="2501740"/>
            <a:ext cx="246016" cy="673932"/>
          </a:xfrm>
          <a:prstGeom prst="rect">
            <a:avLst/>
          </a:prstGeom>
          <a:solidFill>
            <a:srgbClr val="8DA9DB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3"/>
          <p:cNvSpPr txBox="1"/>
          <p:nvPr/>
        </p:nvSpPr>
        <p:spPr>
          <a:xfrm>
            <a:off x="2501209" y="2527081"/>
            <a:ext cx="4716134" cy="34621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s-MX" sz="1800" u="none" cap="none" strike="noStrike">
                <a:solidFill>
                  <a:srgbClr val="393F5E"/>
                </a:solidFill>
                <a:latin typeface="Calibri"/>
                <a:ea typeface="Calibri"/>
                <a:cs typeface="Calibri"/>
                <a:sym typeface="Calibri"/>
              </a:rPr>
              <a:t>Receso </a:t>
            </a:r>
            <a:endParaRPr b="1" i="0" sz="1800" u="none" cap="none" strike="noStrike">
              <a:solidFill>
                <a:srgbClr val="393F5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3"/>
          <p:cNvSpPr txBox="1"/>
          <p:nvPr/>
        </p:nvSpPr>
        <p:spPr>
          <a:xfrm>
            <a:off x="2246860" y="4265125"/>
            <a:ext cx="4638735" cy="807914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anchorCtr="0" anchor="ctr" bIns="68575" lIns="68575" spcFirstLastPara="1" rIns="342900" wrap="square" tIns="685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1" sz="9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2" name="Google Shape;92;p3"/>
          <p:cNvSpPr/>
          <p:nvPr/>
        </p:nvSpPr>
        <p:spPr>
          <a:xfrm>
            <a:off x="2258580" y="4271973"/>
            <a:ext cx="260868" cy="801066"/>
          </a:xfrm>
          <a:prstGeom prst="rect">
            <a:avLst/>
          </a:prstGeom>
          <a:solidFill>
            <a:srgbClr val="C1D6FC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3"/>
          <p:cNvSpPr txBox="1"/>
          <p:nvPr/>
        </p:nvSpPr>
        <p:spPr>
          <a:xfrm>
            <a:off x="2385628" y="4265125"/>
            <a:ext cx="4638735" cy="623217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s-MX" sz="1800" u="none" cap="none" strike="noStrike">
                <a:solidFill>
                  <a:srgbClr val="393F5E"/>
                </a:solidFill>
                <a:latin typeface="Calibri"/>
                <a:ea typeface="Calibri"/>
                <a:cs typeface="Calibri"/>
                <a:sym typeface="Calibri"/>
              </a:rPr>
              <a:t>Reflexión y cierre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s-MX" sz="1800" u="none" cap="none" strike="noStrike">
                <a:solidFill>
                  <a:srgbClr val="393F5E"/>
                </a:solidFill>
                <a:latin typeface="Calibri"/>
                <a:ea typeface="Calibri"/>
                <a:cs typeface="Calibri"/>
                <a:sym typeface="Calibri"/>
              </a:rPr>
              <a:t>Ticket de salida 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"/>
          <p:cNvSpPr/>
          <p:nvPr/>
        </p:nvSpPr>
        <p:spPr>
          <a:xfrm>
            <a:off x="1086541" y="-45602"/>
            <a:ext cx="7072623" cy="5309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10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1800" u="none" cap="none" strike="noStrike">
                <a:solidFill>
                  <a:srgbClr val="2F549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Evaluación diagnóstica</a:t>
            </a:r>
            <a:endParaRPr b="1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5"/>
          <p:cNvSpPr/>
          <p:nvPr/>
        </p:nvSpPr>
        <p:spPr>
          <a:xfrm>
            <a:off x="1086541" y="-45602"/>
            <a:ext cx="7072623" cy="8079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10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1800" u="none" cap="none" strike="noStrike">
                <a:solidFill>
                  <a:srgbClr val="2F549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Taller 1: Análisis de un caso histórico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1800" u="none" cap="none" strike="noStrike">
                <a:solidFill>
                  <a:srgbClr val="2F549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Semmelweis y la fiebre puerperal</a:t>
            </a:r>
            <a:endParaRPr b="1" i="0" sz="1800" u="none" cap="none" strike="noStrike">
              <a:solidFill>
                <a:srgbClr val="2F5496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04" name="Google Shape;104;p5"/>
          <p:cNvSpPr/>
          <p:nvPr/>
        </p:nvSpPr>
        <p:spPr>
          <a:xfrm>
            <a:off x="505497" y="1249067"/>
            <a:ext cx="7418931" cy="1048518"/>
          </a:xfrm>
          <a:prstGeom prst="rect">
            <a:avLst/>
          </a:prstGeom>
          <a:solidFill>
            <a:srgbClr val="ECF2FE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MX" sz="2000" u="none" cap="none" strike="noStrike">
                <a:solidFill>
                  <a:srgbClr val="2F549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Lea atentamente el siguiente relato histórico, reflexionen en parejas y luego responda las preguntas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2F5496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graphicFrame>
        <p:nvGraphicFramePr>
          <p:cNvPr id="105" name="Google Shape;105;p5"/>
          <p:cNvGraphicFramePr/>
          <p:nvPr/>
        </p:nvGraphicFramePr>
        <p:xfrm>
          <a:off x="505497" y="229758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{DEA02459-9317-41F7-87E2-352300DB6504}</a:tableStyleId>
              </a:tblPr>
              <a:tblGrid>
                <a:gridCol w="7418925"/>
              </a:tblGrid>
              <a:tr h="254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s-MX" sz="1600" u="none" cap="none" strike="noStrike">
                          <a:solidFill>
                            <a:srgbClr val="000000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Actividades</a:t>
                      </a:r>
                      <a:endParaRPr sz="2000" u="none" cap="none" strike="noStrike"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s-MX" sz="2000" u="none" cap="none" strike="noStrike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</a:br>
                      <a:r>
                        <a:rPr b="0" i="0" lang="es-MX" sz="1600" u="none" cap="none" strike="noStrike">
                          <a:solidFill>
                            <a:srgbClr val="000000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Luego de leer el texto en parejas contesten las siguientes preguntas:</a:t>
                      </a:r>
                      <a:endParaRPr sz="2000" u="none" cap="none" strike="noStrike"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s-MX" sz="1600" u="none" cap="none" strike="noStrike">
                          <a:solidFill>
                            <a:srgbClr val="000000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1.- ¿Cuál era la pregunta de investigación que intentaba responder el doctor  Semmelweis?</a:t>
                      </a:r>
                      <a:endParaRPr sz="2000" u="none" cap="none" strike="noStrike"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s-MX" sz="1600" u="none" cap="none" strike="noStrike">
                          <a:solidFill>
                            <a:srgbClr val="000000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2.- ¿Qué importancia tuvieron los datos en la investigación del doctor Semmelweis? Expliquen.</a:t>
                      </a:r>
                      <a:endParaRPr sz="2000" u="none" cap="none" strike="noStrike"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s-MX" sz="1600" u="none" cap="none" strike="noStrike">
                          <a:solidFill>
                            <a:srgbClr val="000000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3.- ¿Qué ocurrió con el conocimiento que se tenía acerca de cómo se producía la fiebre puerperal, a lo largo del tiempo? Explique</a:t>
                      </a:r>
                      <a:endParaRPr sz="2000" u="none" cap="none" strike="noStrike"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s-MX" sz="1600" u="none" cap="none" strike="noStrike">
                          <a:solidFill>
                            <a:srgbClr val="000000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4.- ¿Qué importancia tuvo el trabajo colaborativo para lograr encontrar la respuesta acerca de las enfermedades infecciosas? Expliquen</a:t>
                      </a:r>
                      <a:endParaRPr sz="2000" u="none" cap="none" strike="noStrike"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06" name="Google Shape;106;p5"/>
          <p:cNvSpPr/>
          <p:nvPr/>
        </p:nvSpPr>
        <p:spPr>
          <a:xfrm>
            <a:off x="1712913" y="1992313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8"/>
          <p:cNvSpPr/>
          <p:nvPr/>
        </p:nvSpPr>
        <p:spPr>
          <a:xfrm>
            <a:off x="1086541" y="-45602"/>
            <a:ext cx="7072623" cy="13619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10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1800">
                <a:solidFill>
                  <a:srgbClr val="2F549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¿Qué características propias de la ciencia se evidencia en el caso?</a:t>
            </a:r>
            <a:endParaRPr b="1" i="0" sz="1800" u="none" cap="none" strike="noStrike">
              <a:solidFill>
                <a:srgbClr val="2F5496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graphicFrame>
        <p:nvGraphicFramePr>
          <p:cNvPr id="112" name="Google Shape;112;p8"/>
          <p:cNvGraphicFramePr/>
          <p:nvPr/>
        </p:nvGraphicFramePr>
        <p:xfrm>
          <a:off x="224247" y="72574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{DEA02459-9317-41F7-87E2-352300DB6504}</a:tableStyleId>
              </a:tblPr>
              <a:tblGrid>
                <a:gridCol w="8544075"/>
              </a:tblGrid>
              <a:tr h="31211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s-MX" sz="2000" u="none" cap="none" strike="noStrike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</a:br>
                      <a:r>
                        <a:rPr b="0" i="0" lang="es-MX" sz="2100" u="none" cap="none" strike="noStrike">
                          <a:solidFill>
                            <a:srgbClr val="000000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Luego de </a:t>
                      </a:r>
                      <a:r>
                        <a:rPr lang="es-MX" sz="210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analizar el caso </a:t>
                      </a:r>
                      <a:r>
                        <a:rPr b="0" i="0" lang="es-MX" sz="2100" u="none" cap="none" strike="noStrike">
                          <a:solidFill>
                            <a:srgbClr val="000000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, contesten las siguientes preguntas</a:t>
                      </a:r>
                      <a:endParaRPr sz="2500" u="none" cap="none" strike="noStrike"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  <a:p>
                      <a:pPr indent="-374650" lvl="0" marL="3429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AutoNum type="arabicPeriod"/>
                      </a:pPr>
                      <a:r>
                        <a:rPr b="0" i="0" lang="es-MX" sz="1900" u="none" cap="none" strike="noStrik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En este relato, ¿cuál o cuáles son los fenómenos naturales estudiados y cuál o cuáles son conceptos científicos derivados de este estudio?</a:t>
                      </a:r>
                      <a:endParaRPr b="0" i="0" sz="1900" u="none" cap="none" strike="noStrike">
                        <a:solidFill>
                          <a:schemeClr val="dk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  <a:p>
                      <a:pPr indent="-374650" lvl="0" marL="3429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AutoNum type="arabicPeriod"/>
                      </a:pPr>
                      <a:r>
                        <a:rPr b="0" i="0" lang="es-MX" sz="1900" u="none" cap="none" strike="noStrik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¿Pueden identificar decisiones tomadas por los científicos involucrados? ¿Qué base u origen parecen tener tales decisiones?</a:t>
                      </a:r>
                      <a:endParaRPr b="0" i="0" sz="1900" u="none" cap="none" strike="noStrike">
                        <a:solidFill>
                          <a:schemeClr val="dk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  <a:p>
                      <a:pPr indent="-374650" lvl="0" marL="3429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AutoNum type="arabicPeriod"/>
                      </a:pPr>
                      <a:r>
                        <a:rPr b="0" i="0" lang="es-MX" sz="1900" u="none" cap="none" strike="noStrik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¿En qué elementos del relato se aprecia la manera en que la ciencia puede verse afectada por cuestiones sociales o culturales?</a:t>
                      </a:r>
                      <a:endParaRPr b="0" i="0" sz="1900" u="none" cap="none" strike="noStrike">
                        <a:solidFill>
                          <a:schemeClr val="dk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  <a:p>
                      <a:pPr indent="-374650" lvl="0" marL="3429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AutoNum type="arabicPeriod"/>
                      </a:pPr>
                      <a:r>
                        <a:rPr b="0" i="0" lang="es-MX" sz="1900" u="none" cap="none" strike="noStrik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¿Qué medios se utilizan para que el conocimiento científico sea confiable? ¿Cuáles parecen ser los márgenes de su confiabilidad?</a:t>
                      </a:r>
                      <a:endParaRPr b="0" i="0" sz="1900" u="none" cap="none" strike="noStrike">
                        <a:solidFill>
                          <a:schemeClr val="dk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  <a:p>
                      <a:pPr indent="-374650" lvl="0" marL="3429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AutoNum type="arabicPeriod"/>
                      </a:pPr>
                      <a:r>
                        <a:rPr b="0" i="0" lang="es-MX" sz="1900" u="none" cap="none" strike="noStrik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¿Existe una teoría que respalde el conocimiento científico subyacente? ¿Eso ocurre siempre o sólo en ciertos casos?</a:t>
                      </a:r>
                      <a:endParaRPr sz="2500" u="none" cap="none" strike="noStrike"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13" name="Google Shape;113;p8"/>
          <p:cNvSpPr/>
          <p:nvPr/>
        </p:nvSpPr>
        <p:spPr>
          <a:xfrm>
            <a:off x="1712913" y="1992313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9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b="1" lang="es-MX" sz="2400">
                <a:solidFill>
                  <a:srgbClr val="2F549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¿Qué preguntas trata de responder la biología?</a:t>
            </a:r>
            <a:endParaRPr b="1" sz="2400">
              <a:solidFill>
                <a:srgbClr val="2F5496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19" name="Google Shape;119;p9"/>
          <p:cNvSpPr txBox="1"/>
          <p:nvPr/>
        </p:nvSpPr>
        <p:spPr>
          <a:xfrm>
            <a:off x="447261" y="1268016"/>
            <a:ext cx="7886700" cy="269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MX" sz="1600" u="none" cap="none" strike="noStrik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Analiza las siguientes afirmaciones en grupos pequeños</a:t>
            </a:r>
            <a:endParaRPr/>
          </a:p>
          <a:p>
            <a:pPr indent="-285750" lvl="0" marL="285750" marR="0" rtl="0" algn="just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0" i="0" lang="es-MX" sz="1600" u="none" cap="none" strike="noStrik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La biología se concentra en el estudio de las células.</a:t>
            </a:r>
            <a:endParaRPr b="0" i="0" sz="1600" u="none" cap="none" strike="noStrik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-285750" lvl="0" marL="285750" marR="0" rtl="0" algn="just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SzPts val="1600"/>
              <a:buFont typeface="Quattrocento Sans"/>
              <a:buChar char="•"/>
            </a:pPr>
            <a:r>
              <a:rPr lang="es-MX" sz="1600">
                <a:latin typeface="Quattrocento Sans"/>
                <a:ea typeface="Quattrocento Sans"/>
                <a:cs typeface="Quattrocento Sans"/>
                <a:sym typeface="Quattrocento Sans"/>
              </a:rPr>
              <a:t>La biología se encarga de estudiar los mecanismos que establecen el equilibrio interno del ser humano.</a:t>
            </a:r>
            <a:endParaRPr sz="1600"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-285750" lvl="0" marL="285750" marR="0" rtl="0" algn="just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SzPts val="1600"/>
              <a:buFont typeface="Quattrocento Sans"/>
              <a:buChar char="•"/>
            </a:pPr>
            <a:r>
              <a:rPr lang="es-MX" sz="1600">
                <a:latin typeface="Quattrocento Sans"/>
                <a:ea typeface="Quattrocento Sans"/>
                <a:cs typeface="Quattrocento Sans"/>
                <a:sym typeface="Quattrocento Sans"/>
              </a:rPr>
              <a:t>Los biólogos investigan cómo los seres humanos se desarrollan, crecen, se reproducen y interactúan con su entorno</a:t>
            </a:r>
            <a:endParaRPr sz="1600"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-285750" lvl="0" marL="285750" marR="0" rtl="0" algn="just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SzPts val="1600"/>
              <a:buFont typeface="Quattrocento Sans"/>
              <a:buChar char="•"/>
            </a:pPr>
            <a:r>
              <a:t/>
            </a:r>
            <a:endParaRPr sz="1600"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-184150" lvl="0" marL="285750" marR="0" rtl="0" algn="just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c070c0b346_0_4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b="1" lang="es-MX" sz="2400">
                <a:solidFill>
                  <a:srgbClr val="2F549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¿Qué preguntas trata de responder la biología? Plenario</a:t>
            </a:r>
            <a:endParaRPr b="1" sz="2400">
              <a:solidFill>
                <a:srgbClr val="2F5496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"/>
          <p:cNvSpPr/>
          <p:nvPr/>
        </p:nvSpPr>
        <p:spPr>
          <a:xfrm>
            <a:off x="112950" y="0"/>
            <a:ext cx="8918100" cy="80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10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1700" u="none" cap="none" strike="noStrike">
                <a:solidFill>
                  <a:srgbClr val="2F549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T</a:t>
            </a:r>
            <a:r>
              <a:rPr b="1" lang="es-MX" sz="1700">
                <a:solidFill>
                  <a:srgbClr val="2F549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icket de salida</a:t>
            </a:r>
            <a:r>
              <a:rPr b="1" i="0" lang="es-MX" sz="1700" u="none" cap="none" strike="noStrike">
                <a:solidFill>
                  <a:srgbClr val="2F549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: Análisis de un caso socio-científico</a:t>
            </a:r>
            <a:endParaRPr sz="13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1700" u="none" cap="none" strike="noStrike">
                <a:solidFill>
                  <a:srgbClr val="2F549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Arica: el escándalo por los desechos tóxicos que enfermaron a una comunidad</a:t>
            </a:r>
            <a:endParaRPr b="1" i="0" sz="1700" u="none" cap="none" strike="noStrike">
              <a:solidFill>
                <a:srgbClr val="2F5496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rgbClr val="2F5496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30" name="Google Shape;130;p6"/>
          <p:cNvSpPr/>
          <p:nvPr/>
        </p:nvSpPr>
        <p:spPr>
          <a:xfrm>
            <a:off x="113006" y="809112"/>
            <a:ext cx="8918100" cy="4389900"/>
          </a:xfrm>
          <a:prstGeom prst="rect">
            <a:avLst/>
          </a:prstGeom>
          <a:solidFill>
            <a:srgbClr val="ECF2FE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MX" sz="1800" u="none" cap="none" strike="noStrike">
                <a:solidFill>
                  <a:srgbClr val="2F549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Entre 1984 y 1989, la empresa minera sueca Boliden envió alrededor de 20.000 toneladas de desechos industriales tóxicos a Arica, desde Estocolmo pagaron a la empresa Promel para su procesamiento, la empresa esperaba obtener oro y plata al procesarlos. Los residuos, que contenían altos niveles de arsénico , mercurio, cadmio y plomo, fueron vertidos en un área al aire libre conocida como Sitio Efe, ubicada cerca de sectores industriales y en el año 1989 se instalaron viviendas sociales para familias vulnerables, estos desechos permanecieron ahí por 14 años.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MX" sz="1800" u="none" cap="none" strike="noStrike">
                <a:solidFill>
                  <a:srgbClr val="2F549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Se presentó una demanda en la cual ambas partes han presentado miles de páginas con investigaciones y pruebas, testigos y científicos que respaldan sus posturas, por ejemplo un científico de la Universidad de Chapman, en California, afirmó: “ Según mi punto de vista como experto los lodos de fundición son una fuente de arsénico clara y significativa, descartarla como fuente de arsénico requeriría un gran esfuerzo de imaginación”, por otra parte Boliden presentó a la doctora Tsuji quien afirmó que el arsénico en la orina de las personas no es dañino y que puede originarse en  otras fuentes, como por ejemplo el consumo de pescados y mariscos.</a:t>
            </a:r>
            <a:endParaRPr/>
          </a:p>
        </p:txBody>
      </p:sp>
      <p:sp>
        <p:nvSpPr>
          <p:cNvPr id="131" name="Google Shape;131;p6"/>
          <p:cNvSpPr/>
          <p:nvPr/>
        </p:nvSpPr>
        <p:spPr>
          <a:xfrm>
            <a:off x="1712913" y="1992313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Franklin Manrique</dc:creator>
</cp:coreProperties>
</file>