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6"/>
  </p:notesMasterIdLst>
  <p:sldIdLst>
    <p:sldId id="256" r:id="rId3"/>
    <p:sldId id="257" r:id="rId4"/>
    <p:sldId id="474" r:id="rId5"/>
    <p:sldId id="494" r:id="rId6"/>
    <p:sldId id="505" r:id="rId7"/>
    <p:sldId id="509" r:id="rId8"/>
    <p:sldId id="506" r:id="rId9"/>
    <p:sldId id="510" r:id="rId10"/>
    <p:sldId id="475" r:id="rId11"/>
    <p:sldId id="511" r:id="rId12"/>
    <p:sldId id="508" r:id="rId13"/>
    <p:sldId id="507" r:id="rId14"/>
    <p:sldId id="493" r:id="rId15"/>
  </p:sldIdLst>
  <p:sldSz cx="9144000" cy="5143500" type="screen16x9"/>
  <p:notesSz cx="6858000" cy="9144000"/>
  <p:embeddedFontLst>
    <p:embeddedFont>
      <p:font typeface="Segoe UI" panose="020B0502040204020203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a Bravo Valdé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0665B0-840F-4EB5-B24C-62015FD38F8D}">
  <a:tblStyle styleId="{980665B0-840F-4EB5-B24C-62015FD38F8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6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6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eCell>
    <a:sw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 varScale="1">
        <p:scale>
          <a:sx n="93" d="100"/>
          <a:sy n="93" d="100"/>
        </p:scale>
        <p:origin x="75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50415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4b85b225c_6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7" name="Google Shape;127;g264b85b225c_6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61873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Se sugiere hacer en </a:t>
            </a:r>
            <a:r>
              <a:rPr lang="es-CL" dirty="0" err="1" smtClean="0"/>
              <a:t>menti</a:t>
            </a:r>
            <a:r>
              <a:rPr lang="es-CL" dirty="0" smtClean="0"/>
              <a:t> o formulario de google </a:t>
            </a:r>
            <a:r>
              <a:rPr lang="es-CL" dirty="0" err="1" smtClean="0"/>
              <a:t>forms</a:t>
            </a:r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6335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64b85b225c_6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g264b85b225c_6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7171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Puede hacerse</a:t>
            </a:r>
            <a:r>
              <a:rPr lang="es-CL" baseline="0" dirty="0" smtClean="0"/>
              <a:t> en la pizarra y el docente los puede agrupar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18463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Recordar</a:t>
            </a:r>
            <a:r>
              <a:rPr lang="es-CL" baseline="0" dirty="0" smtClean="0"/>
              <a:t> que estos modelos los estamos tensionando con el determinismo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14661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28221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s-CL" baseline="0" dirty="0" smtClean="0"/>
              <a:t>La idea es que las y los estudiantes comenten sus ideas acerca del modelo de ADN, dejar registro de sus ideas, podrían hacer un </a:t>
            </a:r>
            <a:r>
              <a:rPr lang="es-CL" baseline="0" dirty="0" err="1" smtClean="0"/>
              <a:t>Menti</a:t>
            </a:r>
            <a:r>
              <a:rPr lang="es-CL" baseline="0" dirty="0" smtClean="0"/>
              <a:t> y luego a partir de su proyección, comenzar a problematizar qué entienden por modelo, para qué se usan, sus limitaciones.</a:t>
            </a:r>
          </a:p>
          <a:p>
            <a:pPr marL="158750" indent="0">
              <a:buNone/>
            </a:pPr>
            <a:endParaRPr lang="es-CL" baseline="0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41429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5681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5355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1331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3" r:id="rId2"/>
    <p:sldLayoutId id="2147483664" r:id="rId3"/>
    <p:sldLayoutId id="2147483666" r:id="rId4"/>
    <p:sldLayoutId id="2147483667" r:id="rId5"/>
    <p:sldLayoutId id="2147483668" r:id="rId6"/>
    <p:sldLayoutId id="214748366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ctrTitle"/>
          </p:nvPr>
        </p:nvSpPr>
        <p:spPr>
          <a:xfrm>
            <a:off x="1143000" y="1262489"/>
            <a:ext cx="6858000" cy="17907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s-ES" sz="4800" b="1" dirty="0">
                <a:latin typeface="Segoe UI" panose="020B0502040204020203" pitchFamily="34" charset="0"/>
                <a:cs typeface="Segoe UI" panose="020B0502040204020203" pitchFamily="34" charset="0"/>
              </a:rPr>
              <a:t>Introducción a la vida universitaria</a:t>
            </a:r>
          </a:p>
        </p:txBody>
      </p:sp>
      <p:sp>
        <p:nvSpPr>
          <p:cNvPr id="130" name="Google Shape;130;p25"/>
          <p:cNvSpPr txBox="1">
            <a:spLocks noGrp="1"/>
          </p:cNvSpPr>
          <p:nvPr>
            <p:ph type="subTitle" idx="1"/>
          </p:nvPr>
        </p:nvSpPr>
        <p:spPr>
          <a:xfrm>
            <a:off x="1215270" y="3260100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s-ES" sz="2900" b="1" dirty="0">
                <a:latin typeface="Segoe UI" panose="020B0502040204020203" pitchFamily="34" charset="0"/>
                <a:cs typeface="Segoe UI" panose="020B0502040204020203" pitchFamily="34" charset="0"/>
              </a:rPr>
              <a:t>Módulo </a:t>
            </a:r>
            <a:r>
              <a:rPr lang="es-ES" sz="29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Biología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s-ES" sz="29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Sesión 3</a:t>
            </a:r>
            <a:endParaRPr sz="29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1" name="Google Shape;131;p25" descr="Patrón de fond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 l="80682"/>
          <a:stretch/>
        </p:blipFill>
        <p:spPr>
          <a:xfrm>
            <a:off x="4778278" y="282555"/>
            <a:ext cx="1179899" cy="888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 descr="logo-facultad-medicina-u-de-chile - Redbionov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7947" y="92023"/>
            <a:ext cx="2031503" cy="1057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394" y="0"/>
            <a:ext cx="4251575" cy="994172"/>
          </a:xfrm>
        </p:spPr>
        <p:txBody>
          <a:bodyPr/>
          <a:lstStyle/>
          <a:p>
            <a:r>
              <a:rPr lang="es-CL" dirty="0" smtClean="0"/>
              <a:t>¿Trabajo Colaborativo?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4" y="994172"/>
            <a:ext cx="3029155" cy="265715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4" y="3651327"/>
            <a:ext cx="1578977" cy="149217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345969" y="92467"/>
            <a:ext cx="471583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Selección de trabajos de </a:t>
            </a:r>
            <a:r>
              <a:rPr lang="es-CL" dirty="0" err="1"/>
              <a:t>Rosalind</a:t>
            </a:r>
            <a:r>
              <a:rPr lang="es-CL" dirty="0"/>
              <a:t> Franklin</a:t>
            </a:r>
          </a:p>
          <a:p>
            <a:pPr algn="just"/>
            <a:r>
              <a:rPr lang="es-CL" sz="1000" dirty="0"/>
              <a:t>–Franklin, RE (1950). Un método aproximado rápido para corregir las mediciones de dispersión de ángulo bajo por la influencia de la altura finita del haz de rayos X. Acta Cristalográfica, vol. 3 (2): 158-159.</a:t>
            </a:r>
          </a:p>
          <a:p>
            <a:pPr algn="just"/>
            <a:r>
              <a:rPr lang="es-CL" sz="1000" dirty="0"/>
              <a:t>–Franklin, RE (1950). La interpretación de diagramas de rayos X difusos del carbono. Acta Cristalográfica, vol. 3 (2): 107-121.</a:t>
            </a:r>
          </a:p>
          <a:p>
            <a:pPr algn="just"/>
            <a:r>
              <a:rPr lang="es-CL" sz="1000" dirty="0"/>
              <a:t>–Franklin, RE (1953). El papel del agua en la estructura del ácido grafítico. </a:t>
            </a:r>
            <a:r>
              <a:rPr lang="es-CL" sz="1000" dirty="0" err="1"/>
              <a:t>Journal</a:t>
            </a:r>
            <a:r>
              <a:rPr lang="es-CL" sz="1000" dirty="0"/>
              <a:t> de </a:t>
            </a:r>
            <a:r>
              <a:rPr lang="es-CL" sz="1000" dirty="0" err="1"/>
              <a:t>Chimie</a:t>
            </a:r>
            <a:r>
              <a:rPr lang="es-CL" sz="1000" dirty="0"/>
              <a:t> </a:t>
            </a:r>
            <a:r>
              <a:rPr lang="es-CL" sz="1000" dirty="0" err="1"/>
              <a:t>Physique</a:t>
            </a:r>
            <a:r>
              <a:rPr lang="es-CL" sz="1000" dirty="0"/>
              <a:t> et de </a:t>
            </a:r>
            <a:r>
              <a:rPr lang="es-CL" sz="1000" dirty="0" err="1"/>
              <a:t>Physico-Chimie</a:t>
            </a:r>
            <a:r>
              <a:rPr lang="es-CL" sz="1000" dirty="0"/>
              <a:t> </a:t>
            </a:r>
            <a:r>
              <a:rPr lang="es-CL" sz="1000" dirty="0" err="1"/>
              <a:t>Biologique</a:t>
            </a:r>
            <a:r>
              <a:rPr lang="es-CL" sz="1000" dirty="0"/>
              <a:t>, vol. 50: C26</a:t>
            </a:r>
          </a:p>
          <a:p>
            <a:pPr algn="just"/>
            <a:r>
              <a:rPr lang="es-CL" sz="1000" dirty="0"/>
              <a:t>–Franklin, RE (1953). Compuestos de carbono </a:t>
            </a:r>
            <a:r>
              <a:rPr lang="es-CL" sz="1000" dirty="0" err="1"/>
              <a:t>grafitizantes</a:t>
            </a:r>
            <a:r>
              <a:rPr lang="es-CL" sz="1000" dirty="0"/>
              <a:t> y no </a:t>
            </a:r>
            <a:r>
              <a:rPr lang="es-CL" sz="1000" dirty="0" err="1"/>
              <a:t>grafitantes</a:t>
            </a:r>
            <a:r>
              <a:rPr lang="es-CL" sz="1000" dirty="0"/>
              <a:t>. Formación, estructura y características. </a:t>
            </a:r>
            <a:r>
              <a:rPr lang="es-CL" sz="1000" dirty="0" err="1"/>
              <a:t>Brenstoff-Chemie</a:t>
            </a:r>
            <a:r>
              <a:rPr lang="es-CL" sz="1000" dirty="0"/>
              <a:t>, vol. 34: 359-361</a:t>
            </a:r>
          </a:p>
          <a:p>
            <a:pPr algn="just"/>
            <a:r>
              <a:rPr lang="es-CL" sz="1000" dirty="0"/>
              <a:t>–Franklin, RE; </a:t>
            </a:r>
            <a:r>
              <a:rPr lang="es-CL" sz="1000" dirty="0" err="1"/>
              <a:t>Gosling</a:t>
            </a:r>
            <a:r>
              <a:rPr lang="es-CL" sz="1000" dirty="0"/>
              <a:t>, RG (1953). Configuración molecular en </a:t>
            </a:r>
            <a:r>
              <a:rPr lang="es-CL" sz="1000" dirty="0" err="1"/>
              <a:t>timonucleato</a:t>
            </a:r>
            <a:r>
              <a:rPr lang="es-CL" sz="1000" dirty="0"/>
              <a:t> de sodio. Naturaleza, vol. 171 (4356): 740-741.</a:t>
            </a:r>
          </a:p>
          <a:p>
            <a:pPr algn="just"/>
            <a:r>
              <a:rPr lang="es-CL" sz="1000" dirty="0"/>
              <a:t>–Franklin, RE; </a:t>
            </a:r>
            <a:r>
              <a:rPr lang="es-CL" sz="1000" dirty="0" err="1"/>
              <a:t>Gosling</a:t>
            </a:r>
            <a:r>
              <a:rPr lang="es-CL" sz="1000" dirty="0"/>
              <a:t>, RG (1953). Evidencia de hélice de dos cadenas en la estructura cristalina del </a:t>
            </a:r>
            <a:r>
              <a:rPr lang="es-CL" sz="1000" dirty="0" err="1"/>
              <a:t>desoxirribonucleato</a:t>
            </a:r>
            <a:r>
              <a:rPr lang="es-CL" sz="1000" dirty="0"/>
              <a:t> de sodio. Naturaleza, vol. 172: 156-157.</a:t>
            </a:r>
          </a:p>
          <a:p>
            <a:endParaRPr lang="es-CL" dirty="0"/>
          </a:p>
        </p:txBody>
      </p:sp>
      <p:sp>
        <p:nvSpPr>
          <p:cNvPr id="7" name="CuadroTexto 6"/>
          <p:cNvSpPr txBox="1"/>
          <p:nvPr/>
        </p:nvSpPr>
        <p:spPr>
          <a:xfrm>
            <a:off x="1488436" y="3651326"/>
            <a:ext cx="308356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–Franklin, RE ; </a:t>
            </a:r>
            <a:r>
              <a:rPr lang="es-CL" sz="1000" dirty="0" err="1"/>
              <a:t>Gosling</a:t>
            </a:r>
            <a:r>
              <a:rPr lang="es-CL" sz="1000" dirty="0"/>
              <a:t>, RG (1953). La estructura de las fibras de </a:t>
            </a:r>
            <a:r>
              <a:rPr lang="es-CL" sz="1000" dirty="0" err="1"/>
              <a:t>timonucleato</a:t>
            </a:r>
            <a:r>
              <a:rPr lang="es-CL" sz="1000" dirty="0"/>
              <a:t> de sodio. I. La influencia del contenido de agua. Acta Cristal. vol. 6: 673-677.</a:t>
            </a:r>
          </a:p>
          <a:p>
            <a:r>
              <a:rPr lang="es-CL" sz="1000" dirty="0"/>
              <a:t>–Franklin, RE; </a:t>
            </a:r>
            <a:r>
              <a:rPr lang="es-CL" sz="1000" dirty="0" err="1"/>
              <a:t>Gosling</a:t>
            </a:r>
            <a:r>
              <a:rPr lang="es-CL" sz="1000" dirty="0"/>
              <a:t>, RG (1953). La estructura de las fibras de </a:t>
            </a:r>
            <a:r>
              <a:rPr lang="es-CL" sz="1000" dirty="0" err="1"/>
              <a:t>timonucleato</a:t>
            </a:r>
            <a:r>
              <a:rPr lang="es-CL" sz="1000" dirty="0"/>
              <a:t> de sodio. II. La función de Patterson cilíndricamente simétrica. Acta Cristalográfica, vol. 6 (8): 678-685. </a:t>
            </a:r>
          </a:p>
          <a:p>
            <a:endParaRPr lang="es-CL" dirty="0"/>
          </a:p>
        </p:txBody>
      </p:sp>
      <p:sp>
        <p:nvSpPr>
          <p:cNvPr id="8" name="CuadroTexto 7"/>
          <p:cNvSpPr txBox="1"/>
          <p:nvPr/>
        </p:nvSpPr>
        <p:spPr>
          <a:xfrm>
            <a:off x="4489807" y="2985433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000" dirty="0"/>
              <a:t>–Franklin, RE; </a:t>
            </a:r>
            <a:r>
              <a:rPr lang="es-CL" sz="1000" dirty="0" err="1"/>
              <a:t>Mering</a:t>
            </a:r>
            <a:r>
              <a:rPr lang="es-CL" sz="1000" dirty="0"/>
              <a:t>, M. (1954). La estructura del ácido gráfico. Acta Cristalográfica, vol. 7 (10): 661-661.</a:t>
            </a:r>
          </a:p>
          <a:p>
            <a:pPr algn="just"/>
            <a:r>
              <a:rPr lang="es-CL" sz="1000" dirty="0"/>
              <a:t>–Franklin, RE; Holmes, KC (1956). La disposición helicoidal de las subunidades proteicas del virus del mosaico del tabaco. </a:t>
            </a:r>
            <a:r>
              <a:rPr lang="es-CL" sz="1000" dirty="0" err="1"/>
              <a:t>Biochimica</a:t>
            </a:r>
            <a:r>
              <a:rPr lang="es-CL" sz="1000" dirty="0"/>
              <a:t> et </a:t>
            </a:r>
            <a:r>
              <a:rPr lang="es-CL" sz="1000" dirty="0" err="1"/>
              <a:t>Biophysica</a:t>
            </a:r>
            <a:r>
              <a:rPr lang="es-CL" sz="1000" dirty="0"/>
              <a:t> Acta, vol. 21: 405-406.</a:t>
            </a:r>
          </a:p>
          <a:p>
            <a:pPr algn="just"/>
            <a:r>
              <a:rPr lang="es-CL" sz="1000" dirty="0"/>
              <a:t>–Franklin, RE; A. </a:t>
            </a:r>
            <a:r>
              <a:rPr lang="es-CL" sz="1000" dirty="0" err="1"/>
              <a:t>Klug</a:t>
            </a:r>
            <a:r>
              <a:rPr lang="es-CL" sz="1000" dirty="0"/>
              <a:t>, A. (1956). La naturaleza del surco helicoidal en los estudios de difracción de rayos X de partículas del virus del mosaico del tabaco. </a:t>
            </a:r>
            <a:r>
              <a:rPr lang="es-CL" sz="1000" dirty="0" err="1"/>
              <a:t>Biochimica</a:t>
            </a:r>
            <a:r>
              <a:rPr lang="es-CL" sz="1000" dirty="0"/>
              <a:t> et </a:t>
            </a:r>
            <a:r>
              <a:rPr lang="es-CL" sz="1000" dirty="0" err="1"/>
              <a:t>Biophysica</a:t>
            </a:r>
            <a:r>
              <a:rPr lang="es-CL" sz="1000" dirty="0"/>
              <a:t> Acta, vol.19 (3): 403-416.</a:t>
            </a:r>
            <a:br>
              <a:rPr lang="es-CL" sz="1000" dirty="0"/>
            </a:br>
            <a:r>
              <a:rPr lang="es-CL" sz="1000" dirty="0"/>
              <a:t> </a:t>
            </a:r>
            <a:br>
              <a:rPr lang="es-CL" sz="1000" dirty="0"/>
            </a:br>
            <a:r>
              <a:rPr lang="es-CL" sz="1000" dirty="0"/>
              <a:t>–</a:t>
            </a:r>
            <a:r>
              <a:rPr lang="es-CL" sz="1000" dirty="0" err="1"/>
              <a:t>Klug</a:t>
            </a:r>
            <a:r>
              <a:rPr lang="es-CL" sz="1000" dirty="0"/>
              <a:t>, A.; JT </a:t>
            </a:r>
            <a:r>
              <a:rPr lang="es-CL" sz="1000" dirty="0" err="1"/>
              <a:t>Finch</a:t>
            </a:r>
            <a:r>
              <a:rPr lang="es-CL" sz="1000" dirty="0"/>
              <a:t>, JT; Franklin, RE (1957). La estructura del virus del mosaico amarillo del nabo: estudios de difracción de rayos X. </a:t>
            </a:r>
            <a:r>
              <a:rPr lang="es-CL" sz="1000" dirty="0" err="1"/>
              <a:t>Biochimica</a:t>
            </a:r>
            <a:r>
              <a:rPr lang="es-CL" sz="1000" dirty="0"/>
              <a:t> et </a:t>
            </a:r>
            <a:r>
              <a:rPr lang="es-CL" sz="1000" dirty="0" err="1"/>
              <a:t>Biophysica</a:t>
            </a:r>
            <a:r>
              <a:rPr lang="es-CL" sz="1000" dirty="0"/>
              <a:t> Acta, vol. 25 (2): 242-252</a:t>
            </a:r>
            <a:r>
              <a:rPr lang="es-CL" sz="1000" dirty="0" smtClean="0"/>
              <a:t>.</a:t>
            </a:r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250277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Construyendo su propio modelo</a:t>
            </a:r>
            <a:endParaRPr lang="es-CL" dirty="0"/>
          </a:p>
        </p:txBody>
      </p:sp>
      <p:sp>
        <p:nvSpPr>
          <p:cNvPr id="4" name="CuadroTexto 3"/>
          <p:cNvSpPr txBox="1"/>
          <p:nvPr/>
        </p:nvSpPr>
        <p:spPr>
          <a:xfrm>
            <a:off x="431513" y="1530850"/>
            <a:ext cx="7828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En parejas o tríos, construyan un modelo no determinista acerca de alguno de los procesos discutidos hasta hoy, por ejemplo: cambio en la frecuencia cardiaca, acción enzimática, transporte a través de la membrana u otro.</a:t>
            </a:r>
          </a:p>
          <a:p>
            <a:r>
              <a:rPr lang="es-CL" dirty="0" smtClean="0"/>
              <a:t>Una vez que terminen deberán compartir una fotografía del mismo, para compartirla</a:t>
            </a:r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431513" y="2532348"/>
            <a:ext cx="7828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Compartan su fotografía al docente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31513" y="3208730"/>
            <a:ext cx="7828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Votemos!! ¿qué modelo sería el mejor y por qué?</a:t>
            </a:r>
          </a:p>
        </p:txBody>
      </p:sp>
    </p:spTree>
    <p:extLst>
      <p:ext uri="{BB962C8B-B14F-4D97-AF65-F5344CB8AC3E}">
        <p14:creationId xmlns:p14="http://schemas.microsoft.com/office/powerpoint/2010/main" val="413747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Reflexión personal </a:t>
            </a:r>
            <a:endParaRPr lang="es-CL" dirty="0"/>
          </a:p>
        </p:txBody>
      </p:sp>
      <p:sp>
        <p:nvSpPr>
          <p:cNvPr id="3" name="CuadroTexto 2"/>
          <p:cNvSpPr txBox="1"/>
          <p:nvPr/>
        </p:nvSpPr>
        <p:spPr>
          <a:xfrm>
            <a:off x="308225" y="1582220"/>
            <a:ext cx="848645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ES" sz="18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¿Qué fue lo más importante que aprendieron al elaborar de manera consensuada el modelo de la gran idea? ¿Por qué lo consideran importante?</a:t>
            </a:r>
            <a:endParaRPr lang="es-CL" sz="18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¿Qué aprendieron sobre el intercambio de opiniones y el logro de acuerdos? ¿Fue algo complejo?</a:t>
            </a:r>
            <a:endParaRPr lang="es-CL" sz="18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¿Qué relación parece tener lo realizado con lo aprendido en la primera sesión acerca de naturaleza de la ciencia? ¿Cómo este conocimiento aporta a mi visión general de la biología?</a:t>
            </a:r>
            <a:endParaRPr lang="es-CL" sz="18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¿Qué aprendieron sobre la gran idea y su modelamiento? ¿Cómo creen que el esquema integrador elaborado puede aportarles personalmente?</a:t>
            </a:r>
            <a:endParaRPr lang="es-CL" sz="18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7474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A80B3E-6F25-44B1-2514-E5CAC5CC7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Ticket de salida </a:t>
            </a:r>
            <a:endParaRPr lang="es-CL" sz="2800" b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29465" y="1602769"/>
            <a:ext cx="7428216" cy="863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729465" y="1520575"/>
            <a:ext cx="7633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¿Qué sugerencias les darías a un estudiante de segundo medio, que debe analizar el modelo del núcleo celular? Haz una lista de tres sugerencias.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745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/>
          <p:nvPr/>
        </p:nvSpPr>
        <p:spPr>
          <a:xfrm>
            <a:off x="505497" y="1249067"/>
            <a:ext cx="7418931" cy="1048518"/>
          </a:xfrm>
          <a:prstGeom prst="rect">
            <a:avLst/>
          </a:prstGeom>
          <a:solidFill>
            <a:srgbClr val="ECF2F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0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Construir un modelo que permita explicar cualquier proceso biológico de manera no determinista</a:t>
            </a:r>
            <a:r>
              <a:rPr lang="es-CL" sz="1400" b="0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6"/>
          <p:cNvSpPr txBox="1"/>
          <p:nvPr/>
        </p:nvSpPr>
        <p:spPr>
          <a:xfrm>
            <a:off x="505497" y="392086"/>
            <a:ext cx="7779627" cy="304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Fira Sans Extra Condensed Medium"/>
              <a:buNone/>
            </a:pPr>
            <a:r>
              <a:rPr lang="es" sz="2400" b="1" dirty="0">
                <a:solidFill>
                  <a:srgbClr val="393F5E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s" sz="2400" b="1" i="0" u="none" strike="noStrike" cap="none" dirty="0">
                <a:solidFill>
                  <a:srgbClr val="393F5E"/>
                </a:solidFill>
                <a:latin typeface="Calibri"/>
                <a:ea typeface="Calibri"/>
                <a:cs typeface="Calibri"/>
                <a:sym typeface="Calibri"/>
              </a:rPr>
              <a:t>Cuál es el objetivo de aprendizaje de esta sesión</a:t>
            </a:r>
            <a:r>
              <a:rPr lang="es" sz="2400" b="1" i="0" u="none" strike="noStrike" cap="none" dirty="0" smtClean="0">
                <a:solidFill>
                  <a:srgbClr val="393F5E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33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6"/>
          <p:cNvSpPr txBox="1">
            <a:spLocks noGrp="1"/>
          </p:cNvSpPr>
          <p:nvPr>
            <p:ph type="sldNum" idx="12"/>
          </p:nvPr>
        </p:nvSpPr>
        <p:spPr>
          <a:xfrm>
            <a:off x="7485024" y="4818206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es" sz="2100" b="0" i="0" u="none" strike="noStrike" cap="none">
                <a:solidFill>
                  <a:srgbClr val="3A405F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2100" b="0" i="0" u="none" strike="noStrike" cap="none">
              <a:solidFill>
                <a:srgbClr val="3A40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>
            <a:extLst>
              <a:ext uri="{FF2B5EF4-FFF2-40B4-BE49-F238E27FC236}">
                <a16:creationId xmlns:a16="http://schemas.microsoft.com/office/drawing/2014/main" xmlns="" id="{02F77A01-A577-EAEC-D1B0-EB671CC4D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525" y="64009"/>
            <a:ext cx="7072623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/>
            <a:r>
              <a:rPr lang="es-ES_tradnl" altLang="es-CL" sz="1050" b="1" dirty="0"/>
              <a:t> </a:t>
            </a:r>
          </a:p>
          <a:p>
            <a:pPr algn="ctr" eaLnBrk="1"/>
            <a:r>
              <a:rPr lang="es-ES_tradnl" altLang="es-CL" sz="18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Conceptos biológicos estudiados hasta ahora</a:t>
            </a:r>
            <a:endParaRPr lang="es-ES_tradnl" altLang="es-CL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38;p26"/>
          <p:cNvSpPr/>
          <p:nvPr/>
        </p:nvSpPr>
        <p:spPr>
          <a:xfrm>
            <a:off x="495223" y="704536"/>
            <a:ext cx="7418931" cy="2059212"/>
          </a:xfrm>
          <a:prstGeom prst="rect">
            <a:avLst/>
          </a:prstGeom>
          <a:solidFill>
            <a:srgbClr val="ECF2F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s-ES" dirty="0" smtClean="0"/>
              <a:t>Escriba una lista de 10 conceptos biológicos estudiados en enseñanza básica o media, relacionados con el cuerpo humano.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81" y="2982971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>
            <a:extLst>
              <a:ext uri="{FF2B5EF4-FFF2-40B4-BE49-F238E27FC236}">
                <a16:creationId xmlns:a16="http://schemas.microsoft.com/office/drawing/2014/main" xmlns="" id="{28A6CE94-0253-D2D7-92F0-B6DBB263A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541" y="-45602"/>
            <a:ext cx="7072623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/>
            <a:r>
              <a:rPr lang="es-ES_tradnl" altLang="es-CL" sz="1050" b="1" dirty="0"/>
              <a:t> </a:t>
            </a:r>
          </a:p>
          <a:p>
            <a:pPr algn="ctr" eaLnBrk="1"/>
            <a:r>
              <a:rPr lang="es-ES_tradnl" altLang="es-CL" sz="18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Esquemas de textos escolares</a:t>
            </a:r>
            <a:endParaRPr lang="es-ES_tradnl" altLang="es-CL" sz="18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Google Shape;138;p26"/>
          <p:cNvSpPr/>
          <p:nvPr/>
        </p:nvSpPr>
        <p:spPr>
          <a:xfrm>
            <a:off x="413030" y="560699"/>
            <a:ext cx="5823384" cy="641377"/>
          </a:xfrm>
          <a:prstGeom prst="rect">
            <a:avLst/>
          </a:prstGeom>
          <a:solidFill>
            <a:srgbClr val="ECF2F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 smtClean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¿Cómo se produce la interacción Enzima Sustrato?</a:t>
            </a:r>
            <a:endParaRPr lang="es-CL" sz="2000" b="0" i="0" u="none" strike="noStrike" cap="none" dirty="0" smtClean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12913" y="1992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29" y="1277462"/>
            <a:ext cx="5427079" cy="15335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372" y="2804384"/>
            <a:ext cx="5157627" cy="2339116"/>
          </a:xfrm>
          <a:prstGeom prst="rect">
            <a:avLst/>
          </a:prstGeom>
        </p:spPr>
      </p:pic>
      <p:sp>
        <p:nvSpPr>
          <p:cNvPr id="11" name="Google Shape;138;p26"/>
          <p:cNvSpPr/>
          <p:nvPr/>
        </p:nvSpPr>
        <p:spPr>
          <a:xfrm>
            <a:off x="339398" y="3335887"/>
            <a:ext cx="3646974" cy="641377"/>
          </a:xfrm>
          <a:prstGeom prst="rect">
            <a:avLst/>
          </a:prstGeom>
          <a:solidFill>
            <a:srgbClr val="ECF2F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 smtClean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¿Cómo se lleva a cabo el transporte?</a:t>
            </a:r>
            <a:endParaRPr lang="es-CL" sz="2000" b="0" i="0" u="none" strike="noStrike" cap="none" dirty="0" smtClean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840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>
            <a:extLst>
              <a:ext uri="{FF2B5EF4-FFF2-40B4-BE49-F238E27FC236}">
                <a16:creationId xmlns:a16="http://schemas.microsoft.com/office/drawing/2014/main" xmlns="" id="{28A6CE94-0253-D2D7-92F0-B6DBB263A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917" y="118784"/>
            <a:ext cx="8885083" cy="108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/>
            <a:r>
              <a:rPr lang="es-ES_tradnl" altLang="es-CL" sz="1050" b="1" dirty="0"/>
              <a:t> </a:t>
            </a:r>
          </a:p>
          <a:p>
            <a:pPr algn="just" eaLnBrk="1"/>
            <a:r>
              <a:rPr lang="es-ES_tradnl" altLang="es-CL" sz="18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Actividad personal: escoge algún concepto de los presentados u otro que comprendas bien  e intenta explicarlo de acuerdo a la gran idea central acordada, realiza un esquema y luego comparte tú propuesta</a:t>
            </a:r>
            <a:endParaRPr lang="es-ES_tradnl" altLang="es-CL" sz="18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Google Shape;138;p26"/>
          <p:cNvSpPr/>
          <p:nvPr/>
        </p:nvSpPr>
        <p:spPr>
          <a:xfrm>
            <a:off x="258917" y="1195123"/>
            <a:ext cx="5823384" cy="641377"/>
          </a:xfrm>
          <a:prstGeom prst="rect">
            <a:avLst/>
          </a:prstGeom>
          <a:solidFill>
            <a:srgbClr val="ECF2F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 smtClean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Analicemos en conjunto un ejemplo: Mecanismo de acción hormonal  ¿qué podemos decir?</a:t>
            </a:r>
            <a:endParaRPr lang="es-CL" sz="2000" b="0" i="0" u="none" strike="noStrike" cap="none" dirty="0" smtClean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54009" y="1992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0" name="Imagen 9"/>
          <p:cNvPicPr/>
          <p:nvPr/>
        </p:nvPicPr>
        <p:blipFill>
          <a:blip r:embed="rId3"/>
          <a:stretch>
            <a:fillRect/>
          </a:stretch>
        </p:blipFill>
        <p:spPr>
          <a:xfrm>
            <a:off x="2065106" y="2095607"/>
            <a:ext cx="4386911" cy="2835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637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Modelo de ADN: propuesto por Watson y Crick, 1953, ¿qué saben de este modelo?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78290"/>
            <a:ext cx="3844061" cy="387548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643919" y="1268016"/>
            <a:ext cx="4068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rgbClr val="FF0000"/>
                </a:solidFill>
              </a:rPr>
              <a:t>Hacer un </a:t>
            </a:r>
            <a:r>
              <a:rPr lang="es-MX" dirty="0" err="1">
                <a:solidFill>
                  <a:srgbClr val="FF0000"/>
                </a:solidFill>
              </a:rPr>
              <a:t>menti</a:t>
            </a:r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6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Modelo de ADN: propuesto por Watson y Crick, 1953, ¿qué saben de este modelo?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78290"/>
            <a:ext cx="3844061" cy="38754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b="9496"/>
          <a:stretch/>
        </p:blipFill>
        <p:spPr>
          <a:xfrm>
            <a:off x="5283592" y="1181528"/>
            <a:ext cx="3094041" cy="393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1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Modelo de ADN: propuesto por Watson y Crick, 1953, ¿qué saben de este modelo?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78290"/>
            <a:ext cx="3844061" cy="387548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643919" y="1268016"/>
            <a:ext cx="40685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Segoe UI" panose="020B0502040204020203" pitchFamily="34" charset="0"/>
                <a:cs typeface="Segoe UI" panose="020B0502040204020203" pitchFamily="34" charset="0"/>
              </a:rPr>
              <a:t>Como escalera de caracol</a:t>
            </a:r>
            <a:endParaRPr lang="es-MX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MX" b="1" dirty="0">
                <a:latin typeface="Segoe UI" panose="020B0502040204020203" pitchFamily="34" charset="0"/>
                <a:cs typeface="Segoe UI" panose="020B0502040204020203" pitchFamily="34" charset="0"/>
              </a:rPr>
              <a:t>Se sabía ya que el ADN tiene tres tipos de componentes: fosfatos, azúcares (desoxirribosa) y cuatro bases nitrogenadas (adenina, timina, citosina y guanina, abreviadas como A, T, C y G), y su hallazgo consistió en encontrarles un acomodo específico, que resultó en lo que postularon.</a:t>
            </a:r>
            <a:endParaRPr lang="es-MX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MX" b="1" dirty="0">
                <a:latin typeface="Segoe UI" panose="020B0502040204020203" pitchFamily="34" charset="0"/>
                <a:cs typeface="Segoe UI" panose="020B0502040204020203" pitchFamily="34" charset="0"/>
              </a:rPr>
              <a:t>Descubrieron que tiene una estructura semejante a una doble escalera de caracol, o doble helicoidal, donde a ambos lados están los fosfatos y los azúcares, mientras que cada “peldaño de la escalera metafórica” está compuesto de dos de las cuatro bases nitrogenadas, según las reglas de su apareamiento: la A con la T y la G con la </a:t>
            </a:r>
            <a:r>
              <a:rPr lang="es-MX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s-MX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s-MX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45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>
            <a:extLst>
              <a:ext uri="{FF2B5EF4-FFF2-40B4-BE49-F238E27FC236}">
                <a16:creationId xmlns:a16="http://schemas.microsoft.com/office/drawing/2014/main" xmlns="" id="{28A6CE94-0253-D2D7-92F0-B6DBB263A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541" y="-45602"/>
            <a:ext cx="70726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/>
            <a:endParaRPr lang="es-ES_tradnl" altLang="es-CL" sz="18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eaLnBrk="1"/>
            <a:endParaRPr lang="es-ES_tradnl" altLang="es-CL" sz="18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Google Shape;138;p26"/>
          <p:cNvSpPr/>
          <p:nvPr/>
        </p:nvSpPr>
        <p:spPr>
          <a:xfrm>
            <a:off x="0" y="26037"/>
            <a:ext cx="8917970" cy="5117463"/>
          </a:xfrm>
          <a:prstGeom prst="rect">
            <a:avLst/>
          </a:prstGeom>
          <a:solidFill>
            <a:srgbClr val="ECF2F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 algn="just"/>
            <a:endParaRPr lang="es-MX" sz="1800" dirty="0" smtClean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12913" y="1992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2" name="CuadroTexto 1"/>
          <p:cNvSpPr txBox="1"/>
          <p:nvPr/>
        </p:nvSpPr>
        <p:spPr>
          <a:xfrm>
            <a:off x="123290" y="51812"/>
            <a:ext cx="87946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 “lo revolucionario son estas reglas de apareamiento, así como la secuencia de las bases nitrogenadas a lo largo de las cadenas de ADN</a:t>
            </a:r>
            <a:r>
              <a:rPr lang="es-MX" b="1" dirty="0" smtClean="0"/>
              <a:t>” ( Velásquez, A., 2013) , </a:t>
            </a:r>
            <a:r>
              <a:rPr lang="es-MX" b="1" dirty="0"/>
              <a:t>donde se encuentra la información biológica de todos los seres vivos. Estas cuatro moléculas son equiparables a cuatro letras (A, T, G y C) que constituirían el alfabeto de la vida.</a:t>
            </a:r>
            <a:endParaRPr lang="es-MX" dirty="0"/>
          </a:p>
          <a:p>
            <a:pPr algn="just"/>
            <a:r>
              <a:rPr lang="es-MX" b="1" dirty="0"/>
              <a:t>En los ácidos nucleicos ADN y ARN, está contenida la información para la síntesis y regulación de las proteínas, de las que dependen las reacciones químicas que se llevan a cabo en las células, con una “lógica”, cuyo resultado es el metabolismo.</a:t>
            </a:r>
            <a:endParaRPr lang="es-MX" dirty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79" y="1992313"/>
            <a:ext cx="1775324" cy="2894021"/>
          </a:xfrm>
          <a:prstGeom prst="rect">
            <a:avLst/>
          </a:prstGeom>
        </p:spPr>
      </p:pic>
      <p:pic>
        <p:nvPicPr>
          <p:cNvPr id="8" name="Image 1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89063" y="1893469"/>
            <a:ext cx="2598347" cy="3051820"/>
          </a:xfrm>
          <a:prstGeom prst="rect">
            <a:avLst/>
          </a:prstGeom>
        </p:spPr>
      </p:pic>
      <p:pic>
        <p:nvPicPr>
          <p:cNvPr id="10" name="Image 1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71998" y="1470263"/>
            <a:ext cx="1600200" cy="354076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822040" y="1992313"/>
            <a:ext cx="19212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¿Qué nos dice cada modelo acerca del ADN?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2349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6291</TotalTime>
  <Words>773</Words>
  <Application>Microsoft Office PowerPoint</Application>
  <PresentationFormat>Presentación en pantalla (16:9)</PresentationFormat>
  <Paragraphs>58</Paragraphs>
  <Slides>13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Fira Sans Extra Condensed Medium</vt:lpstr>
      <vt:lpstr>Segoe UI</vt:lpstr>
      <vt:lpstr>Calibri</vt:lpstr>
      <vt:lpstr>Simple Light</vt:lpstr>
      <vt:lpstr>Tema de Office</vt:lpstr>
      <vt:lpstr>Introducción a la vida universitaria</vt:lpstr>
      <vt:lpstr>Presentación de PowerPoint</vt:lpstr>
      <vt:lpstr>Presentación de PowerPoint</vt:lpstr>
      <vt:lpstr>Presentación de PowerPoint</vt:lpstr>
      <vt:lpstr>Presentación de PowerPoint</vt:lpstr>
      <vt:lpstr>Modelo de ADN: propuesto por Watson y Crick, 1953, ¿qué saben de este modelo?</vt:lpstr>
      <vt:lpstr>Modelo de ADN: propuesto por Watson y Crick, 1953, ¿qué saben de este modelo?</vt:lpstr>
      <vt:lpstr>Modelo de ADN: propuesto por Watson y Crick, 1953, ¿qué saben de este modelo?</vt:lpstr>
      <vt:lpstr>Presentación de PowerPoint</vt:lpstr>
      <vt:lpstr>¿Trabajo Colaborativo?</vt:lpstr>
      <vt:lpstr>Construyendo su propio modelo</vt:lpstr>
      <vt:lpstr>Reflexión personal </vt:lpstr>
      <vt:lpstr>Ticket de salida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5</dc:title>
  <dc:creator>Franklin Manrique</dc:creator>
  <cp:lastModifiedBy>Cuenta Microsoft</cp:lastModifiedBy>
  <cp:revision>71</cp:revision>
  <dcterms:modified xsi:type="dcterms:W3CDTF">2024-03-10T23:34:12Z</dcterms:modified>
</cp:coreProperties>
</file>