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8"/>
  </p:notesMasterIdLst>
  <p:sldIdLst>
    <p:sldId id="256" r:id="rId3"/>
    <p:sldId id="524" r:id="rId4"/>
    <p:sldId id="258" r:id="rId5"/>
    <p:sldId id="499" r:id="rId6"/>
    <p:sldId id="520" r:id="rId7"/>
    <p:sldId id="519" r:id="rId8"/>
    <p:sldId id="516" r:id="rId9"/>
    <p:sldId id="522" r:id="rId10"/>
    <p:sldId id="523" r:id="rId11"/>
    <p:sldId id="515" r:id="rId12"/>
    <p:sldId id="518" r:id="rId13"/>
    <p:sldId id="514" r:id="rId14"/>
    <p:sldId id="521" r:id="rId15"/>
    <p:sldId id="507" r:id="rId16"/>
    <p:sldId id="493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Segoe UI" panose="020B0502040204020203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a Bravo Valdé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0665B0-840F-4EB5-B24C-62015FD38F8D}">
  <a:tblStyle styleId="{980665B0-840F-4EB5-B24C-62015FD38F8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57" d="100"/>
          <a:sy n="57" d="100"/>
        </p:scale>
        <p:origin x="48" y="7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B98812-8E25-48D2-9C68-7A46397464A2}" type="doc">
      <dgm:prSet loTypeId="urn:microsoft.com/office/officeart/2005/8/layout/hierarchy1" loCatId="hierarchy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ABAB382-85DB-4AD0-A9C8-A203FE89E012}">
      <dgm:prSet custT="1"/>
      <dgm:spPr/>
      <dgm:t>
        <a:bodyPr/>
        <a:lstStyle/>
        <a:p>
          <a:r>
            <a:rPr lang="es-ES_tradnl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Comprender criterios y estrategias para lectura crítica de textos científicos y mediáticos en diversos formatos</a:t>
          </a:r>
          <a:r>
            <a:rPr lang="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  <a:sym typeface="Calibri"/>
            </a:rPr>
            <a:t>. </a:t>
          </a:r>
          <a:endParaRPr lang="en-US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DF8472E1-C5D9-4171-9577-78F1B4F2EA6C}" type="parTrans" cxnId="{C28359EF-3988-4F66-B5BA-E3FD4A406771}">
      <dgm:prSet/>
      <dgm:spPr/>
      <dgm:t>
        <a:bodyPr/>
        <a:lstStyle/>
        <a:p>
          <a:endParaRPr lang="en-US"/>
        </a:p>
      </dgm:t>
    </dgm:pt>
    <dgm:pt modelId="{276FAA97-338B-42C4-8BBD-4D147CD3FC43}" type="sibTrans" cxnId="{C28359EF-3988-4F66-B5BA-E3FD4A406771}">
      <dgm:prSet/>
      <dgm:spPr/>
      <dgm:t>
        <a:bodyPr/>
        <a:lstStyle/>
        <a:p>
          <a:endParaRPr lang="en-US"/>
        </a:p>
      </dgm:t>
    </dgm:pt>
    <dgm:pt modelId="{16C2DB2A-31FB-4813-B1DF-0296C558388C}">
      <dgm:prSet/>
      <dgm:spPr/>
      <dgm:t>
        <a:bodyPr/>
        <a:lstStyle/>
        <a:p>
          <a:r>
            <a:rPr lang="es-MX" dirty="0"/>
            <a:t>Aplicar grandes ideas de y sobre la química en la lectura crítica de textos</a:t>
          </a:r>
          <a:endParaRPr lang="es-CL" dirty="0"/>
        </a:p>
      </dgm:t>
    </dgm:pt>
    <dgm:pt modelId="{8D868B85-9450-4DF2-B427-44858F0E785B}" type="parTrans" cxnId="{2D06A639-98F0-4AF9-9432-C240C67F3637}">
      <dgm:prSet/>
      <dgm:spPr/>
      <dgm:t>
        <a:bodyPr/>
        <a:lstStyle/>
        <a:p>
          <a:endParaRPr lang="es-CL"/>
        </a:p>
      </dgm:t>
    </dgm:pt>
    <dgm:pt modelId="{F606C55E-6B77-4963-AA29-F57B1EF1CD4B}" type="sibTrans" cxnId="{2D06A639-98F0-4AF9-9432-C240C67F3637}">
      <dgm:prSet/>
      <dgm:spPr/>
      <dgm:t>
        <a:bodyPr/>
        <a:lstStyle/>
        <a:p>
          <a:endParaRPr lang="es-CL"/>
        </a:p>
      </dgm:t>
    </dgm:pt>
    <dgm:pt modelId="{2542D751-8431-4901-903D-424EB441A0D1}" type="pres">
      <dgm:prSet presAssocID="{81B98812-8E25-48D2-9C68-7A46397464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865755-AA55-45A4-AC99-2580062E8A51}" type="pres">
      <dgm:prSet presAssocID="{16C2DB2A-31FB-4813-B1DF-0296C558388C}" presName="hierRoot1" presStyleCnt="0"/>
      <dgm:spPr/>
    </dgm:pt>
    <dgm:pt modelId="{13BB50C8-D189-49EF-A56B-B79274FE7D71}" type="pres">
      <dgm:prSet presAssocID="{16C2DB2A-31FB-4813-B1DF-0296C558388C}" presName="composite" presStyleCnt="0"/>
      <dgm:spPr/>
    </dgm:pt>
    <dgm:pt modelId="{22BE34A6-B2E4-42EF-A8BD-D8CE0E3DE0FC}" type="pres">
      <dgm:prSet presAssocID="{16C2DB2A-31FB-4813-B1DF-0296C558388C}" presName="background" presStyleLbl="node0" presStyleIdx="0" presStyleCnt="2"/>
      <dgm:spPr/>
    </dgm:pt>
    <dgm:pt modelId="{040C3D8B-55F4-44BB-8FE4-BB17F05DFE53}" type="pres">
      <dgm:prSet presAssocID="{16C2DB2A-31FB-4813-B1DF-0296C558388C}" presName="text" presStyleLbl="fgAcc0" presStyleIdx="0" presStyleCnt="2">
        <dgm:presLayoutVars>
          <dgm:chPref val="3"/>
        </dgm:presLayoutVars>
      </dgm:prSet>
      <dgm:spPr/>
    </dgm:pt>
    <dgm:pt modelId="{B56BE4F5-AA08-430C-8A77-B4A0FB67B6AA}" type="pres">
      <dgm:prSet presAssocID="{16C2DB2A-31FB-4813-B1DF-0296C558388C}" presName="hierChild2" presStyleCnt="0"/>
      <dgm:spPr/>
    </dgm:pt>
    <dgm:pt modelId="{1187E5A2-376C-4690-A114-A948F97366F2}" type="pres">
      <dgm:prSet presAssocID="{BABAB382-85DB-4AD0-A9C8-A203FE89E012}" presName="hierRoot1" presStyleCnt="0"/>
      <dgm:spPr/>
    </dgm:pt>
    <dgm:pt modelId="{F543F8F5-A7B3-458E-81D2-77673F8F4E80}" type="pres">
      <dgm:prSet presAssocID="{BABAB382-85DB-4AD0-A9C8-A203FE89E012}" presName="composite" presStyleCnt="0"/>
      <dgm:spPr/>
    </dgm:pt>
    <dgm:pt modelId="{96861A31-3356-4636-9CC5-11F159D0264A}" type="pres">
      <dgm:prSet presAssocID="{BABAB382-85DB-4AD0-A9C8-A203FE89E012}" presName="background" presStyleLbl="node0" presStyleIdx="1" presStyleCnt="2"/>
      <dgm:spPr/>
    </dgm:pt>
    <dgm:pt modelId="{07157170-93A4-4220-AEC6-2D4C1898B01D}" type="pres">
      <dgm:prSet presAssocID="{BABAB382-85DB-4AD0-A9C8-A203FE89E012}" presName="text" presStyleLbl="fgAcc0" presStyleIdx="1" presStyleCnt="2">
        <dgm:presLayoutVars>
          <dgm:chPref val="3"/>
        </dgm:presLayoutVars>
      </dgm:prSet>
      <dgm:spPr/>
    </dgm:pt>
    <dgm:pt modelId="{BB787200-843A-4864-908C-048067E8EFD5}" type="pres">
      <dgm:prSet presAssocID="{BABAB382-85DB-4AD0-A9C8-A203FE89E012}" presName="hierChild2" presStyleCnt="0"/>
      <dgm:spPr/>
    </dgm:pt>
  </dgm:ptLst>
  <dgm:cxnLst>
    <dgm:cxn modelId="{3AD05025-238F-48E1-8563-6E6F81C61BF9}" type="presOf" srcId="{81B98812-8E25-48D2-9C68-7A46397464A2}" destId="{2542D751-8431-4901-903D-424EB441A0D1}" srcOrd="0" destOrd="0" presId="urn:microsoft.com/office/officeart/2005/8/layout/hierarchy1"/>
    <dgm:cxn modelId="{2D06A639-98F0-4AF9-9432-C240C67F3637}" srcId="{81B98812-8E25-48D2-9C68-7A46397464A2}" destId="{16C2DB2A-31FB-4813-B1DF-0296C558388C}" srcOrd="0" destOrd="0" parTransId="{8D868B85-9450-4DF2-B427-44858F0E785B}" sibTransId="{F606C55E-6B77-4963-AA29-F57B1EF1CD4B}"/>
    <dgm:cxn modelId="{6A6443C7-43C7-4196-A02A-4C9F0C8869AB}" type="presOf" srcId="{BABAB382-85DB-4AD0-A9C8-A203FE89E012}" destId="{07157170-93A4-4220-AEC6-2D4C1898B01D}" srcOrd="0" destOrd="0" presId="urn:microsoft.com/office/officeart/2005/8/layout/hierarchy1"/>
    <dgm:cxn modelId="{C28359EF-3988-4F66-B5BA-E3FD4A406771}" srcId="{81B98812-8E25-48D2-9C68-7A46397464A2}" destId="{BABAB382-85DB-4AD0-A9C8-A203FE89E012}" srcOrd="1" destOrd="0" parTransId="{DF8472E1-C5D9-4171-9577-78F1B4F2EA6C}" sibTransId="{276FAA97-338B-42C4-8BBD-4D147CD3FC43}"/>
    <dgm:cxn modelId="{2CAE87FC-7973-43E9-8DFF-3D7D2A50E0D9}" type="presOf" srcId="{16C2DB2A-31FB-4813-B1DF-0296C558388C}" destId="{040C3D8B-55F4-44BB-8FE4-BB17F05DFE53}" srcOrd="0" destOrd="0" presId="urn:microsoft.com/office/officeart/2005/8/layout/hierarchy1"/>
    <dgm:cxn modelId="{4BF1D3D0-8631-47E0-A1B2-D0B616FCF87F}" type="presParOf" srcId="{2542D751-8431-4901-903D-424EB441A0D1}" destId="{53865755-AA55-45A4-AC99-2580062E8A51}" srcOrd="0" destOrd="0" presId="urn:microsoft.com/office/officeart/2005/8/layout/hierarchy1"/>
    <dgm:cxn modelId="{567BD48E-7E34-47F1-A689-B82197AD8C77}" type="presParOf" srcId="{53865755-AA55-45A4-AC99-2580062E8A51}" destId="{13BB50C8-D189-49EF-A56B-B79274FE7D71}" srcOrd="0" destOrd="0" presId="urn:microsoft.com/office/officeart/2005/8/layout/hierarchy1"/>
    <dgm:cxn modelId="{ACF74F6F-271F-4C1E-AB60-7BF53181DAC7}" type="presParOf" srcId="{13BB50C8-D189-49EF-A56B-B79274FE7D71}" destId="{22BE34A6-B2E4-42EF-A8BD-D8CE0E3DE0FC}" srcOrd="0" destOrd="0" presId="urn:microsoft.com/office/officeart/2005/8/layout/hierarchy1"/>
    <dgm:cxn modelId="{30E44730-540C-480A-B8C2-165149108E6C}" type="presParOf" srcId="{13BB50C8-D189-49EF-A56B-B79274FE7D71}" destId="{040C3D8B-55F4-44BB-8FE4-BB17F05DFE53}" srcOrd="1" destOrd="0" presId="urn:microsoft.com/office/officeart/2005/8/layout/hierarchy1"/>
    <dgm:cxn modelId="{A2D2CC1B-A17E-443F-A64E-480213786B40}" type="presParOf" srcId="{53865755-AA55-45A4-AC99-2580062E8A51}" destId="{B56BE4F5-AA08-430C-8A77-B4A0FB67B6AA}" srcOrd="1" destOrd="0" presId="urn:microsoft.com/office/officeart/2005/8/layout/hierarchy1"/>
    <dgm:cxn modelId="{4A5B5F9F-5E79-4E79-A7E6-7752BAF8E10B}" type="presParOf" srcId="{2542D751-8431-4901-903D-424EB441A0D1}" destId="{1187E5A2-376C-4690-A114-A948F97366F2}" srcOrd="1" destOrd="0" presId="urn:microsoft.com/office/officeart/2005/8/layout/hierarchy1"/>
    <dgm:cxn modelId="{9D59D2DA-76C3-4AA2-9EA9-EE72B7723133}" type="presParOf" srcId="{1187E5A2-376C-4690-A114-A948F97366F2}" destId="{F543F8F5-A7B3-458E-81D2-77673F8F4E80}" srcOrd="0" destOrd="0" presId="urn:microsoft.com/office/officeart/2005/8/layout/hierarchy1"/>
    <dgm:cxn modelId="{FA9550CB-B933-44FC-A143-C5E4435AC855}" type="presParOf" srcId="{F543F8F5-A7B3-458E-81D2-77673F8F4E80}" destId="{96861A31-3356-4636-9CC5-11F159D0264A}" srcOrd="0" destOrd="0" presId="urn:microsoft.com/office/officeart/2005/8/layout/hierarchy1"/>
    <dgm:cxn modelId="{ECDF97CC-4172-4E37-BC3A-3329A054A7C0}" type="presParOf" srcId="{F543F8F5-A7B3-458E-81D2-77673F8F4E80}" destId="{07157170-93A4-4220-AEC6-2D4C1898B01D}" srcOrd="1" destOrd="0" presId="urn:microsoft.com/office/officeart/2005/8/layout/hierarchy1"/>
    <dgm:cxn modelId="{30104CA9-8AC7-42DD-ADF9-86196EB38E80}" type="presParOf" srcId="{1187E5A2-376C-4690-A114-A948F97366F2}" destId="{BB787200-843A-4864-908C-048067E8EF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5E7F3B-6403-4843-948C-71CF068D0DC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7D4B3BF-FD62-4BBD-A6F4-400EB88C2AA3}">
      <dgm:prSet/>
      <dgm:spPr/>
      <dgm:t>
        <a:bodyPr/>
        <a:lstStyle/>
        <a:p>
          <a:pPr>
            <a:defRPr cap="all"/>
          </a:pPr>
          <a:r>
            <a:rPr lang="en-US" dirty="0"/>
            <a:t>SÍNTESIS SESIÓN 3</a:t>
          </a:r>
        </a:p>
        <a:p>
          <a:pPr>
            <a:defRPr cap="all"/>
          </a:pPr>
          <a:r>
            <a:rPr lang="es-CL" noProof="0" dirty="0"/>
            <a:t>Cuestionario conceptual</a:t>
          </a:r>
        </a:p>
        <a:p>
          <a:pPr>
            <a:defRPr cap="all"/>
          </a:pPr>
          <a:r>
            <a:rPr lang="en-US" dirty="0"/>
            <a:t>(15 MINUTOS)</a:t>
          </a:r>
        </a:p>
      </dgm:t>
    </dgm:pt>
    <dgm:pt modelId="{B5EFE613-5BF4-4070-B9BD-F8681D19317E}" type="parTrans" cxnId="{51804F39-19BB-4AED-8E00-0F81A5056C61}">
      <dgm:prSet/>
      <dgm:spPr/>
      <dgm:t>
        <a:bodyPr/>
        <a:lstStyle/>
        <a:p>
          <a:endParaRPr lang="en-US"/>
        </a:p>
      </dgm:t>
    </dgm:pt>
    <dgm:pt modelId="{28DD5AE4-A5E3-4DFF-8E75-2E70A6437511}" type="sibTrans" cxnId="{51804F39-19BB-4AED-8E00-0F81A5056C61}">
      <dgm:prSet/>
      <dgm:spPr/>
      <dgm:t>
        <a:bodyPr/>
        <a:lstStyle/>
        <a:p>
          <a:endParaRPr lang="en-US"/>
        </a:p>
      </dgm:t>
    </dgm:pt>
    <dgm:pt modelId="{C83EB359-15AF-469F-8D96-3175E92B2A40}">
      <dgm:prSet/>
      <dgm:spPr/>
      <dgm:t>
        <a:bodyPr/>
        <a:lstStyle/>
        <a:p>
          <a:pPr>
            <a:defRPr cap="all"/>
          </a:pPr>
          <a:r>
            <a:rPr lang="es-MX" i="0" dirty="0"/>
            <a:t>Estrategias para  la lectura crítica de textos científicos y medios de comunicación (55) minutos</a:t>
          </a:r>
        </a:p>
        <a:p>
          <a:pPr>
            <a:defRPr cap="all"/>
          </a:pPr>
          <a:endParaRPr lang="en-US" dirty="0"/>
        </a:p>
      </dgm:t>
    </dgm:pt>
    <dgm:pt modelId="{49314E36-2EE9-429F-A230-CD672259B7AE}" type="parTrans" cxnId="{8BFD12C7-11F5-43E4-9B7A-1D9EF53C3E8E}">
      <dgm:prSet/>
      <dgm:spPr/>
      <dgm:t>
        <a:bodyPr/>
        <a:lstStyle/>
        <a:p>
          <a:endParaRPr lang="en-US"/>
        </a:p>
      </dgm:t>
    </dgm:pt>
    <dgm:pt modelId="{930090A3-8E2C-4443-B369-60AB31AA8A9F}" type="sibTrans" cxnId="{8BFD12C7-11F5-43E4-9B7A-1D9EF53C3E8E}">
      <dgm:prSet/>
      <dgm:spPr/>
      <dgm:t>
        <a:bodyPr/>
        <a:lstStyle/>
        <a:p>
          <a:endParaRPr lang="en-US"/>
        </a:p>
      </dgm:t>
    </dgm:pt>
    <dgm:pt modelId="{E76A3982-7274-408E-9CDC-AC8C65116FC2}">
      <dgm:prSet/>
      <dgm:spPr/>
      <dgm:t>
        <a:bodyPr/>
        <a:lstStyle/>
        <a:p>
          <a:pPr>
            <a:defRPr cap="all"/>
          </a:pPr>
          <a:r>
            <a:rPr lang="es-MX"/>
            <a:t>Receso (15 minutos)</a:t>
          </a:r>
          <a:endParaRPr lang="en-US"/>
        </a:p>
      </dgm:t>
    </dgm:pt>
    <dgm:pt modelId="{D4C18DAB-6C34-4790-9D6B-0F1A7AB8DA4A}" type="parTrans" cxnId="{5CB1D278-565E-4070-9AD7-A9FF6A5AF101}">
      <dgm:prSet/>
      <dgm:spPr/>
      <dgm:t>
        <a:bodyPr/>
        <a:lstStyle/>
        <a:p>
          <a:endParaRPr lang="en-US"/>
        </a:p>
      </dgm:t>
    </dgm:pt>
    <dgm:pt modelId="{A1FCE5CB-0373-4F30-9063-333FD413AE71}" type="sibTrans" cxnId="{5CB1D278-565E-4070-9AD7-A9FF6A5AF101}">
      <dgm:prSet/>
      <dgm:spPr/>
      <dgm:t>
        <a:bodyPr/>
        <a:lstStyle/>
        <a:p>
          <a:endParaRPr lang="en-US"/>
        </a:p>
      </dgm:t>
    </dgm:pt>
    <dgm:pt modelId="{013F66EC-3A85-4F86-80C2-FE8D0305C664}">
      <dgm:prSet/>
      <dgm:spPr/>
      <dgm:t>
        <a:bodyPr/>
        <a:lstStyle/>
        <a:p>
          <a:pPr>
            <a:defRPr cap="all"/>
          </a:pPr>
          <a:r>
            <a:rPr lang="es-MX" dirty="0"/>
            <a:t>Taller 3: </a:t>
          </a:r>
        </a:p>
        <a:p>
          <a:pPr>
            <a:defRPr cap="all"/>
          </a:pPr>
          <a:r>
            <a:rPr lang="es-MX" dirty="0"/>
            <a:t>Aprendiendo a leer críticamente textos científicos</a:t>
          </a:r>
        </a:p>
        <a:p>
          <a:pPr>
            <a:defRPr cap="all"/>
          </a:pPr>
          <a:r>
            <a:rPr lang="es-MX" dirty="0"/>
            <a:t>(60 minutos)</a:t>
          </a:r>
          <a:endParaRPr lang="en-US" dirty="0"/>
        </a:p>
      </dgm:t>
    </dgm:pt>
    <dgm:pt modelId="{BA878293-02FA-48A6-A51C-FA9E59772F4F}" type="parTrans" cxnId="{6D000389-EAFF-411B-9F00-094B9255136B}">
      <dgm:prSet/>
      <dgm:spPr/>
      <dgm:t>
        <a:bodyPr/>
        <a:lstStyle/>
        <a:p>
          <a:endParaRPr lang="en-US"/>
        </a:p>
      </dgm:t>
    </dgm:pt>
    <dgm:pt modelId="{F245FE7D-1B16-40CD-AF66-5E3B9142513B}" type="sibTrans" cxnId="{6D000389-EAFF-411B-9F00-094B9255136B}">
      <dgm:prSet/>
      <dgm:spPr/>
      <dgm:t>
        <a:bodyPr/>
        <a:lstStyle/>
        <a:p>
          <a:endParaRPr lang="en-US"/>
        </a:p>
      </dgm:t>
    </dgm:pt>
    <dgm:pt modelId="{C9527E0D-6CC0-40D8-8B30-2059B63B52BA}">
      <dgm:prSet/>
      <dgm:spPr/>
      <dgm:t>
        <a:bodyPr/>
        <a:lstStyle/>
        <a:p>
          <a:pPr>
            <a:defRPr cap="all"/>
          </a:pPr>
          <a:r>
            <a:rPr lang="es-MX" dirty="0"/>
            <a:t>Cierre de la clase: Ticket de salida (15 minutos)</a:t>
          </a:r>
          <a:endParaRPr lang="en-US" dirty="0"/>
        </a:p>
      </dgm:t>
    </dgm:pt>
    <dgm:pt modelId="{791A5800-7769-4DC1-B21E-84BDFDEAEBFF}" type="parTrans" cxnId="{745545B8-DEA0-4E0F-9679-BC9636E6EF91}">
      <dgm:prSet/>
      <dgm:spPr/>
      <dgm:t>
        <a:bodyPr/>
        <a:lstStyle/>
        <a:p>
          <a:endParaRPr lang="en-US"/>
        </a:p>
      </dgm:t>
    </dgm:pt>
    <dgm:pt modelId="{FCB02064-6CCB-451D-9837-BDA8E424539E}" type="sibTrans" cxnId="{745545B8-DEA0-4E0F-9679-BC9636E6EF91}">
      <dgm:prSet/>
      <dgm:spPr/>
      <dgm:t>
        <a:bodyPr/>
        <a:lstStyle/>
        <a:p>
          <a:endParaRPr lang="en-US"/>
        </a:p>
      </dgm:t>
    </dgm:pt>
    <dgm:pt modelId="{21399F74-6802-466D-AA6B-82E671FCF82C}" type="pres">
      <dgm:prSet presAssocID="{FB5E7F3B-6403-4843-948C-71CF068D0DCB}" presName="root" presStyleCnt="0">
        <dgm:presLayoutVars>
          <dgm:dir/>
          <dgm:resizeHandles val="exact"/>
        </dgm:presLayoutVars>
      </dgm:prSet>
      <dgm:spPr/>
    </dgm:pt>
    <dgm:pt modelId="{63882FF2-8644-40C8-8715-EC109B700249}" type="pres">
      <dgm:prSet presAssocID="{17D4B3BF-FD62-4BBD-A6F4-400EB88C2AA3}" presName="compNode" presStyleCnt="0"/>
      <dgm:spPr/>
    </dgm:pt>
    <dgm:pt modelId="{7C3E8F09-AEA6-41B8-B637-DA91E847BE22}" type="pres">
      <dgm:prSet presAssocID="{17D4B3BF-FD62-4BBD-A6F4-400EB88C2AA3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102E077-542F-4A0B-A2E0-D271056CB7FB}" type="pres">
      <dgm:prSet presAssocID="{17D4B3BF-FD62-4BBD-A6F4-400EB88C2AA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E6B06A26-E905-454F-A538-3A89696D906A}" type="pres">
      <dgm:prSet presAssocID="{17D4B3BF-FD62-4BBD-A6F4-400EB88C2AA3}" presName="spaceRect" presStyleCnt="0"/>
      <dgm:spPr/>
    </dgm:pt>
    <dgm:pt modelId="{B9D96387-7AAD-4997-B184-85C4F691014C}" type="pres">
      <dgm:prSet presAssocID="{17D4B3BF-FD62-4BBD-A6F4-400EB88C2AA3}" presName="textRect" presStyleLbl="revTx" presStyleIdx="0" presStyleCnt="5">
        <dgm:presLayoutVars>
          <dgm:chMax val="1"/>
          <dgm:chPref val="1"/>
        </dgm:presLayoutVars>
      </dgm:prSet>
      <dgm:spPr/>
    </dgm:pt>
    <dgm:pt modelId="{B1D6232E-3510-4FC1-BC99-F0F4A2B783E1}" type="pres">
      <dgm:prSet presAssocID="{28DD5AE4-A5E3-4DFF-8E75-2E70A6437511}" presName="sibTrans" presStyleCnt="0"/>
      <dgm:spPr/>
    </dgm:pt>
    <dgm:pt modelId="{64A45CC8-2F5A-42A6-B735-999ED1C455E8}" type="pres">
      <dgm:prSet presAssocID="{C83EB359-15AF-469F-8D96-3175E92B2A40}" presName="compNode" presStyleCnt="0"/>
      <dgm:spPr/>
    </dgm:pt>
    <dgm:pt modelId="{C1974224-BC7A-419C-9A45-0B0FF44619AE}" type="pres">
      <dgm:prSet presAssocID="{C83EB359-15AF-469F-8D96-3175E92B2A40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F335E43B-35EB-46F0-BCC8-01B4F9730279}" type="pres">
      <dgm:prSet presAssocID="{C83EB359-15AF-469F-8D96-3175E92B2A4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entífico"/>
        </a:ext>
      </dgm:extLst>
    </dgm:pt>
    <dgm:pt modelId="{6E96773D-9373-4593-BD9D-57E0EA10A753}" type="pres">
      <dgm:prSet presAssocID="{C83EB359-15AF-469F-8D96-3175E92B2A40}" presName="spaceRect" presStyleCnt="0"/>
      <dgm:spPr/>
    </dgm:pt>
    <dgm:pt modelId="{000987E0-B6B6-419A-B1E4-452B234066C5}" type="pres">
      <dgm:prSet presAssocID="{C83EB359-15AF-469F-8D96-3175E92B2A40}" presName="textRect" presStyleLbl="revTx" presStyleIdx="1" presStyleCnt="5" custScaleY="149549">
        <dgm:presLayoutVars>
          <dgm:chMax val="1"/>
          <dgm:chPref val="1"/>
        </dgm:presLayoutVars>
      </dgm:prSet>
      <dgm:spPr/>
    </dgm:pt>
    <dgm:pt modelId="{95A7C9A4-E557-4994-965B-7F2DFF9704AA}" type="pres">
      <dgm:prSet presAssocID="{930090A3-8E2C-4443-B369-60AB31AA8A9F}" presName="sibTrans" presStyleCnt="0"/>
      <dgm:spPr/>
    </dgm:pt>
    <dgm:pt modelId="{F677E92B-ADEF-4F99-8C84-9025E745BE99}" type="pres">
      <dgm:prSet presAssocID="{E76A3982-7274-408E-9CDC-AC8C65116FC2}" presName="compNode" presStyleCnt="0"/>
      <dgm:spPr/>
    </dgm:pt>
    <dgm:pt modelId="{629A031D-725C-497B-B913-10A69BD308C3}" type="pres">
      <dgm:prSet presAssocID="{E76A3982-7274-408E-9CDC-AC8C65116FC2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A57F7CA3-0FC5-4E50-87C2-E2EE48ED5612}" type="pres">
      <dgm:prSet presAssocID="{E76A3982-7274-408E-9CDC-AC8C65116FC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onómetro"/>
        </a:ext>
      </dgm:extLst>
    </dgm:pt>
    <dgm:pt modelId="{A8C86207-5FAD-4846-8684-361B81F99AE3}" type="pres">
      <dgm:prSet presAssocID="{E76A3982-7274-408E-9CDC-AC8C65116FC2}" presName="spaceRect" presStyleCnt="0"/>
      <dgm:spPr/>
    </dgm:pt>
    <dgm:pt modelId="{B34CCC30-63FE-4B8E-80B8-8E2D79C2AE95}" type="pres">
      <dgm:prSet presAssocID="{E76A3982-7274-408E-9CDC-AC8C65116FC2}" presName="textRect" presStyleLbl="revTx" presStyleIdx="2" presStyleCnt="5">
        <dgm:presLayoutVars>
          <dgm:chMax val="1"/>
          <dgm:chPref val="1"/>
        </dgm:presLayoutVars>
      </dgm:prSet>
      <dgm:spPr/>
    </dgm:pt>
    <dgm:pt modelId="{A8903C7D-CB6F-431C-A5F3-AA91B223D376}" type="pres">
      <dgm:prSet presAssocID="{A1FCE5CB-0373-4F30-9063-333FD413AE71}" presName="sibTrans" presStyleCnt="0"/>
      <dgm:spPr/>
    </dgm:pt>
    <dgm:pt modelId="{F9546612-DB2F-44EB-A381-B63B1D3882A6}" type="pres">
      <dgm:prSet presAssocID="{013F66EC-3A85-4F86-80C2-FE8D0305C664}" presName="compNode" presStyleCnt="0"/>
      <dgm:spPr/>
    </dgm:pt>
    <dgm:pt modelId="{58426CA4-E661-4D91-AD2B-A066D551EF8D}" type="pres">
      <dgm:prSet presAssocID="{013F66EC-3A85-4F86-80C2-FE8D0305C664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899B7B6C-667C-4EB2-81F7-1F9AA831BA30}" type="pres">
      <dgm:prSet presAssocID="{013F66EC-3A85-4F86-80C2-FE8D0305C66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traz"/>
        </a:ext>
      </dgm:extLst>
    </dgm:pt>
    <dgm:pt modelId="{9600A145-C327-448B-A71F-FBE469D49463}" type="pres">
      <dgm:prSet presAssocID="{013F66EC-3A85-4F86-80C2-FE8D0305C664}" presName="spaceRect" presStyleCnt="0"/>
      <dgm:spPr/>
    </dgm:pt>
    <dgm:pt modelId="{B49E04D3-9A38-4168-859C-F7B2D3BA1359}" type="pres">
      <dgm:prSet presAssocID="{013F66EC-3A85-4F86-80C2-FE8D0305C664}" presName="textRect" presStyleLbl="revTx" presStyleIdx="3" presStyleCnt="5">
        <dgm:presLayoutVars>
          <dgm:chMax val="1"/>
          <dgm:chPref val="1"/>
        </dgm:presLayoutVars>
      </dgm:prSet>
      <dgm:spPr/>
    </dgm:pt>
    <dgm:pt modelId="{0DB43FD2-E045-4748-9C6B-1385AEDCCB57}" type="pres">
      <dgm:prSet presAssocID="{F245FE7D-1B16-40CD-AF66-5E3B9142513B}" presName="sibTrans" presStyleCnt="0"/>
      <dgm:spPr/>
    </dgm:pt>
    <dgm:pt modelId="{6146F893-8DB6-4759-8402-6AB8DD2F82C7}" type="pres">
      <dgm:prSet presAssocID="{C9527E0D-6CC0-40D8-8B30-2059B63B52BA}" presName="compNode" presStyleCnt="0"/>
      <dgm:spPr/>
    </dgm:pt>
    <dgm:pt modelId="{066B298D-51FD-4C86-9EBF-1D23969F1E49}" type="pres">
      <dgm:prSet presAssocID="{C9527E0D-6CC0-40D8-8B30-2059B63B52BA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665E02D-27F6-43AB-9E3D-CD0C0EB20C05}" type="pres">
      <dgm:prSet presAssocID="{C9527E0D-6CC0-40D8-8B30-2059B63B52B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loto"/>
        </a:ext>
      </dgm:extLst>
    </dgm:pt>
    <dgm:pt modelId="{982D690C-07E9-4B42-845F-46F604BA4A0D}" type="pres">
      <dgm:prSet presAssocID="{C9527E0D-6CC0-40D8-8B30-2059B63B52BA}" presName="spaceRect" presStyleCnt="0"/>
      <dgm:spPr/>
    </dgm:pt>
    <dgm:pt modelId="{F8894629-48CE-4C00-A4E9-1033A7802F6D}" type="pres">
      <dgm:prSet presAssocID="{C9527E0D-6CC0-40D8-8B30-2059B63B52B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B167309-4F38-4E1C-B412-1E4548A555BD}" type="presOf" srcId="{C83EB359-15AF-469F-8D96-3175E92B2A40}" destId="{000987E0-B6B6-419A-B1E4-452B234066C5}" srcOrd="0" destOrd="0" presId="urn:microsoft.com/office/officeart/2018/5/layout/IconLeafLabelList"/>
    <dgm:cxn modelId="{A893B517-5F6D-493A-9227-4BBA45B9EC4F}" type="presOf" srcId="{FB5E7F3B-6403-4843-948C-71CF068D0DCB}" destId="{21399F74-6802-466D-AA6B-82E671FCF82C}" srcOrd="0" destOrd="0" presId="urn:microsoft.com/office/officeart/2018/5/layout/IconLeafLabelList"/>
    <dgm:cxn modelId="{51804F39-19BB-4AED-8E00-0F81A5056C61}" srcId="{FB5E7F3B-6403-4843-948C-71CF068D0DCB}" destId="{17D4B3BF-FD62-4BBD-A6F4-400EB88C2AA3}" srcOrd="0" destOrd="0" parTransId="{B5EFE613-5BF4-4070-B9BD-F8681D19317E}" sibTransId="{28DD5AE4-A5E3-4DFF-8E75-2E70A6437511}"/>
    <dgm:cxn modelId="{5CB1D278-565E-4070-9AD7-A9FF6A5AF101}" srcId="{FB5E7F3B-6403-4843-948C-71CF068D0DCB}" destId="{E76A3982-7274-408E-9CDC-AC8C65116FC2}" srcOrd="2" destOrd="0" parTransId="{D4C18DAB-6C34-4790-9D6B-0F1A7AB8DA4A}" sibTransId="{A1FCE5CB-0373-4F30-9063-333FD413AE71}"/>
    <dgm:cxn modelId="{58901587-6358-4FDA-A7F4-8564A0539E10}" type="presOf" srcId="{C9527E0D-6CC0-40D8-8B30-2059B63B52BA}" destId="{F8894629-48CE-4C00-A4E9-1033A7802F6D}" srcOrd="0" destOrd="0" presId="urn:microsoft.com/office/officeart/2018/5/layout/IconLeafLabelList"/>
    <dgm:cxn modelId="{6D000389-EAFF-411B-9F00-094B9255136B}" srcId="{FB5E7F3B-6403-4843-948C-71CF068D0DCB}" destId="{013F66EC-3A85-4F86-80C2-FE8D0305C664}" srcOrd="3" destOrd="0" parTransId="{BA878293-02FA-48A6-A51C-FA9E59772F4F}" sibTransId="{F245FE7D-1B16-40CD-AF66-5E3B9142513B}"/>
    <dgm:cxn modelId="{26EE8894-59C2-4219-BF7E-96C8FF0ECE04}" type="presOf" srcId="{013F66EC-3A85-4F86-80C2-FE8D0305C664}" destId="{B49E04D3-9A38-4168-859C-F7B2D3BA1359}" srcOrd="0" destOrd="0" presId="urn:microsoft.com/office/officeart/2018/5/layout/IconLeafLabelList"/>
    <dgm:cxn modelId="{745545B8-DEA0-4E0F-9679-BC9636E6EF91}" srcId="{FB5E7F3B-6403-4843-948C-71CF068D0DCB}" destId="{C9527E0D-6CC0-40D8-8B30-2059B63B52BA}" srcOrd="4" destOrd="0" parTransId="{791A5800-7769-4DC1-B21E-84BDFDEAEBFF}" sibTransId="{FCB02064-6CCB-451D-9837-BDA8E424539E}"/>
    <dgm:cxn modelId="{8BFD12C7-11F5-43E4-9B7A-1D9EF53C3E8E}" srcId="{FB5E7F3B-6403-4843-948C-71CF068D0DCB}" destId="{C83EB359-15AF-469F-8D96-3175E92B2A40}" srcOrd="1" destOrd="0" parTransId="{49314E36-2EE9-429F-A230-CD672259B7AE}" sibTransId="{930090A3-8E2C-4443-B369-60AB31AA8A9F}"/>
    <dgm:cxn modelId="{7B360EEC-C534-438E-853D-672BE3EB965C}" type="presOf" srcId="{E76A3982-7274-408E-9CDC-AC8C65116FC2}" destId="{B34CCC30-63FE-4B8E-80B8-8E2D79C2AE95}" srcOrd="0" destOrd="0" presId="urn:microsoft.com/office/officeart/2018/5/layout/IconLeafLabelList"/>
    <dgm:cxn modelId="{1B1A40F6-E95B-4332-8079-7A94B7A99480}" type="presOf" srcId="{17D4B3BF-FD62-4BBD-A6F4-400EB88C2AA3}" destId="{B9D96387-7AAD-4997-B184-85C4F691014C}" srcOrd="0" destOrd="0" presId="urn:microsoft.com/office/officeart/2018/5/layout/IconLeafLabelList"/>
    <dgm:cxn modelId="{53D4DEF9-7A2E-408B-895A-842482C26C68}" type="presParOf" srcId="{21399F74-6802-466D-AA6B-82E671FCF82C}" destId="{63882FF2-8644-40C8-8715-EC109B700249}" srcOrd="0" destOrd="0" presId="urn:microsoft.com/office/officeart/2018/5/layout/IconLeafLabelList"/>
    <dgm:cxn modelId="{B16CF5AB-2A78-488D-A694-C50166B72B1F}" type="presParOf" srcId="{63882FF2-8644-40C8-8715-EC109B700249}" destId="{7C3E8F09-AEA6-41B8-B637-DA91E847BE22}" srcOrd="0" destOrd="0" presId="urn:microsoft.com/office/officeart/2018/5/layout/IconLeafLabelList"/>
    <dgm:cxn modelId="{928E56CB-16A9-47CE-BCD0-92D5420B4800}" type="presParOf" srcId="{63882FF2-8644-40C8-8715-EC109B700249}" destId="{1102E077-542F-4A0B-A2E0-D271056CB7FB}" srcOrd="1" destOrd="0" presId="urn:microsoft.com/office/officeart/2018/5/layout/IconLeafLabelList"/>
    <dgm:cxn modelId="{6727332B-F35B-4931-AAF7-EEA04BFAD4F1}" type="presParOf" srcId="{63882FF2-8644-40C8-8715-EC109B700249}" destId="{E6B06A26-E905-454F-A538-3A89696D906A}" srcOrd="2" destOrd="0" presId="urn:microsoft.com/office/officeart/2018/5/layout/IconLeafLabelList"/>
    <dgm:cxn modelId="{DD0B2734-FF0B-4416-B13F-7111715DD047}" type="presParOf" srcId="{63882FF2-8644-40C8-8715-EC109B700249}" destId="{B9D96387-7AAD-4997-B184-85C4F691014C}" srcOrd="3" destOrd="0" presId="urn:microsoft.com/office/officeart/2018/5/layout/IconLeafLabelList"/>
    <dgm:cxn modelId="{B1CDE03B-AB32-4E76-AAC0-A7CEB635EB83}" type="presParOf" srcId="{21399F74-6802-466D-AA6B-82E671FCF82C}" destId="{B1D6232E-3510-4FC1-BC99-F0F4A2B783E1}" srcOrd="1" destOrd="0" presId="urn:microsoft.com/office/officeart/2018/5/layout/IconLeafLabelList"/>
    <dgm:cxn modelId="{005E4F44-F7F2-419A-8E33-F0353762CD3F}" type="presParOf" srcId="{21399F74-6802-466D-AA6B-82E671FCF82C}" destId="{64A45CC8-2F5A-42A6-B735-999ED1C455E8}" srcOrd="2" destOrd="0" presId="urn:microsoft.com/office/officeart/2018/5/layout/IconLeafLabelList"/>
    <dgm:cxn modelId="{1CC4CC33-9FBF-43AE-A35A-9A4A7A53C15B}" type="presParOf" srcId="{64A45CC8-2F5A-42A6-B735-999ED1C455E8}" destId="{C1974224-BC7A-419C-9A45-0B0FF44619AE}" srcOrd="0" destOrd="0" presId="urn:microsoft.com/office/officeart/2018/5/layout/IconLeafLabelList"/>
    <dgm:cxn modelId="{F31CC455-80F4-4E67-AAE9-69F29DD1A2DF}" type="presParOf" srcId="{64A45CC8-2F5A-42A6-B735-999ED1C455E8}" destId="{F335E43B-35EB-46F0-BCC8-01B4F9730279}" srcOrd="1" destOrd="0" presId="urn:microsoft.com/office/officeart/2018/5/layout/IconLeafLabelList"/>
    <dgm:cxn modelId="{C9B5183E-0204-4E82-A35D-869D67644D24}" type="presParOf" srcId="{64A45CC8-2F5A-42A6-B735-999ED1C455E8}" destId="{6E96773D-9373-4593-BD9D-57E0EA10A753}" srcOrd="2" destOrd="0" presId="urn:microsoft.com/office/officeart/2018/5/layout/IconLeafLabelList"/>
    <dgm:cxn modelId="{F71B6441-516E-4486-8D2E-6BA25A66F87C}" type="presParOf" srcId="{64A45CC8-2F5A-42A6-B735-999ED1C455E8}" destId="{000987E0-B6B6-419A-B1E4-452B234066C5}" srcOrd="3" destOrd="0" presId="urn:microsoft.com/office/officeart/2018/5/layout/IconLeafLabelList"/>
    <dgm:cxn modelId="{171DAE41-56D9-42C6-8589-F1C862415545}" type="presParOf" srcId="{21399F74-6802-466D-AA6B-82E671FCF82C}" destId="{95A7C9A4-E557-4994-965B-7F2DFF9704AA}" srcOrd="3" destOrd="0" presId="urn:microsoft.com/office/officeart/2018/5/layout/IconLeafLabelList"/>
    <dgm:cxn modelId="{3C2C74C8-516D-40C5-8FF4-AF1784DD6AE4}" type="presParOf" srcId="{21399F74-6802-466D-AA6B-82E671FCF82C}" destId="{F677E92B-ADEF-4F99-8C84-9025E745BE99}" srcOrd="4" destOrd="0" presId="urn:microsoft.com/office/officeart/2018/5/layout/IconLeafLabelList"/>
    <dgm:cxn modelId="{984EFAF0-2580-4D9B-932E-849A58BAFC70}" type="presParOf" srcId="{F677E92B-ADEF-4F99-8C84-9025E745BE99}" destId="{629A031D-725C-497B-B913-10A69BD308C3}" srcOrd="0" destOrd="0" presId="urn:microsoft.com/office/officeart/2018/5/layout/IconLeafLabelList"/>
    <dgm:cxn modelId="{68AD0DCE-33AF-45A4-9B6D-04F1BF27FAC5}" type="presParOf" srcId="{F677E92B-ADEF-4F99-8C84-9025E745BE99}" destId="{A57F7CA3-0FC5-4E50-87C2-E2EE48ED5612}" srcOrd="1" destOrd="0" presId="urn:microsoft.com/office/officeart/2018/5/layout/IconLeafLabelList"/>
    <dgm:cxn modelId="{BE9450CC-B723-4502-BA0F-ABC221550BFB}" type="presParOf" srcId="{F677E92B-ADEF-4F99-8C84-9025E745BE99}" destId="{A8C86207-5FAD-4846-8684-361B81F99AE3}" srcOrd="2" destOrd="0" presId="urn:microsoft.com/office/officeart/2018/5/layout/IconLeafLabelList"/>
    <dgm:cxn modelId="{91BDC1B3-C3B6-4B55-8729-2354D45DF7B3}" type="presParOf" srcId="{F677E92B-ADEF-4F99-8C84-9025E745BE99}" destId="{B34CCC30-63FE-4B8E-80B8-8E2D79C2AE95}" srcOrd="3" destOrd="0" presId="urn:microsoft.com/office/officeart/2018/5/layout/IconLeafLabelList"/>
    <dgm:cxn modelId="{708986B9-8E26-438B-A876-E6F8A46B68AC}" type="presParOf" srcId="{21399F74-6802-466D-AA6B-82E671FCF82C}" destId="{A8903C7D-CB6F-431C-A5F3-AA91B223D376}" srcOrd="5" destOrd="0" presId="urn:microsoft.com/office/officeart/2018/5/layout/IconLeafLabelList"/>
    <dgm:cxn modelId="{6B362B81-3992-4138-873B-C5BC965C375B}" type="presParOf" srcId="{21399F74-6802-466D-AA6B-82E671FCF82C}" destId="{F9546612-DB2F-44EB-A381-B63B1D3882A6}" srcOrd="6" destOrd="0" presId="urn:microsoft.com/office/officeart/2018/5/layout/IconLeafLabelList"/>
    <dgm:cxn modelId="{3D07D37D-F064-4616-A7DF-15125EE7100C}" type="presParOf" srcId="{F9546612-DB2F-44EB-A381-B63B1D3882A6}" destId="{58426CA4-E661-4D91-AD2B-A066D551EF8D}" srcOrd="0" destOrd="0" presId="urn:microsoft.com/office/officeart/2018/5/layout/IconLeafLabelList"/>
    <dgm:cxn modelId="{4F0B36B3-3E98-4884-8833-3FF632C26C5F}" type="presParOf" srcId="{F9546612-DB2F-44EB-A381-B63B1D3882A6}" destId="{899B7B6C-667C-4EB2-81F7-1F9AA831BA30}" srcOrd="1" destOrd="0" presId="urn:microsoft.com/office/officeart/2018/5/layout/IconLeafLabelList"/>
    <dgm:cxn modelId="{4FF5221F-7040-4F8B-A134-E6E32A687954}" type="presParOf" srcId="{F9546612-DB2F-44EB-A381-B63B1D3882A6}" destId="{9600A145-C327-448B-A71F-FBE469D49463}" srcOrd="2" destOrd="0" presId="urn:microsoft.com/office/officeart/2018/5/layout/IconLeafLabelList"/>
    <dgm:cxn modelId="{BD0194B1-5E15-4238-98A0-8BFA4ADC164C}" type="presParOf" srcId="{F9546612-DB2F-44EB-A381-B63B1D3882A6}" destId="{B49E04D3-9A38-4168-859C-F7B2D3BA1359}" srcOrd="3" destOrd="0" presId="urn:microsoft.com/office/officeart/2018/5/layout/IconLeafLabelList"/>
    <dgm:cxn modelId="{A2133F86-E7D9-466C-AEE0-77BFDB093A98}" type="presParOf" srcId="{21399F74-6802-466D-AA6B-82E671FCF82C}" destId="{0DB43FD2-E045-4748-9C6B-1385AEDCCB57}" srcOrd="7" destOrd="0" presId="urn:microsoft.com/office/officeart/2018/5/layout/IconLeafLabelList"/>
    <dgm:cxn modelId="{8AA0CFD2-FA26-45C1-B29D-5CC10DEF5EC5}" type="presParOf" srcId="{21399F74-6802-466D-AA6B-82E671FCF82C}" destId="{6146F893-8DB6-4759-8402-6AB8DD2F82C7}" srcOrd="8" destOrd="0" presId="urn:microsoft.com/office/officeart/2018/5/layout/IconLeafLabelList"/>
    <dgm:cxn modelId="{889516DE-A865-433E-AD42-7C8FDBE32DD9}" type="presParOf" srcId="{6146F893-8DB6-4759-8402-6AB8DD2F82C7}" destId="{066B298D-51FD-4C86-9EBF-1D23969F1E49}" srcOrd="0" destOrd="0" presId="urn:microsoft.com/office/officeart/2018/5/layout/IconLeafLabelList"/>
    <dgm:cxn modelId="{54CF35F9-A5B6-4180-A5FF-F6DF61BE8DEB}" type="presParOf" srcId="{6146F893-8DB6-4759-8402-6AB8DD2F82C7}" destId="{6665E02D-27F6-43AB-9E3D-CD0C0EB20C05}" srcOrd="1" destOrd="0" presId="urn:microsoft.com/office/officeart/2018/5/layout/IconLeafLabelList"/>
    <dgm:cxn modelId="{69229CB7-1597-4409-9059-C7B28B69478F}" type="presParOf" srcId="{6146F893-8DB6-4759-8402-6AB8DD2F82C7}" destId="{982D690C-07E9-4B42-845F-46F604BA4A0D}" srcOrd="2" destOrd="0" presId="urn:microsoft.com/office/officeart/2018/5/layout/IconLeafLabelList"/>
    <dgm:cxn modelId="{F7E1BA3F-A629-42CB-9EBD-D687A2399569}" type="presParOf" srcId="{6146F893-8DB6-4759-8402-6AB8DD2F82C7}" destId="{F8894629-48CE-4C00-A4E9-1033A7802F6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E34A6-B2E4-42EF-A8BD-D8CE0E3DE0FC}">
      <dsp:nvSpPr>
        <dsp:cNvPr id="0" name=""/>
        <dsp:cNvSpPr/>
      </dsp:nvSpPr>
      <dsp:spPr>
        <a:xfrm>
          <a:off x="646" y="898914"/>
          <a:ext cx="2270647" cy="1441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0C3D8B-55F4-44BB-8FE4-BB17F05DFE53}">
      <dsp:nvSpPr>
        <dsp:cNvPr id="0" name=""/>
        <dsp:cNvSpPr/>
      </dsp:nvSpPr>
      <dsp:spPr>
        <a:xfrm>
          <a:off x="252941" y="1138594"/>
          <a:ext cx="2270647" cy="14418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Aplicar grandes ideas de y sobre la química en la lectura crítica de textos</a:t>
          </a:r>
          <a:endParaRPr lang="es-CL" sz="1800" kern="1200" dirty="0"/>
        </a:p>
      </dsp:txBody>
      <dsp:txXfrm>
        <a:off x="295172" y="1180825"/>
        <a:ext cx="2186185" cy="1357399"/>
      </dsp:txXfrm>
    </dsp:sp>
    <dsp:sp modelId="{96861A31-3356-4636-9CC5-11F159D0264A}">
      <dsp:nvSpPr>
        <dsp:cNvPr id="0" name=""/>
        <dsp:cNvSpPr/>
      </dsp:nvSpPr>
      <dsp:spPr>
        <a:xfrm>
          <a:off x="2775883" y="898914"/>
          <a:ext cx="2270647" cy="1441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157170-93A4-4220-AEC6-2D4C1898B01D}">
      <dsp:nvSpPr>
        <dsp:cNvPr id="0" name=""/>
        <dsp:cNvSpPr/>
      </dsp:nvSpPr>
      <dsp:spPr>
        <a:xfrm>
          <a:off x="3028177" y="1138594"/>
          <a:ext cx="2270647" cy="144186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Comprender criterios y estrategias para lectura crítica de textos científicos y mediáticos en diversos formatos</a:t>
          </a:r>
          <a:r>
            <a:rPr lang="es" sz="16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  <a:sym typeface="Calibri"/>
            </a:rPr>
            <a:t>. </a:t>
          </a:r>
          <a:endParaRPr lang="en-US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3070408" y="1180825"/>
        <a:ext cx="2186185" cy="1357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E8F09-AEA6-41B8-B637-DA91E847BE22}">
      <dsp:nvSpPr>
        <dsp:cNvPr id="0" name=""/>
        <dsp:cNvSpPr/>
      </dsp:nvSpPr>
      <dsp:spPr>
        <a:xfrm>
          <a:off x="271665" y="733635"/>
          <a:ext cx="842800" cy="8428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2E077-542F-4A0B-A2E0-D271056CB7FB}">
      <dsp:nvSpPr>
        <dsp:cNvPr id="0" name=""/>
        <dsp:cNvSpPr/>
      </dsp:nvSpPr>
      <dsp:spPr>
        <a:xfrm>
          <a:off x="451278" y="913248"/>
          <a:ext cx="483574" cy="4835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96387-7AAD-4997-B184-85C4F691014C}">
      <dsp:nvSpPr>
        <dsp:cNvPr id="0" name=""/>
        <dsp:cNvSpPr/>
      </dsp:nvSpPr>
      <dsp:spPr>
        <a:xfrm>
          <a:off x="2245" y="1838948"/>
          <a:ext cx="1381640" cy="82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SÍNTESIS SESIÓN 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CL" sz="1100" kern="1200" noProof="0" dirty="0"/>
            <a:t>Cuestionario conceptual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(15 MINUTOS)</a:t>
          </a:r>
        </a:p>
      </dsp:txBody>
      <dsp:txXfrm>
        <a:off x="2245" y="1838948"/>
        <a:ext cx="1381640" cy="828984"/>
      </dsp:txXfrm>
    </dsp:sp>
    <dsp:sp modelId="{C1974224-BC7A-419C-9A45-0B0FF44619AE}">
      <dsp:nvSpPr>
        <dsp:cNvPr id="0" name=""/>
        <dsp:cNvSpPr/>
      </dsp:nvSpPr>
      <dsp:spPr>
        <a:xfrm>
          <a:off x="1895092" y="630947"/>
          <a:ext cx="842800" cy="8428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5E43B-35EB-46F0-BCC8-01B4F9730279}">
      <dsp:nvSpPr>
        <dsp:cNvPr id="0" name=""/>
        <dsp:cNvSpPr/>
      </dsp:nvSpPr>
      <dsp:spPr>
        <a:xfrm>
          <a:off x="2074706" y="810560"/>
          <a:ext cx="483574" cy="4835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987E0-B6B6-419A-B1E4-452B234066C5}">
      <dsp:nvSpPr>
        <dsp:cNvPr id="0" name=""/>
        <dsp:cNvSpPr/>
      </dsp:nvSpPr>
      <dsp:spPr>
        <a:xfrm>
          <a:off x="1625672" y="1530882"/>
          <a:ext cx="1381640" cy="1239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1100" i="0" kern="1200" dirty="0"/>
            <a:t>Estrategias para  la lectura crítica de textos científicos y medios de comunicación (55) minutos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1100" kern="1200" dirty="0"/>
        </a:p>
      </dsp:txBody>
      <dsp:txXfrm>
        <a:off x="1625672" y="1530882"/>
        <a:ext cx="1381640" cy="1239737"/>
      </dsp:txXfrm>
    </dsp:sp>
    <dsp:sp modelId="{629A031D-725C-497B-B913-10A69BD308C3}">
      <dsp:nvSpPr>
        <dsp:cNvPr id="0" name=""/>
        <dsp:cNvSpPr/>
      </dsp:nvSpPr>
      <dsp:spPr>
        <a:xfrm>
          <a:off x="3518520" y="733635"/>
          <a:ext cx="842800" cy="8428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F7CA3-0FC5-4E50-87C2-E2EE48ED5612}">
      <dsp:nvSpPr>
        <dsp:cNvPr id="0" name=""/>
        <dsp:cNvSpPr/>
      </dsp:nvSpPr>
      <dsp:spPr>
        <a:xfrm>
          <a:off x="3698133" y="913248"/>
          <a:ext cx="483574" cy="4835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4CCC30-63FE-4B8E-80B8-8E2D79C2AE95}">
      <dsp:nvSpPr>
        <dsp:cNvPr id="0" name=""/>
        <dsp:cNvSpPr/>
      </dsp:nvSpPr>
      <dsp:spPr>
        <a:xfrm>
          <a:off x="3249100" y="1838948"/>
          <a:ext cx="1381640" cy="82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1100" kern="1200"/>
            <a:t>Receso (15 minutos)</a:t>
          </a:r>
          <a:endParaRPr lang="en-US" sz="1100" kern="1200"/>
        </a:p>
      </dsp:txBody>
      <dsp:txXfrm>
        <a:off x="3249100" y="1838948"/>
        <a:ext cx="1381640" cy="828984"/>
      </dsp:txXfrm>
    </dsp:sp>
    <dsp:sp modelId="{58426CA4-E661-4D91-AD2B-A066D551EF8D}">
      <dsp:nvSpPr>
        <dsp:cNvPr id="0" name=""/>
        <dsp:cNvSpPr/>
      </dsp:nvSpPr>
      <dsp:spPr>
        <a:xfrm>
          <a:off x="5141948" y="733635"/>
          <a:ext cx="842800" cy="8428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9B7B6C-667C-4EB2-81F7-1F9AA831BA30}">
      <dsp:nvSpPr>
        <dsp:cNvPr id="0" name=""/>
        <dsp:cNvSpPr/>
      </dsp:nvSpPr>
      <dsp:spPr>
        <a:xfrm>
          <a:off x="5321561" y="913248"/>
          <a:ext cx="483574" cy="4835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E04D3-9A38-4168-859C-F7B2D3BA1359}">
      <dsp:nvSpPr>
        <dsp:cNvPr id="0" name=""/>
        <dsp:cNvSpPr/>
      </dsp:nvSpPr>
      <dsp:spPr>
        <a:xfrm>
          <a:off x="4872528" y="1838948"/>
          <a:ext cx="1381640" cy="82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1100" kern="1200" dirty="0"/>
            <a:t>Taller 3: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1100" kern="1200" dirty="0"/>
            <a:t>Aprendiendo a leer críticamente textos científicos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1100" kern="1200" dirty="0"/>
            <a:t>(60 minutos)</a:t>
          </a:r>
          <a:endParaRPr lang="en-US" sz="1100" kern="1200" dirty="0"/>
        </a:p>
      </dsp:txBody>
      <dsp:txXfrm>
        <a:off x="4872528" y="1838948"/>
        <a:ext cx="1381640" cy="828984"/>
      </dsp:txXfrm>
    </dsp:sp>
    <dsp:sp modelId="{066B298D-51FD-4C86-9EBF-1D23969F1E49}">
      <dsp:nvSpPr>
        <dsp:cNvPr id="0" name=""/>
        <dsp:cNvSpPr/>
      </dsp:nvSpPr>
      <dsp:spPr>
        <a:xfrm>
          <a:off x="6765376" y="733635"/>
          <a:ext cx="842800" cy="8428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5E02D-27F6-43AB-9E3D-CD0C0EB20C05}">
      <dsp:nvSpPr>
        <dsp:cNvPr id="0" name=""/>
        <dsp:cNvSpPr/>
      </dsp:nvSpPr>
      <dsp:spPr>
        <a:xfrm>
          <a:off x="6944989" y="913248"/>
          <a:ext cx="483574" cy="48357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94629-48CE-4C00-A4E9-1033A7802F6D}">
      <dsp:nvSpPr>
        <dsp:cNvPr id="0" name=""/>
        <dsp:cNvSpPr/>
      </dsp:nvSpPr>
      <dsp:spPr>
        <a:xfrm>
          <a:off x="6495956" y="1838948"/>
          <a:ext cx="1381640" cy="82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1100" kern="1200" dirty="0"/>
            <a:t>Cierre de la clase: Ticket de salida (15 minutos)</a:t>
          </a:r>
          <a:endParaRPr lang="en-US" sz="1100" kern="1200" dirty="0"/>
        </a:p>
      </dsp:txBody>
      <dsp:txXfrm>
        <a:off x="6495956" y="1838948"/>
        <a:ext cx="1381640" cy="828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64b85b225c_6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7" name="Google Shape;127;g264b85b225c_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4b85b225c_6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264b85b225c_6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3848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4b85b225c_6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264b85b225c_6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4018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4b85b225c_6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264b85b225c_6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4574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4b85b225c_6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264b85b225c_6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369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64b85b225c_6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1" name="Google Shape;191;g264b85b225c_6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4b85b225c_6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264b85b225c_6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8878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4b85b225c_6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264b85b225c_6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0464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4b85b225c_6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264b85b225c_6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8030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4b85b225c_6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264b85b225c_6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3209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4b85b225c_6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264b85b225c_6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4115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4b85b225c_6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g264b85b225c_6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8771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21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8" r:id="rId2"/>
    <p:sldLayoutId id="2147483669" r:id="rId3"/>
    <p:sldLayoutId id="214748367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ctrTitle"/>
          </p:nvPr>
        </p:nvSpPr>
        <p:spPr>
          <a:xfrm>
            <a:off x="1143000" y="1262489"/>
            <a:ext cx="6858000" cy="179070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s-ES" sz="4800" b="1" dirty="0">
                <a:latin typeface="Segoe UI" panose="020B0502040204020203" pitchFamily="34" charset="0"/>
                <a:cs typeface="Segoe UI" panose="020B0502040204020203" pitchFamily="34" charset="0"/>
              </a:rPr>
              <a:t>Introducción a la vida universitaria</a:t>
            </a:r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1"/>
          </p:nvPr>
        </p:nvSpPr>
        <p:spPr>
          <a:xfrm>
            <a:off x="1215270" y="3260100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rPr lang="es-ES" sz="2900" b="1">
                <a:latin typeface="Segoe UI" panose="020B0502040204020203" pitchFamily="34" charset="0"/>
                <a:cs typeface="Segoe UI" panose="020B0502040204020203" pitchFamily="34" charset="0"/>
              </a:rPr>
              <a:t>Módulo Química</a:t>
            </a:r>
            <a:endParaRPr sz="2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1" name="Google Shape;131;p25" descr="Patrón de fondo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 l="80682"/>
          <a:stretch/>
        </p:blipFill>
        <p:spPr>
          <a:xfrm>
            <a:off x="4778278" y="282555"/>
            <a:ext cx="1179899" cy="88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 descr="logo-facultad-medicina-u-de-chile - Redbionov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947" y="92023"/>
            <a:ext cx="2031503" cy="105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7485024" y="4818206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s" sz="2100" b="0" i="0" u="none" strike="noStrike" cap="none">
                <a:solidFill>
                  <a:srgbClr val="3A405F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2100" b="0" i="0" u="none" strike="noStrike" cap="none">
              <a:solidFill>
                <a:srgbClr val="3A4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5552971-55EB-4894-BD23-01F45032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132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11737DC-D5CA-81B8-34E1-5B46268C7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906885"/>
              </p:ext>
            </p:extLst>
          </p:nvPr>
        </p:nvGraphicFramePr>
        <p:xfrm>
          <a:off x="260524" y="175874"/>
          <a:ext cx="8486454" cy="51155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74804">
                  <a:extLst>
                    <a:ext uri="{9D8B030D-6E8A-4147-A177-3AD203B41FA5}">
                      <a16:colId xmlns:a16="http://schemas.microsoft.com/office/drawing/2014/main" val="2806695217"/>
                    </a:ext>
                  </a:extLst>
                </a:gridCol>
                <a:gridCol w="7111650">
                  <a:extLst>
                    <a:ext uri="{9D8B030D-6E8A-4147-A177-3AD203B41FA5}">
                      <a16:colId xmlns:a16="http://schemas.microsoft.com/office/drawing/2014/main" val="2951340240"/>
                    </a:ext>
                  </a:extLst>
                </a:gridCol>
              </a:tblGrid>
              <a:tr h="272202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¿En qué pensar al leer?</a:t>
                      </a:r>
                      <a:endParaRPr lang="es-CL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0382" marR="4038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Preguntas</a:t>
                      </a:r>
                      <a:endParaRPr lang="es-CL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0382" marR="40382" marT="0" marB="0"/>
                </a:tc>
                <a:extLst>
                  <a:ext uri="{0D108BD9-81ED-4DB2-BD59-A6C34878D82A}">
                    <a16:rowId xmlns:a16="http://schemas.microsoft.com/office/drawing/2014/main" val="279443130"/>
                  </a:ext>
                </a:extLst>
              </a:tr>
              <a:tr h="545152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 CONSIGNA</a:t>
                      </a:r>
                      <a:endParaRPr lang="es-CL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0382" marR="403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400" b="1" dirty="0">
                          <a:effectLst/>
                        </a:rPr>
                        <a:t>¿Cuál piensas que es la idea principal del texto o fuente? </a:t>
                      </a:r>
                      <a:endParaRPr lang="es-CL" sz="1400" dirty="0">
                        <a:effectLst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Mensaje publicitario de la marca de champú, Ballerina natural hidratación intensa.   </a:t>
                      </a:r>
                    </a:p>
                  </a:txBody>
                  <a:tcPr marL="40382" marR="40382" marT="0" marB="0"/>
                </a:tc>
                <a:extLst>
                  <a:ext uri="{0D108BD9-81ED-4DB2-BD59-A6C34878D82A}">
                    <a16:rowId xmlns:a16="http://schemas.microsoft.com/office/drawing/2014/main" val="3548587282"/>
                  </a:ext>
                </a:extLst>
              </a:tr>
              <a:tr h="157831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ROL DEL AUTOR/A</a:t>
                      </a:r>
                      <a:endParaRPr lang="es-CL" sz="1400" dirty="0">
                        <a:effectLst/>
                      </a:endParaRPr>
                    </a:p>
                  </a:txBody>
                  <a:tcPr marL="40382" marR="403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¿Quién es el autor/a del texto y qué interés ha tenido para escribirlo? </a:t>
                      </a: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Una agencia publicitaria (no se puede saber cuál), que  busca que las personas compren el champú.</a:t>
                      </a:r>
                      <a:endParaRPr lang="es-ES_tradnl" sz="14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40382" marR="40382" marT="0" marB="0"/>
                </a:tc>
                <a:extLst>
                  <a:ext uri="{0D108BD9-81ED-4DB2-BD59-A6C34878D82A}">
                    <a16:rowId xmlns:a16="http://schemas.microsoft.com/office/drawing/2014/main" val="2264576072"/>
                  </a:ext>
                </a:extLst>
              </a:tr>
              <a:tr h="544404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IDEAS DE LA QUÍMICA</a:t>
                      </a:r>
                      <a:endParaRPr lang="es-CL" sz="1400" dirty="0">
                        <a:effectLst/>
                      </a:endParaRPr>
                    </a:p>
                  </a:txBody>
                  <a:tcPr marL="40382" marR="403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¿Qué ideas de la química se usan en el texto para avalar la idea principal?</a:t>
                      </a:r>
                    </a:p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En el envase se habla de una propiedad “hidratación intensa”, respecto de su composición señala que contiene ácido hialurónico. En el empaque  señala tener opciones </a:t>
                      </a:r>
                      <a:r>
                        <a:rPr lang="es-CL" sz="1400" dirty="0">
                          <a:effectLst/>
                        </a:rPr>
                        <a:t> </a:t>
                      </a:r>
                    </a:p>
                  </a:txBody>
                  <a:tcPr marL="40382" marR="40382" marT="0" marB="0"/>
                </a:tc>
                <a:extLst>
                  <a:ext uri="{0D108BD9-81ED-4DB2-BD59-A6C34878D82A}">
                    <a16:rowId xmlns:a16="http://schemas.microsoft.com/office/drawing/2014/main" val="203244981"/>
                  </a:ext>
                </a:extLst>
              </a:tr>
              <a:tr h="443076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TEST</a:t>
                      </a:r>
                      <a:endParaRPr lang="es-CL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0382" marR="403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ES_tradnl" sz="1400" b="1" dirty="0">
                          <a:effectLst/>
                        </a:rPr>
                        <a:t>¿Qué pruebas, observaciones con datos y referencias aporta el autor(a) para avalar la idea principal?</a:t>
                      </a:r>
                    </a:p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ES_tradnl" sz="1400" b="0" dirty="0">
                          <a:effectLst/>
                        </a:rPr>
                        <a:t>Se menciona varias propiedades del producto. No se puede saber en qué se basa para saber qué tiene dicha propiedad.</a:t>
                      </a:r>
                      <a:endParaRPr lang="es-CL" sz="1400" b="1" dirty="0">
                        <a:effectLst/>
                      </a:endParaRPr>
                    </a:p>
                  </a:txBody>
                  <a:tcPr marL="40382" marR="40382" marT="0" marB="0"/>
                </a:tc>
                <a:extLst>
                  <a:ext uri="{0D108BD9-81ED-4DB2-BD59-A6C34878D82A}">
                    <a16:rowId xmlns:a16="http://schemas.microsoft.com/office/drawing/2014/main" val="3020137639"/>
                  </a:ext>
                </a:extLst>
              </a:tr>
              <a:tr h="445694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INDAGACIÓN</a:t>
                      </a:r>
                      <a:endParaRPr lang="es-CL" sz="1400" dirty="0">
                        <a:effectLst/>
                      </a:endParaRPr>
                    </a:p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CL" sz="1400" dirty="0">
                        <a:effectLst/>
                      </a:endParaRPr>
                    </a:p>
                  </a:txBody>
                  <a:tcPr marL="40382" marR="4038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400" b="1" dirty="0">
                          <a:effectLst/>
                        </a:rPr>
                        <a:t>¿Qué tan confiables son las pruebas, hechos y /o referencias presentadas en el texto?  ¿Qué posibles errores o contradicciones tienen las ideas de la química usadas en el texto? </a:t>
                      </a:r>
                      <a:r>
                        <a:rPr lang="es-CL" sz="1400" dirty="0">
                          <a:effectLst/>
                        </a:rPr>
                        <a:t>  </a:t>
                      </a:r>
                      <a:endParaRPr lang="es-CL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0382" marR="40382" marT="0" marB="0"/>
                </a:tc>
                <a:extLst>
                  <a:ext uri="{0D108BD9-81ED-4DB2-BD59-A6C34878D82A}">
                    <a16:rowId xmlns:a16="http://schemas.microsoft.com/office/drawing/2014/main" val="669310949"/>
                  </a:ext>
                </a:extLst>
              </a:tr>
              <a:tr h="558612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CL" sz="1400" dirty="0">
                          <a:effectLst/>
                        </a:rPr>
                        <a:t>CONCLUSIÓN</a:t>
                      </a:r>
                      <a:endParaRPr lang="es-CL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0382" marR="403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¿Qué tanto te convence lo que afirma el texto? ¿Cuál es tu postura respecto del texto analizado?</a:t>
                      </a:r>
                      <a:endParaRPr lang="es-CL" sz="1400" dirty="0">
                        <a:effectLst/>
                      </a:endParaRPr>
                    </a:p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ES_tradnl" sz="1400" dirty="0">
                          <a:effectLst/>
                        </a:rPr>
                        <a:t> </a:t>
                      </a:r>
                      <a:endParaRPr lang="es-CL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40382" marR="40382" marT="0" marB="0"/>
                </a:tc>
                <a:extLst>
                  <a:ext uri="{0D108BD9-81ED-4DB2-BD59-A6C34878D82A}">
                    <a16:rowId xmlns:a16="http://schemas.microsoft.com/office/drawing/2014/main" val="1206318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0381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/>
        </p:nvSpPr>
        <p:spPr>
          <a:xfrm>
            <a:off x="440829" y="157351"/>
            <a:ext cx="8378455" cy="66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r>
              <a:rPr lang="es-ES" sz="1600" b="1" i="0" u="none" strike="noStrike">
                <a:solidFill>
                  <a:srgbClr val="000000"/>
                </a:solidFill>
                <a:effectLst/>
                <a:latin typeface="+mj-lt"/>
              </a:rPr>
              <a:t>Ejemplo 1</a:t>
            </a:r>
            <a:r>
              <a:rPr lang="es-ES" sz="1600" i="0" u="none" strike="noStrike">
                <a:solidFill>
                  <a:srgbClr val="000000"/>
                </a:solidFill>
                <a:effectLst/>
                <a:latin typeface="+mj-lt"/>
              </a:rPr>
              <a:t>: </a:t>
            </a:r>
            <a:r>
              <a:rPr lang="es-ES" sz="1600">
                <a:latin typeface="+mj-lt"/>
              </a:rPr>
              <a:t>¿Cómo analizar críticamente su contenido usando ideas de la química?</a:t>
            </a:r>
          </a:p>
          <a:p>
            <a:pPr algn="just" rtl="0">
              <a:spcBef>
                <a:spcPts val="0"/>
              </a:spcBef>
              <a:spcAft>
                <a:spcPts val="800"/>
              </a:spcAft>
            </a:pPr>
            <a:r>
              <a:rPr lang="es-ES" sz="1600">
                <a:latin typeface="+mj-lt"/>
              </a:rPr>
              <a:t>Identificando los argumentos de persuasión publicitarios usados en el mensaje. </a:t>
            </a:r>
            <a:endParaRPr lang="es-ES" sz="1600" dirty="0">
              <a:effectLst/>
              <a:latin typeface="+mj-lt"/>
            </a:endParaRPr>
          </a:p>
        </p:txBody>
      </p:sp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7485024" y="4818206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s" sz="2100" b="0" i="0" u="none" strike="noStrike" cap="none" smtClean="0">
                <a:solidFill>
                  <a:srgbClr val="3A405F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s" sz="2100" b="0" i="0" u="none" strike="noStrike" cap="none">
              <a:solidFill>
                <a:srgbClr val="3A4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5552971-55EB-4894-BD23-01F45032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132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AC4A8B6-B78A-B7E1-E5E1-FA533C6F8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796184"/>
              </p:ext>
            </p:extLst>
          </p:nvPr>
        </p:nvGraphicFramePr>
        <p:xfrm>
          <a:off x="382772" y="1026266"/>
          <a:ext cx="8378455" cy="3928862"/>
        </p:xfrm>
        <a:graphic>
          <a:graphicData uri="http://schemas.openxmlformats.org/drawingml/2006/table">
            <a:tbl>
              <a:tblPr firstRow="1" firstCol="1" bandRow="1">
                <a:tableStyleId>{980665B0-840F-4EB5-B24C-62015FD38F8D}</a:tableStyleId>
              </a:tblPr>
              <a:tblGrid>
                <a:gridCol w="2897455">
                  <a:extLst>
                    <a:ext uri="{9D8B030D-6E8A-4147-A177-3AD203B41FA5}">
                      <a16:colId xmlns:a16="http://schemas.microsoft.com/office/drawing/2014/main" val="1719314961"/>
                    </a:ext>
                  </a:extLst>
                </a:gridCol>
                <a:gridCol w="5481000">
                  <a:extLst>
                    <a:ext uri="{9D8B030D-6E8A-4147-A177-3AD203B41FA5}">
                      <a16:colId xmlns:a16="http://schemas.microsoft.com/office/drawing/2014/main" val="1837345272"/>
                    </a:ext>
                  </a:extLst>
                </a:gridCol>
              </a:tblGrid>
              <a:tr h="343401"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Argumentos de persuasión publicitarios (</a:t>
                      </a:r>
                      <a:r>
                        <a:rPr lang="es-ES" sz="14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Mans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2015)</a:t>
                      </a:r>
                      <a:endParaRPr lang="es-CL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Ejemplos</a:t>
                      </a:r>
                      <a:endParaRPr lang="es-CL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267333"/>
                  </a:ext>
                </a:extLst>
              </a:tr>
              <a:tr h="515102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Composición del producto.</a:t>
                      </a:r>
                      <a:endParaRPr lang="es-CL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Excelente fuente de proteínas;100% vegetal; Contiene aminoácidos esenciales; hecho 100% de puro café. Con vitaminas A y D</a:t>
                      </a:r>
                      <a:r>
                        <a:rPr lang="es-CL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mbria" panose="02040503050406030204" pitchFamily="18" charset="0"/>
                        </a:rPr>
                        <a:t>.</a:t>
                      </a:r>
                      <a:endParaRPr lang="es-CL" sz="1400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959665"/>
                  </a:ext>
                </a:extLst>
              </a:tr>
              <a:tr h="515102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Cambios en composición química que reducen una sustancia no deseada.</a:t>
                      </a:r>
                      <a:endParaRPr lang="es-CL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O% Parabenos; Sin Lactosa; Sin colorantes; Sin saborizantes; Sin Siliconas; Sin gluten; Libre de químicos.</a:t>
                      </a:r>
                      <a:endParaRPr lang="es-CL" sz="1400" i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/>
                      <a:r>
                        <a:rPr lang="es-ES_tradnl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CL" sz="140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385927"/>
                  </a:ext>
                </a:extLst>
              </a:tr>
              <a:tr h="515102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Propiedades del producto funcional en su composición.</a:t>
                      </a:r>
                      <a:endParaRPr lang="es-CL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400" i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Acción anti -frizz; hidratación intensa; hipoalergénico; barrera protectora de larga duración.</a:t>
                      </a:r>
                      <a:endParaRPr lang="es-CL" sz="1400" i="1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/>
                      <a:r>
                        <a:rPr lang="es-ES_tradnl" sz="1400" i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s-CL" sz="140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67337"/>
                  </a:ext>
                </a:extLst>
              </a:tr>
              <a:tr h="515102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Presencia de alguna sustancia exclusiva en el producto.</a:t>
                      </a:r>
                      <a:endParaRPr lang="es-CL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Carbón </a:t>
                      </a:r>
                      <a:r>
                        <a:rPr lang="es-ES" sz="140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detox</a:t>
                      </a:r>
                      <a:r>
                        <a:rPr lang="es-ES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; </a:t>
                      </a:r>
                      <a:r>
                        <a:rPr lang="es-ES" sz="140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Ioneno</a:t>
                      </a:r>
                      <a:r>
                        <a:rPr lang="es-ES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G+ Pro </a:t>
                      </a:r>
                      <a:r>
                        <a:rPr lang="es-ES" sz="140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Keratina</a:t>
                      </a:r>
                      <a:r>
                        <a:rPr lang="es-ES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+ Ceramida; Exclusivo </a:t>
                      </a:r>
                      <a:r>
                        <a:rPr lang="es-ES" sz="140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Serum</a:t>
                      </a:r>
                      <a:r>
                        <a:rPr lang="es-ES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Protector; Fórmula innovadora; Eucaliptus/Llantén/Tomillo/Radian </a:t>
                      </a:r>
                      <a:endParaRPr lang="es-CL" sz="140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03674"/>
                  </a:ext>
                </a:extLst>
              </a:tr>
              <a:tr h="515102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Producto natural, completo, equilibrado, energético.</a:t>
                      </a:r>
                      <a:endParaRPr lang="es-CL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Selecciona lo natural; aceite 100% natural; Con glicerina, humectante natural; Productos y aceites que conservan las propiedades naturales.</a:t>
                      </a:r>
                      <a:endParaRPr lang="es-CL" sz="140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102689"/>
                  </a:ext>
                </a:extLst>
              </a:tr>
              <a:tr h="343401"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Valores sociales de la compañía o producto.</a:t>
                      </a:r>
                      <a:endParaRPr lang="es-CL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100% </a:t>
                      </a:r>
                      <a:r>
                        <a:rPr lang="es-ES_tradnl" sz="140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Vegan</a:t>
                      </a:r>
                      <a:r>
                        <a:rPr lang="es-ES_tradnl" sz="1400" i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; Hecho con muchísimo amor; Recicla; Producto no testeado en animales; cuida tu hogar; 100% Chileno.</a:t>
                      </a:r>
                      <a:endParaRPr lang="es-CL" sz="140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4388" marR="643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47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68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7485024" y="4818206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s" sz="2100" b="0" i="0" u="none" strike="noStrike" cap="none">
                <a:solidFill>
                  <a:srgbClr val="3A405F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2100" b="0" i="0" u="none" strike="noStrike" cap="none">
              <a:solidFill>
                <a:srgbClr val="3A4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5552971-55EB-4894-BD23-01F45032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132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68EFE82-149A-2F66-2333-C23B30FD1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40658"/>
              </p:ext>
            </p:extLst>
          </p:nvPr>
        </p:nvGraphicFramePr>
        <p:xfrm>
          <a:off x="364972" y="326796"/>
          <a:ext cx="8523397" cy="409040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796092">
                  <a:extLst>
                    <a:ext uri="{9D8B030D-6E8A-4147-A177-3AD203B41FA5}">
                      <a16:colId xmlns:a16="http://schemas.microsoft.com/office/drawing/2014/main" val="3872967800"/>
                    </a:ext>
                  </a:extLst>
                </a:gridCol>
                <a:gridCol w="3008060">
                  <a:extLst>
                    <a:ext uri="{9D8B030D-6E8A-4147-A177-3AD203B41FA5}">
                      <a16:colId xmlns:a16="http://schemas.microsoft.com/office/drawing/2014/main" val="4236972210"/>
                    </a:ext>
                  </a:extLst>
                </a:gridCol>
                <a:gridCol w="3719245">
                  <a:extLst>
                    <a:ext uri="{9D8B030D-6E8A-4147-A177-3AD203B41FA5}">
                      <a16:colId xmlns:a16="http://schemas.microsoft.com/office/drawing/2014/main" val="1720824141"/>
                    </a:ext>
                  </a:extLst>
                </a:gridCol>
              </a:tblGrid>
              <a:tr h="136094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Tipo de Lectura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Preguntas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Formatos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extLst>
                  <a:ext uri="{0D108BD9-81ED-4DB2-BD59-A6C34878D82A}">
                    <a16:rowId xmlns:a16="http://schemas.microsoft.com/office/drawing/2014/main" val="1668333612"/>
                  </a:ext>
                </a:extLst>
              </a:tr>
              <a:tr h="605520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Leer las Líneas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¿Qué me dice el texto?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¿Cómo lo dice? ¿Qué vocabulario escoge? ¿Cómo son las imágenes?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extLst>
                  <a:ext uri="{0D108BD9-81ED-4DB2-BD59-A6C34878D82A}">
                    <a16:rowId xmlns:a16="http://schemas.microsoft.com/office/drawing/2014/main" val="194628777"/>
                  </a:ext>
                </a:extLst>
              </a:tr>
              <a:tr h="976327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Leer “entre” las Líneas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¿Qué implica lo que dice? </a:t>
                      </a: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¿Con qué otras afirmaciones o textos lo relaciono?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¿Qué sugieren las imágenes, aunque no lo digan explícitamente? </a:t>
                      </a: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¿Y la distribución/estructura del texto?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extLst>
                  <a:ext uri="{0D108BD9-81ED-4DB2-BD59-A6C34878D82A}">
                    <a16:rowId xmlns:a16="http://schemas.microsoft.com/office/drawing/2014/main" val="2980456919"/>
                  </a:ext>
                </a:extLst>
              </a:tr>
              <a:tr h="1544371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endParaRPr lang="es-CL" sz="17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1000"/>
                        </a:spcAft>
                      </a:pPr>
                      <a:endParaRPr lang="es-CL" sz="17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Leer “detrás” de las líneas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¿Quién es el autor? </a:t>
                      </a: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¿Qué pretende con el texto? </a:t>
                      </a: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¿A quién va dirigido? </a:t>
                      </a: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¿Qué intereses/sesgos tiene? </a:t>
                      </a: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¿Desde qué ideología o perspectiva comunica?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s-CL" sz="1700" dirty="0">
                          <a:solidFill>
                            <a:schemeClr val="tx1"/>
                          </a:solidFill>
                          <a:effectLst/>
                        </a:rPr>
                        <a:t>¿De qué modo ese formato puede estar influyendo en mi análisis?</a:t>
                      </a:r>
                      <a:endParaRPr lang="es-CL" sz="1700" dirty="0">
                        <a:solidFill>
                          <a:schemeClr val="tx1"/>
                        </a:solidFill>
                        <a:effectLst/>
                        <a:latin typeface="+mj-lt"/>
                        <a:ea typeface="Cambria" panose="02040503050406030204" pitchFamily="18" charset="0"/>
                        <a:cs typeface="Segoe UI" panose="020B0502040204020203" pitchFamily="34" charset="0"/>
                      </a:endParaRPr>
                    </a:p>
                  </a:txBody>
                  <a:tcPr marL="53254" marR="53254" marT="0" marB="0"/>
                </a:tc>
                <a:extLst>
                  <a:ext uri="{0D108BD9-81ED-4DB2-BD59-A6C34878D82A}">
                    <a16:rowId xmlns:a16="http://schemas.microsoft.com/office/drawing/2014/main" val="1121116418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6ADBADF-FAAC-6FFF-DA41-D89E82770001}"/>
              </a:ext>
            </a:extLst>
          </p:cNvPr>
          <p:cNvSpPr txBox="1"/>
          <p:nvPr/>
        </p:nvSpPr>
        <p:spPr>
          <a:xfrm>
            <a:off x="364972" y="4508927"/>
            <a:ext cx="8656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CL" sz="1400" dirty="0">
                <a:solidFill>
                  <a:srgbClr val="000000"/>
                </a:solidFill>
                <a:effectLst/>
                <a:latin typeface="LiberationSans"/>
                <a:ea typeface="Cambria" panose="02040503050406030204" pitchFamily="18" charset="0"/>
                <a:cs typeface="LiberationSans"/>
              </a:rPr>
              <a:t>Tabla para el an</a:t>
            </a:r>
            <a:r>
              <a:rPr lang="es-CL" sz="1400" dirty="0">
                <a:solidFill>
                  <a:srgbClr val="000000"/>
                </a:solidFill>
                <a:effectLst/>
                <a:latin typeface="LiberationSans-Bold"/>
                <a:ea typeface="LiberationSans"/>
                <a:cs typeface="LiberationSans"/>
              </a:rPr>
              <a:t>á</a:t>
            </a:r>
            <a:r>
              <a:rPr lang="es-CL" sz="1400" dirty="0">
                <a:solidFill>
                  <a:srgbClr val="000000"/>
                </a:solidFill>
                <a:effectLst/>
                <a:latin typeface="LiberationSans"/>
                <a:ea typeface="Cambria" panose="02040503050406030204" pitchFamily="18" charset="0"/>
                <a:cs typeface="LiberationSans"/>
              </a:rPr>
              <a:t>lisis de un art</a:t>
            </a:r>
            <a:r>
              <a:rPr lang="es-CL" sz="1400" dirty="0">
                <a:solidFill>
                  <a:srgbClr val="000000"/>
                </a:solidFill>
                <a:effectLst/>
                <a:latin typeface="LiberationSans-Bold"/>
                <a:ea typeface="LiberationSans"/>
                <a:cs typeface="LiberationSans"/>
              </a:rPr>
              <a:t>í</a:t>
            </a:r>
            <a:r>
              <a:rPr lang="es-CL" sz="1400" dirty="0">
                <a:solidFill>
                  <a:srgbClr val="000000"/>
                </a:solidFill>
                <a:effectLst/>
                <a:latin typeface="LiberationSans"/>
                <a:ea typeface="Cambria" panose="02040503050406030204" pitchFamily="18" charset="0"/>
                <a:cs typeface="LiberationSans"/>
              </a:rPr>
              <a:t>culo period</a:t>
            </a:r>
            <a:r>
              <a:rPr lang="es-CL" sz="1400" dirty="0">
                <a:solidFill>
                  <a:srgbClr val="000000"/>
                </a:solidFill>
                <a:effectLst/>
                <a:latin typeface="LiberationSans-Bold"/>
                <a:ea typeface="LiberationSans"/>
                <a:cs typeface="LiberationSans"/>
              </a:rPr>
              <a:t>í</a:t>
            </a:r>
            <a:r>
              <a:rPr lang="es-CL" sz="1400" dirty="0">
                <a:solidFill>
                  <a:srgbClr val="000000"/>
                </a:solidFill>
                <a:effectLst/>
                <a:latin typeface="LiberationSans"/>
                <a:ea typeface="Cambria" panose="02040503050406030204" pitchFamily="18" charset="0"/>
                <a:cs typeface="LiberationSans"/>
              </a:rPr>
              <a:t>stico o publicidad. Adaptado de Cassany (2006)</a:t>
            </a:r>
            <a:endParaRPr lang="es-CL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07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/>
        </p:nvSpPr>
        <p:spPr>
          <a:xfrm>
            <a:off x="1" y="279070"/>
            <a:ext cx="9353006" cy="30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r>
              <a:rPr lang="es-ES" sz="2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Ejemplo 2 :</a:t>
            </a:r>
            <a:endParaRPr lang="es-ES" sz="3600" b="1" dirty="0">
              <a:effectLst/>
              <a:latin typeface="Aptos" panose="020B0004020202020204" pitchFamily="34" charset="0"/>
            </a:endParaRPr>
          </a:p>
        </p:txBody>
      </p:sp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7485024" y="4818206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s" sz="2100" b="0" i="0" u="none" strike="noStrike" cap="none">
                <a:solidFill>
                  <a:srgbClr val="3A405F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2100" b="0" i="0" u="none" strike="noStrike" cap="none">
              <a:solidFill>
                <a:srgbClr val="3A4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5552971-55EB-4894-BD23-01F45032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132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47EAB3-673A-E716-D91C-6CD3187EA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654" y="36085"/>
            <a:ext cx="5750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6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9F9132-6ADE-CF7B-CC7A-AE72ECAAF364}"/>
              </a:ext>
            </a:extLst>
          </p:cNvPr>
          <p:cNvSpPr txBox="1"/>
          <p:nvPr/>
        </p:nvSpPr>
        <p:spPr>
          <a:xfrm>
            <a:off x="4123064" y="127433"/>
            <a:ext cx="4083287" cy="10518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80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Gran idea de la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</a:t>
            </a:r>
            <a:r>
              <a:rPr lang="en-US" sz="280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uímica</a:t>
            </a:r>
            <a:r>
              <a:rPr lang="en-US" sz="280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2800" i="1" u="none" strike="noStrike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7" name="Picture 146" descr="Fórmulas químicas escritas en papel">
            <a:extLst>
              <a:ext uri="{FF2B5EF4-FFF2-40B4-BE49-F238E27FC236}">
                <a16:creationId xmlns:a16="http://schemas.microsoft.com/office/drawing/2014/main" id="{99890BA2-9BA4-DBEA-1C52-BB966BCFEB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l="28647" r="29103"/>
          <a:stretch/>
        </p:blipFill>
        <p:spPr>
          <a:xfrm>
            <a:off x="20" y="10"/>
            <a:ext cx="3863363" cy="5143490"/>
          </a:xfrm>
          <a:prstGeom prst="rect">
            <a:avLst/>
          </a:prstGeom>
        </p:spPr>
      </p:pic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653359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Google Shape;143;p26"/>
          <p:cNvSpPr txBox="1"/>
          <p:nvPr/>
        </p:nvSpPr>
        <p:spPr>
          <a:xfrm>
            <a:off x="4123064" y="1050052"/>
            <a:ext cx="4629049" cy="272559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s-CL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posibles efectos, tanto positivos como negativos en los seres vivos por la exposición o consumo de una sustancia química, </a:t>
            </a:r>
            <a:r>
              <a:rPr lang="es-CL" sz="2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dependen</a:t>
            </a:r>
            <a:r>
              <a:rPr lang="es-CL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simple </a:t>
            </a:r>
            <a:r>
              <a:rPr lang="es-CL" sz="2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ausencia</a:t>
            </a:r>
            <a:r>
              <a:rPr lang="es-CL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CL" sz="2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presencia de una sustancia</a:t>
            </a:r>
            <a:r>
              <a:rPr lang="es-CL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(“contiene/no contiene”), sino de la </a:t>
            </a:r>
            <a:r>
              <a:rPr lang="es-CL" sz="2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concentración</a:t>
            </a:r>
            <a:r>
              <a:rPr lang="es-CL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que se encuentra y la frecuencia de consumo o exposición.</a:t>
            </a:r>
          </a:p>
        </p:txBody>
      </p:sp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Tx/>
              <a:defRPr/>
            </a:pPr>
            <a:fld id="{00000000-1234-1234-1234-123412341234}" type="slidenum">
              <a:rPr lang="en-US" sz="700" kern="120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n-cs"/>
                <a:sym typeface="Calibri"/>
              </a:rPr>
              <a:pPr>
                <a:lnSpc>
                  <a:spcPct val="90000"/>
                </a:lnSpc>
                <a:spcAft>
                  <a:spcPts val="600"/>
                </a:spcAft>
                <a:buClrTx/>
                <a:defRPr/>
              </a:pPr>
              <a:t>14</a:t>
            </a:fld>
            <a:endParaRPr lang="en-US" sz="700" kern="1200">
              <a:solidFill>
                <a:schemeClr val="tx1">
                  <a:lumMod val="50000"/>
                  <a:lumOff val="50000"/>
                </a:schemeClr>
              </a:solidFill>
              <a:ea typeface="+mn-ea"/>
              <a:cs typeface="+mn-cs"/>
              <a:sym typeface="Calibri"/>
            </a:endParaRPr>
          </a:p>
        </p:txBody>
      </p:sp>
      <p:pic>
        <p:nvPicPr>
          <p:cNvPr id="2050" name="Picture 2" descr="Concentración - Wikipedia, la enciclopedia libre">
            <a:extLst>
              <a:ext uri="{FF2B5EF4-FFF2-40B4-BE49-F238E27FC236}">
                <a16:creationId xmlns:a16="http://schemas.microsoft.com/office/drawing/2014/main" id="{89DB583D-37AF-8181-3E08-2B4934B16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15" y="3660036"/>
            <a:ext cx="38100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629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A80B3E-6F25-44B1-2514-E5CAC5CC7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57" y="2220537"/>
            <a:ext cx="3027251" cy="1790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</a:pPr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Ticket de salida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2238744"/>
            <a:ext cx="548639" cy="505095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293914"/>
            <a:ext cx="4507025" cy="45128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6944A3-6EC0-D610-ED2A-7B2D75AFF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171" y="680690"/>
            <a:ext cx="3810844" cy="378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03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4CDFDA4C-F140-A191-BF54-D547E04D4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46" r="7916" b="-3"/>
          <a:stretch/>
        </p:blipFill>
        <p:spPr>
          <a:xfrm>
            <a:off x="20" y="10"/>
            <a:ext cx="4653283" cy="3835898"/>
          </a:xfrm>
          <a:custGeom>
            <a:avLst/>
            <a:gdLst/>
            <a:ahLst/>
            <a:cxnLst/>
            <a:rect l="l" t="t" r="r" b="b"/>
            <a:pathLst>
              <a:path w="6204404" h="5114544">
                <a:moveTo>
                  <a:pt x="5659431" y="0"/>
                </a:moveTo>
                <a:lnTo>
                  <a:pt x="6157098" y="0"/>
                </a:lnTo>
                <a:lnTo>
                  <a:pt x="6181355" y="190991"/>
                </a:lnTo>
                <a:cubicBezTo>
                  <a:pt x="6196596" y="341154"/>
                  <a:pt x="6204404" y="493515"/>
                  <a:pt x="6204404" y="647700"/>
                </a:cubicBezTo>
                <a:cubicBezTo>
                  <a:pt x="6204404" y="3114670"/>
                  <a:pt x="4205578" y="5114544"/>
                  <a:pt x="1739900" y="5114544"/>
                </a:cubicBezTo>
                <a:cubicBezTo>
                  <a:pt x="1123481" y="5114544"/>
                  <a:pt x="536240" y="4989552"/>
                  <a:pt x="2114" y="4763518"/>
                </a:cubicBezTo>
                <a:lnTo>
                  <a:pt x="0" y="4762561"/>
                </a:lnTo>
                <a:lnTo>
                  <a:pt x="0" y="4226363"/>
                </a:lnTo>
                <a:lnTo>
                  <a:pt x="15791" y="4234455"/>
                </a:lnTo>
                <a:cubicBezTo>
                  <a:pt x="537360" y="4485921"/>
                  <a:pt x="1122182" y="4626842"/>
                  <a:pt x="1739899" y="4626842"/>
                </a:cubicBezTo>
                <a:cubicBezTo>
                  <a:pt x="3936226" y="4626842"/>
                  <a:pt x="5716700" y="2845319"/>
                  <a:pt x="5716700" y="647700"/>
                </a:cubicBezTo>
                <a:cubicBezTo>
                  <a:pt x="5716700" y="510349"/>
                  <a:pt x="5709745" y="374623"/>
                  <a:pt x="5696169" y="240856"/>
                </a:cubicBezTo>
                <a:close/>
              </a:path>
            </a:pathLst>
          </a:custGeom>
        </p:spPr>
      </p:pic>
      <p:sp>
        <p:nvSpPr>
          <p:cNvPr id="57" name="Google Shape;57;p2"/>
          <p:cNvSpPr txBox="1"/>
          <p:nvPr/>
        </p:nvSpPr>
        <p:spPr>
          <a:xfrm>
            <a:off x="360760" y="245269"/>
            <a:ext cx="3123008" cy="195857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34343"/>
              </a:buClr>
              <a:buSzPts val="2300"/>
            </a:pPr>
            <a:r>
              <a:rPr lang="en-US" sz="2700" i="0" u="none" strike="noStrike" kern="1200" cap="none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¿Cuáles son los objetivos de aprendizaje de esta sesión?</a:t>
            </a:r>
          </a:p>
        </p:txBody>
      </p:sp>
      <p:sp>
        <p:nvSpPr>
          <p:cNvPr id="59" name="Google Shape;59;p2"/>
          <p:cNvSpPr txBox="1">
            <a:spLocks noGrp="1"/>
          </p:cNvSpPr>
          <p:nvPr>
            <p:ph type="sldNum" idx="12"/>
          </p:nvPr>
        </p:nvSpPr>
        <p:spPr>
          <a:xfrm>
            <a:off x="6724650" y="4767262"/>
            <a:ext cx="2057400" cy="27384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Tx/>
              <a:buSzTx/>
              <a:defRPr/>
            </a:pPr>
            <a:fld id="{00000000-1234-1234-1234-123412341234}" type="slidenum">
              <a:rPr lang="en-US" sz="700" kern="120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  <a:sym typeface="Calibri"/>
              </a:rPr>
              <a:pPr>
                <a:lnSpc>
                  <a:spcPct val="90000"/>
                </a:lnSpc>
                <a:spcAft>
                  <a:spcPts val="600"/>
                </a:spcAft>
                <a:buClrTx/>
                <a:buSzTx/>
                <a:defRPr/>
              </a:pPr>
              <a:t>2</a:t>
            </a:fld>
            <a:endParaRPr lang="en-US" sz="700" kern="120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  <a:sym typeface="Calibri"/>
            </a:endParaRPr>
          </a:p>
        </p:txBody>
      </p:sp>
      <p:graphicFrame>
        <p:nvGraphicFramePr>
          <p:cNvPr id="61" name="Google Shape;58;p2">
            <a:extLst>
              <a:ext uri="{FF2B5EF4-FFF2-40B4-BE49-F238E27FC236}">
                <a16:creationId xmlns:a16="http://schemas.microsoft.com/office/drawing/2014/main" id="{4B49399D-BB8E-9DCB-2189-A134487075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760671"/>
              </p:ext>
            </p:extLst>
          </p:nvPr>
        </p:nvGraphicFramePr>
        <p:xfrm>
          <a:off x="3271194" y="2203847"/>
          <a:ext cx="5299472" cy="347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7486013" y="4790690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s" sz="2100" b="0" i="0" u="none" strike="noStrike" cap="none">
                <a:solidFill>
                  <a:srgbClr val="3A405F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2100" b="0" i="0" u="none" strike="noStrike" cap="none">
              <a:solidFill>
                <a:srgbClr val="3A4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CuadroTexto 9">
            <a:extLst>
              <a:ext uri="{FF2B5EF4-FFF2-40B4-BE49-F238E27FC236}">
                <a16:creationId xmlns:a16="http://schemas.microsoft.com/office/drawing/2014/main" id="{7E97872F-B3AA-FC93-F3BE-BE77D8549E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337397"/>
              </p:ext>
            </p:extLst>
          </p:nvPr>
        </p:nvGraphicFramePr>
        <p:xfrm>
          <a:off x="509530" y="905070"/>
          <a:ext cx="7879842" cy="3401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Google Shape;193;p27">
            <a:extLst>
              <a:ext uri="{FF2B5EF4-FFF2-40B4-BE49-F238E27FC236}">
                <a16:creationId xmlns:a16="http://schemas.microsoft.com/office/drawing/2014/main" id="{1097F4C4-DF26-EEE5-1F54-7CD32908B55E}"/>
              </a:ext>
            </a:extLst>
          </p:cNvPr>
          <p:cNvSpPr txBox="1"/>
          <p:nvPr/>
        </p:nvSpPr>
        <p:spPr>
          <a:xfrm>
            <a:off x="507244" y="259202"/>
            <a:ext cx="7882128" cy="80768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34343"/>
              </a:buClr>
              <a:buSzPts val="2300"/>
            </a:pP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¿</a:t>
            </a:r>
            <a:r>
              <a:rPr lang="en-US" sz="3000" i="0" u="none" strike="noStrike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Cuál</a:t>
            </a:r>
            <a:r>
              <a:rPr lang="en-US" sz="3000" i="0" u="none" strike="noStrike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 es la </a:t>
            </a:r>
            <a:r>
              <a:rPr lang="en-US" sz="3000" i="0" u="none" strike="noStrike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estructura</a:t>
            </a:r>
            <a:r>
              <a:rPr lang="en-US" sz="3000" i="0" u="none" strike="noStrike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 de </a:t>
            </a:r>
            <a:r>
              <a:rPr lang="en-US" sz="3000" i="0" u="none" strike="noStrike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esta</a:t>
            </a:r>
            <a:r>
              <a:rPr lang="en-US" sz="3000" i="0" u="none" strike="noStrike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3000" i="0" u="none" strike="noStrike" kern="1200" cap="none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sesión</a:t>
            </a:r>
            <a:r>
              <a:rPr lang="en-US" sz="3000" i="0" u="none" strike="noStrike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" name="Rectangle 14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6" name="Arc 15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473511" y="367870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Google Shape;139;p26"/>
          <p:cNvSpPr txBox="1"/>
          <p:nvPr/>
        </p:nvSpPr>
        <p:spPr>
          <a:xfrm>
            <a:off x="415278" y="121547"/>
            <a:ext cx="6805579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s-CL" sz="2000" b="1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Actividad 1 (15 minutos): Resuelve el siguiente cuestionario conceptual </a:t>
            </a:r>
            <a:endParaRPr lang="es-CL" sz="2000" b="1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14800"/>
            <a:ext cx="2004647" cy="10287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5552971-55EB-4894-BD23-01F45032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8000" y="1445468"/>
            <a:ext cx="4287350" cy="31443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CL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Reflexiona respecto a tus respuestas: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CL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¿Cuántas preguntas respondiste correctamente?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¿En qué preguntas te equivocaste?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las preguntas que no respondiste correctamente ¿Qué posibles errores a nivel químico pudiste haber cometido? </a:t>
            </a:r>
          </a:p>
        </p:txBody>
      </p:sp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R="0" lv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n-US" sz="700" b="0" i="0" u="none" strike="noStrike" kern="1200" cap="none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pPr marR="0" lvl="0" indent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t>4</a:t>
            </a:fld>
            <a:endParaRPr lang="en-US" sz="700" b="0" i="0" u="none" strike="noStrike" kern="1200" cap="none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5BBA15-751C-9926-E0AF-64B9A4907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97" y="1115720"/>
            <a:ext cx="3192006" cy="318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2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/>
        </p:nvSpPr>
        <p:spPr>
          <a:xfrm>
            <a:off x="914400" y="2875043"/>
            <a:ext cx="7272670" cy="30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algn="just">
              <a:spcAft>
                <a:spcPts val="800"/>
              </a:spcAft>
            </a:pPr>
            <a:endParaRPr lang="es-ES" sz="2800" b="1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s-E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Ejemplo 1: Observa y lee atentamente el comercial y  anuncio publicitario de una marca nueva de champú comercializado en chile </a:t>
            </a:r>
          </a:p>
          <a:p>
            <a:pPr algn="just">
              <a:spcAft>
                <a:spcPts val="800"/>
              </a:spcAft>
            </a:pPr>
            <a:r>
              <a:rPr lang="es-E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¿Qué tan convincente te parece su información? Justifica tu respuesta usando tus conocimientos sobre las grandes ideas de la química </a:t>
            </a:r>
            <a:endParaRPr lang="es-ES" sz="2800" b="1" dirty="0">
              <a:effectLst/>
              <a:latin typeface="Aptos" panose="020B000402020202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es-ES" sz="5400" b="1" dirty="0">
              <a:effectLst/>
              <a:latin typeface="Aptos" panose="020B0004020202020204" pitchFamily="34" charset="0"/>
            </a:endParaRPr>
          </a:p>
        </p:txBody>
      </p:sp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7485024" y="4818206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s" sz="2100" b="0" i="0" u="none" strike="noStrike" cap="none">
                <a:solidFill>
                  <a:srgbClr val="3A405F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2100" b="0" i="0" u="none" strike="noStrike" cap="none">
              <a:solidFill>
                <a:srgbClr val="3A4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5552971-55EB-4894-BD23-01F45032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132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697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/>
        </p:nvSpPr>
        <p:spPr>
          <a:xfrm>
            <a:off x="1" y="279070"/>
            <a:ext cx="8654901" cy="30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r>
              <a:rPr lang="es-ES" sz="24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Ejemplo 1 :</a:t>
            </a:r>
            <a:endParaRPr lang="es-ES" sz="3600" b="1" dirty="0">
              <a:effectLst/>
              <a:latin typeface="Aptos" panose="020B0004020202020204" pitchFamily="34" charset="0"/>
            </a:endParaRPr>
          </a:p>
        </p:txBody>
      </p:sp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7485024" y="4818206"/>
            <a:ext cx="1600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s" sz="2100" b="0" i="0" u="none" strike="noStrike" cap="none">
                <a:solidFill>
                  <a:srgbClr val="3A405F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2100" b="0" i="0" u="none" strike="noStrike" cap="none">
              <a:solidFill>
                <a:srgbClr val="3A40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5552971-55EB-4894-BD23-01F45032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132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" name="y2mate.com - BALLERINA Granada Hidratación Intensa Chile 2023_1080p">
            <a:hlinkClick r:id="" action="ppaction://media"/>
            <a:extLst>
              <a:ext uri="{FF2B5EF4-FFF2-40B4-BE49-F238E27FC236}">
                <a16:creationId xmlns:a16="http://schemas.microsoft.com/office/drawing/2014/main" id="{27C7E3D6-5235-7E8E-41EE-0EC13B348A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6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63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6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" name="Rectangle 14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13FE9E-A837-6D09-491D-E8F5911A53AF}"/>
              </a:ext>
            </a:extLst>
          </p:cNvPr>
          <p:cNvSpPr txBox="1"/>
          <p:nvPr/>
        </p:nvSpPr>
        <p:spPr>
          <a:xfrm>
            <a:off x="4572000" y="-513544"/>
            <a:ext cx="3296505" cy="1287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tabLst>
                <a:tab pos="987425" algn="l"/>
              </a:tabLst>
            </a:pPr>
            <a:r>
              <a:rPr lang="en-US" sz="3200" i="0" u="none" strike="noStrike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Ejemplo</a:t>
            </a:r>
            <a:r>
              <a:rPr lang="en-US" sz="3200" i="0" u="none" strike="noStrike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1: 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34933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755439-D437-8C4C-BFC8-C8C5D0E63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1357886"/>
            <a:ext cx="4341547" cy="2442120"/>
          </a:xfrm>
          <a:prstGeom prst="rect">
            <a:avLst/>
          </a:prstGeom>
        </p:spPr>
      </p:pic>
      <p:sp>
        <p:nvSpPr>
          <p:cNvPr id="139" name="Google Shape;139;p26"/>
          <p:cNvSpPr txBox="1"/>
          <p:nvPr/>
        </p:nvSpPr>
        <p:spPr>
          <a:xfrm>
            <a:off x="4515817" y="1197803"/>
            <a:ext cx="3999531" cy="277911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L" sz="2000" i="0" u="none" strike="noStrike" kern="1200" dirty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ea typeface="+mn-ea"/>
                <a:cs typeface="+mn-cs"/>
              </a:rPr>
              <a:t>Lee atentamente el siguiente mensaje publicitario ¿Qué tan convincente te parece su información? Explica tu respuesta.</a:t>
            </a:r>
            <a:endParaRPr lang="es-CL" sz="2000" kern="1200" dirty="0">
              <a:solidFill>
                <a:schemeClr val="tx1">
                  <a:alpha val="8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R="0" lv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n-US" sz="700" b="0" i="0" u="none" strike="noStrike" kern="1200" cap="none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pPr marR="0" lvl="0" indent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t>7</a:t>
            </a:fld>
            <a:endParaRPr lang="en-US" sz="700" b="0" i="0" u="none" strike="noStrike" kern="1200" cap="none">
              <a:solidFill>
                <a:schemeClr val="tx1">
                  <a:alpha val="60000"/>
                </a:schemeClr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2707795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75552971-55EB-4894-BD23-01F45032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132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5839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0" name="Rectangle 14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13FE9E-A837-6D09-491D-E8F5911A53AF}"/>
              </a:ext>
            </a:extLst>
          </p:cNvPr>
          <p:cNvSpPr txBox="1"/>
          <p:nvPr/>
        </p:nvSpPr>
        <p:spPr>
          <a:xfrm>
            <a:off x="4585003" y="370222"/>
            <a:ext cx="4206728" cy="14230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tabLst>
                <a:tab pos="987425" algn="l"/>
              </a:tabLst>
            </a:pPr>
            <a:r>
              <a:rPr lang="es-CL" sz="3200" b="1" i="0" u="none" strike="noStrike" kern="1200" dirty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ea typeface="+mn-ea"/>
                <a:cs typeface="+mn-cs"/>
              </a:rPr>
              <a:t>Ejemplo 1</a:t>
            </a:r>
            <a:r>
              <a:rPr lang="es-CL" sz="3200" i="0" u="none" strike="noStrike" kern="1200" dirty="0">
                <a:solidFill>
                  <a:schemeClr val="tx1">
                    <a:alpha val="80000"/>
                  </a:schemeClr>
                </a:solidFill>
                <a:effectLst/>
                <a:latin typeface="+mn-lt"/>
                <a:ea typeface="+mn-ea"/>
                <a:cs typeface="+mn-cs"/>
              </a:rPr>
              <a:t>: Lee atentamente el siguiente mensaje publicitario ¿Qué tan convincente te parece su información? Explica tu respuesta.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34933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Google Shape;139;p26"/>
          <p:cNvSpPr txBox="1"/>
          <p:nvPr/>
        </p:nvSpPr>
        <p:spPr>
          <a:xfrm>
            <a:off x="4464797" y="2027635"/>
            <a:ext cx="3999531" cy="277911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fontScale="92500"/>
          </a:bodyPr>
          <a:lstStyle/>
          <a:p>
            <a:pPr marL="457200" indent="-457200">
              <a:lnSpc>
                <a:spcPct val="90000"/>
              </a:lnSpc>
              <a:spcAft>
                <a:spcPts val="800"/>
              </a:spcAft>
              <a:buAutoNum type="arabicPeriod"/>
            </a:pPr>
            <a:r>
              <a:rPr lang="es-CL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Composición del producto.</a:t>
            </a:r>
          </a:p>
          <a:p>
            <a:pPr marL="457200" indent="-457200">
              <a:lnSpc>
                <a:spcPct val="90000"/>
              </a:lnSpc>
              <a:spcAft>
                <a:spcPts val="800"/>
              </a:spcAft>
              <a:buAutoNum type="arabicPeriod"/>
            </a:pPr>
            <a:r>
              <a:rPr lang="es-CL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Valores asociados al producto.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s-CL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3. </a:t>
            </a:r>
            <a:r>
              <a:rPr lang="es-CL" sz="2000" dirty="0">
                <a:latin typeface="Aptos" panose="020B00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y 4. </a:t>
            </a:r>
            <a:r>
              <a:rPr lang="es-CL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Referencias a </a:t>
            </a:r>
            <a:r>
              <a:rPr lang="es-CL" sz="2000" dirty="0">
                <a:latin typeface="Aptos" panose="020B00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p</a:t>
            </a:r>
            <a:r>
              <a:rPr lang="es-CL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roducto natural</a:t>
            </a:r>
            <a:r>
              <a:rPr lang="es-CL" sz="2000" dirty="0">
                <a:latin typeface="Aptos" panose="020B00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(“98% ingredientes de origen natural”)</a:t>
            </a:r>
            <a:r>
              <a:rPr lang="es-CL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s-CL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5. Propiedades (Hidratación intensa.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s-CL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6. Cambios en la composición de algún ingrediente no deseado.</a:t>
            </a:r>
            <a:endParaRPr lang="es-CL" sz="3200" dirty="0">
              <a:solidFill>
                <a:srgbClr val="000000"/>
              </a:solidFill>
              <a:effectLst/>
              <a:latin typeface="Aptos" panose="020B00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CL" sz="2000" kern="1200" dirty="0">
              <a:solidFill>
                <a:schemeClr val="tx1">
                  <a:alpha val="80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45" name="Google Shape;145;p26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R="0" lv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/>
              <a:buNone/>
            </a:pPr>
            <a:fld id="{00000000-1234-1234-1234-123412341234}" type="slidenum">
              <a:rPr lang="en-US" sz="700" b="0" i="0" u="none" strike="noStrike" kern="1200" cap="none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pPr marR="0" lvl="0" indent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t>8</a:t>
            </a:fld>
            <a:endParaRPr lang="en-US" sz="700" b="0" i="0" u="none" strike="noStrike" kern="1200" cap="none">
              <a:solidFill>
                <a:schemeClr val="tx1">
                  <a:alpha val="60000"/>
                </a:schemeClr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2707795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">
            <a:extLst>
              <a:ext uri="{FF2B5EF4-FFF2-40B4-BE49-F238E27FC236}">
                <a16:creationId xmlns:a16="http://schemas.microsoft.com/office/drawing/2014/main" id="{75552971-55EB-4894-BD23-01F45032B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132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26269E7-EDEC-09D9-28FA-F61B5C45F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5107" r="2015"/>
          <a:stretch/>
        </p:blipFill>
        <p:spPr>
          <a:xfrm>
            <a:off x="64689" y="1368179"/>
            <a:ext cx="4222511" cy="227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82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F9F68-9BC2-1453-8B2A-6BA351287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86" y="384089"/>
            <a:ext cx="4045200" cy="1482300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s-MX" sz="2900" dirty="0"/>
              <a:t>Lectura crítica de textos y grandes ideas de la Química</a:t>
            </a:r>
            <a:endParaRPr lang="es-CL" sz="29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6BF44D-90B0-B2BE-1AF1-F9458DD7998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39500" y="724074"/>
            <a:ext cx="4045200" cy="3964039"/>
          </a:xfrm>
        </p:spPr>
        <p:txBody>
          <a:bodyPr wrap="square" anchor="ctr">
            <a:normAutofit/>
          </a:bodyPr>
          <a:lstStyle/>
          <a:p>
            <a:pPr rtl="0">
              <a:spcBef>
                <a:spcPts val="600"/>
              </a:spcBef>
              <a:spcAft>
                <a:spcPts val="0"/>
              </a:spcAft>
            </a:pPr>
            <a:r>
              <a:rPr lang="es-MX" sz="2000" i="0" u="none" strike="noStrike" dirty="0">
                <a:solidFill>
                  <a:schemeClr val="tx1"/>
                </a:solidFill>
                <a:effectLst/>
              </a:rPr>
              <a:t>¿Qué estrategias usas al momento de leer un texto para facilitar su comprensión?</a:t>
            </a:r>
            <a:endParaRPr lang="es-MX" sz="2000" dirty="0">
              <a:solidFill>
                <a:schemeClr val="tx1"/>
              </a:solidFill>
              <a:effectLst/>
            </a:endParaRPr>
          </a:p>
          <a:p>
            <a:pPr rtl="0">
              <a:spcBef>
                <a:spcPts val="600"/>
              </a:spcBef>
              <a:spcAft>
                <a:spcPts val="0"/>
              </a:spcAft>
            </a:pPr>
            <a:r>
              <a:rPr lang="es-MX" sz="2000" i="0" u="none" strike="noStrike" dirty="0">
                <a:solidFill>
                  <a:schemeClr val="tx1"/>
                </a:solidFill>
                <a:effectLst/>
              </a:rPr>
              <a:t>¿Qué preguntas te haces a ti mismo para facilitar su comprensión? </a:t>
            </a:r>
            <a:endParaRPr lang="es-MX" sz="2000" dirty="0">
              <a:solidFill>
                <a:schemeClr val="tx1"/>
              </a:solidFill>
              <a:effectLst/>
            </a:endParaRPr>
          </a:p>
          <a:p>
            <a:pPr rtl="0">
              <a:spcBef>
                <a:spcPts val="600"/>
              </a:spcBef>
              <a:spcAft>
                <a:spcPts val="0"/>
              </a:spcAft>
            </a:pPr>
            <a:r>
              <a:rPr lang="es-MX" sz="2000" i="0" u="none" strike="noStrike" dirty="0">
                <a:solidFill>
                  <a:schemeClr val="tx1"/>
                </a:solidFill>
                <a:effectLst/>
              </a:rPr>
              <a:t>¿Qué haces cuando no logras entender su contenido? </a:t>
            </a:r>
            <a:endParaRPr lang="es-MX" sz="2000" dirty="0">
              <a:solidFill>
                <a:schemeClr val="tx1"/>
              </a:solidFill>
              <a:effectLst/>
            </a:endParaRPr>
          </a:p>
          <a:p>
            <a:pPr marL="114300" indent="0">
              <a:buNone/>
            </a:pPr>
            <a:br>
              <a:rPr lang="es-MX" dirty="0"/>
            </a:br>
            <a:endParaRPr lang="es-CL" dirty="0"/>
          </a:p>
        </p:txBody>
      </p:sp>
      <p:pic>
        <p:nvPicPr>
          <p:cNvPr id="1026" name="Picture 2" descr="Lectura critica imágenes de stock de arte vectorial | Depositphotos">
            <a:extLst>
              <a:ext uri="{FF2B5EF4-FFF2-40B4-BE49-F238E27FC236}">
                <a16:creationId xmlns:a16="http://schemas.microsoft.com/office/drawing/2014/main" id="{62563F07-2D36-BA1C-3C50-69463FC4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29" y="198976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3725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12938</TotalTime>
  <Words>1025</Words>
  <Application>Microsoft Office PowerPoint</Application>
  <PresentationFormat>Presentación en pantalla (16:9)</PresentationFormat>
  <Paragraphs>113</Paragraphs>
  <Slides>15</Slides>
  <Notes>13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Cambria</vt:lpstr>
      <vt:lpstr>LiberationSans-Bold</vt:lpstr>
      <vt:lpstr>Segoe UI</vt:lpstr>
      <vt:lpstr>Calibri</vt:lpstr>
      <vt:lpstr>Aptos</vt:lpstr>
      <vt:lpstr>LiberationSans</vt:lpstr>
      <vt:lpstr>Simple Light</vt:lpstr>
      <vt:lpstr>Tema de Office</vt:lpstr>
      <vt:lpstr>Introducción a la vida universitaria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Lectura crítica de textos y grandes ideas de la Química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Ticket de salida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Sesión 5</dc:title>
  <dc:creator>Franklin Manrique</dc:creator>
  <cp:lastModifiedBy>Miriam Satlov</cp:lastModifiedBy>
  <cp:revision>82</cp:revision>
  <dcterms:modified xsi:type="dcterms:W3CDTF">2024-03-20T17:31:22Z</dcterms:modified>
</cp:coreProperties>
</file>