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6" r:id="rId2"/>
  </p:sldMasterIdLst>
  <p:notesMasterIdLst>
    <p:notesMasterId r:id="rId16"/>
  </p:notes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Lst>
  <p:sldSz cx="9144000" cy="5143500" type="screen16x9"/>
  <p:notesSz cx="6858000" cy="9144000"/>
  <p:embeddedFontLst>
    <p:embeddedFont>
      <p:font typeface="Calibri" panose="020F0502020204030204" pitchFamily="34" charset="0"/>
      <p:regular r:id="rId17"/>
      <p:bold r:id="rId18"/>
      <p:italic r:id="rId19"/>
      <p:boldItalic r:id="rId20"/>
    </p:embeddedFont>
    <p:embeddedFont>
      <p:font typeface="Quattrocento Sans"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jydS/oWD8WMi9ydMj4RqtYwQJM7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1B0814-040C-4322-AC56-48EC24743AEE}">
  <a:tblStyle styleId="{EB1B0814-040C-4322-AC56-48EC24743AEE}"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25400" cap="flat" cmpd="sng">
              <a:solidFill>
                <a:schemeClr val="dk1"/>
              </a:solidFill>
              <a:prstDash val="solid"/>
              <a:round/>
              <a:headEnd type="none" w="sm" len="sm"/>
              <a:tailEnd type="none" w="sm" len="sm"/>
            </a:ln>
          </a:top>
          <a:bottom>
            <a:ln w="25400" cap="flat" cmpd="sng">
              <a:solidFill>
                <a:schemeClr val="dk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lt1"/>
          </a:solidFill>
        </a:fill>
      </a:tcStyle>
    </a:wholeTbl>
    <a:band1H>
      <a:tcTxStyle b="off" i="off"/>
      <a:tcStyle>
        <a:tcBdr/>
        <a:fill>
          <a:solidFill>
            <a:srgbClr val="E6E6E6"/>
          </a:solidFill>
        </a:fill>
      </a:tcStyle>
    </a:band1H>
    <a:band2H>
      <a:tcTxStyle b="off" i="off"/>
      <a:tcStyle>
        <a:tcBdr/>
      </a:tcStyle>
    </a:band2H>
    <a:band1V>
      <a:tcTxStyle b="off" i="off"/>
      <a:tcStyle>
        <a:tcBdr/>
        <a:fill>
          <a:solidFill>
            <a:srgbClr val="E6E6E6"/>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5"/>
          </a:solidFill>
        </a:fill>
      </a:tcStyle>
    </a:lastCol>
    <a:firstCol>
      <a:tcTxStyle b="on" i="off">
        <a:font>
          <a:latin typeface="Calibri"/>
          <a:ea typeface="Calibri"/>
          <a:cs typeface="Calibri"/>
        </a:font>
        <a:schemeClr val="lt1"/>
      </a:tcTxStyle>
      <a:tcStyle>
        <a:tcBdr/>
        <a:fill>
          <a:solidFill>
            <a:schemeClr val="accent5"/>
          </a:solidFill>
        </a:fill>
      </a:tcStyle>
    </a:firstCol>
    <a:lastRow>
      <a:tcTxStyle b="on" i="off"/>
      <a:tcStyle>
        <a:tcBdr>
          <a:top>
            <a:ln w="50800" cap="flat" cmpd="sng">
              <a:solidFill>
                <a:schemeClr val="dk1"/>
              </a:solidFill>
              <a:prstDash val="solid"/>
              <a:round/>
              <a:headEnd type="none" w="sm" len="sm"/>
              <a:tailEnd type="none" w="sm" len="sm"/>
            </a:ln>
          </a:top>
        </a:tcBdr>
        <a:fill>
          <a:solidFill>
            <a:schemeClr val="lt1"/>
          </a:solidFill>
        </a:fill>
      </a:tcStyle>
    </a:lastRow>
    <a:seCell>
      <a:tcTxStyle b="on" i="off">
        <a:font>
          <a:latin typeface="Calibri"/>
          <a:ea typeface="Calibri"/>
          <a:cs typeface="Calibri"/>
        </a:font>
        <a:schemeClr val="dk1"/>
      </a:tcTxStyle>
      <a:tcStyle>
        <a:tcBdr/>
      </a:tcStyle>
    </a:seCell>
    <a:swCell>
      <a:tcTxStyle b="on" i="off">
        <a:font>
          <a:latin typeface="Calibri"/>
          <a:ea typeface="Calibri"/>
          <a:cs typeface="Calibri"/>
        </a:font>
        <a:schemeClr val="dk1"/>
      </a:tcTxStyle>
      <a:tcStyle>
        <a:tcBdr/>
      </a:tcStyle>
    </a:swCell>
    <a:firstRow>
      <a:tcTxStyle b="on" i="off">
        <a:font>
          <a:latin typeface="Calibri"/>
          <a:ea typeface="Calibri"/>
          <a:cs typeface="Calibri"/>
        </a:font>
        <a:schemeClr val="lt1"/>
      </a:tcTxStyle>
      <a:tcStyle>
        <a:tcBdr>
          <a:bottom>
            <a:ln w="25400" cap="flat" cmpd="sng">
              <a:solidFill>
                <a:schemeClr val="dk1"/>
              </a:solidFill>
              <a:prstDash val="solid"/>
              <a:round/>
              <a:headEnd type="none" w="sm" len="sm"/>
              <a:tailEnd type="none" w="sm" len="sm"/>
            </a:ln>
          </a:bottom>
        </a:tcBdr>
        <a:fill>
          <a:solidFill>
            <a:schemeClr val="accent5"/>
          </a:solidFill>
        </a:fill>
      </a:tcStyle>
    </a:firstRow>
    <a:neCell>
      <a:tcTxStyle b="off" i="off"/>
      <a:tcStyle>
        <a:tcBdr/>
      </a:tcStyle>
    </a:neCell>
    <a:nwCell>
      <a:tcTxStyle b="off" i="off"/>
      <a:tcStyle>
        <a:tcBdr/>
      </a:tcStyle>
    </a:nwCell>
  </a:tblStyle>
  <a:tblStyle styleId="{B0EEBE0F-972D-45FC-80DF-55403EB6F16F}" styleName="Table_1">
    <a:wholeTbl>
      <a:tcTxStyle b="off" i="off">
        <a:font>
          <a:latin typeface="Arial"/>
          <a:ea typeface="Arial"/>
          <a:cs typeface="Arial"/>
        </a:font>
        <a:schemeClr val="dk1"/>
      </a:tcTxStyle>
      <a:tcStyle>
        <a:tcBdr>
          <a:left>
            <a:ln w="12700" cap="flat" cmpd="sng">
              <a:solidFill>
                <a:schemeClr val="accent5"/>
              </a:solidFill>
              <a:prstDash val="solid"/>
              <a:round/>
              <a:headEnd type="none" w="sm" len="sm"/>
              <a:tailEnd type="none" w="sm" len="sm"/>
            </a:ln>
          </a:left>
          <a:right>
            <a:ln w="12700" cap="flat" cmpd="sng">
              <a:solidFill>
                <a:schemeClr val="accent5"/>
              </a:solidFill>
              <a:prstDash val="solid"/>
              <a:round/>
              <a:headEnd type="none" w="sm" len="sm"/>
              <a:tailEnd type="none" w="sm" len="sm"/>
            </a:ln>
          </a:right>
          <a:top>
            <a:ln w="12700" cap="flat" cmpd="sng">
              <a:solidFill>
                <a:schemeClr val="accent5"/>
              </a:solidFill>
              <a:prstDash val="solid"/>
              <a:round/>
              <a:headEnd type="none" w="sm" len="sm"/>
              <a:tailEnd type="none" w="sm" len="sm"/>
            </a:ln>
          </a:top>
          <a:bottom>
            <a:ln w="12700" cap="flat" cmpd="sng">
              <a:solidFill>
                <a:schemeClr val="accent5"/>
              </a:solidFill>
              <a:prstDash val="solid"/>
              <a:round/>
              <a:headEnd type="none" w="sm" len="sm"/>
              <a:tailEnd type="none" w="sm" len="sm"/>
            </a:ln>
          </a:bottom>
          <a:insideH>
            <a:ln w="12700" cap="flat" cmpd="sng">
              <a:solidFill>
                <a:schemeClr val="accent5"/>
              </a:solidFill>
              <a:prstDash val="solid"/>
              <a:round/>
              <a:headEnd type="none" w="sm" len="sm"/>
              <a:tailEnd type="none" w="sm" len="sm"/>
            </a:ln>
          </a:insideH>
          <a:insideV>
            <a:ln w="12700" cap="flat" cmpd="sng">
              <a:solidFill>
                <a:schemeClr val="accent5"/>
              </a:solidFill>
              <a:prstDash val="solid"/>
              <a:round/>
              <a:headEnd type="none" w="sm" len="sm"/>
              <a:tailEnd type="none" w="sm" len="sm"/>
            </a:ln>
          </a:insideV>
        </a:tcBdr>
        <a:fill>
          <a:solidFill>
            <a:srgbClr val="FFFFFF">
              <a:alpha val="0"/>
            </a:srgbClr>
          </a:solidFill>
        </a:fill>
      </a:tcStyle>
    </a:wholeTbl>
    <a:band1H>
      <a:tcTxStyle/>
      <a:tcStyle>
        <a:tcBdr/>
        <a:fill>
          <a:solidFill>
            <a:schemeClr val="accent5">
              <a:alpha val="20000"/>
            </a:schemeClr>
          </a:solidFill>
        </a:fill>
      </a:tcStyle>
    </a:band1H>
    <a:band2H>
      <a:tcTxStyle/>
      <a:tcStyle>
        <a:tcBdr/>
      </a:tcStyle>
    </a:band2H>
    <a:band1V>
      <a:tcTxStyle/>
      <a:tcStyle>
        <a:tcBdr/>
        <a:fill>
          <a:solidFill>
            <a:schemeClr val="accent5">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5"/>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5"/>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26" Type="http://customschemas.google.com/relationships/presentationmetadata" Target="metadata"/><Relationship Id="rId3" Type="http://schemas.openxmlformats.org/officeDocument/2006/relationships/slide" Target="slides/slide1.xml"/><Relationship Id="rId21" Type="http://schemas.openxmlformats.org/officeDocument/2006/relationships/font" Target="fonts/font5.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0474444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04" name="Google Shape;10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20019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833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0465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4597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0" name="Google Shape;19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s-MX"/>
              <a:t>Se sugiere hacer en formato digital </a:t>
            </a:r>
            <a:endParaRPr/>
          </a:p>
        </p:txBody>
      </p:sp>
    </p:spTree>
    <p:extLst>
      <p:ext uri="{BB962C8B-B14F-4D97-AF65-F5344CB8AC3E}">
        <p14:creationId xmlns:p14="http://schemas.microsoft.com/office/powerpoint/2010/main" val="3958822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12" name="Google Shape;11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44253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s-MX"/>
              <a:t>Ampliando el esquema , el tiempo estimado dependerá de lo que haya ocurrido en la sesión anterior, por lo tanto cada docente ajusta este tiempo a su realidad, es importante problematizar qué tan científico es nuestro pensamiento</a:t>
            </a:r>
            <a:endParaRPr/>
          </a:p>
        </p:txBody>
      </p:sp>
    </p:spTree>
    <p:extLst>
      <p:ext uri="{BB962C8B-B14F-4D97-AF65-F5344CB8AC3E}">
        <p14:creationId xmlns:p14="http://schemas.microsoft.com/office/powerpoint/2010/main" val="1170139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s-MX"/>
              <a:t>Podría sistematizar con google forms</a:t>
            </a:r>
            <a:endParaRPr/>
          </a:p>
        </p:txBody>
      </p:sp>
    </p:spTree>
    <p:extLst>
      <p:ext uri="{BB962C8B-B14F-4D97-AF65-F5344CB8AC3E}">
        <p14:creationId xmlns:p14="http://schemas.microsoft.com/office/powerpoint/2010/main" val="1885244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s-MX"/>
              <a:t>Podría sistematizar con google forms</a:t>
            </a:r>
            <a:endParaRPr/>
          </a:p>
        </p:txBody>
      </p:sp>
    </p:spTree>
    <p:extLst>
      <p:ext uri="{BB962C8B-B14F-4D97-AF65-F5344CB8AC3E}">
        <p14:creationId xmlns:p14="http://schemas.microsoft.com/office/powerpoint/2010/main" val="3866757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3" name="Google Shape;14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s-MX"/>
              <a:t>Podría sistematizar con google forms</a:t>
            </a:r>
            <a:endParaRPr/>
          </a:p>
        </p:txBody>
      </p:sp>
    </p:spTree>
    <p:extLst>
      <p:ext uri="{BB962C8B-B14F-4D97-AF65-F5344CB8AC3E}">
        <p14:creationId xmlns:p14="http://schemas.microsoft.com/office/powerpoint/2010/main" val="3119414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s-MX"/>
              <a:t>Podría sistematizar con google forms</a:t>
            </a:r>
            <a:endParaRPr/>
          </a:p>
        </p:txBody>
      </p:sp>
    </p:spTree>
    <p:extLst>
      <p:ext uri="{BB962C8B-B14F-4D97-AF65-F5344CB8AC3E}">
        <p14:creationId xmlns:p14="http://schemas.microsoft.com/office/powerpoint/2010/main" val="1134919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a:t>Es importante relevar la diferencia y poner acento en que las habilidades científicas caracterizan a la ciencia y la construcción del conocimiento</a:t>
            </a:r>
            <a:endParaRPr/>
          </a:p>
        </p:txBody>
      </p:sp>
      <p:sp>
        <p:nvSpPr>
          <p:cNvPr id="157" name="Google Shape;15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1468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5349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6"/>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3" name="Google Shape;13;p16"/>
          <p:cNvSpPr txBox="1">
            <a:spLocks noGrp="1"/>
          </p:cNvSpPr>
          <p:nvPr>
            <p:ph type="subTitle" idx="1"/>
          </p:nvPr>
        </p:nvSpPr>
        <p:spPr>
          <a:xfrm>
            <a:off x="1143000" y="2701528"/>
            <a:ext cx="6858000" cy="1241821"/>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14" name="Google Shape;14;p16"/>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5" name="Google Shape;15;p16"/>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6" name="Google Shape;16;p16"/>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8"/>
        <p:cNvGrpSpPr/>
        <p:nvPr/>
      </p:nvGrpSpPr>
      <p:grpSpPr>
        <a:xfrm>
          <a:off x="0" y="0"/>
          <a:ext cx="0" cy="0"/>
          <a:chOff x="0" y="0"/>
          <a:chExt cx="0" cy="0"/>
        </a:xfrm>
      </p:grpSpPr>
      <p:sp>
        <p:nvSpPr>
          <p:cNvPr id="69" name="Google Shape;69;p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0" name="Google Shape;70;p2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71" name="Google Shape;71;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2"/>
        <p:cNvGrpSpPr/>
        <p:nvPr/>
      </p:nvGrpSpPr>
      <p:grpSpPr>
        <a:xfrm>
          <a:off x="0" y="0"/>
          <a:ext cx="0" cy="0"/>
          <a:chOff x="0" y="0"/>
          <a:chExt cx="0" cy="0"/>
        </a:xfrm>
      </p:grpSpPr>
      <p:sp>
        <p:nvSpPr>
          <p:cNvPr id="73" name="Google Shape;73;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4" name="Google Shape;74;p2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5" name="Google Shape;75;p2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6" name="Google Shape;76;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7"/>
        <p:cNvGrpSpPr/>
        <p:nvPr/>
      </p:nvGrpSpPr>
      <p:grpSpPr>
        <a:xfrm>
          <a:off x="0" y="0"/>
          <a:ext cx="0" cy="0"/>
          <a:chOff x="0" y="0"/>
          <a:chExt cx="0" cy="0"/>
        </a:xfrm>
      </p:grpSpPr>
      <p:sp>
        <p:nvSpPr>
          <p:cNvPr id="78" name="Google Shape;78;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9" name="Google Shape;79;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0"/>
        <p:cNvGrpSpPr/>
        <p:nvPr/>
      </p:nvGrpSpPr>
      <p:grpSpPr>
        <a:xfrm>
          <a:off x="0" y="0"/>
          <a:ext cx="0" cy="0"/>
          <a:chOff x="0" y="0"/>
          <a:chExt cx="0" cy="0"/>
        </a:xfrm>
      </p:grpSpPr>
      <p:sp>
        <p:nvSpPr>
          <p:cNvPr id="81" name="Google Shape;81;p29"/>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82" name="Google Shape;82;p29"/>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83" name="Google Shape;83;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4"/>
        <p:cNvGrpSpPr/>
        <p:nvPr/>
      </p:nvGrpSpPr>
      <p:grpSpPr>
        <a:xfrm>
          <a:off x="0" y="0"/>
          <a:ext cx="0" cy="0"/>
          <a:chOff x="0" y="0"/>
          <a:chExt cx="0" cy="0"/>
        </a:xfrm>
      </p:grpSpPr>
      <p:sp>
        <p:nvSpPr>
          <p:cNvPr id="85" name="Google Shape;85;p3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86" name="Google Shape;86;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7"/>
        <p:cNvGrpSpPr/>
        <p:nvPr/>
      </p:nvGrpSpPr>
      <p:grpSpPr>
        <a:xfrm>
          <a:off x="0" y="0"/>
          <a:ext cx="0" cy="0"/>
          <a:chOff x="0" y="0"/>
          <a:chExt cx="0" cy="0"/>
        </a:xfrm>
      </p:grpSpPr>
      <p:sp>
        <p:nvSpPr>
          <p:cNvPr id="88" name="Google Shape;88;p3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89;p3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90" name="Google Shape;90;p3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1" name="Google Shape;91;p3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92" name="Google Shape;92;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3"/>
        <p:cNvGrpSpPr/>
        <p:nvPr/>
      </p:nvGrpSpPr>
      <p:grpSpPr>
        <a:xfrm>
          <a:off x="0" y="0"/>
          <a:ext cx="0" cy="0"/>
          <a:chOff x="0" y="0"/>
          <a:chExt cx="0" cy="0"/>
        </a:xfrm>
      </p:grpSpPr>
      <p:sp>
        <p:nvSpPr>
          <p:cNvPr id="94" name="Google Shape;94;p32"/>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95" name="Google Shape;95;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6"/>
        <p:cNvGrpSpPr/>
        <p:nvPr/>
      </p:nvGrpSpPr>
      <p:grpSpPr>
        <a:xfrm>
          <a:off x="0" y="0"/>
          <a:ext cx="0" cy="0"/>
          <a:chOff x="0" y="0"/>
          <a:chExt cx="0" cy="0"/>
        </a:xfrm>
      </p:grpSpPr>
      <p:sp>
        <p:nvSpPr>
          <p:cNvPr id="97" name="Google Shape;97;p3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98" name="Google Shape;98;p3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99" name="Google Shape;99;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0"/>
        <p:cNvGrpSpPr/>
        <p:nvPr/>
      </p:nvGrpSpPr>
      <p:grpSpPr>
        <a:xfrm>
          <a:off x="0" y="0"/>
          <a:ext cx="0" cy="0"/>
          <a:chOff x="0" y="0"/>
          <a:chExt cx="0" cy="0"/>
        </a:xfrm>
      </p:grpSpPr>
      <p:sp>
        <p:nvSpPr>
          <p:cNvPr id="101" name="Google Shape;101;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17"/>
        <p:cNvGrpSpPr/>
        <p:nvPr/>
      </p:nvGrpSpPr>
      <p:grpSpPr>
        <a:xfrm>
          <a:off x="0" y="0"/>
          <a:ext cx="0" cy="0"/>
          <a:chOff x="0" y="0"/>
          <a:chExt cx="0" cy="0"/>
        </a:xfrm>
      </p:grpSpPr>
      <p:sp>
        <p:nvSpPr>
          <p:cNvPr id="18" name="Google Shape;18;p17"/>
          <p:cNvSpPr txBox="1">
            <a:spLocks noGrp="1"/>
          </p:cNvSpPr>
          <p:nvPr>
            <p:ph type="title"/>
          </p:nvPr>
        </p:nvSpPr>
        <p:spPr>
          <a:xfrm>
            <a:off x="628650" y="273844"/>
            <a:ext cx="7886700" cy="994172"/>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9" name="Google Shape;19;p17"/>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0" name="Google Shape;20;p17"/>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1" name="Google Shape;21;p17"/>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22"/>
        <p:cNvGrpSpPr/>
        <p:nvPr/>
      </p:nvGrpSpPr>
      <p:grpSpPr>
        <a:xfrm>
          <a:off x="0" y="0"/>
          <a:ext cx="0" cy="0"/>
          <a:chOff x="0" y="0"/>
          <a:chExt cx="0" cy="0"/>
        </a:xfrm>
      </p:grpSpPr>
      <p:sp>
        <p:nvSpPr>
          <p:cNvPr id="23" name="Google Shape;23;p18"/>
          <p:cNvSpPr txBox="1">
            <a:spLocks noGrp="1"/>
          </p:cNvSpPr>
          <p:nvPr>
            <p:ph type="title"/>
          </p:nvPr>
        </p:nvSpPr>
        <p:spPr>
          <a:xfrm>
            <a:off x="629841" y="273844"/>
            <a:ext cx="7886700" cy="994172"/>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4" name="Google Shape;24;p18"/>
          <p:cNvSpPr txBox="1">
            <a:spLocks noGrp="1"/>
          </p:cNvSpPr>
          <p:nvPr>
            <p:ph type="body" idx="1"/>
          </p:nvPr>
        </p:nvSpPr>
        <p:spPr>
          <a:xfrm>
            <a:off x="629841" y="1260872"/>
            <a:ext cx="3868340" cy="617934"/>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25" name="Google Shape;25;p18"/>
          <p:cNvSpPr txBox="1">
            <a:spLocks noGrp="1"/>
          </p:cNvSpPr>
          <p:nvPr>
            <p:ph type="body" idx="2"/>
          </p:nvPr>
        </p:nvSpPr>
        <p:spPr>
          <a:xfrm>
            <a:off x="629841" y="1878806"/>
            <a:ext cx="3868340" cy="2763441"/>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6" name="Google Shape;26;p18"/>
          <p:cNvSpPr txBox="1">
            <a:spLocks noGrp="1"/>
          </p:cNvSpPr>
          <p:nvPr>
            <p:ph type="body" idx="3"/>
          </p:nvPr>
        </p:nvSpPr>
        <p:spPr>
          <a:xfrm>
            <a:off x="4629150" y="1260872"/>
            <a:ext cx="3887391" cy="617934"/>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27" name="Google Shape;27;p18"/>
          <p:cNvSpPr txBox="1">
            <a:spLocks noGrp="1"/>
          </p:cNvSpPr>
          <p:nvPr>
            <p:ph type="body" idx="4"/>
          </p:nvPr>
        </p:nvSpPr>
        <p:spPr>
          <a:xfrm>
            <a:off x="4629150" y="1878806"/>
            <a:ext cx="3887391" cy="2763441"/>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8" name="Google Shape;28;p18"/>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9" name="Google Shape;29;p18"/>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0" name="Google Shape;30;p18"/>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31"/>
        <p:cNvGrpSpPr/>
        <p:nvPr/>
      </p:nvGrpSpPr>
      <p:grpSpPr>
        <a:xfrm>
          <a:off x="0" y="0"/>
          <a:ext cx="0" cy="0"/>
          <a:chOff x="0" y="0"/>
          <a:chExt cx="0" cy="0"/>
        </a:xfrm>
      </p:grpSpPr>
      <p:sp>
        <p:nvSpPr>
          <p:cNvPr id="32" name="Google Shape;32;p19"/>
          <p:cNvSpPr txBox="1">
            <a:spLocks noGrp="1"/>
          </p:cNvSpPr>
          <p:nvPr>
            <p:ph type="title"/>
          </p:nvPr>
        </p:nvSpPr>
        <p:spPr>
          <a:xfrm>
            <a:off x="629841" y="342900"/>
            <a:ext cx="2949178" cy="120015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3" name="Google Shape;33;p19"/>
          <p:cNvSpPr txBox="1">
            <a:spLocks noGrp="1"/>
          </p:cNvSpPr>
          <p:nvPr>
            <p:ph type="body" idx="1"/>
          </p:nvPr>
        </p:nvSpPr>
        <p:spPr>
          <a:xfrm>
            <a:off x="3887391" y="740569"/>
            <a:ext cx="4629150" cy="3655219"/>
          </a:xfrm>
          <a:prstGeom prst="rect">
            <a:avLst/>
          </a:prstGeom>
          <a:noFill/>
          <a:ln>
            <a:noFill/>
          </a:ln>
        </p:spPr>
        <p:txBody>
          <a:bodyPr spcFirstLastPara="1" wrap="square" lIns="68575" tIns="34275" rIns="68575" bIns="34275" anchor="t" anchorCtr="0">
            <a:normAutofit/>
          </a:bodyPr>
          <a:lstStyle>
            <a:lvl1pPr marL="457200" lvl="0" indent="-381000" algn="l">
              <a:lnSpc>
                <a:spcPct val="90000"/>
              </a:lnSpc>
              <a:spcBef>
                <a:spcPts val="800"/>
              </a:spcBef>
              <a:spcAft>
                <a:spcPts val="0"/>
              </a:spcAft>
              <a:buClr>
                <a:schemeClr val="dk1"/>
              </a:buClr>
              <a:buSzPts val="2400"/>
              <a:buChar char="•"/>
              <a:defRPr sz="2400"/>
            </a:lvl1pPr>
            <a:lvl2pPr marL="914400" lvl="1" indent="-361950" algn="l">
              <a:lnSpc>
                <a:spcPct val="90000"/>
              </a:lnSpc>
              <a:spcBef>
                <a:spcPts val="400"/>
              </a:spcBef>
              <a:spcAft>
                <a:spcPts val="0"/>
              </a:spcAft>
              <a:buClr>
                <a:schemeClr val="dk1"/>
              </a:buClr>
              <a:buSzPts val="2100"/>
              <a:buChar char="•"/>
              <a:defRPr sz="2100"/>
            </a:lvl2pPr>
            <a:lvl3pPr marL="1371600" lvl="2" indent="-342900" algn="l">
              <a:lnSpc>
                <a:spcPct val="90000"/>
              </a:lnSpc>
              <a:spcBef>
                <a:spcPts val="400"/>
              </a:spcBef>
              <a:spcAft>
                <a:spcPts val="0"/>
              </a:spcAft>
              <a:buClr>
                <a:schemeClr val="dk1"/>
              </a:buClr>
              <a:buSzPts val="1800"/>
              <a:buChar char="•"/>
              <a:defRPr sz="1800"/>
            </a:lvl3pPr>
            <a:lvl4pPr marL="1828800" lvl="3" indent="-323850" algn="l">
              <a:lnSpc>
                <a:spcPct val="90000"/>
              </a:lnSpc>
              <a:spcBef>
                <a:spcPts val="400"/>
              </a:spcBef>
              <a:spcAft>
                <a:spcPts val="0"/>
              </a:spcAft>
              <a:buClr>
                <a:schemeClr val="dk1"/>
              </a:buClr>
              <a:buSzPts val="1500"/>
              <a:buChar char="•"/>
              <a:defRPr sz="1500"/>
            </a:lvl4pPr>
            <a:lvl5pPr marL="2286000" lvl="4" indent="-323850" algn="l">
              <a:lnSpc>
                <a:spcPct val="90000"/>
              </a:lnSpc>
              <a:spcBef>
                <a:spcPts val="400"/>
              </a:spcBef>
              <a:spcAft>
                <a:spcPts val="0"/>
              </a:spcAft>
              <a:buClr>
                <a:schemeClr val="dk1"/>
              </a:buClr>
              <a:buSzPts val="1500"/>
              <a:buChar char="•"/>
              <a:defRPr sz="15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34" name="Google Shape;34;p19"/>
          <p:cNvSpPr txBox="1">
            <a:spLocks noGrp="1"/>
          </p:cNvSpPr>
          <p:nvPr>
            <p:ph type="body" idx="2"/>
          </p:nvPr>
        </p:nvSpPr>
        <p:spPr>
          <a:xfrm>
            <a:off x="629841" y="1543050"/>
            <a:ext cx="2949178" cy="2858691"/>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35" name="Google Shape;35;p19"/>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6" name="Google Shape;36;p19"/>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7" name="Google Shape;37;p19"/>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38"/>
        <p:cNvGrpSpPr/>
        <p:nvPr/>
      </p:nvGrpSpPr>
      <p:grpSpPr>
        <a:xfrm>
          <a:off x="0" y="0"/>
          <a:ext cx="0" cy="0"/>
          <a:chOff x="0" y="0"/>
          <a:chExt cx="0" cy="0"/>
        </a:xfrm>
      </p:grpSpPr>
      <p:sp>
        <p:nvSpPr>
          <p:cNvPr id="39" name="Google Shape;39;p20"/>
          <p:cNvSpPr txBox="1">
            <a:spLocks noGrp="1"/>
          </p:cNvSpPr>
          <p:nvPr>
            <p:ph type="title"/>
          </p:nvPr>
        </p:nvSpPr>
        <p:spPr>
          <a:xfrm>
            <a:off x="629841" y="342900"/>
            <a:ext cx="2949178" cy="120015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0" name="Google Shape;40;p20"/>
          <p:cNvSpPr>
            <a:spLocks noGrp="1"/>
          </p:cNvSpPr>
          <p:nvPr>
            <p:ph type="pic" idx="2"/>
          </p:nvPr>
        </p:nvSpPr>
        <p:spPr>
          <a:xfrm>
            <a:off x="3887391" y="740569"/>
            <a:ext cx="4629150" cy="3655219"/>
          </a:xfrm>
          <a:prstGeom prst="rect">
            <a:avLst/>
          </a:prstGeom>
          <a:noFill/>
          <a:ln>
            <a:noFill/>
          </a:ln>
        </p:spPr>
      </p:sp>
      <p:sp>
        <p:nvSpPr>
          <p:cNvPr id="41" name="Google Shape;41;p20"/>
          <p:cNvSpPr txBox="1">
            <a:spLocks noGrp="1"/>
          </p:cNvSpPr>
          <p:nvPr>
            <p:ph type="body" idx="1"/>
          </p:nvPr>
        </p:nvSpPr>
        <p:spPr>
          <a:xfrm>
            <a:off x="629841" y="1543050"/>
            <a:ext cx="2949178" cy="2858691"/>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42" name="Google Shape;42;p20"/>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3" name="Google Shape;43;p20"/>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4" name="Google Shape;44;p20"/>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45"/>
        <p:cNvGrpSpPr/>
        <p:nvPr/>
      </p:nvGrpSpPr>
      <p:grpSpPr>
        <a:xfrm>
          <a:off x="0" y="0"/>
          <a:ext cx="0" cy="0"/>
          <a:chOff x="0" y="0"/>
          <a:chExt cx="0" cy="0"/>
        </a:xfrm>
      </p:grpSpPr>
      <p:sp>
        <p:nvSpPr>
          <p:cNvPr id="46" name="Google Shape;46;p21"/>
          <p:cNvSpPr txBox="1">
            <a:spLocks noGrp="1"/>
          </p:cNvSpPr>
          <p:nvPr>
            <p:ph type="title"/>
          </p:nvPr>
        </p:nvSpPr>
        <p:spPr>
          <a:xfrm>
            <a:off x="628650" y="273844"/>
            <a:ext cx="7886700" cy="994172"/>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7" name="Google Shape;47;p21"/>
          <p:cNvSpPr txBox="1">
            <a:spLocks noGrp="1"/>
          </p:cNvSpPr>
          <p:nvPr>
            <p:ph type="body" idx="1"/>
          </p:nvPr>
        </p:nvSpPr>
        <p:spPr>
          <a:xfrm rot="5400000">
            <a:off x="2940248" y="-942379"/>
            <a:ext cx="3263504" cy="78867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8" name="Google Shape;48;p21"/>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9" name="Google Shape;49;p21"/>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0" name="Google Shape;50;p21"/>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rot="5400000">
            <a:off x="5350073" y="1467445"/>
            <a:ext cx="4358879" cy="1971675"/>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3" name="Google Shape;53;p22"/>
          <p:cNvSpPr txBox="1">
            <a:spLocks noGrp="1"/>
          </p:cNvSpPr>
          <p:nvPr>
            <p:ph type="body" idx="1"/>
          </p:nvPr>
        </p:nvSpPr>
        <p:spPr>
          <a:xfrm rot="5400000">
            <a:off x="1349573" y="-447080"/>
            <a:ext cx="4358879" cy="5800725"/>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54" name="Google Shape;54;p22"/>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5" name="Google Shape;55;p22"/>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6" name="Google Shape;56;p22"/>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1"/>
        <p:cNvGrpSpPr/>
        <p:nvPr/>
      </p:nvGrpSpPr>
      <p:grpSpPr>
        <a:xfrm>
          <a:off x="0" y="0"/>
          <a:ext cx="0" cy="0"/>
          <a:chOff x="0" y="0"/>
          <a:chExt cx="0" cy="0"/>
        </a:xfrm>
      </p:grpSpPr>
      <p:sp>
        <p:nvSpPr>
          <p:cNvPr id="62" name="Google Shape;62;p2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63" name="Google Shape;63;p2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64" name="Google Shape;64;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5"/>
        <p:cNvGrpSpPr/>
        <p:nvPr/>
      </p:nvGrpSpPr>
      <p:grpSpPr>
        <a:xfrm>
          <a:off x="0" y="0"/>
          <a:ext cx="0" cy="0"/>
          <a:chOff x="0" y="0"/>
          <a:chExt cx="0" cy="0"/>
        </a:xfrm>
      </p:grpSpPr>
      <p:sp>
        <p:nvSpPr>
          <p:cNvPr id="66" name="Google Shape;66;p25"/>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67" name="Google Shape;67;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628650" y="273844"/>
            <a:ext cx="7886700" cy="994172"/>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 name="Google Shape;7;p15"/>
          <p:cNvSpPr txBox="1">
            <a:spLocks noGrp="1"/>
          </p:cNvSpPr>
          <p:nvPr>
            <p:ph type="body" idx="1"/>
          </p:nvPr>
        </p:nvSpPr>
        <p:spPr>
          <a:xfrm>
            <a:off x="628650" y="1369219"/>
            <a:ext cx="7886700" cy="3263504"/>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Google Shape;8;p15"/>
          <p:cNvSpPr txBox="1">
            <a:spLocks noGrp="1"/>
          </p:cNvSpPr>
          <p:nvPr>
            <p:ph type="dt" idx="10"/>
          </p:nvPr>
        </p:nvSpPr>
        <p:spPr>
          <a:xfrm>
            <a:off x="628650" y="4767263"/>
            <a:ext cx="2057400" cy="273844"/>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9" name="Google Shape;9;p15"/>
          <p:cNvSpPr txBox="1">
            <a:spLocks noGrp="1"/>
          </p:cNvSpPr>
          <p:nvPr>
            <p:ph type="ftr" idx="11"/>
          </p:nvPr>
        </p:nvSpPr>
        <p:spPr>
          <a:xfrm>
            <a:off x="3028950" y="4767263"/>
            <a:ext cx="3086100" cy="273844"/>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0" name="Google Shape;10;p15"/>
          <p:cNvSpPr txBox="1">
            <a:spLocks noGrp="1"/>
          </p:cNvSpPr>
          <p:nvPr>
            <p:ph type="sldNum" idx="12"/>
          </p:nvPr>
        </p:nvSpPr>
        <p:spPr>
          <a:xfrm>
            <a:off x="6457950" y="4767263"/>
            <a:ext cx="2057400" cy="273844"/>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7"/>
        <p:cNvGrpSpPr/>
        <p:nvPr/>
      </p:nvGrpSpPr>
      <p:grpSpPr>
        <a:xfrm>
          <a:off x="0" y="0"/>
          <a:ext cx="0" cy="0"/>
          <a:chOff x="0" y="0"/>
          <a:chExt cx="0" cy="0"/>
        </a:xfrm>
      </p:grpSpPr>
      <p:sp>
        <p:nvSpPr>
          <p:cNvPr id="58" name="Google Shape;58;p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9" name="Google Shape;59;p2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60" name="Google Shape;60;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a:spLocks noGrp="1"/>
          </p:cNvSpPr>
          <p:nvPr>
            <p:ph type="ctrTitle"/>
          </p:nvPr>
        </p:nvSpPr>
        <p:spPr>
          <a:xfrm>
            <a:off x="1143000" y="1262489"/>
            <a:ext cx="6858000" cy="1790700"/>
          </a:xfrm>
          <a:prstGeom prst="rect">
            <a:avLst/>
          </a:prstGeom>
          <a:solidFill>
            <a:srgbClr val="BBD6EE"/>
          </a:solid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dk1"/>
              </a:buClr>
              <a:buSzPts val="2700"/>
              <a:buNone/>
            </a:pPr>
            <a:r>
              <a:rPr lang="es-MX" sz="4800" b="1">
                <a:latin typeface="Quattrocento Sans"/>
                <a:ea typeface="Quattrocento Sans"/>
                <a:cs typeface="Quattrocento Sans"/>
                <a:sym typeface="Quattrocento Sans"/>
              </a:rPr>
              <a:t>Introducción a la vida universitaria</a:t>
            </a:r>
            <a:endParaRPr/>
          </a:p>
        </p:txBody>
      </p:sp>
      <p:sp>
        <p:nvSpPr>
          <p:cNvPr id="107" name="Google Shape;107;p1"/>
          <p:cNvSpPr txBox="1">
            <a:spLocks noGrp="1"/>
          </p:cNvSpPr>
          <p:nvPr>
            <p:ph type="subTitle" idx="1"/>
          </p:nvPr>
        </p:nvSpPr>
        <p:spPr>
          <a:xfrm>
            <a:off x="1215270" y="3260100"/>
            <a:ext cx="6858000" cy="1241821"/>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dk1"/>
              </a:buClr>
              <a:buSzPts val="2700"/>
              <a:buNone/>
            </a:pPr>
            <a:r>
              <a:rPr lang="es-MX" sz="2900" b="1">
                <a:latin typeface="Quattrocento Sans"/>
                <a:ea typeface="Quattrocento Sans"/>
                <a:cs typeface="Quattrocento Sans"/>
                <a:sym typeface="Quattrocento Sans"/>
              </a:rPr>
              <a:t>Módulo Biología</a:t>
            </a:r>
            <a:endParaRPr/>
          </a:p>
          <a:p>
            <a:pPr marL="0" lvl="0" indent="0" algn="ctr" rtl="0">
              <a:lnSpc>
                <a:spcPct val="90000"/>
              </a:lnSpc>
              <a:spcBef>
                <a:spcPts val="0"/>
              </a:spcBef>
              <a:spcAft>
                <a:spcPts val="0"/>
              </a:spcAft>
              <a:buClr>
                <a:schemeClr val="dk1"/>
              </a:buClr>
              <a:buSzPts val="2700"/>
              <a:buNone/>
            </a:pPr>
            <a:r>
              <a:rPr lang="es-MX" sz="2900" b="1">
                <a:latin typeface="Quattrocento Sans"/>
                <a:ea typeface="Quattrocento Sans"/>
                <a:cs typeface="Quattrocento Sans"/>
                <a:sym typeface="Quattrocento Sans"/>
              </a:rPr>
              <a:t>Sesión 4</a:t>
            </a:r>
            <a:endParaRPr sz="2900" b="1">
              <a:latin typeface="Quattrocento Sans"/>
              <a:ea typeface="Quattrocento Sans"/>
              <a:cs typeface="Quattrocento Sans"/>
              <a:sym typeface="Quattrocento Sans"/>
            </a:endParaRPr>
          </a:p>
        </p:txBody>
      </p:sp>
      <p:pic>
        <p:nvPicPr>
          <p:cNvPr id="108" name="Google Shape;108;p1" descr="Patrón de fondo&#10;&#10;Descripción generada automáticamente con confianza baja"/>
          <p:cNvPicPr preferRelativeResize="0"/>
          <p:nvPr/>
        </p:nvPicPr>
        <p:blipFill rotWithShape="1">
          <a:blip r:embed="rId3">
            <a:alphaModFix/>
          </a:blip>
          <a:srcRect l="80682"/>
          <a:stretch/>
        </p:blipFill>
        <p:spPr>
          <a:xfrm>
            <a:off x="4778278" y="282555"/>
            <a:ext cx="1179899" cy="888820"/>
          </a:xfrm>
          <a:prstGeom prst="rect">
            <a:avLst/>
          </a:prstGeom>
          <a:noFill/>
          <a:ln>
            <a:noFill/>
          </a:ln>
        </p:spPr>
      </p:pic>
      <p:pic>
        <p:nvPicPr>
          <p:cNvPr id="109" name="Google Shape;109;p1" descr="logo-facultad-medicina-u-de-chile - Redbionova"/>
          <p:cNvPicPr preferRelativeResize="0"/>
          <p:nvPr/>
        </p:nvPicPr>
        <p:blipFill rotWithShape="1">
          <a:blip r:embed="rId4">
            <a:alphaModFix/>
          </a:blip>
          <a:srcRect/>
          <a:stretch/>
        </p:blipFill>
        <p:spPr>
          <a:xfrm>
            <a:off x="2667947" y="92023"/>
            <a:ext cx="2031503" cy="105761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1"/>
          <p:cNvSpPr txBox="1"/>
          <p:nvPr/>
        </p:nvSpPr>
        <p:spPr>
          <a:xfrm>
            <a:off x="73475" y="323300"/>
            <a:ext cx="9070800" cy="49254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Algunas de las interacciones más importantes incluyen:</a:t>
            </a:r>
            <a:endParaRPr sz="1600"/>
          </a:p>
          <a:p>
            <a:pPr marL="0" marR="0" lvl="0" indent="0" algn="just"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1. Evasión del sistema inmune</a:t>
            </a:r>
            <a:r>
              <a:rPr lang="es-MX" sz="1600" b="0" i="0" u="none" strike="noStrike" cap="none">
                <a:solidFill>
                  <a:srgbClr val="000000"/>
                </a:solidFill>
                <a:latin typeface="Arial"/>
                <a:ea typeface="Arial"/>
                <a:cs typeface="Arial"/>
                <a:sym typeface="Arial"/>
              </a:rPr>
              <a:t>:</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El </a:t>
            </a:r>
            <a:r>
              <a:rPr lang="es-MX" sz="1600" b="0" i="1" u="none" strike="noStrike" cap="none">
                <a:solidFill>
                  <a:srgbClr val="000000"/>
                </a:solidFill>
                <a:latin typeface="Arial"/>
                <a:ea typeface="Arial"/>
                <a:cs typeface="Arial"/>
                <a:sym typeface="Arial"/>
              </a:rPr>
              <a:t>Trypanosoma cruzi </a:t>
            </a:r>
            <a:r>
              <a:rPr lang="es-MX" sz="1600" b="0" i="0" u="none" strike="noStrike" cap="none">
                <a:solidFill>
                  <a:srgbClr val="000000"/>
                </a:solidFill>
                <a:latin typeface="Arial"/>
                <a:ea typeface="Arial"/>
                <a:cs typeface="Arial"/>
                <a:sym typeface="Arial"/>
              </a:rPr>
              <a:t>tiene mecanismos para evadir la respuesta inmune del huésped.</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Cambia su capa de antígenos constantemente, lo que dificulta que el sistema inmune lo reconozca.</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Produce moléculas que inhiben la respuesta inmune.</a:t>
            </a:r>
            <a:endParaRPr sz="1600"/>
          </a:p>
          <a:p>
            <a:pPr marL="0" marR="0" lvl="0" indent="0" algn="just"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2. Respuesta inmune innata:</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Los macrófagos y las células dendríticas fagocitan al parásito.</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Las células NK liberan citoquinas que activan a los macrófagos y a las células dendríticas.</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Se produce la producción de interferón gamma, que es una citoquina importante para la defensa contra el parásito.</a:t>
            </a:r>
            <a:endParaRPr sz="1600"/>
          </a:p>
          <a:p>
            <a:pPr marL="0" marR="0" lvl="0" indent="0" algn="l"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3. Respuesta inmune adaptativa</a:t>
            </a:r>
            <a:r>
              <a:rPr lang="es-MX" sz="1600" b="0" i="0" u="none" strike="noStrike" cap="none">
                <a:solidFill>
                  <a:srgbClr val="000000"/>
                </a:solidFill>
                <a:latin typeface="Arial"/>
                <a:ea typeface="Arial"/>
                <a:cs typeface="Arial"/>
                <a:sym typeface="Arial"/>
              </a:rPr>
              <a:t>:</a:t>
            </a:r>
            <a:endParaRPr sz="1600"/>
          </a:p>
          <a:p>
            <a:pPr marL="0" marR="0" lvl="0" indent="0" algn="l"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Se produce la activación de linfocitos T CD4+ y CD8+.</a:t>
            </a:r>
            <a:endParaRPr sz="1600"/>
          </a:p>
          <a:p>
            <a:pPr marL="0" marR="0" lvl="0" indent="0" algn="l"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Los linfocitos T CD4+ liberan citoquinas que activan a los macrófagos y a las células NK para que destruyan al parásito.</a:t>
            </a:r>
            <a:endParaRPr sz="1600"/>
          </a:p>
          <a:p>
            <a:pPr marL="0" marR="0" lvl="0" indent="0" algn="l"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Los linfocitos T CD8+ también pueden eliminar directamente las células infectadas.</a:t>
            </a:r>
            <a:endParaRPr sz="1600"/>
          </a:p>
          <a:p>
            <a:pPr marL="0" marR="0" lvl="0" indent="0" algn="l"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Los linfocitos B producen anticuerpos específicos contra el parásito.</a:t>
            </a:r>
            <a:endParaRPr sz="1600"/>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2"/>
          <p:cNvSpPr txBox="1"/>
          <p:nvPr/>
        </p:nvSpPr>
        <p:spPr>
          <a:xfrm>
            <a:off x="0" y="-113027"/>
            <a:ext cx="9144000" cy="5202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400" b="1" i="0" u="none" strike="noStrike" cap="none">
              <a:solidFill>
                <a:srgbClr val="000000"/>
              </a:solidFill>
              <a:latin typeface="Arial"/>
              <a:ea typeface="Arial"/>
              <a:cs typeface="Arial"/>
              <a:sym typeface="Arial"/>
            </a:endParaRPr>
          </a:p>
          <a:p>
            <a:pPr marL="0" lvl="0" indent="0" algn="l" rtl="0">
              <a:spcBef>
                <a:spcPts val="0"/>
              </a:spcBef>
              <a:spcAft>
                <a:spcPts val="0"/>
              </a:spcAft>
              <a:buClr>
                <a:schemeClr val="dk1"/>
              </a:buClr>
              <a:buFont typeface="Arial"/>
              <a:buNone/>
            </a:pPr>
            <a:r>
              <a:rPr lang="es-MX" sz="1600" b="1">
                <a:solidFill>
                  <a:schemeClr val="dk1"/>
                </a:solidFill>
              </a:rPr>
              <a:t>4. Inflamación:</a:t>
            </a:r>
            <a:endParaRPr sz="1600">
              <a:solidFill>
                <a:schemeClr val="dk1"/>
              </a:solidFill>
            </a:endParaRPr>
          </a:p>
          <a:p>
            <a:pPr marL="0" lvl="0" indent="0" algn="l" rtl="0">
              <a:spcBef>
                <a:spcPts val="0"/>
              </a:spcBef>
              <a:spcAft>
                <a:spcPts val="0"/>
              </a:spcAft>
              <a:buClr>
                <a:schemeClr val="dk1"/>
              </a:buClr>
              <a:buFont typeface="Arial"/>
              <a:buNone/>
            </a:pPr>
            <a:r>
              <a:rPr lang="es-MX" sz="1600">
                <a:solidFill>
                  <a:schemeClr val="dk1"/>
                </a:solidFill>
              </a:rPr>
              <a:t>La respuesta inmune puede causar inflamación en los tejidos.</a:t>
            </a:r>
            <a:endParaRPr sz="1600">
              <a:solidFill>
                <a:schemeClr val="dk1"/>
              </a:solidFill>
            </a:endParaRPr>
          </a:p>
          <a:p>
            <a:pPr marL="0" lvl="0" indent="0" algn="l" rtl="0">
              <a:spcBef>
                <a:spcPts val="0"/>
              </a:spcBef>
              <a:spcAft>
                <a:spcPts val="0"/>
              </a:spcAft>
              <a:buClr>
                <a:schemeClr val="dk1"/>
              </a:buClr>
              <a:buFont typeface="Arial"/>
              <a:buNone/>
            </a:pPr>
            <a:r>
              <a:rPr lang="es-MX" sz="1600">
                <a:solidFill>
                  <a:schemeClr val="dk1"/>
                </a:solidFill>
              </a:rPr>
              <a:t>La inflamación crónica puede contribuir al desarrollo de cardiomiopatía y megacolon.</a:t>
            </a:r>
            <a:endParaRPr sz="1600">
              <a:solidFill>
                <a:schemeClr val="dk1"/>
              </a:solidFill>
            </a:endParaRPr>
          </a:p>
          <a:p>
            <a:pPr marL="0" marR="0" lvl="0" indent="0" algn="just"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5. Reacción autoinmune:</a:t>
            </a:r>
            <a:endParaRPr sz="16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En algunos casos, el sistema inmune ataca las células del propio cuerpo.</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La reacción autoinmune puede contribuir al desarrollo de daño tisular.</a:t>
            </a:r>
            <a:endParaRPr sz="1600"/>
          </a:p>
          <a:p>
            <a:pPr marL="0" marR="0" lvl="0" indent="0" algn="just"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6. Modulación del sistema inmune:</a:t>
            </a:r>
            <a:endParaRPr sz="16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El Trypanosoma cruzi puede modular el sistema inmune del huésped para su propio beneficio.</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Puede suprimir la respuesta inmune innata y adaptativa.</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Puede aumentar la producción de citoquinas antiinflamatorias.</a:t>
            </a:r>
            <a:endParaRPr sz="1600"/>
          </a:p>
          <a:p>
            <a:pPr marL="0" marR="0" lvl="0" indent="0" algn="just"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7. Impacto de la respuesta inmune en la enfermedad:</a:t>
            </a:r>
            <a:endParaRPr sz="16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Una respuesta inmune fuerte y efectiva puede controlar la infección y prevenir la progresión a la fase crónica.</a:t>
            </a:r>
            <a:endParaRPr sz="1600"/>
          </a:p>
          <a:p>
            <a:pPr marL="0" marR="0" lvl="0" indent="0" algn="just"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Una respuesta inmune débil o desregulada puede contribuir a la severidad de la enfermedad y la progresión a la fase crónica.</a:t>
            </a:r>
            <a:endParaRPr sz="1600"/>
          </a:p>
          <a:p>
            <a:pPr marL="0" marR="0" lvl="0" indent="0" algn="l" rtl="0">
              <a:lnSpc>
                <a:spcPct val="100000"/>
              </a:lnSpc>
              <a:spcBef>
                <a:spcPts val="0"/>
              </a:spcBef>
              <a:spcAft>
                <a:spcPts val="0"/>
              </a:spcAft>
              <a:buNone/>
            </a:pPr>
            <a:r>
              <a:rPr lang="es-MX" sz="1600" b="1" i="0" u="none" strike="noStrike" cap="none">
                <a:solidFill>
                  <a:srgbClr val="000000"/>
                </a:solidFill>
                <a:latin typeface="Arial"/>
                <a:ea typeface="Arial"/>
                <a:cs typeface="Arial"/>
                <a:sym typeface="Arial"/>
              </a:rPr>
              <a:t>Investigación:</a:t>
            </a:r>
            <a:endParaRPr sz="16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s-MX" sz="1600" b="0" i="0" u="none" strike="noStrike" cap="none">
                <a:solidFill>
                  <a:srgbClr val="000000"/>
                </a:solidFill>
                <a:latin typeface="Arial"/>
                <a:ea typeface="Arial"/>
                <a:cs typeface="Arial"/>
                <a:sym typeface="Arial"/>
              </a:rPr>
              <a:t>Actualmente se están investigando las interacciones entre el Trypanosoma cruzi y el sistema inmune humano para desarrollar nuevas estrategias para el tratamiento y la prevención de la enfermedad de Chagas.</a:t>
            </a:r>
            <a:endParaRPr sz="1600"/>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3"/>
          <p:cNvSpPr txBox="1">
            <a:spLocks noGrp="1"/>
          </p:cNvSpPr>
          <p:nvPr>
            <p:ph type="title"/>
          </p:nvPr>
        </p:nvSpPr>
        <p:spPr>
          <a:xfrm>
            <a:off x="536183" y="1167695"/>
            <a:ext cx="7886700" cy="2828952"/>
          </a:xfrm>
          <a:prstGeom prst="rect">
            <a:avLst/>
          </a:prstGeom>
          <a:noFill/>
          <a:ln>
            <a:noFill/>
          </a:ln>
        </p:spPr>
        <p:txBody>
          <a:bodyPr spcFirstLastPara="1" wrap="square" lIns="68575" tIns="34275" rIns="68575" bIns="34275" anchor="ctr" anchorCtr="0">
            <a:normAutofit fontScale="90000"/>
          </a:bodyPr>
          <a:lstStyle/>
          <a:p>
            <a:pPr marL="0" lvl="0" indent="0" algn="l" rtl="0">
              <a:lnSpc>
                <a:spcPct val="90000"/>
              </a:lnSpc>
              <a:spcBef>
                <a:spcPts val="0"/>
              </a:spcBef>
              <a:spcAft>
                <a:spcPts val="0"/>
              </a:spcAft>
              <a:buClr>
                <a:schemeClr val="dk1"/>
              </a:buClr>
              <a:buSzPct val="42424"/>
              <a:buNone/>
            </a:pPr>
            <a:r>
              <a:rPr lang="es-MX"/>
              <a:t>1.-¿Cómo se explica en el texto la interacción entre el </a:t>
            </a:r>
            <a:r>
              <a:rPr lang="es-MX" i="1"/>
              <a:t>Trypanosoma Cruzi</a:t>
            </a:r>
            <a:r>
              <a:rPr lang="es-MX"/>
              <a:t> y el sistema inmune?,</a:t>
            </a:r>
            <a:endParaRPr/>
          </a:p>
          <a:p>
            <a:pPr marL="0" lvl="0" indent="0" algn="l" rtl="0">
              <a:lnSpc>
                <a:spcPct val="90000"/>
              </a:lnSpc>
              <a:spcBef>
                <a:spcPts val="0"/>
              </a:spcBef>
              <a:spcAft>
                <a:spcPts val="0"/>
              </a:spcAft>
              <a:buClr>
                <a:schemeClr val="dk1"/>
              </a:buClr>
              <a:buSzPct val="42424"/>
              <a:buNone/>
            </a:pPr>
            <a:r>
              <a:rPr lang="es-MX"/>
              <a:t>¿ dialoga con nuestra gran idea? Explica</a:t>
            </a:r>
            <a:br>
              <a:rPr lang="es-MX"/>
            </a:br>
            <a:r>
              <a:rPr lang="es-MX"/>
              <a:t>2.- ¿Qué habilidades científicas están detrás del estudio de la enfermedad de Chagas ? ¿Qué características del trabajo científico se evidencian? </a:t>
            </a:r>
            <a:endParaRPr/>
          </a:p>
        </p:txBody>
      </p:sp>
      <p:sp>
        <p:nvSpPr>
          <p:cNvPr id="187" name="Google Shape;187;p13"/>
          <p:cNvSpPr txBox="1"/>
          <p:nvPr/>
        </p:nvSpPr>
        <p:spPr>
          <a:xfrm>
            <a:off x="1654139" y="256854"/>
            <a:ext cx="6041205"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MX" sz="3200" b="0" i="0" u="none" strike="noStrike" cap="none">
                <a:solidFill>
                  <a:srgbClr val="000000"/>
                </a:solidFill>
                <a:latin typeface="Calibri"/>
                <a:ea typeface="Calibri"/>
                <a:cs typeface="Calibri"/>
                <a:sym typeface="Calibri"/>
              </a:rPr>
              <a:t>Actividades</a:t>
            </a:r>
            <a:endParaRPr sz="3200" b="0" i="0" u="none" strike="noStrike" cap="none">
              <a:solidFill>
                <a:srgbClr val="00000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4"/>
          <p:cNvSpPr txBox="1">
            <a:spLocks noGrp="1"/>
          </p:cNvSpPr>
          <p:nvPr>
            <p:ph type="title"/>
          </p:nvPr>
        </p:nvSpPr>
        <p:spPr>
          <a:xfrm>
            <a:off x="629841" y="273844"/>
            <a:ext cx="7886700" cy="994172"/>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1400"/>
              <a:buNone/>
            </a:pPr>
            <a:r>
              <a:rPr lang="es-MX" sz="2800" b="1">
                <a:solidFill>
                  <a:srgbClr val="1F3864"/>
                </a:solidFill>
                <a:latin typeface="Quattrocento Sans"/>
                <a:ea typeface="Quattrocento Sans"/>
                <a:cs typeface="Quattrocento Sans"/>
                <a:sym typeface="Quattrocento Sans"/>
              </a:rPr>
              <a:t>Ticket de salida </a:t>
            </a:r>
            <a:endParaRPr sz="2800" b="1">
              <a:solidFill>
                <a:srgbClr val="1F3864"/>
              </a:solidFill>
              <a:latin typeface="Quattrocento Sans"/>
              <a:ea typeface="Quattrocento Sans"/>
              <a:cs typeface="Quattrocento Sans"/>
              <a:sym typeface="Quattrocento Sans"/>
            </a:endParaRPr>
          </a:p>
        </p:txBody>
      </p:sp>
      <p:sp>
        <p:nvSpPr>
          <p:cNvPr id="193" name="Google Shape;193;p14"/>
          <p:cNvSpPr txBox="1"/>
          <p:nvPr/>
        </p:nvSpPr>
        <p:spPr>
          <a:xfrm>
            <a:off x="729465" y="1602769"/>
            <a:ext cx="7428216" cy="8630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4" name="Google Shape;194;p14"/>
          <p:cNvSpPr txBox="1"/>
          <p:nvPr/>
        </p:nvSpPr>
        <p:spPr>
          <a:xfrm>
            <a:off x="729465" y="1520575"/>
            <a:ext cx="7633800" cy="2247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MX" sz="2800" b="0" i="0" u="none" strike="noStrike" cap="none">
                <a:solidFill>
                  <a:srgbClr val="000000"/>
                </a:solidFill>
                <a:latin typeface="Quattrocento Sans"/>
                <a:ea typeface="Quattrocento Sans"/>
                <a:cs typeface="Quattrocento Sans"/>
                <a:sym typeface="Quattrocento Sans"/>
              </a:rPr>
              <a:t>1.-¿Qué tan seguro/a me siento de analizar un proceso biológico utilizando la gran idea de biología? Fundamenta</a:t>
            </a:r>
            <a:endParaRPr/>
          </a:p>
          <a:p>
            <a:pPr marL="0" marR="0" lvl="0" indent="0" algn="l" rtl="0">
              <a:lnSpc>
                <a:spcPct val="100000"/>
              </a:lnSpc>
              <a:spcBef>
                <a:spcPts val="0"/>
              </a:spcBef>
              <a:spcAft>
                <a:spcPts val="0"/>
              </a:spcAft>
              <a:buNone/>
            </a:pPr>
            <a:r>
              <a:rPr lang="es-MX" sz="2800" b="0" i="0" u="none" strike="noStrike" cap="none">
                <a:solidFill>
                  <a:srgbClr val="000000"/>
                </a:solidFill>
                <a:latin typeface="Quattrocento Sans"/>
                <a:ea typeface="Quattrocento Sans"/>
                <a:cs typeface="Quattrocento Sans"/>
                <a:sym typeface="Quattrocento Sans"/>
              </a:rPr>
              <a:t>2.- ¿</a:t>
            </a:r>
            <a:r>
              <a:rPr lang="es-MX" sz="2800">
                <a:latin typeface="Quattrocento Sans"/>
                <a:ea typeface="Quattrocento Sans"/>
                <a:cs typeface="Quattrocento Sans"/>
                <a:sym typeface="Quattrocento Sans"/>
              </a:rPr>
              <a:t>Cómo distinguirías un trabajo científico de un trabajo de investigación genérico? Explica</a:t>
            </a:r>
            <a:endParaRPr sz="2800" b="0" i="0" u="none" strike="noStrike" cap="none">
              <a:solidFill>
                <a:srgbClr val="000000"/>
              </a:solidFill>
              <a:latin typeface="Quattrocento Sans"/>
              <a:ea typeface="Quattrocento Sans"/>
              <a:cs typeface="Quattrocento Sans"/>
              <a:sym typeface="Quattrocento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
          <p:cNvSpPr/>
          <p:nvPr/>
        </p:nvSpPr>
        <p:spPr>
          <a:xfrm>
            <a:off x="505500" y="1249086"/>
            <a:ext cx="7419000" cy="2469000"/>
          </a:xfrm>
          <a:prstGeom prst="rect">
            <a:avLst/>
          </a:prstGeom>
          <a:solidFill>
            <a:srgbClr val="ECF2FE"/>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s-MX" sz="2400">
                <a:solidFill>
                  <a:srgbClr val="2F5496"/>
                </a:solidFill>
                <a:latin typeface="Calibri"/>
                <a:ea typeface="Calibri"/>
                <a:cs typeface="Calibri"/>
                <a:sym typeface="Calibri"/>
              </a:rPr>
              <a:t>Comprender que toda actividad científica está caracterizada por habilidades propias de la ciencia y cómo estas se evidencian en las construcción del conocimiento científico.</a:t>
            </a:r>
            <a:endParaRPr sz="1400" b="0" i="0" u="none" strike="noStrike" cap="none">
              <a:solidFill>
                <a:srgbClr val="2F5496"/>
              </a:solidFill>
              <a:latin typeface="Calibri"/>
              <a:ea typeface="Calibri"/>
              <a:cs typeface="Calibri"/>
              <a:sym typeface="Calibri"/>
            </a:endParaRPr>
          </a:p>
        </p:txBody>
      </p:sp>
      <p:sp>
        <p:nvSpPr>
          <p:cNvPr id="115" name="Google Shape;115;p2"/>
          <p:cNvSpPr txBox="1"/>
          <p:nvPr/>
        </p:nvSpPr>
        <p:spPr>
          <a:xfrm>
            <a:off x="505497" y="392086"/>
            <a:ext cx="7779627" cy="304933"/>
          </a:xfrm>
          <a:prstGeom prst="rect">
            <a:avLst/>
          </a:prstGeom>
          <a:noFill/>
          <a:ln>
            <a:noFill/>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434343"/>
              </a:buClr>
              <a:buSzPts val="2300"/>
              <a:buFont typeface="Fira Sans Extra Condensed Medium"/>
              <a:buNone/>
            </a:pPr>
            <a:r>
              <a:rPr lang="es-MX" sz="2400" b="1" i="0" u="none" strike="noStrike" cap="none">
                <a:solidFill>
                  <a:srgbClr val="393F5E"/>
                </a:solidFill>
                <a:latin typeface="Calibri"/>
                <a:ea typeface="Calibri"/>
                <a:cs typeface="Calibri"/>
                <a:sym typeface="Calibri"/>
              </a:rPr>
              <a:t>¿Cuál es el objetivo de aprendizaje de esta sesión? </a:t>
            </a:r>
            <a:endParaRPr sz="3300" b="1" i="0" u="none" strike="noStrike" cap="none">
              <a:solidFill>
                <a:schemeClr val="dk1"/>
              </a:solidFill>
              <a:latin typeface="Calibri"/>
              <a:ea typeface="Calibri"/>
              <a:cs typeface="Calibri"/>
              <a:sym typeface="Calibri"/>
            </a:endParaRPr>
          </a:p>
        </p:txBody>
      </p:sp>
      <p:sp>
        <p:nvSpPr>
          <p:cNvPr id="116" name="Google Shape;116;p2"/>
          <p:cNvSpPr txBox="1">
            <a:spLocks noGrp="1"/>
          </p:cNvSpPr>
          <p:nvPr>
            <p:ph type="sldNum" idx="12"/>
          </p:nvPr>
        </p:nvSpPr>
        <p:spPr>
          <a:xfrm>
            <a:off x="7485024" y="4818206"/>
            <a:ext cx="1600200" cy="273844"/>
          </a:xfrm>
          <a:prstGeom prst="rect">
            <a:avLst/>
          </a:prstGeom>
          <a:noFill/>
          <a:ln>
            <a:noFill/>
          </a:ln>
        </p:spPr>
        <p:txBody>
          <a:bodyPr spcFirstLastPara="1" wrap="square" lIns="68575" tIns="34275" rIns="68575" bIns="34275" anchor="ctr" anchorCtr="0">
            <a:noAutofit/>
          </a:bodyPr>
          <a:lstStyle/>
          <a:p>
            <a:pPr marL="0" marR="0" lvl="0" indent="0" algn="r" rtl="0">
              <a:lnSpc>
                <a:spcPct val="100000"/>
              </a:lnSpc>
              <a:spcBef>
                <a:spcPts val="0"/>
              </a:spcBef>
              <a:spcAft>
                <a:spcPts val="0"/>
              </a:spcAft>
              <a:buClr>
                <a:srgbClr val="000000"/>
              </a:buClr>
              <a:buSzPts val="2100"/>
              <a:buFont typeface="Arial"/>
              <a:buNone/>
            </a:pPr>
            <a:fld id="{00000000-1234-1234-1234-123412341234}" type="slidenum">
              <a:rPr lang="es-MX" sz="2100" b="0" i="0" u="none" strike="noStrike" cap="none">
                <a:solidFill>
                  <a:srgbClr val="3A405F"/>
                </a:solidFill>
                <a:latin typeface="Calibri"/>
                <a:ea typeface="Calibri"/>
                <a:cs typeface="Calibri"/>
                <a:sym typeface="Calibri"/>
              </a:rPr>
              <a:t>2</a:t>
            </a:fld>
            <a:endParaRPr sz="2100" b="0" i="0" u="none" strike="noStrike" cap="none">
              <a:solidFill>
                <a:srgbClr val="3A405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3"/>
          <p:cNvSpPr/>
          <p:nvPr/>
        </p:nvSpPr>
        <p:spPr>
          <a:xfrm>
            <a:off x="973525" y="64009"/>
            <a:ext cx="7072623" cy="53091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MX" sz="1050" b="1" i="0" u="none" strike="noStrike" cap="none">
                <a:solidFill>
                  <a:srgbClr val="000000"/>
                </a:solidFill>
                <a:latin typeface="Arial"/>
                <a:ea typeface="Arial"/>
                <a:cs typeface="Arial"/>
                <a:sym typeface="Arial"/>
              </a:rPr>
              <a:t> </a:t>
            </a:r>
            <a:endParaRPr/>
          </a:p>
          <a:p>
            <a:pPr marL="0" marR="0" lvl="0" indent="0" algn="ctr" rtl="0">
              <a:lnSpc>
                <a:spcPct val="100000"/>
              </a:lnSpc>
              <a:spcBef>
                <a:spcPts val="0"/>
              </a:spcBef>
              <a:spcAft>
                <a:spcPts val="0"/>
              </a:spcAft>
              <a:buNone/>
            </a:pPr>
            <a:r>
              <a:rPr lang="es-MX" sz="1800" b="1" i="0" u="none" strike="noStrike" cap="none">
                <a:solidFill>
                  <a:srgbClr val="2F5496"/>
                </a:solidFill>
                <a:latin typeface="Quattrocento Sans"/>
                <a:ea typeface="Quattrocento Sans"/>
                <a:cs typeface="Quattrocento Sans"/>
                <a:sym typeface="Quattrocento Sans"/>
              </a:rPr>
              <a:t>¿Cómo va nuestro esquema de nuestra gran idea</a:t>
            </a:r>
            <a:r>
              <a:rPr lang="es-MX" sz="1800" b="1">
                <a:solidFill>
                  <a:srgbClr val="2F5496"/>
                </a:solidFill>
                <a:latin typeface="Quattrocento Sans"/>
                <a:ea typeface="Quattrocento Sans"/>
                <a:cs typeface="Quattrocento Sans"/>
                <a:sym typeface="Quattrocento Sans"/>
              </a:rPr>
              <a:t>?</a:t>
            </a:r>
            <a:endParaRPr sz="1800" b="1" i="0" u="none" strike="noStrike" cap="none">
              <a:solidFill>
                <a:srgbClr val="000000"/>
              </a:solidFill>
              <a:latin typeface="Calibri"/>
              <a:ea typeface="Calibri"/>
              <a:cs typeface="Calibri"/>
              <a:sym typeface="Calibri"/>
            </a:endParaRPr>
          </a:p>
        </p:txBody>
      </p:sp>
      <p:sp>
        <p:nvSpPr>
          <p:cNvPr id="122" name="Google Shape;122;p3"/>
          <p:cNvSpPr/>
          <p:nvPr/>
        </p:nvSpPr>
        <p:spPr>
          <a:xfrm>
            <a:off x="367400" y="704525"/>
            <a:ext cx="7546800" cy="4203900"/>
          </a:xfrm>
          <a:prstGeom prst="rect">
            <a:avLst/>
          </a:prstGeom>
          <a:solidFill>
            <a:srgbClr val="ECF2FE"/>
          </a:solidFill>
          <a:ln>
            <a:noFill/>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3" name="Google Shape;123;p3"/>
          <p:cNvSpPr txBox="1"/>
          <p:nvPr/>
        </p:nvSpPr>
        <p:spPr>
          <a:xfrm>
            <a:off x="5819500" y="867050"/>
            <a:ext cx="30000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MX" sz="1900">
                <a:latin typeface="Quattrocento Sans"/>
                <a:ea typeface="Quattrocento Sans"/>
                <a:cs typeface="Quattrocento Sans"/>
                <a:sym typeface="Quattrocento Sans"/>
              </a:rPr>
              <a:t>¿Qué tan audaces fuimos?</a:t>
            </a:r>
            <a:endParaRPr sz="1900">
              <a:latin typeface="Quattrocento Sans"/>
              <a:ea typeface="Quattrocento Sans"/>
              <a:cs typeface="Quattrocento Sans"/>
              <a:sym typeface="Quattrocento Sans"/>
            </a:endParaRPr>
          </a:p>
        </p:txBody>
      </p:sp>
      <p:sp>
        <p:nvSpPr>
          <p:cNvPr id="124" name="Google Shape;124;p3"/>
          <p:cNvSpPr txBox="1"/>
          <p:nvPr/>
        </p:nvSpPr>
        <p:spPr>
          <a:xfrm>
            <a:off x="5971900" y="1710150"/>
            <a:ext cx="30000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MX" sz="1800">
                <a:latin typeface="Quattrocento Sans"/>
                <a:ea typeface="Quattrocento Sans"/>
                <a:cs typeface="Quattrocento Sans"/>
                <a:sym typeface="Quattrocento Sans"/>
              </a:rPr>
              <a:t>¿Propusimos un nuevo modelo o solo redactamos cuestionando aspectos teleológicos?</a:t>
            </a:r>
            <a:endParaRPr sz="1800">
              <a:latin typeface="Quattrocento Sans"/>
              <a:ea typeface="Quattrocento Sans"/>
              <a:cs typeface="Quattrocento Sans"/>
              <a:sym typeface="Quattrocento Sans"/>
            </a:endParaRPr>
          </a:p>
        </p:txBody>
      </p:sp>
      <p:sp>
        <p:nvSpPr>
          <p:cNvPr id="125" name="Google Shape;125;p3"/>
          <p:cNvSpPr txBox="1"/>
          <p:nvPr/>
        </p:nvSpPr>
        <p:spPr>
          <a:xfrm>
            <a:off x="6113425" y="3218350"/>
            <a:ext cx="2498400" cy="116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100">
              <a:solidFill>
                <a:schemeClr val="dk1"/>
              </a:solidFill>
              <a:latin typeface="Calibri"/>
              <a:ea typeface="Calibri"/>
              <a:cs typeface="Calibri"/>
              <a:sym typeface="Calibri"/>
            </a:endParaRPr>
          </a:p>
        </p:txBody>
      </p:sp>
      <p:sp>
        <p:nvSpPr>
          <p:cNvPr id="126" name="Google Shape;126;p3"/>
          <p:cNvSpPr txBox="1"/>
          <p:nvPr/>
        </p:nvSpPr>
        <p:spPr>
          <a:xfrm>
            <a:off x="6172200" y="3247750"/>
            <a:ext cx="2647200" cy="129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MX" sz="2100">
                <a:solidFill>
                  <a:schemeClr val="dk1"/>
                </a:solidFill>
                <a:latin typeface="Quattrocento Sans"/>
                <a:ea typeface="Quattrocento Sans"/>
                <a:cs typeface="Quattrocento Sans"/>
                <a:sym typeface="Quattrocento Sans"/>
              </a:rPr>
              <a:t>¿Qué tan científico es nuestro pensamiento?</a:t>
            </a:r>
            <a:endParaRPr sz="2100">
              <a:solidFill>
                <a:schemeClr val="dk1"/>
              </a:solidFill>
              <a:latin typeface="Quattrocento Sans"/>
              <a:ea typeface="Quattrocento Sans"/>
              <a:cs typeface="Quattrocento Sans"/>
              <a:sym typeface="Quattrocento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p:nvPr/>
        </p:nvSpPr>
        <p:spPr>
          <a:xfrm>
            <a:off x="1086541" y="-45602"/>
            <a:ext cx="7072623" cy="8079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MX" sz="1050" b="1" i="0" u="none" strike="noStrike" cap="none">
                <a:solidFill>
                  <a:srgbClr val="000000"/>
                </a:solidFill>
                <a:latin typeface="Arial"/>
                <a:ea typeface="Arial"/>
                <a:cs typeface="Arial"/>
                <a:sym typeface="Arial"/>
              </a:rPr>
              <a:t> </a:t>
            </a:r>
            <a:endParaRPr/>
          </a:p>
          <a:p>
            <a:pPr marL="0" marR="0" lvl="0" indent="0" algn="ctr" rtl="0">
              <a:lnSpc>
                <a:spcPct val="100000"/>
              </a:lnSpc>
              <a:spcBef>
                <a:spcPts val="0"/>
              </a:spcBef>
              <a:spcAft>
                <a:spcPts val="0"/>
              </a:spcAft>
              <a:buNone/>
            </a:pPr>
            <a:r>
              <a:rPr lang="es-MX" sz="1800" b="1" i="0" u="none" strike="noStrike" cap="none">
                <a:solidFill>
                  <a:srgbClr val="2F5496"/>
                </a:solidFill>
                <a:latin typeface="Quattrocento Sans"/>
                <a:ea typeface="Quattrocento Sans"/>
                <a:cs typeface="Quattrocento Sans"/>
                <a:sym typeface="Quattrocento Sans"/>
              </a:rPr>
              <a:t>Analice el siguiente listado de actividades, indique en qué casos hay una habilidad científica </a:t>
            </a:r>
            <a:endParaRPr sz="1800" b="1" i="0" u="none" strike="noStrike" cap="none">
              <a:solidFill>
                <a:srgbClr val="2F5496"/>
              </a:solidFill>
              <a:latin typeface="Quattrocento Sans"/>
              <a:ea typeface="Quattrocento Sans"/>
              <a:cs typeface="Quattrocento Sans"/>
              <a:sym typeface="Quattrocento Sans"/>
            </a:endParaRPr>
          </a:p>
        </p:txBody>
      </p:sp>
      <p:sp>
        <p:nvSpPr>
          <p:cNvPr id="132" name="Google Shape;132;p4"/>
          <p:cNvSpPr/>
          <p:nvPr/>
        </p:nvSpPr>
        <p:spPr>
          <a:xfrm>
            <a:off x="1712913" y="1992313"/>
            <a:ext cx="9144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aphicFrame>
        <p:nvGraphicFramePr>
          <p:cNvPr id="133" name="Google Shape;133;p4"/>
          <p:cNvGraphicFramePr/>
          <p:nvPr/>
        </p:nvGraphicFramePr>
        <p:xfrm>
          <a:off x="92468" y="930168"/>
          <a:ext cx="3000000" cy="3000000"/>
        </p:xfrm>
        <a:graphic>
          <a:graphicData uri="http://schemas.openxmlformats.org/drawingml/2006/table">
            <a:tbl>
              <a:tblPr firstRow="1" bandRow="1">
                <a:noFill/>
                <a:tableStyleId>{EB1B0814-040C-4322-AC56-48EC24743AEE}</a:tableStyleId>
              </a:tblPr>
              <a:tblGrid>
                <a:gridCol w="5872200"/>
                <a:gridCol w="1960875"/>
                <a:gridCol w="1095175"/>
              </a:tblGrid>
              <a:tr h="370850">
                <a:tc>
                  <a:txBody>
                    <a:bodyPr/>
                    <a:lstStyle/>
                    <a:p>
                      <a:pPr marL="0" marR="0" lvl="0" indent="0" algn="ctr" rtl="0">
                        <a:lnSpc>
                          <a:spcPct val="100000"/>
                        </a:lnSpc>
                        <a:spcBef>
                          <a:spcPts val="0"/>
                        </a:spcBef>
                        <a:spcAft>
                          <a:spcPts val="0"/>
                        </a:spcAft>
                        <a:buNone/>
                      </a:pPr>
                      <a:r>
                        <a:rPr lang="es-MX" sz="1400" u="none" strike="noStrike" cap="none"/>
                        <a:t>Actividades</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                                       Habilidad </a:t>
                      </a:r>
                      <a:endParaRPr/>
                    </a:p>
                    <a:p>
                      <a:pPr marL="0" marR="0" lvl="0" indent="0" algn="ctr" rtl="0">
                        <a:lnSpc>
                          <a:spcPct val="100000"/>
                        </a:lnSpc>
                        <a:spcBef>
                          <a:spcPts val="0"/>
                        </a:spcBef>
                        <a:spcAft>
                          <a:spcPts val="0"/>
                        </a:spcAft>
                        <a:buNone/>
                      </a:pPr>
                      <a:r>
                        <a:rPr lang="es-MX" sz="1400" u="none" strike="noStrike" cap="none"/>
                        <a:t>                                        científica</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Habilidad </a:t>
                      </a:r>
                      <a:endParaRPr/>
                    </a:p>
                    <a:p>
                      <a:pPr marL="0" marR="0" lvl="0" indent="0" algn="ctr" rtl="0">
                        <a:lnSpc>
                          <a:spcPct val="100000"/>
                        </a:lnSpc>
                        <a:spcBef>
                          <a:spcPts val="0"/>
                        </a:spcBef>
                        <a:spcAft>
                          <a:spcPts val="0"/>
                        </a:spcAft>
                        <a:buNone/>
                      </a:pPr>
                      <a:r>
                        <a:rPr lang="es-MX" sz="1400" u="none" strike="noStrike" cap="none"/>
                        <a:t>cognitiva</a:t>
                      </a:r>
                      <a:endParaRPr sz="1400" u="none" strike="noStrike" cap="none"/>
                    </a:p>
                  </a:txBody>
                  <a:tcPr marL="91450" marR="91450" marT="45725" marB="45725"/>
                </a:tc>
              </a:tr>
              <a:tr h="570200">
                <a:tc>
                  <a:txBody>
                    <a:bodyPr/>
                    <a:lstStyle/>
                    <a:p>
                      <a:pPr marL="342900" marR="0" lvl="0" indent="-342900" algn="l" rtl="0">
                        <a:lnSpc>
                          <a:spcPct val="100000"/>
                        </a:lnSpc>
                        <a:spcBef>
                          <a:spcPts val="0"/>
                        </a:spcBef>
                        <a:spcAft>
                          <a:spcPts val="0"/>
                        </a:spcAft>
                        <a:buClr>
                          <a:srgbClr val="000000"/>
                        </a:buClr>
                        <a:buSzPts val="1400"/>
                        <a:buFont typeface="Arial"/>
                        <a:buAutoNum type="arabicPeriod"/>
                      </a:pPr>
                      <a:r>
                        <a:rPr lang="es-MX" sz="1400" b="0" i="0" u="none" strike="noStrike" cap="none">
                          <a:solidFill>
                            <a:schemeClr val="dk1"/>
                          </a:solidFill>
                          <a:latin typeface="Calibri"/>
                          <a:ea typeface="Calibri"/>
                          <a:cs typeface="Calibri"/>
                          <a:sym typeface="Calibri"/>
                        </a:rPr>
                        <a:t>Una fisióloga resume un artículo que ha escrito, para poder enviarlo a una revista especializada.</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2"/>
                      </a:pPr>
                      <a:r>
                        <a:rPr lang="es-MX" sz="1400" u="none" strike="noStrike" cap="none"/>
                        <a:t>Un grupo de estudiantes calcula el gasto cardiaco de sus compañeros.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587725">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3"/>
                      </a:pPr>
                      <a:r>
                        <a:rPr lang="es-MX" sz="1400" b="0" i="0" u="none" strike="noStrike" cap="none">
                          <a:solidFill>
                            <a:schemeClr val="dk1"/>
                          </a:solidFill>
                          <a:latin typeface="Calibri"/>
                          <a:ea typeface="Calibri"/>
                          <a:cs typeface="Calibri"/>
                          <a:sym typeface="Calibri"/>
                        </a:rPr>
                        <a:t>Observando por un microscopio, un histólogo compara un tejido sano y uno enfermo.</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4"/>
                      </a:pPr>
                      <a:r>
                        <a:rPr lang="es-MX" sz="1400" b="0" i="0" u="none" strike="noStrike" cap="none">
                          <a:solidFill>
                            <a:schemeClr val="dk1"/>
                          </a:solidFill>
                          <a:latin typeface="Calibri"/>
                          <a:ea typeface="Calibri"/>
                          <a:cs typeface="Calibri"/>
                          <a:sym typeface="Calibri"/>
                        </a:rPr>
                        <a:t>Dos miembros de un laboratorio evalúan ajustes de un diseño tras obtener resultados fallidos.</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5"/>
                      </a:pPr>
                      <a:r>
                        <a:rPr lang="es-MX" sz="1400" b="0" i="0" u="none" strike="noStrike" cap="none">
                          <a:solidFill>
                            <a:schemeClr val="dk1"/>
                          </a:solidFill>
                          <a:latin typeface="Calibri"/>
                          <a:ea typeface="Calibri"/>
                          <a:cs typeface="Calibri"/>
                          <a:sym typeface="Calibri"/>
                        </a:rPr>
                        <a:t>Un nutricionista utiliza estadística para correlacionar índices de masa corporal con la pérdida de masa de un grupo de pacientes que siguen cierta prescripción dietética.</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p:nvPr/>
        </p:nvSpPr>
        <p:spPr>
          <a:xfrm>
            <a:off x="1086541" y="-45602"/>
            <a:ext cx="7072623" cy="8079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MX" sz="1050" b="1" i="0" u="none" strike="noStrike" cap="none">
                <a:solidFill>
                  <a:srgbClr val="000000"/>
                </a:solidFill>
                <a:latin typeface="Arial"/>
                <a:ea typeface="Arial"/>
                <a:cs typeface="Arial"/>
                <a:sym typeface="Arial"/>
              </a:rPr>
              <a:t> </a:t>
            </a:r>
            <a:endParaRPr/>
          </a:p>
          <a:p>
            <a:pPr marL="0" marR="0" lvl="0" indent="0" algn="ctr" rtl="0">
              <a:lnSpc>
                <a:spcPct val="100000"/>
              </a:lnSpc>
              <a:spcBef>
                <a:spcPts val="0"/>
              </a:spcBef>
              <a:spcAft>
                <a:spcPts val="0"/>
              </a:spcAft>
              <a:buNone/>
            </a:pPr>
            <a:r>
              <a:rPr lang="es-MX" sz="1800" b="1" i="0" u="none" strike="noStrike" cap="none">
                <a:solidFill>
                  <a:srgbClr val="2F5496"/>
                </a:solidFill>
                <a:latin typeface="Quattrocento Sans"/>
                <a:ea typeface="Quattrocento Sans"/>
                <a:cs typeface="Quattrocento Sans"/>
                <a:sym typeface="Quattrocento Sans"/>
              </a:rPr>
              <a:t>Analice el siguiente listado de actividades, indique en qué casos hay una habilidad científica </a:t>
            </a:r>
            <a:endParaRPr sz="1800" b="1" i="0" u="none" strike="noStrike" cap="none">
              <a:solidFill>
                <a:srgbClr val="2F5496"/>
              </a:solidFill>
              <a:latin typeface="Quattrocento Sans"/>
              <a:ea typeface="Quattrocento Sans"/>
              <a:cs typeface="Quattrocento Sans"/>
              <a:sym typeface="Quattrocento Sans"/>
            </a:endParaRPr>
          </a:p>
        </p:txBody>
      </p:sp>
      <p:sp>
        <p:nvSpPr>
          <p:cNvPr id="139" name="Google Shape;139;p5"/>
          <p:cNvSpPr/>
          <p:nvPr/>
        </p:nvSpPr>
        <p:spPr>
          <a:xfrm>
            <a:off x="1712913" y="1992313"/>
            <a:ext cx="9144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aphicFrame>
        <p:nvGraphicFramePr>
          <p:cNvPr id="140" name="Google Shape;140;p5"/>
          <p:cNvGraphicFramePr/>
          <p:nvPr/>
        </p:nvGraphicFramePr>
        <p:xfrm>
          <a:off x="226032" y="539750"/>
          <a:ext cx="3000000" cy="3000000"/>
        </p:xfrm>
        <a:graphic>
          <a:graphicData uri="http://schemas.openxmlformats.org/drawingml/2006/table">
            <a:tbl>
              <a:tblPr firstRow="1" bandRow="1">
                <a:noFill/>
                <a:tableStyleId>{EB1B0814-040C-4322-AC56-48EC24743AEE}</a:tableStyleId>
              </a:tblPr>
              <a:tblGrid>
                <a:gridCol w="5784350"/>
                <a:gridCol w="1931550"/>
                <a:gridCol w="1078775"/>
              </a:tblGrid>
              <a:tr h="370850">
                <a:tc>
                  <a:txBody>
                    <a:bodyPr/>
                    <a:lstStyle/>
                    <a:p>
                      <a:pPr marL="0" marR="0" lvl="0" indent="0" algn="ctr" rtl="0">
                        <a:lnSpc>
                          <a:spcPct val="100000"/>
                        </a:lnSpc>
                        <a:spcBef>
                          <a:spcPts val="0"/>
                        </a:spcBef>
                        <a:spcAft>
                          <a:spcPts val="0"/>
                        </a:spcAft>
                        <a:buNone/>
                      </a:pPr>
                      <a:r>
                        <a:rPr lang="es-MX" sz="1400" u="none" strike="noStrike" cap="none"/>
                        <a:t>Actividades</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                                       Habilidad </a:t>
                      </a:r>
                      <a:endParaRPr/>
                    </a:p>
                    <a:p>
                      <a:pPr marL="0" marR="0" lvl="0" indent="0" algn="ctr" rtl="0">
                        <a:lnSpc>
                          <a:spcPct val="100000"/>
                        </a:lnSpc>
                        <a:spcBef>
                          <a:spcPts val="0"/>
                        </a:spcBef>
                        <a:spcAft>
                          <a:spcPts val="0"/>
                        </a:spcAft>
                        <a:buNone/>
                      </a:pPr>
                      <a:r>
                        <a:rPr lang="es-MX" sz="1400" u="none" strike="noStrike" cap="none"/>
                        <a:t>                                        científica</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Habilidad </a:t>
                      </a:r>
                      <a:endParaRPr/>
                    </a:p>
                    <a:p>
                      <a:pPr marL="0" marR="0" lvl="0" indent="0" algn="ctr" rtl="0">
                        <a:lnSpc>
                          <a:spcPct val="100000"/>
                        </a:lnSpc>
                        <a:spcBef>
                          <a:spcPts val="0"/>
                        </a:spcBef>
                        <a:spcAft>
                          <a:spcPts val="0"/>
                        </a:spcAft>
                        <a:buNone/>
                      </a:pPr>
                      <a:r>
                        <a:rPr lang="es-MX" sz="1400" u="none" strike="noStrike" cap="none"/>
                        <a:t>cognitiva</a:t>
                      </a: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6"/>
                      </a:pPr>
                      <a:r>
                        <a:rPr lang="es-MX" sz="1400" b="0" i="0" u="none" strike="noStrike" cap="none">
                          <a:solidFill>
                            <a:schemeClr val="dk1"/>
                          </a:solidFill>
                          <a:latin typeface="Calibri"/>
                          <a:ea typeface="Calibri"/>
                          <a:cs typeface="Calibri"/>
                          <a:sym typeface="Calibri"/>
                        </a:rPr>
                        <a:t>Un profesor elabora preguntas para averiguar si sus estudiantes han aprendido sobre genética.</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7"/>
                      </a:pPr>
                      <a:r>
                        <a:rPr lang="es-MX" sz="1400" b="0" i="0" u="none" strike="noStrike" cap="none">
                          <a:solidFill>
                            <a:schemeClr val="dk1"/>
                          </a:solidFill>
                          <a:latin typeface="Calibri"/>
                          <a:ea typeface="Calibri"/>
                          <a:cs typeface="Calibri"/>
                          <a:sym typeface="Calibri"/>
                        </a:rPr>
                        <a:t>Una bioquímica explica cierta teoría que implica una ruta alternativa para el metabolismo de los aminoácidos en el hígado</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8"/>
                      </a:pPr>
                      <a:r>
                        <a:rPr lang="es-MX" sz="1400" u="none" strike="noStrike" cap="none"/>
                        <a:t>Los asistentes a una sesión de una conferencia sobre proteínas histonas discuten sobre cierto aspecto específico de su funcionamiento.</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9"/>
                      </a:pPr>
                      <a:r>
                        <a:rPr lang="es-MX" sz="1400" b="0" i="0" u="none" strike="noStrike" cap="none">
                          <a:solidFill>
                            <a:schemeClr val="dk1"/>
                          </a:solidFill>
                          <a:latin typeface="Calibri"/>
                          <a:ea typeface="Calibri"/>
                          <a:cs typeface="Calibri"/>
                          <a:sym typeface="Calibri"/>
                        </a:rPr>
                        <a:t>Tras revisar muchos estudios, un neurofisiólogo cree haber hallado cierto patrón no definido sobre un factor de crecimiento y propone un modelo para describirlo.</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10"/>
                      </a:pPr>
                      <a:r>
                        <a:rPr lang="es-MX" sz="1400" b="0" i="0" u="none" strike="noStrike" cap="none">
                          <a:solidFill>
                            <a:schemeClr val="dk1"/>
                          </a:solidFill>
                          <a:latin typeface="Calibri"/>
                          <a:ea typeface="Calibri"/>
                          <a:cs typeface="Calibri"/>
                          <a:sym typeface="Calibri"/>
                        </a:rPr>
                        <a:t>Un microbiólogo selecciona ciertas imágenes y gráficos que mejor representen sus resultados para ser presentados en un congreso.</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6"/>
          <p:cNvSpPr/>
          <p:nvPr/>
        </p:nvSpPr>
        <p:spPr>
          <a:xfrm>
            <a:off x="1086541" y="-45602"/>
            <a:ext cx="7072623" cy="8079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MX" sz="1050" b="1" i="0" u="none" strike="noStrike" cap="none">
                <a:solidFill>
                  <a:srgbClr val="000000"/>
                </a:solidFill>
                <a:latin typeface="Arial"/>
                <a:ea typeface="Arial"/>
                <a:cs typeface="Arial"/>
                <a:sym typeface="Arial"/>
              </a:rPr>
              <a:t> </a:t>
            </a:r>
            <a:endParaRPr/>
          </a:p>
          <a:p>
            <a:pPr marL="0" marR="0" lvl="0" indent="0" algn="ctr" rtl="0">
              <a:lnSpc>
                <a:spcPct val="100000"/>
              </a:lnSpc>
              <a:spcBef>
                <a:spcPts val="0"/>
              </a:spcBef>
              <a:spcAft>
                <a:spcPts val="0"/>
              </a:spcAft>
              <a:buNone/>
            </a:pPr>
            <a:r>
              <a:rPr lang="es-MX" sz="1800" b="1" i="0" u="none" strike="noStrike" cap="none">
                <a:solidFill>
                  <a:srgbClr val="2F5496"/>
                </a:solidFill>
                <a:latin typeface="Quattrocento Sans"/>
                <a:ea typeface="Quattrocento Sans"/>
                <a:cs typeface="Quattrocento Sans"/>
                <a:sym typeface="Quattrocento Sans"/>
              </a:rPr>
              <a:t>Analice el siguiente listado de actividades, indique en qué casos hay una habilidad científica </a:t>
            </a:r>
            <a:endParaRPr sz="1800" b="1" i="0" u="none" strike="noStrike" cap="none">
              <a:solidFill>
                <a:srgbClr val="2F5496"/>
              </a:solidFill>
              <a:latin typeface="Quattrocento Sans"/>
              <a:ea typeface="Quattrocento Sans"/>
              <a:cs typeface="Quattrocento Sans"/>
              <a:sym typeface="Quattrocento Sans"/>
            </a:endParaRPr>
          </a:p>
        </p:txBody>
      </p:sp>
      <p:sp>
        <p:nvSpPr>
          <p:cNvPr id="146" name="Google Shape;146;p6"/>
          <p:cNvSpPr/>
          <p:nvPr/>
        </p:nvSpPr>
        <p:spPr>
          <a:xfrm>
            <a:off x="1712913" y="1992313"/>
            <a:ext cx="9144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aphicFrame>
        <p:nvGraphicFramePr>
          <p:cNvPr id="147" name="Google Shape;147;p6"/>
          <p:cNvGraphicFramePr/>
          <p:nvPr/>
        </p:nvGraphicFramePr>
        <p:xfrm>
          <a:off x="92468" y="930168"/>
          <a:ext cx="3000000" cy="3000000"/>
        </p:xfrm>
        <a:graphic>
          <a:graphicData uri="http://schemas.openxmlformats.org/drawingml/2006/table">
            <a:tbl>
              <a:tblPr firstRow="1" bandRow="1">
                <a:noFill/>
                <a:tableStyleId>{B0EEBE0F-972D-45FC-80DF-55403EB6F16F}</a:tableStyleId>
              </a:tblPr>
              <a:tblGrid>
                <a:gridCol w="5157625"/>
                <a:gridCol w="1900725"/>
                <a:gridCol w="1849350"/>
              </a:tblGrid>
              <a:tr h="370850">
                <a:tc>
                  <a:txBody>
                    <a:bodyPr/>
                    <a:lstStyle/>
                    <a:p>
                      <a:pPr marL="0" marR="0" lvl="0" indent="0" algn="ctr" rtl="0">
                        <a:lnSpc>
                          <a:spcPct val="100000"/>
                        </a:lnSpc>
                        <a:spcBef>
                          <a:spcPts val="0"/>
                        </a:spcBef>
                        <a:spcAft>
                          <a:spcPts val="0"/>
                        </a:spcAft>
                        <a:buNone/>
                      </a:pPr>
                      <a:r>
                        <a:rPr lang="es-MX" sz="1400" u="none" strike="noStrike" cap="none"/>
                        <a:t>Actividades</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                        Habilidad </a:t>
                      </a:r>
                      <a:endParaRPr sz="1400" u="none" strike="noStrike" cap="none"/>
                    </a:p>
                    <a:p>
                      <a:pPr marL="0" marR="0" lvl="0" indent="0" algn="ctr" rtl="0">
                        <a:lnSpc>
                          <a:spcPct val="100000"/>
                        </a:lnSpc>
                        <a:spcBef>
                          <a:spcPts val="0"/>
                        </a:spcBef>
                        <a:spcAft>
                          <a:spcPts val="0"/>
                        </a:spcAft>
                        <a:buNone/>
                      </a:pPr>
                      <a:r>
                        <a:rPr lang="es-MX" sz="1400" u="none" strike="noStrike" cap="none"/>
                        <a:t>                                 científica</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Habilidad </a:t>
                      </a:r>
                      <a:endParaRPr/>
                    </a:p>
                    <a:p>
                      <a:pPr marL="0" marR="0" lvl="0" indent="0" algn="ctr" rtl="0">
                        <a:lnSpc>
                          <a:spcPct val="100000"/>
                        </a:lnSpc>
                        <a:spcBef>
                          <a:spcPts val="0"/>
                        </a:spcBef>
                        <a:spcAft>
                          <a:spcPts val="0"/>
                        </a:spcAft>
                        <a:buNone/>
                      </a:pPr>
                      <a:r>
                        <a:rPr lang="es-MX" sz="1400" u="none" strike="noStrike" cap="none"/>
                        <a:t>cognitiva</a:t>
                      </a:r>
                      <a:endParaRPr sz="1400" u="none" strike="noStrike" cap="none"/>
                    </a:p>
                  </a:txBody>
                  <a:tcPr marL="91450" marR="91450" marT="45725" marB="45725"/>
                </a:tc>
              </a:tr>
              <a:tr h="570200">
                <a:tc>
                  <a:txBody>
                    <a:bodyPr/>
                    <a:lstStyle/>
                    <a:p>
                      <a:pPr marL="342900" marR="0" lvl="0" indent="-342900" algn="l" rtl="0">
                        <a:lnSpc>
                          <a:spcPct val="100000"/>
                        </a:lnSpc>
                        <a:spcBef>
                          <a:spcPts val="0"/>
                        </a:spcBef>
                        <a:spcAft>
                          <a:spcPts val="0"/>
                        </a:spcAft>
                        <a:buClr>
                          <a:srgbClr val="000000"/>
                        </a:buClr>
                        <a:buSzPts val="1400"/>
                        <a:buFont typeface="Arial"/>
                        <a:buAutoNum type="arabicPeriod"/>
                      </a:pPr>
                      <a:r>
                        <a:rPr lang="es-MX" sz="1400" u="none" strike="noStrike" cap="none"/>
                        <a:t>Una fisióloga resume un artículo que ha escrito, para poder enviarlo a una revista especializada.</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r>
                        <a:rPr lang="es-MX" sz="1400" u="none" strike="noStrike" cap="none"/>
                        <a:t>                                                 </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b="1" u="none" strike="noStrike" cap="none">
                          <a:solidFill>
                            <a:srgbClr val="FF0000"/>
                          </a:solidFill>
                        </a:rPr>
                        <a:t>x</a:t>
                      </a:r>
                      <a:endParaRPr sz="1400" b="1" u="none" strike="noStrike" cap="none">
                        <a:solidFill>
                          <a:srgbClr val="FF0000"/>
                        </a:solidFill>
                      </a:endParaRPr>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2"/>
                      </a:pPr>
                      <a:r>
                        <a:rPr lang="es-MX" sz="1400" u="none" strike="noStrike" cap="none"/>
                        <a:t>Un grupo de estudiantes calcula el gasto cardiaco de sus compañeros.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s-MX" sz="1400" u="none" strike="noStrike" cap="none"/>
                        <a:t>                </a:t>
                      </a:r>
                      <a:r>
                        <a:rPr lang="es-MX" sz="1400" b="1" u="none" strike="noStrike" cap="none">
                          <a:solidFill>
                            <a:srgbClr val="FF0000"/>
                          </a:solidFill>
                        </a:rPr>
                        <a:t>x</a:t>
                      </a:r>
                      <a:endParaRPr sz="1400" b="1" u="none" strike="noStrike" cap="none">
                        <a:solidFill>
                          <a:srgbClr val="FF0000"/>
                        </a:solidFil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587725">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3"/>
                      </a:pPr>
                      <a:r>
                        <a:rPr lang="es-MX" sz="1400" u="none" strike="noStrike" cap="none"/>
                        <a:t>Observando por un microscopio, un histólogo compara un tejido sano y uno enfermo.</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r>
                        <a:rPr lang="es-MX" sz="1400" u="none" strike="noStrike" cap="none"/>
                        <a:t>              </a:t>
                      </a:r>
                      <a:r>
                        <a:rPr lang="es-MX" sz="1400" b="1" u="none" strike="noStrike" cap="none">
                          <a:solidFill>
                            <a:srgbClr val="FF0000"/>
                          </a:solidFill>
                        </a:rPr>
                        <a:t>Depende</a:t>
                      </a:r>
                      <a:endParaRPr sz="1400" b="1" u="none" strike="noStrike" cap="none">
                        <a:solidFill>
                          <a:srgbClr val="FF0000"/>
                        </a:solidFil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4"/>
                      </a:pPr>
                      <a:r>
                        <a:rPr lang="es-MX" sz="1400" u="none" strike="noStrike" cap="none"/>
                        <a:t>Dos miembros de un laboratorio evalúan ajustes de un diseño tras obtener resultados fallidos.</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r>
                        <a:rPr lang="es-MX" sz="1400" b="1" i="0" u="none" strike="noStrike" cap="none">
                          <a:solidFill>
                            <a:srgbClr val="FF0000"/>
                          </a:solidFill>
                          <a:latin typeface="Arial"/>
                          <a:ea typeface="Arial"/>
                          <a:cs typeface="Arial"/>
                          <a:sym typeface="Arial"/>
                        </a:rPr>
                        <a:t>               x</a:t>
                      </a:r>
                      <a:endParaRPr sz="1400" b="1" i="0" u="none" strike="noStrike" cap="none">
                        <a:solidFill>
                          <a:srgbClr val="FF0000"/>
                        </a:solidFill>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5"/>
                      </a:pPr>
                      <a:r>
                        <a:rPr lang="es-MX" sz="1400" u="none" strike="noStrike" cap="none"/>
                        <a:t>Un nutricionista utiliza estadística para correlacionar índices de masa corporal con la pérdida de </a:t>
                      </a:r>
                      <a:endParaRPr sz="1400" u="none" strike="noStrike" cap="none"/>
                    </a:p>
                    <a:p>
                      <a:pPr marL="342900" marR="0" lvl="0" indent="-342900" algn="l" rtl="0">
                        <a:lnSpc>
                          <a:spcPct val="100000"/>
                        </a:lnSpc>
                        <a:spcBef>
                          <a:spcPts val="0"/>
                        </a:spcBef>
                        <a:spcAft>
                          <a:spcPts val="0"/>
                        </a:spcAft>
                        <a:buClr>
                          <a:srgbClr val="000000"/>
                        </a:buClr>
                        <a:buSzPts val="1400"/>
                        <a:buFont typeface="Arial"/>
                        <a:buAutoNum type="arabicPeriod" startAt="5"/>
                      </a:pPr>
                      <a:r>
                        <a:rPr lang="es-MX" sz="1400" u="none" strike="noStrike" cap="none"/>
                        <a:t>masa de un grupo de pacientes que siguen cierta prescripción dietética.</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r>
                        <a:rPr lang="es-MX" sz="1400" b="1" i="0" u="none" strike="noStrike" cap="none">
                          <a:solidFill>
                            <a:srgbClr val="FF0000"/>
                          </a:solidFill>
                          <a:latin typeface="Arial"/>
                          <a:ea typeface="Arial"/>
                          <a:cs typeface="Arial"/>
                          <a:sym typeface="Arial"/>
                        </a:rPr>
                        <a:t>               x</a:t>
                      </a:r>
                      <a:endParaRPr sz="1400" b="1" i="0" u="none" strike="noStrike" cap="none">
                        <a:solidFill>
                          <a:srgbClr val="FF0000"/>
                        </a:solidFill>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7"/>
          <p:cNvSpPr/>
          <p:nvPr/>
        </p:nvSpPr>
        <p:spPr>
          <a:xfrm>
            <a:off x="1086541" y="-45602"/>
            <a:ext cx="7072623" cy="8079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MX" sz="1050" b="1" i="0" u="none" strike="noStrike" cap="none">
                <a:solidFill>
                  <a:srgbClr val="000000"/>
                </a:solidFill>
                <a:latin typeface="Arial"/>
                <a:ea typeface="Arial"/>
                <a:cs typeface="Arial"/>
                <a:sym typeface="Arial"/>
              </a:rPr>
              <a:t> </a:t>
            </a:r>
            <a:endParaRPr/>
          </a:p>
          <a:p>
            <a:pPr marL="0" marR="0" lvl="0" indent="0" algn="ctr" rtl="0">
              <a:lnSpc>
                <a:spcPct val="100000"/>
              </a:lnSpc>
              <a:spcBef>
                <a:spcPts val="0"/>
              </a:spcBef>
              <a:spcAft>
                <a:spcPts val="0"/>
              </a:spcAft>
              <a:buNone/>
            </a:pPr>
            <a:r>
              <a:rPr lang="es-MX" sz="1800" b="1" i="0" u="none" strike="noStrike" cap="none">
                <a:solidFill>
                  <a:srgbClr val="2F5496"/>
                </a:solidFill>
                <a:latin typeface="Quattrocento Sans"/>
                <a:ea typeface="Quattrocento Sans"/>
                <a:cs typeface="Quattrocento Sans"/>
                <a:sym typeface="Quattrocento Sans"/>
              </a:rPr>
              <a:t>Analice el siguiente listado de actividades, indique en qué casos hay una habilidad científica </a:t>
            </a:r>
            <a:endParaRPr sz="1800" b="1" i="0" u="none" strike="noStrike" cap="none">
              <a:solidFill>
                <a:srgbClr val="2F5496"/>
              </a:solidFill>
              <a:latin typeface="Quattrocento Sans"/>
              <a:ea typeface="Quattrocento Sans"/>
              <a:cs typeface="Quattrocento Sans"/>
              <a:sym typeface="Quattrocento Sans"/>
            </a:endParaRPr>
          </a:p>
        </p:txBody>
      </p:sp>
      <p:sp>
        <p:nvSpPr>
          <p:cNvPr id="153" name="Google Shape;153;p7"/>
          <p:cNvSpPr/>
          <p:nvPr/>
        </p:nvSpPr>
        <p:spPr>
          <a:xfrm>
            <a:off x="1712913" y="1992313"/>
            <a:ext cx="9144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aphicFrame>
        <p:nvGraphicFramePr>
          <p:cNvPr id="154" name="Google Shape;154;p7"/>
          <p:cNvGraphicFramePr/>
          <p:nvPr/>
        </p:nvGraphicFramePr>
        <p:xfrm>
          <a:off x="225513" y="762311"/>
          <a:ext cx="3000000" cy="3000000"/>
        </p:xfrm>
        <a:graphic>
          <a:graphicData uri="http://schemas.openxmlformats.org/drawingml/2006/table">
            <a:tbl>
              <a:tblPr firstRow="1" bandRow="1">
                <a:noFill/>
                <a:tableStyleId>{B0EEBE0F-972D-45FC-80DF-55403EB6F16F}</a:tableStyleId>
              </a:tblPr>
              <a:tblGrid>
                <a:gridCol w="5784350"/>
                <a:gridCol w="1931550"/>
                <a:gridCol w="1078775"/>
              </a:tblGrid>
              <a:tr h="974025">
                <a:tc>
                  <a:txBody>
                    <a:bodyPr/>
                    <a:lstStyle/>
                    <a:p>
                      <a:pPr marL="0" marR="0" lvl="0" indent="0" algn="ctr" rtl="0">
                        <a:lnSpc>
                          <a:spcPct val="100000"/>
                        </a:lnSpc>
                        <a:spcBef>
                          <a:spcPts val="0"/>
                        </a:spcBef>
                        <a:spcAft>
                          <a:spcPts val="0"/>
                        </a:spcAft>
                        <a:buNone/>
                      </a:pPr>
                      <a:r>
                        <a:rPr lang="es-MX" sz="1400" u="none" strike="noStrike" cap="none"/>
                        <a:t>Actividades</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                                       Habilidad </a:t>
                      </a:r>
                      <a:endParaRPr/>
                    </a:p>
                    <a:p>
                      <a:pPr marL="0" marR="0" lvl="0" indent="0" algn="ctr" rtl="0">
                        <a:lnSpc>
                          <a:spcPct val="100000"/>
                        </a:lnSpc>
                        <a:spcBef>
                          <a:spcPts val="0"/>
                        </a:spcBef>
                        <a:spcAft>
                          <a:spcPts val="0"/>
                        </a:spcAft>
                        <a:buNone/>
                      </a:pPr>
                      <a:r>
                        <a:rPr lang="es-MX" sz="1400" u="none" strike="noStrike" cap="none"/>
                        <a:t>                                        científica</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es-MX" sz="1400" u="none" strike="noStrike" cap="none"/>
                        <a:t>Habilidad </a:t>
                      </a:r>
                      <a:endParaRPr/>
                    </a:p>
                    <a:p>
                      <a:pPr marL="0" marR="0" lvl="0" indent="0" algn="ctr" rtl="0">
                        <a:lnSpc>
                          <a:spcPct val="100000"/>
                        </a:lnSpc>
                        <a:spcBef>
                          <a:spcPts val="0"/>
                        </a:spcBef>
                        <a:spcAft>
                          <a:spcPts val="0"/>
                        </a:spcAft>
                        <a:buNone/>
                      </a:pPr>
                      <a:r>
                        <a:rPr lang="es-MX" sz="1400" u="none" strike="noStrike" cap="none"/>
                        <a:t>cognitiva</a:t>
                      </a: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6"/>
                      </a:pPr>
                      <a:r>
                        <a:rPr lang="es-MX" sz="1400" u="none" strike="noStrike" cap="none"/>
                        <a:t>Un profesor elabora preguntas para averiguar si sus estudiantes han aprendido sobre genética.</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s-MX" sz="1400" u="none" strike="noStrike" cap="none"/>
                        <a:t>        </a:t>
                      </a:r>
                      <a:r>
                        <a:rPr lang="es-MX" sz="1400" b="1" i="0" u="none" strike="noStrike" cap="none">
                          <a:solidFill>
                            <a:srgbClr val="FF0000"/>
                          </a:solidFill>
                          <a:latin typeface="Arial"/>
                          <a:ea typeface="Arial"/>
                          <a:cs typeface="Arial"/>
                          <a:sym typeface="Arial"/>
                        </a:rPr>
                        <a:t>x</a:t>
                      </a:r>
                      <a:endParaRPr sz="1400" b="1" i="0" u="none" strike="noStrike" cap="none">
                        <a:solidFill>
                          <a:srgbClr val="FF0000"/>
                        </a:solidFill>
                        <a:latin typeface="Arial"/>
                        <a:ea typeface="Arial"/>
                        <a:cs typeface="Arial"/>
                        <a:sym typeface="Arial"/>
                      </a:endParaRPr>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7"/>
                      </a:pPr>
                      <a:r>
                        <a:rPr lang="es-MX" sz="1400" u="none" strike="noStrike" cap="none"/>
                        <a:t>Una bioquímica explica cierta teoría que implica una ruta alternativa para el metabolismo de los aminoácidos en el hígado</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s-MX" sz="1400" b="1" u="none" strike="noStrike" cap="none">
                          <a:solidFill>
                            <a:srgbClr val="FF0000"/>
                          </a:solidFill>
                        </a:rPr>
                        <a:t>            Depende </a:t>
                      </a:r>
                      <a:endParaRPr sz="1400" b="1" u="none" strike="noStrike" cap="none">
                        <a:solidFill>
                          <a:srgbClr val="FF0000"/>
                        </a:solidFil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8"/>
                      </a:pPr>
                      <a:r>
                        <a:rPr lang="es-MX" sz="1400" u="none" strike="noStrike" cap="none"/>
                        <a:t>Los asistentes a una sesión de una conferencia sobre proteínas histonas discuten sobre cierto aspecto específico de su funcionamiento.</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s-MX" sz="1400" u="none" strike="noStrike" cap="none"/>
                        <a:t>            </a:t>
                      </a:r>
                      <a:r>
                        <a:rPr lang="es-MX" sz="1400" b="1" u="none" strike="noStrike" cap="none">
                          <a:solidFill>
                            <a:srgbClr val="FF0000"/>
                          </a:solidFill>
                        </a:rPr>
                        <a:t>Depende</a:t>
                      </a:r>
                      <a:endParaRPr sz="1400" b="1" u="none" strike="noStrike" cap="none">
                        <a:solidFill>
                          <a:srgbClr val="FF0000"/>
                        </a:solidFil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37085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9"/>
                      </a:pPr>
                      <a:r>
                        <a:rPr lang="es-MX" sz="1400" u="none" strike="noStrike" cap="none"/>
                        <a:t>Tras revisar muchos estudios, un neurofisiólogo cree haber hallado cierto patrón no definido sobre un factor de crecimiento y propone un modelo para describirlo.</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r>
                        <a:rPr lang="es-MX" sz="1400" b="1" i="0" u="none" strike="noStrike" cap="none">
                          <a:solidFill>
                            <a:srgbClr val="FF0000"/>
                          </a:solidFill>
                          <a:latin typeface="Arial"/>
                          <a:ea typeface="Arial"/>
                          <a:cs typeface="Arial"/>
                          <a:sym typeface="Arial"/>
                        </a:rPr>
                        <a:t>                    x</a:t>
                      </a:r>
                      <a:endParaRPr sz="1400" b="1" i="0" u="none" strike="noStrike" cap="none">
                        <a:solidFill>
                          <a:srgbClr val="FF0000"/>
                        </a:solidFill>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r h="177800">
                <a:tc>
                  <a:txBody>
                    <a:bodyPr/>
                    <a:lstStyle/>
                    <a:p>
                      <a:pPr marL="342900" marR="0" lvl="0" indent="-342900" algn="l" rtl="0">
                        <a:lnSpc>
                          <a:spcPct val="100000"/>
                        </a:lnSpc>
                        <a:spcBef>
                          <a:spcPts val="0"/>
                        </a:spcBef>
                        <a:spcAft>
                          <a:spcPts val="0"/>
                        </a:spcAft>
                        <a:buClr>
                          <a:srgbClr val="000000"/>
                        </a:buClr>
                        <a:buSzPts val="1400"/>
                        <a:buFont typeface="Arial"/>
                        <a:buAutoNum type="arabicPeriod" startAt="10"/>
                      </a:pPr>
                      <a:r>
                        <a:rPr lang="es-MX" sz="1400" u="none" strike="noStrike" cap="none"/>
                        <a:t>Un microbiólogo selecciona ciertas imágenes y gráficos que mejor representen sus resultados para ser presentados en un congreso.</a:t>
                      </a:r>
                      <a:endParaRPr sz="14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None/>
                      </a:pPr>
                      <a:r>
                        <a:rPr lang="es-MX" sz="1400" b="1" i="0" u="none" strike="noStrike" cap="none">
                          <a:solidFill>
                            <a:srgbClr val="FF0000"/>
                          </a:solidFill>
                          <a:latin typeface="Arial"/>
                          <a:ea typeface="Arial"/>
                          <a:cs typeface="Arial"/>
                          <a:sym typeface="Arial"/>
                        </a:rPr>
                        <a:t>                    x</a:t>
                      </a:r>
                      <a:endParaRPr sz="1400" b="1" i="0" u="none" strike="noStrike" cap="none">
                        <a:solidFill>
                          <a:srgbClr val="FF0000"/>
                        </a:solidFill>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8"/>
          <p:cNvSpPr txBox="1">
            <a:spLocks noGrp="1"/>
          </p:cNvSpPr>
          <p:nvPr>
            <p:ph type="title"/>
          </p:nvPr>
        </p:nvSpPr>
        <p:spPr>
          <a:xfrm>
            <a:off x="628650" y="273844"/>
            <a:ext cx="7886700" cy="994172"/>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1400"/>
              <a:buNone/>
            </a:pPr>
            <a:r>
              <a:rPr lang="es-MX"/>
              <a:t>Trabajo con guía: distinguiendo habilidades cognitivas de científicas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0"/>
          <p:cNvSpPr txBox="1">
            <a:spLocks noGrp="1"/>
          </p:cNvSpPr>
          <p:nvPr>
            <p:ph type="title"/>
          </p:nvPr>
        </p:nvSpPr>
        <p:spPr>
          <a:xfrm>
            <a:off x="628650" y="273844"/>
            <a:ext cx="7886700" cy="994172"/>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1400"/>
              <a:buNone/>
            </a:pPr>
            <a:r>
              <a:rPr lang="es-MX"/>
              <a:t>En grupos analicen el siguiente caso </a:t>
            </a:r>
            <a:endParaRPr/>
          </a:p>
        </p:txBody>
      </p:sp>
      <p:sp>
        <p:nvSpPr>
          <p:cNvPr id="171" name="Google Shape;171;p10"/>
          <p:cNvSpPr txBox="1"/>
          <p:nvPr/>
        </p:nvSpPr>
        <p:spPr>
          <a:xfrm>
            <a:off x="-78570" y="1005560"/>
            <a:ext cx="8763900" cy="37557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s-MX" sz="1400" b="0" i="0" u="none" strike="noStrike" cap="none">
                <a:solidFill>
                  <a:srgbClr val="000000"/>
                </a:solidFill>
                <a:latin typeface="Arial"/>
                <a:ea typeface="Arial"/>
                <a:cs typeface="Arial"/>
                <a:sym typeface="Arial"/>
              </a:rPr>
              <a:t>La enfermedad de Chagas fue descubierta en Brasil en 1909 por Carlos Chagas. En nuestro país los primeros casos fueron documentados en la década de 1910 en el norte.</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es-MX" sz="1400" b="0" i="0" u="none" strike="noStrike" cap="none">
                <a:solidFill>
                  <a:srgbClr val="000000"/>
                </a:solidFill>
                <a:latin typeface="Arial"/>
                <a:ea typeface="Arial"/>
                <a:cs typeface="Arial"/>
                <a:sym typeface="Arial"/>
              </a:rPr>
              <a:t>El Dr. Eduardo Schenone fue uno de los pioneros en la investigación de la enfermedad en el país, </a:t>
            </a:r>
            <a:r>
              <a:rPr lang="es-MX"/>
              <a:t>r</a:t>
            </a:r>
            <a:r>
              <a:rPr lang="es-MX" sz="1400" b="0" i="0" u="none" strike="noStrike" cap="none">
                <a:solidFill>
                  <a:srgbClr val="000000"/>
                </a:solidFill>
                <a:latin typeface="Arial"/>
                <a:ea typeface="Arial"/>
                <a:cs typeface="Arial"/>
                <a:sym typeface="Arial"/>
              </a:rPr>
              <a:t>ealizó estudios serológicos para determinar la prevalencia de la enfermedad de Chagas en diferentes zonas de Chile, contribuyó a la identificación de la vinchuca como vector principal de la enfermedad en Chile, participó en el desarrollo de estrategias para el control de la enfermedad de Chagas, incluyendo la eliminación de las vinchucas y la educación sanitaria y publicó numerosos artículos científicos sobre la enfermedad de Chagas, lo que contribuyó a aumentar el conocimiento sobre la enfermedad en el país.</a:t>
            </a:r>
            <a:endParaRPr/>
          </a:p>
          <a:p>
            <a:pPr marL="0" marR="0" lvl="0" indent="0" algn="just" rtl="0">
              <a:lnSpc>
                <a:spcPct val="100000"/>
              </a:lnSpc>
              <a:spcBef>
                <a:spcPts val="0"/>
              </a:spcBef>
              <a:spcAft>
                <a:spcPts val="0"/>
              </a:spcAft>
              <a:buNone/>
            </a:pPr>
            <a:r>
              <a:rPr lang="es-MX" sz="1400" b="0" i="0" u="none" strike="noStrike" cap="none">
                <a:solidFill>
                  <a:srgbClr val="000000"/>
                </a:solidFill>
                <a:latin typeface="Arial"/>
                <a:ea typeface="Arial"/>
                <a:cs typeface="Arial"/>
                <a:sym typeface="Arial"/>
              </a:rPr>
              <a:t>Esta  enfermedad es producida por un parásito (</a:t>
            </a:r>
            <a:r>
              <a:rPr lang="es-MX" sz="1400" b="0" i="1" u="none" strike="noStrike" cap="none">
                <a:solidFill>
                  <a:srgbClr val="000000"/>
                </a:solidFill>
                <a:latin typeface="Arial"/>
                <a:ea typeface="Arial"/>
                <a:cs typeface="Arial"/>
                <a:sym typeface="Arial"/>
              </a:rPr>
              <a:t>Trypanosoma cruzi</a:t>
            </a:r>
            <a:r>
              <a:rPr lang="es-MX" sz="1400" b="0" i="0" u="none" strike="noStrike" cap="none">
                <a:solidFill>
                  <a:srgbClr val="000000"/>
                </a:solidFill>
                <a:latin typeface="Arial"/>
                <a:ea typeface="Arial"/>
                <a:cs typeface="Arial"/>
                <a:sym typeface="Arial"/>
              </a:rPr>
              <a:t>), el cual es transmitido por las Vinchucas (insecto vector) a los humanos y otros animales. En el año 2018, se notificaron 257 casos residentes de Atacama, siendo la región con la tasa más alta del país (79.1 por 100.000 habitantes). Las muertes por Chagas se producen en ambos sexos, a una edad promedio de 72 años, mayor en mujeres y que viven en Copiapó, Vallenar, Alto del Carmen y Chañaral.</a:t>
            </a:r>
            <a:endParaRPr/>
          </a:p>
          <a:p>
            <a:pPr marL="0" marR="0" lvl="0" indent="0" algn="just" rtl="0">
              <a:lnSpc>
                <a:spcPct val="100000"/>
              </a:lnSpc>
              <a:spcBef>
                <a:spcPts val="0"/>
              </a:spcBef>
              <a:spcAft>
                <a:spcPts val="0"/>
              </a:spcAft>
              <a:buNone/>
            </a:pPr>
            <a:r>
              <a:rPr lang="es-MX" sz="1400" b="0" i="0" u="none" strike="noStrike" cap="none">
                <a:solidFill>
                  <a:srgbClr val="000000"/>
                </a:solidFill>
                <a:latin typeface="Arial"/>
                <a:ea typeface="Arial"/>
                <a:cs typeface="Arial"/>
                <a:sym typeface="Arial"/>
              </a:rPr>
              <a:t>Las interacciones entre el Trypanosoma cruzi y el sistema inmune humano son complejas y dinámicas. Estas interacciones determinan la severidad de la enfermedad de Chagas y la progresión a la fase crónica.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1341</Words>
  <Application>Microsoft Office PowerPoint</Application>
  <PresentationFormat>Presentación en pantalla (16:9)</PresentationFormat>
  <Paragraphs>121</Paragraphs>
  <Slides>13</Slides>
  <Notes>13</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13</vt:i4>
      </vt:variant>
    </vt:vector>
  </HeadingPairs>
  <TitlesOfParts>
    <vt:vector size="19" baseType="lpstr">
      <vt:lpstr>Fira Sans Extra Condensed Medium</vt:lpstr>
      <vt:lpstr>Calibri</vt:lpstr>
      <vt:lpstr>Quattrocento Sans</vt:lpstr>
      <vt:lpstr>Arial</vt:lpstr>
      <vt:lpstr>Tema de Office</vt:lpstr>
      <vt:lpstr>Simple Light</vt:lpstr>
      <vt:lpstr>Introducción a la vida universitaria</vt:lpstr>
      <vt:lpstr>Presentación de PowerPoint</vt:lpstr>
      <vt:lpstr>Presentación de PowerPoint</vt:lpstr>
      <vt:lpstr>Presentación de PowerPoint</vt:lpstr>
      <vt:lpstr>Presentación de PowerPoint</vt:lpstr>
      <vt:lpstr>Presentación de PowerPoint</vt:lpstr>
      <vt:lpstr>Presentación de PowerPoint</vt:lpstr>
      <vt:lpstr>Trabajo con guía: distinguiendo habilidades cognitivas de científicas</vt:lpstr>
      <vt:lpstr>En grupos analicen el siguiente caso </vt:lpstr>
      <vt:lpstr>Presentación de PowerPoint</vt:lpstr>
      <vt:lpstr>Presentación de PowerPoint</vt:lpstr>
      <vt:lpstr>1.-¿Cómo se explica en el texto la interacción entre el Trypanosoma Cruzi y el sistema inmune?, ¿ dialoga con nuestra gran idea? Explica 2.- ¿Qué habilidades científicas están detrás del estudio de la enfermedad de Chagas ? ¿Qué características del trabajo científico se evidencian? </vt:lpstr>
      <vt:lpstr>Ticket de salida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 la vida universitaria</dc:title>
  <dc:creator>Franklin Manrique</dc:creator>
  <cp:lastModifiedBy>Cuenta Microsoft</cp:lastModifiedBy>
  <cp:revision>1</cp:revision>
  <dcterms:modified xsi:type="dcterms:W3CDTF">2024-03-21T23:01:33Z</dcterms:modified>
</cp:coreProperties>
</file>