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494" r:id="rId4"/>
    <p:sldId id="276" r:id="rId5"/>
    <p:sldId id="260" r:id="rId6"/>
    <p:sldId id="262" r:id="rId7"/>
    <p:sldId id="277" r:id="rId8"/>
    <p:sldId id="279" r:id="rId9"/>
    <p:sldId id="278" r:id="rId10"/>
    <p:sldId id="263" r:id="rId11"/>
    <p:sldId id="280" r:id="rId12"/>
    <p:sldId id="264" r:id="rId13"/>
    <p:sldId id="265" r:id="rId14"/>
    <p:sldId id="266" r:id="rId15"/>
    <p:sldId id="267" r:id="rId16"/>
    <p:sldId id="268" r:id="rId17"/>
    <p:sldId id="270" r:id="rId18"/>
    <p:sldId id="281" r:id="rId19"/>
    <p:sldId id="282" r:id="rId20"/>
    <p:sldId id="275" r:id="rId21"/>
  </p:sldIdLst>
  <p:sldSz cx="9144000" cy="5143500" type="screen16x9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Quattrocento Sans" panose="020B0604020202020204" charset="0"/>
      <p:regular r:id="rId31"/>
      <p:bold r:id="rId32"/>
      <p:italic r:id="rId33"/>
      <p:boldItalic r:id="rId34"/>
    </p:embeddedFont>
    <p:embeddedFont>
      <p:font typeface="PT Sans" panose="020B060402020202020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bk9QZX7o4BKRRetRttPQdnslA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59965C-9A25-46E1-9CE0-04AB9C815414}">
  <a:tblStyle styleId="{9759965C-9A25-46E1-9CE0-04AB9C815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98812-8E25-48D2-9C68-7A46397464A2}" type="doc">
      <dgm:prSet loTypeId="urn:microsoft.com/office/officeart/2005/8/layout/hierarchy1" loCatId="hierarchy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B3FC7C6-0C0C-4953-93B2-AAFCBD7BEFDE}">
      <dgm:prSet/>
      <dgm:spPr/>
      <dgm:t>
        <a:bodyPr/>
        <a:lstStyle/>
        <a:p>
          <a:r>
            <a:rPr lang="es-ES" dirty="0"/>
            <a:t>Comprender grandes ideas de la química sobre la clasificación y estructura de la materia desde un punto de vista químico.</a:t>
          </a:r>
          <a:endParaRPr lang="en-US" dirty="0"/>
        </a:p>
      </dgm:t>
    </dgm:pt>
    <dgm:pt modelId="{4C7FF4F1-E266-4A69-BD54-B3F5FE1BD7B7}" type="parTrans" cxnId="{A58BC946-8C6B-413C-B7AF-4E07CC08399D}">
      <dgm:prSet/>
      <dgm:spPr/>
      <dgm:t>
        <a:bodyPr/>
        <a:lstStyle/>
        <a:p>
          <a:endParaRPr lang="en-US"/>
        </a:p>
      </dgm:t>
    </dgm:pt>
    <dgm:pt modelId="{BED03A2A-EA3E-48B4-80E3-6BE07D5DD87E}" type="sibTrans" cxnId="{A58BC946-8C6B-413C-B7AF-4E07CC08399D}">
      <dgm:prSet/>
      <dgm:spPr/>
      <dgm:t>
        <a:bodyPr/>
        <a:lstStyle/>
        <a:p>
          <a:endParaRPr lang="en-US"/>
        </a:p>
      </dgm:t>
    </dgm:pt>
    <dgm:pt modelId="{BABAB382-85DB-4AD0-A9C8-A203FE89E012}">
      <dgm:prSet/>
      <dgm:spPr/>
      <dgm:t>
        <a:bodyPr/>
        <a:lstStyle/>
        <a:p>
          <a:r>
            <a:rPr lang="es-ES"/>
            <a:t>Describir y explicar a través del uso de modelos la composición y propiedades de materiales del entorno, en niveles macroscópico y submicroscópico de la realidad.</a:t>
          </a:r>
          <a:endParaRPr lang="en-US"/>
        </a:p>
      </dgm:t>
    </dgm:pt>
    <dgm:pt modelId="{DF8472E1-C5D9-4171-9577-78F1B4F2EA6C}" type="parTrans" cxnId="{C28359EF-3988-4F66-B5BA-E3FD4A406771}">
      <dgm:prSet/>
      <dgm:spPr/>
      <dgm:t>
        <a:bodyPr/>
        <a:lstStyle/>
        <a:p>
          <a:endParaRPr lang="en-US"/>
        </a:p>
      </dgm:t>
    </dgm:pt>
    <dgm:pt modelId="{276FAA97-338B-42C4-8BBD-4D147CD3FC43}" type="sibTrans" cxnId="{C28359EF-3988-4F66-B5BA-E3FD4A406771}">
      <dgm:prSet/>
      <dgm:spPr/>
      <dgm:t>
        <a:bodyPr/>
        <a:lstStyle/>
        <a:p>
          <a:endParaRPr lang="en-US"/>
        </a:p>
      </dgm:t>
    </dgm:pt>
    <dgm:pt modelId="{2542D751-8431-4901-903D-424EB441A0D1}" type="pres">
      <dgm:prSet presAssocID="{81B98812-8E25-48D2-9C68-7A46397464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F89E5B-616E-4185-9FC0-84BB13D077F1}" type="pres">
      <dgm:prSet presAssocID="{8B3FC7C6-0C0C-4953-93B2-AAFCBD7BEFDE}" presName="hierRoot1" presStyleCnt="0"/>
      <dgm:spPr/>
    </dgm:pt>
    <dgm:pt modelId="{D2250B4C-7203-4DC1-9618-0C493DF38014}" type="pres">
      <dgm:prSet presAssocID="{8B3FC7C6-0C0C-4953-93B2-AAFCBD7BEFDE}" presName="composite" presStyleCnt="0"/>
      <dgm:spPr/>
    </dgm:pt>
    <dgm:pt modelId="{5CE39C5F-FE4C-4CA0-ABD0-406B19BEC8E5}" type="pres">
      <dgm:prSet presAssocID="{8B3FC7C6-0C0C-4953-93B2-AAFCBD7BEFDE}" presName="background" presStyleLbl="node0" presStyleIdx="0" presStyleCnt="2"/>
      <dgm:spPr/>
    </dgm:pt>
    <dgm:pt modelId="{FE461ADC-8630-436D-9B23-388A675A706C}" type="pres">
      <dgm:prSet presAssocID="{8B3FC7C6-0C0C-4953-93B2-AAFCBD7BEFD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ABE479-AC75-49FE-BD10-20EED7AD966E}" type="pres">
      <dgm:prSet presAssocID="{8B3FC7C6-0C0C-4953-93B2-AAFCBD7BEFDE}" presName="hierChild2" presStyleCnt="0"/>
      <dgm:spPr/>
    </dgm:pt>
    <dgm:pt modelId="{1187E5A2-376C-4690-A114-A948F97366F2}" type="pres">
      <dgm:prSet presAssocID="{BABAB382-85DB-4AD0-A9C8-A203FE89E012}" presName="hierRoot1" presStyleCnt="0"/>
      <dgm:spPr/>
    </dgm:pt>
    <dgm:pt modelId="{F543F8F5-A7B3-458E-81D2-77673F8F4E80}" type="pres">
      <dgm:prSet presAssocID="{BABAB382-85DB-4AD0-A9C8-A203FE89E012}" presName="composite" presStyleCnt="0"/>
      <dgm:spPr/>
    </dgm:pt>
    <dgm:pt modelId="{96861A31-3356-4636-9CC5-11F159D0264A}" type="pres">
      <dgm:prSet presAssocID="{BABAB382-85DB-4AD0-A9C8-A203FE89E012}" presName="background" presStyleLbl="node0" presStyleIdx="1" presStyleCnt="2"/>
      <dgm:spPr/>
    </dgm:pt>
    <dgm:pt modelId="{07157170-93A4-4220-AEC6-2D4C1898B01D}" type="pres">
      <dgm:prSet presAssocID="{BABAB382-85DB-4AD0-A9C8-A203FE89E01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787200-843A-4864-908C-048067E8EFD5}" type="pres">
      <dgm:prSet presAssocID="{BABAB382-85DB-4AD0-A9C8-A203FE89E012}" presName="hierChild2" presStyleCnt="0"/>
      <dgm:spPr/>
    </dgm:pt>
  </dgm:ptLst>
  <dgm:cxnLst>
    <dgm:cxn modelId="{6A6443C7-43C7-4196-A02A-4C9F0C8869AB}" type="presOf" srcId="{BABAB382-85DB-4AD0-A9C8-A203FE89E012}" destId="{07157170-93A4-4220-AEC6-2D4C1898B01D}" srcOrd="0" destOrd="0" presId="urn:microsoft.com/office/officeart/2005/8/layout/hierarchy1"/>
    <dgm:cxn modelId="{A58BC946-8C6B-413C-B7AF-4E07CC08399D}" srcId="{81B98812-8E25-48D2-9C68-7A46397464A2}" destId="{8B3FC7C6-0C0C-4953-93B2-AAFCBD7BEFDE}" srcOrd="0" destOrd="0" parTransId="{4C7FF4F1-E266-4A69-BD54-B3F5FE1BD7B7}" sibTransId="{BED03A2A-EA3E-48B4-80E3-6BE07D5DD87E}"/>
    <dgm:cxn modelId="{C28359EF-3988-4F66-B5BA-E3FD4A406771}" srcId="{81B98812-8E25-48D2-9C68-7A46397464A2}" destId="{BABAB382-85DB-4AD0-A9C8-A203FE89E012}" srcOrd="1" destOrd="0" parTransId="{DF8472E1-C5D9-4171-9577-78F1B4F2EA6C}" sibTransId="{276FAA97-338B-42C4-8BBD-4D147CD3FC43}"/>
    <dgm:cxn modelId="{3AD05025-238F-48E1-8563-6E6F81C61BF9}" type="presOf" srcId="{81B98812-8E25-48D2-9C68-7A46397464A2}" destId="{2542D751-8431-4901-903D-424EB441A0D1}" srcOrd="0" destOrd="0" presId="urn:microsoft.com/office/officeart/2005/8/layout/hierarchy1"/>
    <dgm:cxn modelId="{9BCE9D24-F999-4DD1-887B-9B9E41B80D79}" type="presOf" srcId="{8B3FC7C6-0C0C-4953-93B2-AAFCBD7BEFDE}" destId="{FE461ADC-8630-436D-9B23-388A675A706C}" srcOrd="0" destOrd="0" presId="urn:microsoft.com/office/officeart/2005/8/layout/hierarchy1"/>
    <dgm:cxn modelId="{8649B97E-E00C-487B-9797-1AB543A06F78}" type="presParOf" srcId="{2542D751-8431-4901-903D-424EB441A0D1}" destId="{16F89E5B-616E-4185-9FC0-84BB13D077F1}" srcOrd="0" destOrd="0" presId="urn:microsoft.com/office/officeart/2005/8/layout/hierarchy1"/>
    <dgm:cxn modelId="{F8308255-D2E5-4357-91D5-98B70D73B3B5}" type="presParOf" srcId="{16F89E5B-616E-4185-9FC0-84BB13D077F1}" destId="{D2250B4C-7203-4DC1-9618-0C493DF38014}" srcOrd="0" destOrd="0" presId="urn:microsoft.com/office/officeart/2005/8/layout/hierarchy1"/>
    <dgm:cxn modelId="{8F87D2D6-8FFC-4083-ABC2-2B468C3A2ADD}" type="presParOf" srcId="{D2250B4C-7203-4DC1-9618-0C493DF38014}" destId="{5CE39C5F-FE4C-4CA0-ABD0-406B19BEC8E5}" srcOrd="0" destOrd="0" presId="urn:microsoft.com/office/officeart/2005/8/layout/hierarchy1"/>
    <dgm:cxn modelId="{2F344A8A-FE6A-4471-8C0C-6A9AD592EBB1}" type="presParOf" srcId="{D2250B4C-7203-4DC1-9618-0C493DF38014}" destId="{FE461ADC-8630-436D-9B23-388A675A706C}" srcOrd="1" destOrd="0" presId="urn:microsoft.com/office/officeart/2005/8/layout/hierarchy1"/>
    <dgm:cxn modelId="{5D9B5784-0C5B-4BF0-B97E-C823E1110287}" type="presParOf" srcId="{16F89E5B-616E-4185-9FC0-84BB13D077F1}" destId="{3AABE479-AC75-49FE-BD10-20EED7AD966E}" srcOrd="1" destOrd="0" presId="urn:microsoft.com/office/officeart/2005/8/layout/hierarchy1"/>
    <dgm:cxn modelId="{4A5B5F9F-5E79-4E79-A7E6-7752BAF8E10B}" type="presParOf" srcId="{2542D751-8431-4901-903D-424EB441A0D1}" destId="{1187E5A2-376C-4690-A114-A948F97366F2}" srcOrd="1" destOrd="0" presId="urn:microsoft.com/office/officeart/2005/8/layout/hierarchy1"/>
    <dgm:cxn modelId="{9D59D2DA-76C3-4AA2-9EA9-EE72B7723133}" type="presParOf" srcId="{1187E5A2-376C-4690-A114-A948F97366F2}" destId="{F543F8F5-A7B3-458E-81D2-77673F8F4E80}" srcOrd="0" destOrd="0" presId="urn:microsoft.com/office/officeart/2005/8/layout/hierarchy1"/>
    <dgm:cxn modelId="{FA9550CB-B933-44FC-A143-C5E4435AC855}" type="presParOf" srcId="{F543F8F5-A7B3-458E-81D2-77673F8F4E80}" destId="{96861A31-3356-4636-9CC5-11F159D0264A}" srcOrd="0" destOrd="0" presId="urn:microsoft.com/office/officeart/2005/8/layout/hierarchy1"/>
    <dgm:cxn modelId="{ECDF97CC-4172-4E37-BC3A-3329A054A7C0}" type="presParOf" srcId="{F543F8F5-A7B3-458E-81D2-77673F8F4E80}" destId="{07157170-93A4-4220-AEC6-2D4C1898B01D}" srcOrd="1" destOrd="0" presId="urn:microsoft.com/office/officeart/2005/8/layout/hierarchy1"/>
    <dgm:cxn modelId="{30104CA9-8AC7-42DD-ADF9-86196EB38E80}" type="presParOf" srcId="{1187E5A2-376C-4690-A114-A948F97366F2}" destId="{BB787200-843A-4864-908C-048067E8E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E7F3B-6403-4843-948C-71CF068D0DC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7D4B3BF-FD62-4BBD-A6F4-400EB88C2AA3}">
      <dgm:prSet/>
      <dgm:spPr/>
      <dgm:t>
        <a:bodyPr/>
        <a:lstStyle/>
        <a:p>
          <a:pPr>
            <a:defRPr cap="all"/>
          </a:pPr>
          <a:r>
            <a:rPr lang="en-US" dirty="0"/>
            <a:t>SÍNTESIS SESIÓN 2</a:t>
          </a:r>
        </a:p>
        <a:p>
          <a:pPr>
            <a:defRPr cap="all"/>
          </a:pPr>
          <a:r>
            <a:rPr lang="en-US" dirty="0"/>
            <a:t>(10 MINUTOS)</a:t>
          </a:r>
        </a:p>
      </dgm:t>
    </dgm:pt>
    <dgm:pt modelId="{B5EFE613-5BF4-4070-B9BD-F8681D19317E}" type="parTrans" cxnId="{51804F39-19BB-4AED-8E00-0F81A5056C61}">
      <dgm:prSet/>
      <dgm:spPr/>
      <dgm:t>
        <a:bodyPr/>
        <a:lstStyle/>
        <a:p>
          <a:endParaRPr lang="en-US"/>
        </a:p>
      </dgm:t>
    </dgm:pt>
    <dgm:pt modelId="{28DD5AE4-A5E3-4DFF-8E75-2E70A6437511}" type="sibTrans" cxnId="{51804F39-19BB-4AED-8E00-0F81A5056C61}">
      <dgm:prSet/>
      <dgm:spPr/>
      <dgm:t>
        <a:bodyPr/>
        <a:lstStyle/>
        <a:p>
          <a:endParaRPr lang="en-US"/>
        </a:p>
      </dgm:t>
    </dgm:pt>
    <dgm:pt modelId="{C83EB359-15AF-469F-8D96-3175E92B2A40}">
      <dgm:prSet/>
      <dgm:spPr/>
      <dgm:t>
        <a:bodyPr/>
        <a:lstStyle/>
        <a:p>
          <a:pPr>
            <a:defRPr cap="all"/>
          </a:pPr>
          <a:r>
            <a:rPr lang="es-CL" noProof="0" dirty="0"/>
            <a:t>Introducción a las grandes ideas de la química (80 minutos)</a:t>
          </a:r>
        </a:p>
      </dgm:t>
    </dgm:pt>
    <dgm:pt modelId="{49314E36-2EE9-429F-A230-CD672259B7AE}" type="parTrans" cxnId="{8BFD12C7-11F5-43E4-9B7A-1D9EF53C3E8E}">
      <dgm:prSet/>
      <dgm:spPr/>
      <dgm:t>
        <a:bodyPr/>
        <a:lstStyle/>
        <a:p>
          <a:endParaRPr lang="en-US"/>
        </a:p>
      </dgm:t>
    </dgm:pt>
    <dgm:pt modelId="{930090A3-8E2C-4443-B369-60AB31AA8A9F}" type="sibTrans" cxnId="{8BFD12C7-11F5-43E4-9B7A-1D9EF53C3E8E}">
      <dgm:prSet/>
      <dgm:spPr/>
      <dgm:t>
        <a:bodyPr/>
        <a:lstStyle/>
        <a:p>
          <a:endParaRPr lang="en-US"/>
        </a:p>
      </dgm:t>
    </dgm:pt>
    <dgm:pt modelId="{E76A3982-7274-408E-9CDC-AC8C65116FC2}">
      <dgm:prSet/>
      <dgm:spPr/>
      <dgm:t>
        <a:bodyPr/>
        <a:lstStyle/>
        <a:p>
          <a:pPr>
            <a:defRPr cap="all"/>
          </a:pPr>
          <a:r>
            <a:rPr lang="es-MX" dirty="0"/>
            <a:t>Receso (15 minutos)</a:t>
          </a:r>
          <a:endParaRPr lang="en-US" dirty="0"/>
        </a:p>
      </dgm:t>
    </dgm:pt>
    <dgm:pt modelId="{D4C18DAB-6C34-4790-9D6B-0F1A7AB8DA4A}" type="parTrans" cxnId="{5CB1D278-565E-4070-9AD7-A9FF6A5AF101}">
      <dgm:prSet/>
      <dgm:spPr/>
      <dgm:t>
        <a:bodyPr/>
        <a:lstStyle/>
        <a:p>
          <a:endParaRPr lang="en-US"/>
        </a:p>
      </dgm:t>
    </dgm:pt>
    <dgm:pt modelId="{A1FCE5CB-0373-4F30-9063-333FD413AE71}" type="sibTrans" cxnId="{5CB1D278-565E-4070-9AD7-A9FF6A5AF101}">
      <dgm:prSet/>
      <dgm:spPr/>
      <dgm:t>
        <a:bodyPr/>
        <a:lstStyle/>
        <a:p>
          <a:endParaRPr lang="en-US"/>
        </a:p>
      </dgm:t>
    </dgm:pt>
    <dgm:pt modelId="{013F66EC-3A85-4F86-80C2-FE8D0305C664}">
      <dgm:prSet/>
      <dgm:spPr/>
      <dgm:t>
        <a:bodyPr/>
        <a:lstStyle/>
        <a:p>
          <a:pPr>
            <a:defRPr cap="all"/>
          </a:pPr>
          <a:r>
            <a:rPr lang="es-MX" dirty="0"/>
            <a:t>Actividad 2: simulaciones interactivas sobre estructura atómica (70 minutos)</a:t>
          </a:r>
          <a:endParaRPr lang="es-CL" dirty="0"/>
        </a:p>
        <a:p>
          <a:pPr>
            <a:defRPr cap="all"/>
          </a:pPr>
          <a:endParaRPr lang="en-US" dirty="0"/>
        </a:p>
      </dgm:t>
    </dgm:pt>
    <dgm:pt modelId="{BA878293-02FA-48A6-A51C-FA9E59772F4F}" type="parTrans" cxnId="{6D000389-EAFF-411B-9F00-094B9255136B}">
      <dgm:prSet/>
      <dgm:spPr/>
      <dgm:t>
        <a:bodyPr/>
        <a:lstStyle/>
        <a:p>
          <a:endParaRPr lang="en-US"/>
        </a:p>
      </dgm:t>
    </dgm:pt>
    <dgm:pt modelId="{F245FE7D-1B16-40CD-AF66-5E3B9142513B}" type="sibTrans" cxnId="{6D000389-EAFF-411B-9F00-094B9255136B}">
      <dgm:prSet/>
      <dgm:spPr/>
      <dgm:t>
        <a:bodyPr/>
        <a:lstStyle/>
        <a:p>
          <a:endParaRPr lang="en-US"/>
        </a:p>
      </dgm:t>
    </dgm:pt>
    <dgm:pt modelId="{C9527E0D-6CC0-40D8-8B30-2059B63B52BA}">
      <dgm:prSet/>
      <dgm:spPr/>
      <dgm:t>
        <a:bodyPr/>
        <a:lstStyle/>
        <a:p>
          <a:pPr>
            <a:defRPr cap="all"/>
          </a:pPr>
          <a:r>
            <a:rPr lang="es-MX" dirty="0"/>
            <a:t>Cierre de la clase: Ticket de salida (20 minutos)</a:t>
          </a:r>
          <a:endParaRPr lang="en-US" dirty="0"/>
        </a:p>
      </dgm:t>
    </dgm:pt>
    <dgm:pt modelId="{791A5800-7769-4DC1-B21E-84BDFDEAEBFF}" type="parTrans" cxnId="{745545B8-DEA0-4E0F-9679-BC9636E6EF91}">
      <dgm:prSet/>
      <dgm:spPr/>
      <dgm:t>
        <a:bodyPr/>
        <a:lstStyle/>
        <a:p>
          <a:endParaRPr lang="en-US"/>
        </a:p>
      </dgm:t>
    </dgm:pt>
    <dgm:pt modelId="{FCB02064-6CCB-451D-9837-BDA8E424539E}" type="sibTrans" cxnId="{745545B8-DEA0-4E0F-9679-BC9636E6EF91}">
      <dgm:prSet/>
      <dgm:spPr/>
      <dgm:t>
        <a:bodyPr/>
        <a:lstStyle/>
        <a:p>
          <a:endParaRPr lang="en-US"/>
        </a:p>
      </dgm:t>
    </dgm:pt>
    <dgm:pt modelId="{21399F74-6802-466D-AA6B-82E671FCF82C}" type="pres">
      <dgm:prSet presAssocID="{FB5E7F3B-6403-4843-948C-71CF068D0DC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882FF2-8644-40C8-8715-EC109B700249}" type="pres">
      <dgm:prSet presAssocID="{17D4B3BF-FD62-4BBD-A6F4-400EB88C2AA3}" presName="compNode" presStyleCnt="0"/>
      <dgm:spPr/>
    </dgm:pt>
    <dgm:pt modelId="{7C3E8F09-AEA6-41B8-B637-DA91E847BE22}" type="pres">
      <dgm:prSet presAssocID="{17D4B3BF-FD62-4BBD-A6F4-400EB88C2AA3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102E077-542F-4A0B-A2E0-D271056CB7FB}" type="pres">
      <dgm:prSet presAssocID="{17D4B3BF-FD62-4BBD-A6F4-400EB88C2AA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6B06A26-E905-454F-A538-3A89696D906A}" type="pres">
      <dgm:prSet presAssocID="{17D4B3BF-FD62-4BBD-A6F4-400EB88C2AA3}" presName="spaceRect" presStyleCnt="0"/>
      <dgm:spPr/>
    </dgm:pt>
    <dgm:pt modelId="{B9D96387-7AAD-4997-B184-85C4F691014C}" type="pres">
      <dgm:prSet presAssocID="{17D4B3BF-FD62-4BBD-A6F4-400EB88C2AA3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B1D6232E-3510-4FC1-BC99-F0F4A2B783E1}" type="pres">
      <dgm:prSet presAssocID="{28DD5AE4-A5E3-4DFF-8E75-2E70A6437511}" presName="sibTrans" presStyleCnt="0"/>
      <dgm:spPr/>
    </dgm:pt>
    <dgm:pt modelId="{64A45CC8-2F5A-42A6-B735-999ED1C455E8}" type="pres">
      <dgm:prSet presAssocID="{C83EB359-15AF-469F-8D96-3175E92B2A40}" presName="compNode" presStyleCnt="0"/>
      <dgm:spPr/>
    </dgm:pt>
    <dgm:pt modelId="{C1974224-BC7A-419C-9A45-0B0FF44619AE}" type="pres">
      <dgm:prSet presAssocID="{C83EB359-15AF-469F-8D96-3175E92B2A40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335E43B-35EB-46F0-BCC8-01B4F9730279}" type="pres">
      <dgm:prSet presAssocID="{C83EB359-15AF-469F-8D96-3175E92B2A4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entífico"/>
        </a:ext>
      </dgm:extLst>
    </dgm:pt>
    <dgm:pt modelId="{6E96773D-9373-4593-BD9D-57E0EA10A753}" type="pres">
      <dgm:prSet presAssocID="{C83EB359-15AF-469F-8D96-3175E92B2A40}" presName="spaceRect" presStyleCnt="0"/>
      <dgm:spPr/>
    </dgm:pt>
    <dgm:pt modelId="{000987E0-B6B6-419A-B1E4-452B234066C5}" type="pres">
      <dgm:prSet presAssocID="{C83EB359-15AF-469F-8D96-3175E92B2A40}" presName="textRect" presStyleLbl="revTx" presStyleIdx="1" presStyleCnt="5" custScaleY="149549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5A7C9A4-E557-4994-965B-7F2DFF9704AA}" type="pres">
      <dgm:prSet presAssocID="{930090A3-8E2C-4443-B369-60AB31AA8A9F}" presName="sibTrans" presStyleCnt="0"/>
      <dgm:spPr/>
    </dgm:pt>
    <dgm:pt modelId="{F677E92B-ADEF-4F99-8C84-9025E745BE99}" type="pres">
      <dgm:prSet presAssocID="{E76A3982-7274-408E-9CDC-AC8C65116FC2}" presName="compNode" presStyleCnt="0"/>
      <dgm:spPr/>
    </dgm:pt>
    <dgm:pt modelId="{629A031D-725C-497B-B913-10A69BD308C3}" type="pres">
      <dgm:prSet presAssocID="{E76A3982-7274-408E-9CDC-AC8C65116FC2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57F7CA3-0FC5-4E50-87C2-E2EE48ED5612}" type="pres">
      <dgm:prSet presAssocID="{E76A3982-7274-408E-9CDC-AC8C65116F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A8C86207-5FAD-4846-8684-361B81F99AE3}" type="pres">
      <dgm:prSet presAssocID="{E76A3982-7274-408E-9CDC-AC8C65116FC2}" presName="spaceRect" presStyleCnt="0"/>
      <dgm:spPr/>
    </dgm:pt>
    <dgm:pt modelId="{B34CCC30-63FE-4B8E-80B8-8E2D79C2AE95}" type="pres">
      <dgm:prSet presAssocID="{E76A3982-7274-408E-9CDC-AC8C65116FC2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A8903C7D-CB6F-431C-A5F3-AA91B223D376}" type="pres">
      <dgm:prSet presAssocID="{A1FCE5CB-0373-4F30-9063-333FD413AE71}" presName="sibTrans" presStyleCnt="0"/>
      <dgm:spPr/>
    </dgm:pt>
    <dgm:pt modelId="{F9546612-DB2F-44EB-A381-B63B1D3882A6}" type="pres">
      <dgm:prSet presAssocID="{013F66EC-3A85-4F86-80C2-FE8D0305C664}" presName="compNode" presStyleCnt="0"/>
      <dgm:spPr/>
    </dgm:pt>
    <dgm:pt modelId="{58426CA4-E661-4D91-AD2B-A066D551EF8D}" type="pres">
      <dgm:prSet presAssocID="{013F66EC-3A85-4F86-80C2-FE8D0305C66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99B7B6C-667C-4EB2-81F7-1F9AA831BA30}" type="pres">
      <dgm:prSet presAssocID="{013F66EC-3A85-4F86-80C2-FE8D0305C66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raz"/>
        </a:ext>
      </dgm:extLst>
    </dgm:pt>
    <dgm:pt modelId="{9600A145-C327-448B-A71F-FBE469D49463}" type="pres">
      <dgm:prSet presAssocID="{013F66EC-3A85-4F86-80C2-FE8D0305C664}" presName="spaceRect" presStyleCnt="0"/>
      <dgm:spPr/>
    </dgm:pt>
    <dgm:pt modelId="{B49E04D3-9A38-4168-859C-F7B2D3BA1359}" type="pres">
      <dgm:prSet presAssocID="{013F66EC-3A85-4F86-80C2-FE8D0305C664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0DB43FD2-E045-4748-9C6B-1385AEDCCB57}" type="pres">
      <dgm:prSet presAssocID="{F245FE7D-1B16-40CD-AF66-5E3B9142513B}" presName="sibTrans" presStyleCnt="0"/>
      <dgm:spPr/>
    </dgm:pt>
    <dgm:pt modelId="{6146F893-8DB6-4759-8402-6AB8DD2F82C7}" type="pres">
      <dgm:prSet presAssocID="{C9527E0D-6CC0-40D8-8B30-2059B63B52BA}" presName="compNode" presStyleCnt="0"/>
      <dgm:spPr/>
    </dgm:pt>
    <dgm:pt modelId="{066B298D-51FD-4C86-9EBF-1D23969F1E49}" type="pres">
      <dgm:prSet presAssocID="{C9527E0D-6CC0-40D8-8B30-2059B63B52BA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665E02D-27F6-43AB-9E3D-CD0C0EB20C05}" type="pres">
      <dgm:prSet presAssocID="{C9527E0D-6CC0-40D8-8B30-2059B63B52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o"/>
        </a:ext>
      </dgm:extLst>
    </dgm:pt>
    <dgm:pt modelId="{982D690C-07E9-4B42-845F-46F604BA4A0D}" type="pres">
      <dgm:prSet presAssocID="{C9527E0D-6CC0-40D8-8B30-2059B63B52BA}" presName="spaceRect" presStyleCnt="0"/>
      <dgm:spPr/>
    </dgm:pt>
    <dgm:pt modelId="{F8894629-48CE-4C00-A4E9-1033A7802F6D}" type="pres">
      <dgm:prSet presAssocID="{C9527E0D-6CC0-40D8-8B30-2059B63B52BA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1A40F6-E95B-4332-8079-7A94B7A99480}" type="presOf" srcId="{17D4B3BF-FD62-4BBD-A6F4-400EB88C2AA3}" destId="{B9D96387-7AAD-4997-B184-85C4F691014C}" srcOrd="0" destOrd="0" presId="urn:microsoft.com/office/officeart/2018/5/layout/IconLeafLabelList"/>
    <dgm:cxn modelId="{26EE8894-59C2-4219-BF7E-96C8FF0ECE04}" type="presOf" srcId="{013F66EC-3A85-4F86-80C2-FE8D0305C664}" destId="{B49E04D3-9A38-4168-859C-F7B2D3BA1359}" srcOrd="0" destOrd="0" presId="urn:microsoft.com/office/officeart/2018/5/layout/IconLeafLabelList"/>
    <dgm:cxn modelId="{58901587-6358-4FDA-A7F4-8564A0539E10}" type="presOf" srcId="{C9527E0D-6CC0-40D8-8B30-2059B63B52BA}" destId="{F8894629-48CE-4C00-A4E9-1033A7802F6D}" srcOrd="0" destOrd="0" presId="urn:microsoft.com/office/officeart/2018/5/layout/IconLeafLabelList"/>
    <dgm:cxn modelId="{5CB1D278-565E-4070-9AD7-A9FF6A5AF101}" srcId="{FB5E7F3B-6403-4843-948C-71CF068D0DCB}" destId="{E76A3982-7274-408E-9CDC-AC8C65116FC2}" srcOrd="2" destOrd="0" parTransId="{D4C18DAB-6C34-4790-9D6B-0F1A7AB8DA4A}" sibTransId="{A1FCE5CB-0373-4F30-9063-333FD413AE71}"/>
    <dgm:cxn modelId="{745545B8-DEA0-4E0F-9679-BC9636E6EF91}" srcId="{FB5E7F3B-6403-4843-948C-71CF068D0DCB}" destId="{C9527E0D-6CC0-40D8-8B30-2059B63B52BA}" srcOrd="4" destOrd="0" parTransId="{791A5800-7769-4DC1-B21E-84BDFDEAEBFF}" sibTransId="{FCB02064-6CCB-451D-9837-BDA8E424539E}"/>
    <dgm:cxn modelId="{8BFD12C7-11F5-43E4-9B7A-1D9EF53C3E8E}" srcId="{FB5E7F3B-6403-4843-948C-71CF068D0DCB}" destId="{C83EB359-15AF-469F-8D96-3175E92B2A40}" srcOrd="1" destOrd="0" parTransId="{49314E36-2EE9-429F-A230-CD672259B7AE}" sibTransId="{930090A3-8E2C-4443-B369-60AB31AA8A9F}"/>
    <dgm:cxn modelId="{51804F39-19BB-4AED-8E00-0F81A5056C61}" srcId="{FB5E7F3B-6403-4843-948C-71CF068D0DCB}" destId="{17D4B3BF-FD62-4BBD-A6F4-400EB88C2AA3}" srcOrd="0" destOrd="0" parTransId="{B5EFE613-5BF4-4070-B9BD-F8681D19317E}" sibTransId="{28DD5AE4-A5E3-4DFF-8E75-2E70A6437511}"/>
    <dgm:cxn modelId="{A893B517-5F6D-493A-9227-4BBA45B9EC4F}" type="presOf" srcId="{FB5E7F3B-6403-4843-948C-71CF068D0DCB}" destId="{21399F74-6802-466D-AA6B-82E671FCF82C}" srcOrd="0" destOrd="0" presId="urn:microsoft.com/office/officeart/2018/5/layout/IconLeafLabelList"/>
    <dgm:cxn modelId="{6D000389-EAFF-411B-9F00-094B9255136B}" srcId="{FB5E7F3B-6403-4843-948C-71CF068D0DCB}" destId="{013F66EC-3A85-4F86-80C2-FE8D0305C664}" srcOrd="3" destOrd="0" parTransId="{BA878293-02FA-48A6-A51C-FA9E59772F4F}" sibTransId="{F245FE7D-1B16-40CD-AF66-5E3B9142513B}"/>
    <dgm:cxn modelId="{1B167309-4F38-4E1C-B412-1E4548A555BD}" type="presOf" srcId="{C83EB359-15AF-469F-8D96-3175E92B2A40}" destId="{000987E0-B6B6-419A-B1E4-452B234066C5}" srcOrd="0" destOrd="0" presId="urn:microsoft.com/office/officeart/2018/5/layout/IconLeafLabelList"/>
    <dgm:cxn modelId="{7B360EEC-C534-438E-853D-672BE3EB965C}" type="presOf" srcId="{E76A3982-7274-408E-9CDC-AC8C65116FC2}" destId="{B34CCC30-63FE-4B8E-80B8-8E2D79C2AE95}" srcOrd="0" destOrd="0" presId="urn:microsoft.com/office/officeart/2018/5/layout/IconLeafLabelList"/>
    <dgm:cxn modelId="{53D4DEF9-7A2E-408B-895A-842482C26C68}" type="presParOf" srcId="{21399F74-6802-466D-AA6B-82E671FCF82C}" destId="{63882FF2-8644-40C8-8715-EC109B700249}" srcOrd="0" destOrd="0" presId="urn:microsoft.com/office/officeart/2018/5/layout/IconLeafLabelList"/>
    <dgm:cxn modelId="{B16CF5AB-2A78-488D-A694-C50166B72B1F}" type="presParOf" srcId="{63882FF2-8644-40C8-8715-EC109B700249}" destId="{7C3E8F09-AEA6-41B8-B637-DA91E847BE22}" srcOrd="0" destOrd="0" presId="urn:microsoft.com/office/officeart/2018/5/layout/IconLeafLabelList"/>
    <dgm:cxn modelId="{928E56CB-16A9-47CE-BCD0-92D5420B4800}" type="presParOf" srcId="{63882FF2-8644-40C8-8715-EC109B700249}" destId="{1102E077-542F-4A0B-A2E0-D271056CB7FB}" srcOrd="1" destOrd="0" presId="urn:microsoft.com/office/officeart/2018/5/layout/IconLeafLabelList"/>
    <dgm:cxn modelId="{6727332B-F35B-4931-AAF7-EEA04BFAD4F1}" type="presParOf" srcId="{63882FF2-8644-40C8-8715-EC109B700249}" destId="{E6B06A26-E905-454F-A538-3A89696D906A}" srcOrd="2" destOrd="0" presId="urn:microsoft.com/office/officeart/2018/5/layout/IconLeafLabelList"/>
    <dgm:cxn modelId="{DD0B2734-FF0B-4416-B13F-7111715DD047}" type="presParOf" srcId="{63882FF2-8644-40C8-8715-EC109B700249}" destId="{B9D96387-7AAD-4997-B184-85C4F691014C}" srcOrd="3" destOrd="0" presId="urn:microsoft.com/office/officeart/2018/5/layout/IconLeafLabelList"/>
    <dgm:cxn modelId="{B1CDE03B-AB32-4E76-AAC0-A7CEB635EB83}" type="presParOf" srcId="{21399F74-6802-466D-AA6B-82E671FCF82C}" destId="{B1D6232E-3510-4FC1-BC99-F0F4A2B783E1}" srcOrd="1" destOrd="0" presId="urn:microsoft.com/office/officeart/2018/5/layout/IconLeafLabelList"/>
    <dgm:cxn modelId="{005E4F44-F7F2-419A-8E33-F0353762CD3F}" type="presParOf" srcId="{21399F74-6802-466D-AA6B-82E671FCF82C}" destId="{64A45CC8-2F5A-42A6-B735-999ED1C455E8}" srcOrd="2" destOrd="0" presId="urn:microsoft.com/office/officeart/2018/5/layout/IconLeafLabelList"/>
    <dgm:cxn modelId="{1CC4CC33-9FBF-43AE-A35A-9A4A7A53C15B}" type="presParOf" srcId="{64A45CC8-2F5A-42A6-B735-999ED1C455E8}" destId="{C1974224-BC7A-419C-9A45-0B0FF44619AE}" srcOrd="0" destOrd="0" presId="urn:microsoft.com/office/officeart/2018/5/layout/IconLeafLabelList"/>
    <dgm:cxn modelId="{F31CC455-80F4-4E67-AAE9-69F29DD1A2DF}" type="presParOf" srcId="{64A45CC8-2F5A-42A6-B735-999ED1C455E8}" destId="{F335E43B-35EB-46F0-BCC8-01B4F9730279}" srcOrd="1" destOrd="0" presId="urn:microsoft.com/office/officeart/2018/5/layout/IconLeafLabelList"/>
    <dgm:cxn modelId="{C9B5183E-0204-4E82-A35D-869D67644D24}" type="presParOf" srcId="{64A45CC8-2F5A-42A6-B735-999ED1C455E8}" destId="{6E96773D-9373-4593-BD9D-57E0EA10A753}" srcOrd="2" destOrd="0" presId="urn:microsoft.com/office/officeart/2018/5/layout/IconLeafLabelList"/>
    <dgm:cxn modelId="{F71B6441-516E-4486-8D2E-6BA25A66F87C}" type="presParOf" srcId="{64A45CC8-2F5A-42A6-B735-999ED1C455E8}" destId="{000987E0-B6B6-419A-B1E4-452B234066C5}" srcOrd="3" destOrd="0" presId="urn:microsoft.com/office/officeart/2018/5/layout/IconLeafLabelList"/>
    <dgm:cxn modelId="{171DAE41-56D9-42C6-8589-F1C862415545}" type="presParOf" srcId="{21399F74-6802-466D-AA6B-82E671FCF82C}" destId="{95A7C9A4-E557-4994-965B-7F2DFF9704AA}" srcOrd="3" destOrd="0" presId="urn:microsoft.com/office/officeart/2018/5/layout/IconLeafLabelList"/>
    <dgm:cxn modelId="{3C2C74C8-516D-40C5-8FF4-AF1784DD6AE4}" type="presParOf" srcId="{21399F74-6802-466D-AA6B-82E671FCF82C}" destId="{F677E92B-ADEF-4F99-8C84-9025E745BE99}" srcOrd="4" destOrd="0" presId="urn:microsoft.com/office/officeart/2018/5/layout/IconLeafLabelList"/>
    <dgm:cxn modelId="{984EFAF0-2580-4D9B-932E-849A58BAFC70}" type="presParOf" srcId="{F677E92B-ADEF-4F99-8C84-9025E745BE99}" destId="{629A031D-725C-497B-B913-10A69BD308C3}" srcOrd="0" destOrd="0" presId="urn:microsoft.com/office/officeart/2018/5/layout/IconLeafLabelList"/>
    <dgm:cxn modelId="{68AD0DCE-33AF-45A4-9B6D-04F1BF27FAC5}" type="presParOf" srcId="{F677E92B-ADEF-4F99-8C84-9025E745BE99}" destId="{A57F7CA3-0FC5-4E50-87C2-E2EE48ED5612}" srcOrd="1" destOrd="0" presId="urn:microsoft.com/office/officeart/2018/5/layout/IconLeafLabelList"/>
    <dgm:cxn modelId="{BE9450CC-B723-4502-BA0F-ABC221550BFB}" type="presParOf" srcId="{F677E92B-ADEF-4F99-8C84-9025E745BE99}" destId="{A8C86207-5FAD-4846-8684-361B81F99AE3}" srcOrd="2" destOrd="0" presId="urn:microsoft.com/office/officeart/2018/5/layout/IconLeafLabelList"/>
    <dgm:cxn modelId="{91BDC1B3-C3B6-4B55-8729-2354D45DF7B3}" type="presParOf" srcId="{F677E92B-ADEF-4F99-8C84-9025E745BE99}" destId="{B34CCC30-63FE-4B8E-80B8-8E2D79C2AE95}" srcOrd="3" destOrd="0" presId="urn:microsoft.com/office/officeart/2018/5/layout/IconLeafLabelList"/>
    <dgm:cxn modelId="{708986B9-8E26-438B-A876-E6F8A46B68AC}" type="presParOf" srcId="{21399F74-6802-466D-AA6B-82E671FCF82C}" destId="{A8903C7D-CB6F-431C-A5F3-AA91B223D376}" srcOrd="5" destOrd="0" presId="urn:microsoft.com/office/officeart/2018/5/layout/IconLeafLabelList"/>
    <dgm:cxn modelId="{6B362B81-3992-4138-873B-C5BC965C375B}" type="presParOf" srcId="{21399F74-6802-466D-AA6B-82E671FCF82C}" destId="{F9546612-DB2F-44EB-A381-B63B1D3882A6}" srcOrd="6" destOrd="0" presId="urn:microsoft.com/office/officeart/2018/5/layout/IconLeafLabelList"/>
    <dgm:cxn modelId="{3D07D37D-F064-4616-A7DF-15125EE7100C}" type="presParOf" srcId="{F9546612-DB2F-44EB-A381-B63B1D3882A6}" destId="{58426CA4-E661-4D91-AD2B-A066D551EF8D}" srcOrd="0" destOrd="0" presId="urn:microsoft.com/office/officeart/2018/5/layout/IconLeafLabelList"/>
    <dgm:cxn modelId="{4F0B36B3-3E98-4884-8833-3FF632C26C5F}" type="presParOf" srcId="{F9546612-DB2F-44EB-A381-B63B1D3882A6}" destId="{899B7B6C-667C-4EB2-81F7-1F9AA831BA30}" srcOrd="1" destOrd="0" presId="urn:microsoft.com/office/officeart/2018/5/layout/IconLeafLabelList"/>
    <dgm:cxn modelId="{4FF5221F-7040-4F8B-A134-E6E32A687954}" type="presParOf" srcId="{F9546612-DB2F-44EB-A381-B63B1D3882A6}" destId="{9600A145-C327-448B-A71F-FBE469D49463}" srcOrd="2" destOrd="0" presId="urn:microsoft.com/office/officeart/2018/5/layout/IconLeafLabelList"/>
    <dgm:cxn modelId="{BD0194B1-5E15-4238-98A0-8BFA4ADC164C}" type="presParOf" srcId="{F9546612-DB2F-44EB-A381-B63B1D3882A6}" destId="{B49E04D3-9A38-4168-859C-F7B2D3BA1359}" srcOrd="3" destOrd="0" presId="urn:microsoft.com/office/officeart/2018/5/layout/IconLeafLabelList"/>
    <dgm:cxn modelId="{A2133F86-E7D9-466C-AEE0-77BFDB093A98}" type="presParOf" srcId="{21399F74-6802-466D-AA6B-82E671FCF82C}" destId="{0DB43FD2-E045-4748-9C6B-1385AEDCCB57}" srcOrd="7" destOrd="0" presId="urn:microsoft.com/office/officeart/2018/5/layout/IconLeafLabelList"/>
    <dgm:cxn modelId="{8AA0CFD2-FA26-45C1-B29D-5CC10DEF5EC5}" type="presParOf" srcId="{21399F74-6802-466D-AA6B-82E671FCF82C}" destId="{6146F893-8DB6-4759-8402-6AB8DD2F82C7}" srcOrd="8" destOrd="0" presId="urn:microsoft.com/office/officeart/2018/5/layout/IconLeafLabelList"/>
    <dgm:cxn modelId="{889516DE-A865-433E-AD42-7C8FDBE32DD9}" type="presParOf" srcId="{6146F893-8DB6-4759-8402-6AB8DD2F82C7}" destId="{066B298D-51FD-4C86-9EBF-1D23969F1E49}" srcOrd="0" destOrd="0" presId="urn:microsoft.com/office/officeart/2018/5/layout/IconLeafLabelList"/>
    <dgm:cxn modelId="{54CF35F9-A5B6-4180-A5FF-F6DF61BE8DEB}" type="presParOf" srcId="{6146F893-8DB6-4759-8402-6AB8DD2F82C7}" destId="{6665E02D-27F6-43AB-9E3D-CD0C0EB20C05}" srcOrd="1" destOrd="0" presId="urn:microsoft.com/office/officeart/2018/5/layout/IconLeafLabelList"/>
    <dgm:cxn modelId="{69229CB7-1597-4409-9059-C7B28B69478F}" type="presParOf" srcId="{6146F893-8DB6-4759-8402-6AB8DD2F82C7}" destId="{982D690C-07E9-4B42-845F-46F604BA4A0D}" srcOrd="2" destOrd="0" presId="urn:microsoft.com/office/officeart/2018/5/layout/IconLeafLabelList"/>
    <dgm:cxn modelId="{F7E1BA3F-A629-42CB-9EBD-D687A2399569}" type="presParOf" srcId="{6146F893-8DB6-4759-8402-6AB8DD2F82C7}" destId="{F8894629-48CE-4C00-A4E9-1033A7802F6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39C5F-FE4C-4CA0-ABD0-406B19BEC8E5}">
      <dsp:nvSpPr>
        <dsp:cNvPr id="0" name=""/>
        <dsp:cNvSpPr/>
      </dsp:nvSpPr>
      <dsp:spPr>
        <a:xfrm>
          <a:off x="646" y="898914"/>
          <a:ext cx="2270647" cy="144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461ADC-8630-436D-9B23-388A675A706C}">
      <dsp:nvSpPr>
        <dsp:cNvPr id="0" name=""/>
        <dsp:cNvSpPr/>
      </dsp:nvSpPr>
      <dsp:spPr>
        <a:xfrm>
          <a:off x="252941" y="1138594"/>
          <a:ext cx="2270647" cy="14418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Comprender grandes ideas de la química sobre la clasificación y estructura de la materia desde un punto de vista químico.</a:t>
          </a:r>
          <a:endParaRPr lang="en-US" sz="1300" kern="1200" dirty="0"/>
        </a:p>
      </dsp:txBody>
      <dsp:txXfrm>
        <a:off x="295172" y="1180825"/>
        <a:ext cx="2186185" cy="1357399"/>
      </dsp:txXfrm>
    </dsp:sp>
    <dsp:sp modelId="{96861A31-3356-4636-9CC5-11F159D0264A}">
      <dsp:nvSpPr>
        <dsp:cNvPr id="0" name=""/>
        <dsp:cNvSpPr/>
      </dsp:nvSpPr>
      <dsp:spPr>
        <a:xfrm>
          <a:off x="2775883" y="898914"/>
          <a:ext cx="2270647" cy="144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157170-93A4-4220-AEC6-2D4C1898B01D}">
      <dsp:nvSpPr>
        <dsp:cNvPr id="0" name=""/>
        <dsp:cNvSpPr/>
      </dsp:nvSpPr>
      <dsp:spPr>
        <a:xfrm>
          <a:off x="3028177" y="1138594"/>
          <a:ext cx="2270647" cy="14418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Describir y explicar a través del uso de modelos la composición y propiedades de materiales del entorno, en niveles macroscópico y submicroscópico de la realidad.</a:t>
          </a:r>
          <a:endParaRPr lang="en-US" sz="1300" kern="1200"/>
        </a:p>
      </dsp:txBody>
      <dsp:txXfrm>
        <a:off x="3070408" y="1180825"/>
        <a:ext cx="2186185" cy="1357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E8F09-AEA6-41B8-B637-DA91E847BE22}">
      <dsp:nvSpPr>
        <dsp:cNvPr id="0" name=""/>
        <dsp:cNvSpPr/>
      </dsp:nvSpPr>
      <dsp:spPr>
        <a:xfrm>
          <a:off x="271665" y="785447"/>
          <a:ext cx="842800" cy="8428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2E077-542F-4A0B-A2E0-D271056CB7FB}">
      <dsp:nvSpPr>
        <dsp:cNvPr id="0" name=""/>
        <dsp:cNvSpPr/>
      </dsp:nvSpPr>
      <dsp:spPr>
        <a:xfrm>
          <a:off x="451278" y="965060"/>
          <a:ext cx="483574" cy="4835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96387-7AAD-4997-B184-85C4F691014C}">
      <dsp:nvSpPr>
        <dsp:cNvPr id="0" name=""/>
        <dsp:cNvSpPr/>
      </dsp:nvSpPr>
      <dsp:spPr>
        <a:xfrm>
          <a:off x="2245" y="1890759"/>
          <a:ext cx="1381640" cy="72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SÍNTESIS SESIÓN 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(10 MINUTOS)</a:t>
          </a:r>
        </a:p>
      </dsp:txBody>
      <dsp:txXfrm>
        <a:off x="2245" y="1890759"/>
        <a:ext cx="1381640" cy="725361"/>
      </dsp:txXfrm>
    </dsp:sp>
    <dsp:sp modelId="{C1974224-BC7A-419C-9A45-0B0FF44619AE}">
      <dsp:nvSpPr>
        <dsp:cNvPr id="0" name=""/>
        <dsp:cNvSpPr/>
      </dsp:nvSpPr>
      <dsp:spPr>
        <a:xfrm>
          <a:off x="1895092" y="695594"/>
          <a:ext cx="842800" cy="8428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5E43B-35EB-46F0-BCC8-01B4F9730279}">
      <dsp:nvSpPr>
        <dsp:cNvPr id="0" name=""/>
        <dsp:cNvSpPr/>
      </dsp:nvSpPr>
      <dsp:spPr>
        <a:xfrm>
          <a:off x="2074706" y="875208"/>
          <a:ext cx="483574" cy="4835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987E0-B6B6-419A-B1E4-452B234066C5}">
      <dsp:nvSpPr>
        <dsp:cNvPr id="0" name=""/>
        <dsp:cNvSpPr/>
      </dsp:nvSpPr>
      <dsp:spPr>
        <a:xfrm>
          <a:off x="1625672" y="1621202"/>
          <a:ext cx="1381640" cy="108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CL" sz="1100" kern="1200" noProof="0" dirty="0"/>
            <a:t>Introducción a las grandes ideas de la química (80 minutos)</a:t>
          </a:r>
        </a:p>
      </dsp:txBody>
      <dsp:txXfrm>
        <a:off x="1625672" y="1621202"/>
        <a:ext cx="1381640" cy="1084770"/>
      </dsp:txXfrm>
    </dsp:sp>
    <dsp:sp modelId="{629A031D-725C-497B-B913-10A69BD308C3}">
      <dsp:nvSpPr>
        <dsp:cNvPr id="0" name=""/>
        <dsp:cNvSpPr/>
      </dsp:nvSpPr>
      <dsp:spPr>
        <a:xfrm>
          <a:off x="3518520" y="785447"/>
          <a:ext cx="842800" cy="8428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F7CA3-0FC5-4E50-87C2-E2EE48ED5612}">
      <dsp:nvSpPr>
        <dsp:cNvPr id="0" name=""/>
        <dsp:cNvSpPr/>
      </dsp:nvSpPr>
      <dsp:spPr>
        <a:xfrm>
          <a:off x="3698133" y="965060"/>
          <a:ext cx="483574" cy="4835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CCC30-63FE-4B8E-80B8-8E2D79C2AE95}">
      <dsp:nvSpPr>
        <dsp:cNvPr id="0" name=""/>
        <dsp:cNvSpPr/>
      </dsp:nvSpPr>
      <dsp:spPr>
        <a:xfrm>
          <a:off x="3249100" y="1890759"/>
          <a:ext cx="1381640" cy="72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Receso (15 minutos)</a:t>
          </a:r>
          <a:endParaRPr lang="en-US" sz="1100" kern="1200" dirty="0"/>
        </a:p>
      </dsp:txBody>
      <dsp:txXfrm>
        <a:off x="3249100" y="1890759"/>
        <a:ext cx="1381640" cy="725361"/>
      </dsp:txXfrm>
    </dsp:sp>
    <dsp:sp modelId="{58426CA4-E661-4D91-AD2B-A066D551EF8D}">
      <dsp:nvSpPr>
        <dsp:cNvPr id="0" name=""/>
        <dsp:cNvSpPr/>
      </dsp:nvSpPr>
      <dsp:spPr>
        <a:xfrm>
          <a:off x="5141948" y="785447"/>
          <a:ext cx="842800" cy="8428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B7B6C-667C-4EB2-81F7-1F9AA831BA30}">
      <dsp:nvSpPr>
        <dsp:cNvPr id="0" name=""/>
        <dsp:cNvSpPr/>
      </dsp:nvSpPr>
      <dsp:spPr>
        <a:xfrm>
          <a:off x="5321561" y="965060"/>
          <a:ext cx="483574" cy="4835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E04D3-9A38-4168-859C-F7B2D3BA1359}">
      <dsp:nvSpPr>
        <dsp:cNvPr id="0" name=""/>
        <dsp:cNvSpPr/>
      </dsp:nvSpPr>
      <dsp:spPr>
        <a:xfrm>
          <a:off x="4872528" y="1890759"/>
          <a:ext cx="1381640" cy="72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Actividad 2: simulaciones interactivas sobre estructura atómica (70 minutos)</a:t>
          </a:r>
          <a:endParaRPr lang="es-CL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n-US" sz="1100" kern="1200" dirty="0"/>
        </a:p>
      </dsp:txBody>
      <dsp:txXfrm>
        <a:off x="4872528" y="1890759"/>
        <a:ext cx="1381640" cy="725361"/>
      </dsp:txXfrm>
    </dsp:sp>
    <dsp:sp modelId="{066B298D-51FD-4C86-9EBF-1D23969F1E49}">
      <dsp:nvSpPr>
        <dsp:cNvPr id="0" name=""/>
        <dsp:cNvSpPr/>
      </dsp:nvSpPr>
      <dsp:spPr>
        <a:xfrm>
          <a:off x="6765376" y="785447"/>
          <a:ext cx="842800" cy="8428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5E02D-27F6-43AB-9E3D-CD0C0EB20C05}">
      <dsp:nvSpPr>
        <dsp:cNvPr id="0" name=""/>
        <dsp:cNvSpPr/>
      </dsp:nvSpPr>
      <dsp:spPr>
        <a:xfrm>
          <a:off x="6944989" y="965060"/>
          <a:ext cx="483574" cy="4835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94629-48CE-4C00-A4E9-1033A7802F6D}">
      <dsp:nvSpPr>
        <dsp:cNvPr id="0" name=""/>
        <dsp:cNvSpPr/>
      </dsp:nvSpPr>
      <dsp:spPr>
        <a:xfrm>
          <a:off x="6495956" y="1890759"/>
          <a:ext cx="1381640" cy="72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1100" kern="1200" dirty="0"/>
            <a:t>Cierre de la clase: Ticket de salida (20 minutos)</a:t>
          </a:r>
          <a:endParaRPr lang="en-US" sz="1100" kern="1200" dirty="0"/>
        </a:p>
      </dsp:txBody>
      <dsp:txXfrm>
        <a:off x="6495956" y="1890759"/>
        <a:ext cx="1381640" cy="725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bbfe19ac8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g26bbfe19ac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bbfe19ac8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8" name="Google Shape;158;g26bbfe19ac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bbfe19ac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bbfe19ac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bbfe19ac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bbfe19ac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621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bbfe19ac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bbfe19ac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34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35784f5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c35784f5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4b85b225c_6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1" name="Google Shape;191;g264b85b225c_6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930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137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bbfe19ac8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g26bbfe19ac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716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376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s-CL" noProof="0" dirty="0"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475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states-of-matter/latest/states-of-matter_all.html?locale=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states-of-matter/latest/states-of-matter_all.html?locale=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build-an-atom/latest/build-an-atom_e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1143000" y="1262489"/>
            <a:ext cx="6858000" cy="17907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ES" sz="4800" b="1">
                <a:latin typeface="Quattrocento Sans"/>
                <a:ea typeface="Quattrocento Sans"/>
                <a:cs typeface="Quattrocento Sans"/>
                <a:sym typeface="Quattrocento Sans"/>
              </a:rPr>
              <a:t>Introducción a la vida universitaria</a:t>
            </a:r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1215270" y="3260100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s-ES" sz="2900" b="1">
                <a:latin typeface="Quattrocento Sans"/>
                <a:ea typeface="Quattrocento Sans"/>
                <a:cs typeface="Quattrocento Sans"/>
                <a:sym typeface="Quattrocento Sans"/>
              </a:rPr>
              <a:t>Módulo Química</a:t>
            </a:r>
            <a:endParaRPr sz="2900"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1" name="Google Shape;51;p1" descr="Patrón de fon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80682"/>
          <a:stretch/>
        </p:blipFill>
        <p:spPr>
          <a:xfrm>
            <a:off x="4778278" y="282555"/>
            <a:ext cx="1179899" cy="88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 descr="logo-facultad-medicina-u-de-chile - Redbionov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947" y="92023"/>
            <a:ext cx="2031503" cy="105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ABC133-69BE-1BBE-F4DE-AF652D20837F}"/>
              </a:ext>
            </a:extLst>
          </p:cNvPr>
          <p:cNvSpPr txBox="1"/>
          <p:nvPr/>
        </p:nvSpPr>
        <p:spPr>
          <a:xfrm>
            <a:off x="3281335" y="102394"/>
            <a:ext cx="5726415" cy="920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Grandes ideas de la Química sobre la clasificación de la materia</a:t>
            </a:r>
          </a:p>
        </p:txBody>
      </p:sp>
      <p:pic>
        <p:nvPicPr>
          <p:cNvPr id="4098" name="Picture 2" descr="Bienvenidos a Descubrir La Química : Representación de moléculas orgánicas  (a nivel nombrar-formular)">
            <a:extLst>
              <a:ext uri="{FF2B5EF4-FFF2-40B4-BE49-F238E27FC236}">
                <a16:creationId xmlns:a16="http://schemas.microsoft.com/office/drawing/2014/main" id="{45F4F717-A840-7DEF-5DB1-E63A40B21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7" r="33698" b="1"/>
          <a:stretch/>
        </p:blipFill>
        <p:spPr bwMode="auto">
          <a:xfrm>
            <a:off x="20" y="10"/>
            <a:ext cx="3147352" cy="51434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117;p7"/>
          <p:cNvSpPr txBox="1"/>
          <p:nvPr/>
        </p:nvSpPr>
        <p:spPr>
          <a:xfrm>
            <a:off x="3147372" y="1257926"/>
            <a:ext cx="5860378" cy="364625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L="285750" marR="0" lvl="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 </a:t>
            </a:r>
            <a:r>
              <a:rPr lang="es-CL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s-C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está constituido por partículas muy pequeñas denominadas </a:t>
            </a:r>
            <a:r>
              <a:rPr lang="es-CL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átomos</a:t>
            </a:r>
            <a:r>
              <a:rPr lang="es-C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CL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Las sustancias hechas de una sola clase de átomo se llaman elementos, de los que se conocen sobre 100, entre naturales y sintéticos</a:t>
            </a:r>
            <a:r>
              <a:rPr lang="es-C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Estos </a:t>
            </a:r>
            <a:r>
              <a:rPr lang="es-CL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se pueden combinar para formar una gran variedad de sustancias </a:t>
            </a:r>
            <a:r>
              <a:rPr lang="es-CL" sz="1800" b="1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compuestas</a:t>
            </a:r>
            <a:r>
              <a:rPr lang="es-CL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(</a:t>
            </a:r>
            <a:r>
              <a:rPr lang="es-CL" sz="180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Harlen</a:t>
            </a:r>
            <a:r>
              <a:rPr lang="es-CL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et al., 2015, Next GSS, en línea).</a:t>
            </a:r>
            <a:endParaRPr lang="es-C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marR="0" lvl="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Las </a:t>
            </a:r>
            <a:r>
              <a:rPr lang="es-MX" sz="1800" b="1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propiedades</a:t>
            </a:r>
            <a:r>
              <a:rPr lang="es-MX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y </a:t>
            </a:r>
            <a:r>
              <a:rPr lang="es-MX" sz="1800" b="1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comportamiento</a:t>
            </a:r>
            <a:r>
              <a:rPr lang="es-MX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de las mezclas responden a las sustancias que lo componen y a su proporción. Las </a:t>
            </a:r>
            <a:r>
              <a:rPr lang="es-MX" sz="1800" b="1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interacciones</a:t>
            </a:r>
            <a:r>
              <a:rPr lang="es-MX" sz="180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entre las sustancias y mezclas determinan sus propiedades y su comportamiento físico y químico  (Marzábal, et al., 2024).</a:t>
            </a:r>
          </a:p>
          <a:p>
            <a:pPr marL="285750" marR="0" lvl="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160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8" name="Google Shape;118;p7"/>
          <p:cNvSpPr txBox="1">
            <a:spLocks noGrp="1"/>
          </p:cNvSpPr>
          <p:nvPr>
            <p:ph type="sldNum" idx="12"/>
          </p:nvPr>
        </p:nvSpPr>
        <p:spPr>
          <a:xfrm>
            <a:off x="6895264" y="4767262"/>
            <a:ext cx="1620086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10</a:t>
            </a:fld>
            <a:endParaRPr lang="en-US" sz="70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83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309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PPT - Clasificación de la Materia PowerPoint Presentation, free download -  ID:3709364">
            <a:extLst>
              <a:ext uri="{FF2B5EF4-FFF2-40B4-BE49-F238E27FC236}">
                <a16:creationId xmlns:a16="http://schemas.microsoft.com/office/drawing/2014/main" id="{D63D8853-C065-961A-9DDF-A37BA3D00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0" y="96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6A16F9-9264-36F3-0868-9A3149CA857F}"/>
              </a:ext>
            </a:extLst>
          </p:cNvPr>
          <p:cNvSpPr txBox="1"/>
          <p:nvPr/>
        </p:nvSpPr>
        <p:spPr>
          <a:xfrm>
            <a:off x="3897824" y="0"/>
            <a:ext cx="1131376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Materia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E7241F-C6DF-6D6D-89F9-1DD196F709A4}"/>
              </a:ext>
            </a:extLst>
          </p:cNvPr>
          <p:cNvSpPr txBox="1"/>
          <p:nvPr/>
        </p:nvSpPr>
        <p:spPr>
          <a:xfrm>
            <a:off x="1686731" y="640599"/>
            <a:ext cx="1831384" cy="307777"/>
          </a:xfrm>
          <a:prstGeom prst="rect">
            <a:avLst/>
          </a:prstGeom>
          <a:solidFill>
            <a:srgbClr val="B724D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Sustancia pura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AFD815-EF15-287A-38A1-464C6D363BC2}"/>
              </a:ext>
            </a:extLst>
          </p:cNvPr>
          <p:cNvSpPr txBox="1"/>
          <p:nvPr/>
        </p:nvSpPr>
        <p:spPr>
          <a:xfrm>
            <a:off x="5414794" y="640598"/>
            <a:ext cx="183138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Mezcla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A66C0D-B657-9FE3-28B5-A608A0EE95B1}"/>
              </a:ext>
            </a:extLst>
          </p:cNvPr>
          <p:cNvSpPr txBox="1"/>
          <p:nvPr/>
        </p:nvSpPr>
        <p:spPr>
          <a:xfrm>
            <a:off x="826575" y="1345770"/>
            <a:ext cx="130444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Elemento</a:t>
            </a:r>
          </a:p>
          <a:p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7C639-F441-5FC5-99CA-5FCB97363583}"/>
              </a:ext>
            </a:extLst>
          </p:cNvPr>
          <p:cNvSpPr txBox="1"/>
          <p:nvPr/>
        </p:nvSpPr>
        <p:spPr>
          <a:xfrm>
            <a:off x="2792277" y="1345770"/>
            <a:ext cx="130444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Compuesto</a:t>
            </a:r>
          </a:p>
          <a:p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AFC911-0942-99A8-84A3-F75E93C052F1}"/>
              </a:ext>
            </a:extLst>
          </p:cNvPr>
          <p:cNvSpPr txBox="1"/>
          <p:nvPr/>
        </p:nvSpPr>
        <p:spPr>
          <a:xfrm>
            <a:off x="4838053" y="1326402"/>
            <a:ext cx="1304441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Mezcla heterogénea</a:t>
            </a:r>
          </a:p>
          <a:p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3A5FB9-EE38-40DA-C8B8-51CDDEEC7569}"/>
              </a:ext>
            </a:extLst>
          </p:cNvPr>
          <p:cNvSpPr txBox="1"/>
          <p:nvPr/>
        </p:nvSpPr>
        <p:spPr>
          <a:xfrm>
            <a:off x="6803755" y="1314695"/>
            <a:ext cx="1304441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Mezcla homogénea</a:t>
            </a:r>
          </a:p>
          <a:p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5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8"/>
              <p:cNvSpPr txBox="1"/>
              <p:nvPr/>
            </p:nvSpPr>
            <p:spPr>
              <a:xfrm>
                <a:off x="385650" y="571789"/>
                <a:ext cx="8372700" cy="3944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just" rtl="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Si bien desde la Química el agua se define como un </a:t>
                </a:r>
                <a:r>
                  <a:rPr lang="es-ES" sz="1800" b="1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compuesto</a:t>
                </a: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 con una composición elemental fija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CL" sz="1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𝐻</m:t>
                        </m:r>
                      </m:e>
                      <m:sub>
                        <m:r>
                          <a:rPr lang="es-CL" sz="1800" b="0" i="1" u="none" strike="noStrike" cap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b>
                    </m:sSub>
                    <m:r>
                      <a:rPr lang="es-CL" sz="1800" b="0" i="1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𝑂</m:t>
                    </m:r>
                    <m:r>
                      <a:rPr lang="es-CL" sz="1800" b="0" i="0" u="none" strike="noStrike" cap="non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ar-AE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el cual es </a:t>
                </a:r>
                <a:r>
                  <a:rPr lang="es-ES" sz="1800" b="1" i="1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incoloro, inodoro e insípido,</a:t>
                </a: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 en nuestra vida y el entorno interactuamos con </a:t>
                </a:r>
                <a:r>
                  <a:rPr lang="es-ES" sz="1800" i="1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aguas</a:t>
                </a: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 que vienen siendo mezclas de diferentes sustancias en determinadas concentraciones. </a:t>
                </a:r>
              </a:p>
              <a:p>
                <a:pPr marL="0" marR="0" lvl="0" indent="0" algn="just" rtl="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s-ES" sz="1800" dirty="0"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s-ES" sz="1800" dirty="0"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s-ES" sz="1800" dirty="0"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s-ES" sz="1800" dirty="0"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070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En otras palabras, si bien desde el </a:t>
                </a:r>
                <a:r>
                  <a:rPr lang="es-ES" sz="1800" b="1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lenguaje químico </a:t>
                </a: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se entiende el agua como un compuesto, en el </a:t>
                </a:r>
                <a:r>
                  <a:rPr lang="es-ES" sz="1800" b="1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lenguaje cotidiano </a:t>
                </a:r>
                <a:r>
                  <a:rPr lang="es-ES" sz="1800" i="0" u="none" strike="noStrike" cap="none" dirty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el uso de este término hace referencias a mezclas de sustancias.  </a:t>
                </a:r>
                <a:endParaRPr sz="1800" i="0" u="none" strike="noStrike" cap="none" dirty="0">
                  <a:solidFill>
                    <a:srgbClr val="000000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23" name="Google Shape;123;p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0" y="571789"/>
                <a:ext cx="8372700" cy="3944768"/>
              </a:xfrm>
              <a:prstGeom prst="rect">
                <a:avLst/>
              </a:prstGeom>
              <a:blipFill>
                <a:blip r:embed="rId3"/>
                <a:stretch>
                  <a:fillRect l="-873" r="-8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Google Shape;124;p8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Aguas Río Claro | Agua purificada libre de sodio y de alta pureza">
            <a:extLst>
              <a:ext uri="{FF2B5EF4-FFF2-40B4-BE49-F238E27FC236}">
                <a16:creationId xmlns:a16="http://schemas.microsoft.com/office/drawing/2014/main" id="{F0CC788E-DD19-807F-E833-3BA47E58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8" y="1914921"/>
            <a:ext cx="3227845" cy="13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ua Destilada - Solo Venta en Sucursal - TOPMEDIC">
            <a:extLst>
              <a:ext uri="{FF2B5EF4-FFF2-40B4-BE49-F238E27FC236}">
                <a16:creationId xmlns:a16="http://schemas.microsoft.com/office/drawing/2014/main" id="{7D5D5683-7D45-E462-357F-758641C5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16" y="1851563"/>
            <a:ext cx="1666553" cy="16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0" y="42576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0" y="83343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0" y="104965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9" descr="Los timos del agua - Naukas"/>
          <p:cNvPicPr preferRelativeResize="0"/>
          <p:nvPr/>
        </p:nvPicPr>
        <p:blipFill rotWithShape="1">
          <a:blip r:embed="rId3">
            <a:alphaModFix/>
          </a:blip>
          <a:srcRect t="9102" b="18876"/>
          <a:stretch/>
        </p:blipFill>
        <p:spPr>
          <a:xfrm>
            <a:off x="123366" y="3521101"/>
            <a:ext cx="2043975" cy="129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664482" y="2676293"/>
            <a:ext cx="12738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2219528" y="2051737"/>
            <a:ext cx="15859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Agua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477900" y="160149"/>
            <a:ext cx="86661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latin typeface="+mj-lt"/>
                <a:ea typeface="Calibri"/>
                <a:cs typeface="Calibri"/>
                <a:sym typeface="Calibri"/>
              </a:rPr>
              <a:t>¿</a:t>
            </a:r>
            <a:r>
              <a:rPr lang="es-ES" sz="240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Por qué en química se usan diversas  representaciones de la misma sustancia?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latin typeface="+mj-lt"/>
                <a:ea typeface="Calibri"/>
                <a:cs typeface="Calibri"/>
                <a:sym typeface="Calibri"/>
              </a:rPr>
              <a:t>¿</a:t>
            </a:r>
            <a:r>
              <a:rPr lang="es-ES" sz="240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Q</a:t>
            </a:r>
            <a:r>
              <a:rPr lang="es-ES" sz="2400" dirty="0">
                <a:latin typeface="+mj-lt"/>
                <a:ea typeface="Calibri"/>
                <a:cs typeface="Calibri"/>
                <a:sym typeface="Calibri"/>
              </a:rPr>
              <a:t>ué significado químico tienen los símbolos y colores empleados?</a:t>
            </a:r>
            <a:endParaRPr sz="2400" dirty="0"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645" y="2962556"/>
            <a:ext cx="1329945" cy="111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9"/>
          <p:cNvPicPr preferRelativeResize="0"/>
          <p:nvPr/>
        </p:nvPicPr>
        <p:blipFill rotWithShape="1">
          <a:blip r:embed="rId5">
            <a:alphaModFix/>
          </a:blip>
          <a:srcRect l="13215" t="15486" r="19843" b="23350"/>
          <a:stretch/>
        </p:blipFill>
        <p:spPr>
          <a:xfrm>
            <a:off x="3704720" y="1753617"/>
            <a:ext cx="5315914" cy="287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/>
        </p:nvSpPr>
        <p:spPr>
          <a:xfrm>
            <a:off x="263250" y="194800"/>
            <a:ext cx="8822100" cy="287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Simulación interactiva Estados de la materia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significado químico tienen los símbolos y colores empleados?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procesos y propiedades del agua se representan en la simulación?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accent1"/>
                </a:solidFill>
                <a:hlinkClick r:id="rId3"/>
              </a:rPr>
              <a:t>Simulador átomos y moléculas</a:t>
            </a:r>
            <a:endParaRPr sz="1800" b="1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4">
            <a:alphaModFix/>
          </a:blip>
          <a:srcRect l="32763" t="12172" r="13331" b="12107"/>
          <a:stretch/>
        </p:blipFill>
        <p:spPr>
          <a:xfrm>
            <a:off x="4154228" y="1882151"/>
            <a:ext cx="3943636" cy="306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194" y="2191030"/>
            <a:ext cx="2912414" cy="290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bbfe19ac8_0_23"/>
          <p:cNvSpPr txBox="1"/>
          <p:nvPr/>
        </p:nvSpPr>
        <p:spPr>
          <a:xfrm>
            <a:off x="263259" y="194811"/>
            <a:ext cx="8372700" cy="39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Simulación</a:t>
            </a:r>
            <a:r>
              <a:rPr lang="es-ES" sz="2400" dirty="0">
                <a:solidFill>
                  <a:schemeClr val="tx1"/>
                </a:solidFill>
              </a:rPr>
              <a:t> Interactiva Soluciones de azúcar y sal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ES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significado químico tienen los símbolos y colores empleados?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procesos y propiedades del agua se representan en la simulación?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Simulador disolución sal en agua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6bbfe19ac8_0_23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6bbfe19ac8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260" y="2311339"/>
            <a:ext cx="4156424" cy="26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6bbfe19ac8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4873" y="2180857"/>
            <a:ext cx="4570351" cy="263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bbfe19ac8_0_15"/>
          <p:cNvSpPr txBox="1"/>
          <p:nvPr/>
        </p:nvSpPr>
        <p:spPr>
          <a:xfrm>
            <a:off x="263259" y="194811"/>
            <a:ext cx="8372700" cy="260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400" dirty="0">
                <a:solidFill>
                  <a:schemeClr val="tx1"/>
                </a:solidFill>
              </a:rPr>
              <a:t>Actividad 2: Explora libremente los modos átomo, símbolo y juego de la siguiente simulación interactiva (15 minutos)</a:t>
            </a:r>
          </a:p>
          <a:p>
            <a:pPr marL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accent1"/>
                </a:solidFill>
                <a:hlinkClick r:id="rId3"/>
              </a:rPr>
              <a:t>Simulador construcción átomo</a:t>
            </a:r>
            <a:endParaRPr sz="1800" b="1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6bbfe19ac8_0_15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6bbfe19ac8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410" y="1362330"/>
            <a:ext cx="3522726" cy="331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9;p11">
            <a:extLst>
              <a:ext uri="{FF2B5EF4-FFF2-40B4-BE49-F238E27FC236}">
                <a16:creationId xmlns:a16="http://schemas.microsoft.com/office/drawing/2014/main" id="{F2C43A79-C465-A86F-7F8A-FDD622E33A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4882" t="15487" r="18141" b="17709"/>
          <a:stretch/>
        </p:blipFill>
        <p:spPr>
          <a:xfrm>
            <a:off x="508041" y="2222499"/>
            <a:ext cx="4212087" cy="227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4E498F-F7FA-F14A-ADC4-01CD2CD94F11}"/>
              </a:ext>
            </a:extLst>
          </p:cNvPr>
          <p:cNvSpPr txBox="1"/>
          <p:nvPr/>
        </p:nvSpPr>
        <p:spPr>
          <a:xfrm>
            <a:off x="595246" y="290197"/>
            <a:ext cx="7549592" cy="973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Actividad 2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g26bbfe19ac8_0_67"/>
          <p:cNvSpPr txBox="1"/>
          <p:nvPr/>
        </p:nvSpPr>
        <p:spPr>
          <a:xfrm>
            <a:off x="208436" y="1791913"/>
            <a:ext cx="3398174" cy="27295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s-CL" sz="1800" dirty="0">
                <a:latin typeface="+mj-lt"/>
                <a:ea typeface="Calibri"/>
                <a:cs typeface="Calibri"/>
                <a:sym typeface="Calibri"/>
              </a:rPr>
              <a:t>1. Elabora en la opción “átomo” de la simulación dos modelos de átomos para el mismo elemento, donde uno sea neutro y el otro sea un ion. 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s-CL" sz="1800" dirty="0">
                <a:latin typeface="+mj-lt"/>
                <a:ea typeface="Calibri"/>
                <a:cs typeface="Calibri"/>
                <a:sym typeface="Calibri"/>
              </a:rPr>
              <a:t>2. ¿Cuáles son las semejanzas y diferencias entre ambos en su estructura atómica?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5" name="Google Shape;175;g26bbfe19ac8_0_67"/>
          <p:cNvGraphicFramePr/>
          <p:nvPr>
            <p:extLst>
              <p:ext uri="{D42A27DB-BD31-4B8C-83A1-F6EECF244321}">
                <p14:modId xmlns:p14="http://schemas.microsoft.com/office/powerpoint/2010/main" val="1863014022"/>
              </p:ext>
            </p:extLst>
          </p:nvPr>
        </p:nvGraphicFramePr>
        <p:xfrm>
          <a:off x="3640056" y="2236197"/>
          <a:ext cx="4897465" cy="164379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8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9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000" b="1" cap="all" spc="6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18" marB="6741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000" b="1" i="0" u="none" strike="noStrike" cap="none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Calibri"/>
                        </a:rPr>
                        <a:t>Modelo atómico (neutro)</a:t>
                      </a:r>
                      <a:endParaRPr sz="1000" b="1" i="0" u="none" strike="noStrike" cap="none" spc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0560" marR="50560" marT="67418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1" i="0" u="none" strike="noStrike" cap="none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Calibri"/>
                        </a:rPr>
                        <a:t>Modelo atómico (ion)</a:t>
                      </a:r>
                      <a:endParaRPr sz="1000" b="1" i="0" u="none" strike="noStrike" cap="none" spc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0560" marR="50560" marT="67418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b="1" i="0" u="none" strike="noStrike" cap="none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Calibri"/>
                        </a:rPr>
                        <a:t>Semejanzas</a:t>
                      </a:r>
                      <a:endParaRPr sz="1000" b="1" i="0" u="none" strike="noStrike" cap="none" spc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0560" marR="50560" marT="67418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b="1" i="0" u="none" strike="noStrike" cap="none" spc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Calibri"/>
                        </a:rPr>
                        <a:t>Diferencias</a:t>
                      </a:r>
                      <a:endParaRPr sz="1000" b="1" i="0" u="none" strike="noStrike" cap="none" spc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50560" marR="50560" marT="67418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b="1" cap="none" spc="0" dirty="0">
                          <a:solidFill>
                            <a:schemeClr val="tx1"/>
                          </a:solidFill>
                          <a:latin typeface="+mj-lt"/>
                          <a:sym typeface="Calibri"/>
                        </a:rPr>
                        <a:t>Elemento 1</a:t>
                      </a:r>
                      <a:endParaRPr sz="1000" b="1" cap="none" spc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000" i="1" cap="none" spc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cap="none" spc="0" dirty="0">
                          <a:solidFill>
                            <a:schemeClr val="tx1"/>
                          </a:solidFill>
                          <a:latin typeface="+mj-lt"/>
                          <a:sym typeface="Calibri"/>
                        </a:rPr>
                        <a:t> </a:t>
                      </a:r>
                      <a:endParaRPr sz="1000" cap="none" spc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cap="none" spc="0">
                          <a:solidFill>
                            <a:schemeClr val="tx1"/>
                          </a:solidFill>
                          <a:latin typeface="+mj-lt"/>
                          <a:sym typeface="Calibri"/>
                        </a:rPr>
                        <a:t> </a:t>
                      </a:r>
                      <a:endParaRPr sz="1000" cap="none" spc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000" cap="none" spc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0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b="1" cap="none" spc="0">
                          <a:solidFill>
                            <a:schemeClr val="tx1"/>
                          </a:solidFill>
                          <a:latin typeface="+mj-lt"/>
                          <a:sym typeface="Calibri"/>
                        </a:rPr>
                        <a:t>Elemento 2</a:t>
                      </a:r>
                      <a:endParaRPr sz="1000" b="1" cap="none" spc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cap="none" spc="0">
                          <a:solidFill>
                            <a:schemeClr val="tx1"/>
                          </a:solidFill>
                          <a:latin typeface="+mj-lt"/>
                          <a:sym typeface="Calibri"/>
                        </a:rPr>
                        <a:t> </a:t>
                      </a:r>
                      <a:endParaRPr sz="1000" i="1" cap="none" spc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cap="none" spc="0">
                          <a:solidFill>
                            <a:schemeClr val="tx1"/>
                          </a:solidFill>
                          <a:latin typeface="+mj-lt"/>
                          <a:sym typeface="Calibri"/>
                        </a:rPr>
                        <a:t> </a:t>
                      </a:r>
                      <a:endParaRPr sz="1000" cap="none" spc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cap="none" spc="0" dirty="0">
                          <a:solidFill>
                            <a:schemeClr val="tx1"/>
                          </a:solidFill>
                          <a:latin typeface="+mj-lt"/>
                          <a:sym typeface="Calibri"/>
                        </a:rPr>
                        <a:t> </a:t>
                      </a:r>
                      <a:endParaRPr sz="1000" cap="none" spc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000" cap="none" spc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560" marR="50560" marT="67407" marB="67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4E498F-F7FA-F14A-ADC4-01CD2CD94F11}"/>
              </a:ext>
            </a:extLst>
          </p:cNvPr>
          <p:cNvSpPr txBox="1"/>
          <p:nvPr/>
        </p:nvSpPr>
        <p:spPr>
          <a:xfrm>
            <a:off x="595246" y="290197"/>
            <a:ext cx="7549592" cy="973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Actividad 2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A3081C-1075-6C33-D8F2-D5E8FDE5B152}"/>
              </a:ext>
            </a:extLst>
          </p:cNvPr>
          <p:cNvSpPr txBox="1"/>
          <p:nvPr/>
        </p:nvSpPr>
        <p:spPr>
          <a:xfrm>
            <a:off x="372689" y="1703731"/>
            <a:ext cx="8050640" cy="1027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1800" dirty="0">
                <a:latin typeface="+mj-lt"/>
                <a:ea typeface="Calibri"/>
                <a:cs typeface="Calibri"/>
                <a:sym typeface="Calibri"/>
              </a:rPr>
              <a:t>3. La siguiente imagen muestra dos modelos de átomos para el mismo elemento, donde uno sea neutro y el otro sea un ion. ¿Cuál es la diferencia entre ambos?</a:t>
            </a:r>
            <a:endParaRPr lang="es-MX"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6E3431C-DAC5-6B8C-3146-5F4D6EA36504}"/>
              </a:ext>
            </a:extLst>
          </p:cNvPr>
          <p:cNvGrpSpPr/>
          <p:nvPr/>
        </p:nvGrpSpPr>
        <p:grpSpPr>
          <a:xfrm>
            <a:off x="1162953" y="2831713"/>
            <a:ext cx="3132518" cy="2166449"/>
            <a:chOff x="1201851" y="1268370"/>
            <a:chExt cx="4083071" cy="2900674"/>
          </a:xfrm>
        </p:grpSpPr>
        <p:pic>
          <p:nvPicPr>
            <p:cNvPr id="181" name="Google Shape;181;g26bbfe19ac8_0_47"/>
            <p:cNvPicPr preferRelativeResize="0"/>
            <p:nvPr/>
          </p:nvPicPr>
          <p:blipFill rotWithShape="1">
            <a:blip r:embed="rId3">
              <a:alphaModFix/>
            </a:blip>
            <a:srcRect r="39423" b="20581"/>
            <a:stretch/>
          </p:blipFill>
          <p:spPr>
            <a:xfrm>
              <a:off x="1201851" y="1268370"/>
              <a:ext cx="4083071" cy="2900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A3BA286-6E06-8BBC-B267-2FCFCBEF0D64}"/>
                </a:ext>
              </a:extLst>
            </p:cNvPr>
            <p:cNvSpPr txBox="1"/>
            <p:nvPr/>
          </p:nvSpPr>
          <p:spPr>
            <a:xfrm>
              <a:off x="3944319" y="1744653"/>
              <a:ext cx="12553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L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8CC08AC-D841-5764-C2C6-D54119480DF4}"/>
              </a:ext>
            </a:extLst>
          </p:cNvPr>
          <p:cNvGrpSpPr/>
          <p:nvPr/>
        </p:nvGrpSpPr>
        <p:grpSpPr>
          <a:xfrm>
            <a:off x="4668160" y="2730722"/>
            <a:ext cx="3094873" cy="2267440"/>
            <a:chOff x="1300885" y="964377"/>
            <a:chExt cx="4251161" cy="3282160"/>
          </a:xfrm>
        </p:grpSpPr>
        <p:pic>
          <p:nvPicPr>
            <p:cNvPr id="187" name="Google Shape;187;g26bbfe19ac8_0_61"/>
            <p:cNvPicPr preferRelativeResize="0"/>
            <p:nvPr/>
          </p:nvPicPr>
          <p:blipFill rotWithShape="1">
            <a:blip r:embed="rId4">
              <a:alphaModFix/>
            </a:blip>
            <a:srcRect r="38564" b="19890"/>
            <a:stretch/>
          </p:blipFill>
          <p:spPr>
            <a:xfrm>
              <a:off x="1300885" y="964377"/>
              <a:ext cx="4251161" cy="3282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1BB6053-E0F3-14DA-7783-91CCBEAC44F4}"/>
                </a:ext>
              </a:extLst>
            </p:cNvPr>
            <p:cNvSpPr txBox="1"/>
            <p:nvPr/>
          </p:nvSpPr>
          <p:spPr>
            <a:xfrm>
              <a:off x="4076054" y="1519928"/>
              <a:ext cx="991891" cy="3011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122593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4E498F-F7FA-F14A-ADC4-01CD2CD94F11}"/>
              </a:ext>
            </a:extLst>
          </p:cNvPr>
          <p:cNvSpPr txBox="1"/>
          <p:nvPr/>
        </p:nvSpPr>
        <p:spPr>
          <a:xfrm>
            <a:off x="595246" y="290197"/>
            <a:ext cx="7549592" cy="973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Actividad 2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BB6053-E0F3-14DA-7783-91CCBEAC44F4}"/>
              </a:ext>
            </a:extLst>
          </p:cNvPr>
          <p:cNvSpPr txBox="1"/>
          <p:nvPr/>
        </p:nvSpPr>
        <p:spPr>
          <a:xfrm>
            <a:off x="6550633" y="2812342"/>
            <a:ext cx="722103" cy="208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2" name="Google Shape;192;g26bbfe19ac8_0_79">
            <a:extLst>
              <a:ext uri="{FF2B5EF4-FFF2-40B4-BE49-F238E27FC236}">
                <a16:creationId xmlns:a16="http://schemas.microsoft.com/office/drawing/2014/main" id="{9D726A8B-BD9C-1074-C0DE-8EECCBD5E098}"/>
              </a:ext>
            </a:extLst>
          </p:cNvPr>
          <p:cNvSpPr txBox="1"/>
          <p:nvPr/>
        </p:nvSpPr>
        <p:spPr>
          <a:xfrm>
            <a:off x="372688" y="1791913"/>
            <a:ext cx="8120400" cy="157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s-MX" sz="1800" dirty="0">
                <a:latin typeface="+mj-lt"/>
                <a:ea typeface="Calibri"/>
                <a:cs typeface="Calibri"/>
                <a:sym typeface="Calibri"/>
              </a:rPr>
              <a:t>4. ¿Qué hiciste en la simulación para construir átomos neutros y iones?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s-MX" sz="1800" dirty="0">
                <a:latin typeface="+mj-lt"/>
                <a:ea typeface="Calibri"/>
                <a:cs typeface="Calibri"/>
                <a:sym typeface="Calibri"/>
              </a:rPr>
              <a:t>5. Si átomos de un mismo elemento tienen diferente carga, ¿tendrán diferentes propiedades? ¿Por qué? </a:t>
            </a:r>
          </a:p>
        </p:txBody>
      </p:sp>
    </p:spTree>
    <p:extLst>
      <p:ext uri="{BB962C8B-B14F-4D97-AF65-F5344CB8AC3E}">
        <p14:creationId xmlns:p14="http://schemas.microsoft.com/office/powerpoint/2010/main" val="212467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CDFDA4C-F140-A191-BF54-D547E04D4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6" r="7916" b="-3"/>
          <a:stretch/>
        </p:blipFill>
        <p:spPr>
          <a:xfrm>
            <a:off x="20" y="10"/>
            <a:ext cx="4653283" cy="3835898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57" name="Google Shape;57;p2"/>
          <p:cNvSpPr txBox="1"/>
          <p:nvPr/>
        </p:nvSpPr>
        <p:spPr>
          <a:xfrm>
            <a:off x="360760" y="245269"/>
            <a:ext cx="3123008" cy="195857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34343"/>
              </a:buClr>
              <a:buSzPts val="2300"/>
            </a:pPr>
            <a:r>
              <a:rPr lang="en-US" sz="270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¿Cuáles son los objetivos de aprendizaje de esta sesión?</a:t>
            </a:r>
          </a:p>
        </p:txBody>
      </p: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67246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2</a:t>
            </a:fld>
            <a:endParaRPr lang="en-US" sz="700" kern="120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Calibri"/>
            </a:endParaRPr>
          </a:p>
        </p:txBody>
      </p:sp>
      <p:graphicFrame>
        <p:nvGraphicFramePr>
          <p:cNvPr id="61" name="Google Shape;58;p2">
            <a:extLst>
              <a:ext uri="{FF2B5EF4-FFF2-40B4-BE49-F238E27FC236}">
                <a16:creationId xmlns:a16="http://schemas.microsoft.com/office/drawing/2014/main" id="{4B49399D-BB8E-9DCB-2189-A13448707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479388"/>
              </p:ext>
            </p:extLst>
          </p:nvPr>
        </p:nvGraphicFramePr>
        <p:xfrm>
          <a:off x="3844508" y="1441342"/>
          <a:ext cx="5299472" cy="347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35784f59c_1_0"/>
          <p:cNvSpPr txBox="1">
            <a:spLocks noGrp="1"/>
          </p:cNvSpPr>
          <p:nvPr>
            <p:ph type="title"/>
          </p:nvPr>
        </p:nvSpPr>
        <p:spPr>
          <a:xfrm>
            <a:off x="2787278" y="244026"/>
            <a:ext cx="28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2800" b="1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Ticket de salida </a:t>
            </a:r>
            <a:endParaRPr sz="2800" b="1">
              <a:solidFill>
                <a:srgbClr val="1F386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4" name="Google Shape;204;g2c35784f59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189" y="1187735"/>
            <a:ext cx="3336178" cy="3171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/>
        </p:nvSpPr>
        <p:spPr>
          <a:xfrm>
            <a:off x="630936" y="250983"/>
            <a:ext cx="7882128" cy="80768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34343"/>
              </a:buClr>
              <a:buSzPts val="2300"/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¿</a:t>
            </a:r>
            <a:r>
              <a:rPr lang="en-US" sz="300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Cuál es la estructura de esta sesión? </a:t>
            </a:r>
          </a:p>
        </p:txBody>
      </p:sp>
      <p:graphicFrame>
        <p:nvGraphicFramePr>
          <p:cNvPr id="195" name="CuadroTexto 9">
            <a:extLst>
              <a:ext uri="{FF2B5EF4-FFF2-40B4-BE49-F238E27FC236}">
                <a16:creationId xmlns:a16="http://schemas.microsoft.com/office/drawing/2014/main" id="{25D193C5-A762-8A50-AA3C-4F1F77C4B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890581"/>
              </p:ext>
            </p:extLst>
          </p:nvPr>
        </p:nvGraphicFramePr>
        <p:xfrm>
          <a:off x="628650" y="1303020"/>
          <a:ext cx="7879842" cy="34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321475" y="339175"/>
            <a:ext cx="8478600" cy="464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300" b="1" dirty="0">
                <a:latin typeface="Calibri"/>
                <a:ea typeface="Calibri"/>
                <a:cs typeface="Calibri"/>
                <a:sym typeface="Calibri"/>
              </a:rPr>
              <a:t>Algunas explicaciones científicas de la sesión anterior: ¿Por qué la miel no caduca? </a:t>
            </a:r>
            <a:endParaRPr sz="23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miel es un líquido viscoso que no necesita refrigeración para preservarse. No tiene una fórmula química definida, sino que es una mezcla de diferentes sustancias como agua, azúcares (fructosa, glucosa y otros), pequeñas cantidades de proteínas, aminoácidos, vitaminas, minerales y enzimas. </a:t>
            </a:r>
            <a:endParaRPr sz="1900" dirty="0">
              <a:solidFill>
                <a:srgbClr val="1F1F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La miel no caduca </a:t>
            </a:r>
            <a:r>
              <a:rPr lang="es-ES" sz="1700" i="1" u="sng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debido a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 los siguientes factores clave: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s-ES" sz="1700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es-ES" sz="1700" b="1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Bajo contenido de agua</a:t>
            </a:r>
            <a:r>
              <a:rPr lang="es-ES" sz="1700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 La miel tiene un contenido de agua muy bajo (17-20%), y</a:t>
            </a:r>
            <a:r>
              <a:rPr lang="es-ES" sz="1700" i="1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las bacterias y otros microorganismos necesitan agua para crecer y reproducirse, </a:t>
            </a:r>
            <a:r>
              <a:rPr lang="es-ES" sz="1700" i="1" u="sng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por lo que</a:t>
            </a:r>
            <a:r>
              <a:rPr lang="es-ES" sz="1700" i="1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un ambiente con tan poca agua les resulta hostil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es-ES" sz="1700" b="1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Acidez:</a:t>
            </a:r>
            <a:r>
              <a:rPr lang="es-ES" sz="17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 miel tiene un pH ácido (3.2-4.5) </a:t>
            </a:r>
            <a:r>
              <a:rPr lang="es-ES" sz="1700" i="1" u="sng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debido a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 la presencia de ácidos orgánicos como el ácido glucónico y el ácido láctico. </a:t>
            </a:r>
            <a:r>
              <a:rPr lang="es-ES" sz="1700" i="1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Este pH ácido también dificulta el crecimiento de bacterias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es-ES" sz="1700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700" b="1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Actividad antimicrobiana:</a:t>
            </a:r>
            <a:r>
              <a:rPr lang="es-ES" sz="17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 miel contiene enzimas como la glucosa oxidasa</a:t>
            </a:r>
            <a:r>
              <a:rPr lang="es-ES" sz="1700" i="1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que produce peróxido de hidrógeno, un compuesto con propiedades antibacterianas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700" i="1" u="sng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7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miel contiene compuestos fenólicos y flavonoides</a:t>
            </a:r>
            <a:r>
              <a:rPr lang="es-ES" sz="1700" i="1" dirty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 que también tienen actividad antimicrobiana.</a:t>
            </a:r>
            <a:endParaRPr sz="1700" i="1" dirty="0">
              <a:solidFill>
                <a:srgbClr val="1F1F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80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g26bbfe19ac8_0_74"/>
          <p:cNvSpPr txBox="1"/>
          <p:nvPr/>
        </p:nvSpPr>
        <p:spPr>
          <a:xfrm>
            <a:off x="719896" y="482600"/>
            <a:ext cx="7053455" cy="404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MX" sz="2001" b="1" i="0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Actividad 1:</a:t>
            </a:r>
            <a:r>
              <a:rPr lang="es-MX" sz="2001" b="0" i="0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 Describe, mediante un dibujo complementado con texto, las propiedades y composición a nivel macroscópico y submicroscópico de uno de los siguientes productos, usando la tabla adjunta  (15 minutos). </a:t>
            </a:r>
          </a:p>
          <a:p>
            <a:pPr algn="just"/>
            <a:endParaRPr lang="es-MX" sz="2001" b="1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>
              <a:spcBef>
                <a:spcPts val="696"/>
              </a:spcBef>
            </a:pPr>
            <a:r>
              <a:rPr lang="es-MX" sz="2001" b="1" i="1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-Agua de la llave de la Región Metropolitana</a:t>
            </a:r>
            <a:endParaRPr lang="es-MX" sz="1653" b="0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>
              <a:spcBef>
                <a:spcPts val="696"/>
              </a:spcBef>
            </a:pPr>
            <a:r>
              <a:rPr lang="es-MX" sz="2001" b="1" i="1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-Suero fisiológico </a:t>
            </a:r>
            <a:endParaRPr lang="es-MX" sz="2871" b="1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>
              <a:spcBef>
                <a:spcPts val="696"/>
              </a:spcBef>
            </a:pPr>
            <a:r>
              <a:rPr lang="es-MX" sz="2001" b="1" i="1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-Agua embotellada</a:t>
            </a:r>
            <a:endParaRPr lang="es-MX" sz="1653" b="0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>
              <a:spcBef>
                <a:spcPts val="696"/>
              </a:spcBef>
            </a:pPr>
            <a:r>
              <a:rPr lang="es-MX" sz="2001" b="1" i="1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-Agua de mar de la </a:t>
            </a:r>
            <a:r>
              <a:rPr lang="es-MX" sz="2001" b="1" i="1" dirty="0">
                <a:latin typeface="Calibri"/>
                <a:cs typeface="Calibri"/>
                <a:sym typeface="Calibri"/>
              </a:rPr>
              <a:t>R</a:t>
            </a:r>
            <a:r>
              <a:rPr lang="es-MX" sz="2001" b="1" i="1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egión de Valparaíso.</a:t>
            </a:r>
            <a:endParaRPr lang="es-MX" sz="1653" b="0" i="0" u="none" strike="noStrike" cap="none" dirty="0">
              <a:solidFill>
                <a:srgbClr val="000000"/>
              </a:solidFill>
              <a:latin typeface="Calibri"/>
              <a:ea typeface="Arial"/>
              <a:cs typeface="Calibri"/>
              <a:sym typeface="Calibri"/>
            </a:endParaRPr>
          </a:p>
          <a:p>
            <a:pPr algn="just">
              <a:spcBef>
                <a:spcPts val="696"/>
              </a:spcBef>
            </a:pPr>
            <a:r>
              <a:rPr lang="es-MX" sz="2001" b="1" i="1" u="none" strike="noStrike" cap="none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-Agua de la llave de la Región de Los Lagos.</a:t>
            </a:r>
          </a:p>
          <a:p>
            <a:pPr algn="just">
              <a:spcBef>
                <a:spcPts val="696"/>
              </a:spcBef>
            </a:pPr>
            <a:endParaRPr lang="es-MX" sz="23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6bbfe19ac8_0_74"/>
          <p:cNvSpPr txBox="1">
            <a:spLocks/>
          </p:cNvSpPr>
          <p:nvPr/>
        </p:nvSpPr>
        <p:spPr>
          <a:xfrm>
            <a:off x="7017368" y="4420114"/>
            <a:ext cx="1406735" cy="24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r">
              <a:spcAft>
                <a:spcPts val="600"/>
              </a:spcAft>
              <a:buSzPts val="2100"/>
            </a:pPr>
            <a:fld id="{00000000-1234-1234-1234-123412341234}" type="slidenum">
              <a:rPr lang="es-ES" sz="1827" b="0" i="0" u="none" strike="noStrike" cap="none">
                <a:solidFill>
                  <a:srgbClr val="3A405F"/>
                </a:solidFill>
                <a:latin typeface="Calibri"/>
                <a:ea typeface="Arial"/>
                <a:cs typeface="Calibri"/>
                <a:sym typeface="Calibri"/>
              </a:rPr>
              <a:pPr algn="r">
                <a:spcAft>
                  <a:spcPts val="600"/>
                </a:spcAft>
                <a:buSzPts val="2100"/>
              </a:pPr>
              <a:t>5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37E096-6640-1247-B674-7F974538B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93257"/>
              </p:ext>
            </p:extLst>
          </p:nvPr>
        </p:nvGraphicFramePr>
        <p:xfrm>
          <a:off x="5876479" y="1617977"/>
          <a:ext cx="3098692" cy="19404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98692">
                  <a:extLst>
                    <a:ext uri="{9D8B030D-6E8A-4147-A177-3AD203B41FA5}">
                      <a16:colId xmlns:a16="http://schemas.microsoft.com/office/drawing/2014/main" val="415614744"/>
                    </a:ext>
                  </a:extLst>
                </a:gridCol>
              </a:tblGrid>
              <a:tr h="161647">
                <a:tc>
                  <a:txBody>
                    <a:bodyPr/>
                    <a:lstStyle/>
                    <a:p>
                      <a:pPr marL="0" marR="0" lvl="0" indent="45021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Muestra elegida:</a:t>
                      </a:r>
                      <a:endParaRPr dirty="0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294985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Descripción macroscópica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/>
                        <a:t/>
                      </a:r>
                      <a:br>
                        <a:rPr lang="es-ES" sz="1400" u="none" strike="noStrike" cap="none" dirty="0"/>
                      </a:br>
                      <a:endParaRPr sz="1400" u="none" strike="noStrike" cap="none" dirty="0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2224511443"/>
                  </a:ext>
                </a:extLst>
              </a:tr>
              <a:tr h="9041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Composición submicroscópica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68575" marR="68575" marT="45725" marB="45725"/>
                </a:tc>
                <a:extLst>
                  <a:ext uri="{0D108BD9-81ED-4DB2-BD59-A6C34878D82A}">
                    <a16:rowId xmlns:a16="http://schemas.microsoft.com/office/drawing/2014/main" val="3078815949"/>
                  </a:ext>
                </a:extLst>
              </a:tr>
            </a:tbl>
          </a:graphicData>
        </a:graphic>
      </p:graphicFrame>
      <p:pic>
        <p:nvPicPr>
          <p:cNvPr id="3" name="Google Shape;106;p5">
            <a:extLst>
              <a:ext uri="{FF2B5EF4-FFF2-40B4-BE49-F238E27FC236}">
                <a16:creationId xmlns:a16="http://schemas.microsoft.com/office/drawing/2014/main" id="{41CBE9FA-A715-1C2A-9DA8-D2F2BA8865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737" y="3207813"/>
            <a:ext cx="1881340" cy="1798101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6CE023-DA5C-59E4-A834-16F5E3325FA3}"/>
              </a:ext>
            </a:extLst>
          </p:cNvPr>
          <p:cNvSpPr txBox="1"/>
          <p:nvPr/>
        </p:nvSpPr>
        <p:spPr>
          <a:xfrm>
            <a:off x="350041" y="440141"/>
            <a:ext cx="2401025" cy="2540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Análisis de la actividad</a:t>
            </a:r>
          </a:p>
        </p:txBody>
      </p:sp>
      <p:sp>
        <p:nvSpPr>
          <p:cNvPr id="111" name="Google Shape;111;p6"/>
          <p:cNvSpPr txBox="1"/>
          <p:nvPr/>
        </p:nvSpPr>
        <p:spPr>
          <a:xfrm>
            <a:off x="3101107" y="278969"/>
            <a:ext cx="5771673" cy="475797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5715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s-CL" sz="1600" u="none" strike="noStrike" kern="1200" cap="none" dirty="0">
                <a:solidFill>
                  <a:schemeClr val="tx1"/>
                </a:solidFill>
                <a:latin typeface="+mj-lt"/>
                <a:ea typeface="+mn-ea"/>
                <a:cs typeface="+mn-cs"/>
                <a:sym typeface="Arial"/>
              </a:rPr>
              <a:t>1. ¿Qué ideas de la Química sobre la clasificación de la materia tuviste en cuenta al momento de elaborar tu dibujo? </a:t>
            </a: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600" u="none" strike="noStrike" kern="1200" cap="none" dirty="0">
              <a:solidFill>
                <a:schemeClr val="tx1"/>
              </a:solidFill>
              <a:latin typeface="+mj-lt"/>
              <a:ea typeface="+mn-ea"/>
              <a:cs typeface="+mn-cs"/>
              <a:sym typeface="Arial"/>
            </a:endParaRPr>
          </a:p>
          <a:p>
            <a:pPr marL="5715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s-CL" sz="1600" u="none" strike="noStrike" kern="1200" cap="none" dirty="0">
                <a:solidFill>
                  <a:schemeClr val="tx1"/>
                </a:solidFill>
                <a:latin typeface="+mj-lt"/>
                <a:ea typeface="+mn-ea"/>
                <a:cs typeface="+mn-cs"/>
                <a:sym typeface="Arial"/>
              </a:rPr>
              <a:t>2. ¿Qué semejanzas y diferencias identificas entre estos dibujos? </a:t>
            </a: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6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5715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s-CL" sz="1600" u="none" strike="noStrike" kern="1200" cap="none" dirty="0">
                <a:solidFill>
                  <a:schemeClr val="tx1"/>
                </a:solidFill>
                <a:latin typeface="+mj-lt"/>
                <a:ea typeface="+mn-ea"/>
                <a:cs typeface="+mn-cs"/>
                <a:sym typeface="Arial"/>
              </a:rPr>
              <a:t>3. Los  libros de texto señalan que el agua es un compuesto incoloro, inodoro e insípida. Sin embargo, al revisar fuentes de agua disponibles en el entorno, se identifican cambios de propiedades ¿Cuál es la causa de estas diferencias?</a:t>
            </a: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6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5715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s-CL" sz="1600" u="none" strike="noStrike" kern="1200" cap="none" dirty="0">
                <a:solidFill>
                  <a:schemeClr val="tx1"/>
                </a:solidFill>
                <a:latin typeface="+mj-lt"/>
                <a:ea typeface="+mn-ea"/>
                <a:cs typeface="+mn-cs"/>
                <a:sym typeface="Arial"/>
              </a:rPr>
              <a:t>4. Los tipos de agua que encontramos en nuestro entorno ¿son compuestos o mezclas de sustancias? ¿Por qué?</a:t>
            </a: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600" b="1" u="none" strike="noStrike" kern="1200" cap="none" dirty="0">
              <a:solidFill>
                <a:schemeClr val="tx1"/>
              </a:solidFill>
              <a:latin typeface="+mj-lt"/>
              <a:ea typeface="+mn-ea"/>
              <a:cs typeface="+mn-cs"/>
              <a:sym typeface="Calibri"/>
            </a:endParaRPr>
          </a:p>
          <a:p>
            <a:pPr marL="5715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s-CL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5. ¿Qué debemos saber de química para describir adecuadamente estos materiales?</a:t>
            </a:r>
            <a:endParaRPr lang="es-CL" sz="1600" u="none" strike="noStrike" kern="1200" cap="none" dirty="0">
              <a:solidFill>
                <a:schemeClr val="tx1"/>
              </a:solidFill>
              <a:latin typeface="+mj-lt"/>
              <a:ea typeface="+mn-ea"/>
              <a:cs typeface="+mn-cs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8778240" y="4841748"/>
            <a:ext cx="336042" cy="27384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t>6</a:t>
            </a:fld>
            <a:endParaRPr lang="en-US" sz="700" b="0" i="0" u="none" strike="noStrike" kern="1200" cap="none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357222" y="939102"/>
            <a:ext cx="8429556" cy="394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l"/>
            <a:r>
              <a:rPr lang="es-MX" sz="1800" b="0" i="0" dirty="0">
                <a:solidFill>
                  <a:srgbClr val="333333"/>
                </a:solidFill>
                <a:effectLst/>
                <a:latin typeface="Raleway" pitchFamily="2" charset="0"/>
              </a:rPr>
              <a:t>Conoce cuáles registraron los mayores y menores índices</a:t>
            </a:r>
          </a:p>
          <a:p>
            <a:pPr algn="l"/>
            <a:r>
              <a:rPr lang="es-MX" sz="1800" b="1" i="0" dirty="0">
                <a:solidFill>
                  <a:srgbClr val="005BA3"/>
                </a:solidFill>
                <a:effectLst/>
                <a:latin typeface="Raleway" pitchFamily="2" charset="0"/>
              </a:rPr>
              <a:t>Estudio identificó cantidad de microplásticos presente en distintas marcas de agua embotellada a la venta en Chile</a:t>
            </a:r>
          </a:p>
          <a:p>
            <a:pPr algn="l"/>
            <a:endParaRPr lang="es-MX" sz="1800" i="0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es-MX" sz="18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Análisis realizado por investigadores de la Universidad de Chile, publicado en la revista internacional </a:t>
            </a:r>
            <a:r>
              <a:rPr lang="es-MX" sz="1800" b="1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Environmental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s-MX" sz="1800" b="1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Pollution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, estimó que el producto Pura Agua fue el que presentó mayores índices de microplásticos en su contenido, el cual fue seguido por Pure </a:t>
            </a:r>
            <a:r>
              <a:rPr lang="es-MX" sz="1800" b="1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Life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y Benedictino. Entre las aguas embotelladas importadas, en tanto, las que mayor contenido de microplásticos registraron fueron </a:t>
            </a:r>
            <a:r>
              <a:rPr lang="es-MX" sz="1800" b="1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Fiji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y Acqua </a:t>
            </a:r>
            <a:r>
              <a:rPr lang="es-MX" sz="1800" b="1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Panna</a:t>
            </a:r>
            <a:r>
              <a:rPr lang="es-MX" sz="18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. De acuerdo a los autores, los materiales de envasado, sistemas de filtrado, posibles contaminantes en el sitio de recolección de agua y la tecnología utilizada en las tapas son algunos de los factores incidentes en la mayor o menor presencia de microplásticos.</a:t>
            </a:r>
          </a:p>
          <a:p>
            <a:pPr algn="l"/>
            <a:endParaRPr lang="es-MX" sz="1800" dirty="0">
              <a:latin typeface="PT Sans" panose="020B0503020203020204" pitchFamily="34" charset="0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6CE023-DA5C-59E4-A834-16F5E3325FA3}"/>
              </a:ext>
            </a:extLst>
          </p:cNvPr>
          <p:cNvSpPr txBox="1"/>
          <p:nvPr/>
        </p:nvSpPr>
        <p:spPr>
          <a:xfrm>
            <a:off x="419977" y="257194"/>
            <a:ext cx="4587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48E7C4-3580-85F4-22F8-4ED6A089D76C}"/>
              </a:ext>
            </a:extLst>
          </p:cNvPr>
          <p:cNvSpPr txBox="1"/>
          <p:nvPr/>
        </p:nvSpPr>
        <p:spPr>
          <a:xfrm>
            <a:off x="6780508" y="51450"/>
            <a:ext cx="2363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Jueves 11 de enero de 2024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057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357222" y="573087"/>
            <a:ext cx="8429556" cy="370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l"/>
            <a:r>
              <a:rPr lang="es-MX" sz="20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La iniciativa nació de la inquietud de </a:t>
            </a:r>
            <a:r>
              <a:rPr lang="es-MX" sz="2000" b="1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Fallon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s-MX" sz="2000" b="1" i="0" dirty="0" err="1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Nacaratte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, investigadora principal de este trabajo, respecto a las numerosas evidencias científicas sobre la presencia de plásticos en el medioambiente y su impacto en la fauna, así como de su observación de la creciente preferencia de la población por el consumo de agua embotellada. En este sentido, explica que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el objetivo de este proyecto Fondecyt de postdoctorado fue “analizar la situación, cuantificar el fenómeno y, de esta forma, contribuir a un problema del que aún se sabe poco y no ha sido abordado desde la política pública. Asimismo,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 estos resultados pueden contribuir de alguna manera a que las marcas puedan mejorar sus sistemas de producción y envasado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”.</a:t>
            </a:r>
          </a:p>
          <a:p>
            <a:pPr algn="l"/>
            <a:endParaRPr lang="es-MX" sz="2000" dirty="0">
              <a:latin typeface="PT Sans" panose="020B0503020203020204" pitchFamily="34" charset="0"/>
            </a:endParaRPr>
          </a:p>
          <a:p>
            <a:pPr algn="l"/>
            <a:r>
              <a:rPr lang="es-MX" sz="1600" dirty="0">
                <a:latin typeface="PT Sans" panose="020B0503020203020204" pitchFamily="34" charset="0"/>
              </a:rPr>
              <a:t>Fuente: Prensa </a:t>
            </a:r>
            <a:r>
              <a:rPr lang="es-MX" sz="1600" dirty="0" err="1">
                <a:latin typeface="PT Sans" panose="020B0503020203020204" pitchFamily="34" charset="0"/>
              </a:rPr>
              <a:t>Uchile</a:t>
            </a:r>
            <a:r>
              <a:rPr lang="es-MX" sz="1600" dirty="0">
                <a:latin typeface="PT Sans" panose="020B0503020203020204" pitchFamily="34" charset="0"/>
              </a:rPr>
              <a:t>.</a:t>
            </a:r>
            <a:endParaRPr lang="es-CL" sz="1600" dirty="0">
              <a:latin typeface="PT Sans" panose="020B0503020203020204" pitchFamily="34" charset="0"/>
              <a:sym typeface="Calibri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7485024" y="4818206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es-ES" sz="2100" b="0" i="0" u="none" strike="noStrike" cap="none">
                <a:solidFill>
                  <a:srgbClr val="3A405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2100" b="0" i="0" u="none" strike="noStrike" cap="none">
              <a:solidFill>
                <a:srgbClr val="3A40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26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5A7C80-C6ED-E138-9C4A-2B831FD4F1F7}"/>
              </a:ext>
            </a:extLst>
          </p:cNvPr>
          <p:cNvSpPr txBox="1"/>
          <p:nvPr/>
        </p:nvSpPr>
        <p:spPr>
          <a:xfrm>
            <a:off x="5427720" y="2096190"/>
            <a:ext cx="22028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CL" sz="2000" b="1" i="0" dirty="0" err="1">
                <a:solidFill>
                  <a:srgbClr val="1F1F1F"/>
                </a:solidFill>
                <a:effectLst/>
                <a:latin typeface="ElsevierGulliver"/>
              </a:rPr>
              <a:t>Graphical</a:t>
            </a:r>
            <a:r>
              <a:rPr lang="es-CL" sz="2000" b="1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s-CL" sz="2000" b="1" i="0" dirty="0" err="1">
                <a:solidFill>
                  <a:srgbClr val="1F1F1F"/>
                </a:solidFill>
                <a:effectLst/>
                <a:latin typeface="ElsevierGulliver"/>
              </a:rPr>
              <a:t>abstract</a:t>
            </a:r>
            <a:endParaRPr lang="es-CL" sz="2000" b="1" i="0" dirty="0">
              <a:solidFill>
                <a:srgbClr val="1F1F1F"/>
              </a:solidFill>
              <a:effectLst/>
              <a:latin typeface="ElsevierGulliver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D2E428-D6E3-20C3-3A84-1EE3BA05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2" y="341053"/>
            <a:ext cx="4627430" cy="3510275"/>
          </a:xfrm>
          <a:prstGeom prst="rect">
            <a:avLst/>
          </a:prstGeom>
        </p:spPr>
      </p:pic>
      <p:pic>
        <p:nvPicPr>
          <p:cNvPr id="2050" name="Picture 2" descr="Diagrama&#10;&#10;Descripción generada automáticamente">
            <a:extLst>
              <a:ext uri="{FF2B5EF4-FFF2-40B4-BE49-F238E27FC236}">
                <a16:creationId xmlns:a16="http://schemas.microsoft.com/office/drawing/2014/main" id="{B0E2659B-6266-AAC5-78A0-65A740C8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713" y="2571590"/>
            <a:ext cx="4493146" cy="179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12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1030</Words>
  <Application>Microsoft Office PowerPoint</Application>
  <PresentationFormat>Presentación en pantalla (16:9)</PresentationFormat>
  <Paragraphs>120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ElsevierGulliver</vt:lpstr>
      <vt:lpstr>Raleway</vt:lpstr>
      <vt:lpstr>Calibri</vt:lpstr>
      <vt:lpstr>Quattrocento Sans</vt:lpstr>
      <vt:lpstr>PT Sans</vt:lpstr>
      <vt:lpstr>Cambria Math</vt:lpstr>
      <vt:lpstr>Tema de Office</vt:lpstr>
      <vt:lpstr>Introducción a la vida universitaria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vida universitaria</dc:title>
  <dc:creator>Franklin Manrique</dc:creator>
  <cp:lastModifiedBy>Usuario</cp:lastModifiedBy>
  <cp:revision>43</cp:revision>
  <dcterms:modified xsi:type="dcterms:W3CDTF">2024-03-19T11:26:29Z</dcterms:modified>
</cp:coreProperties>
</file>