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Oi"/>
      <p:regular r:id="rId27"/>
    </p:embeddedFont>
    <p:embeddedFont>
      <p:font typeface="Gill Sans"/>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yQ0Z24YLWnedLufy01bJYfPv0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GillSans-regular.fntdata"/><Relationship Id="rId27" Type="http://schemas.openxmlformats.org/officeDocument/2006/relationships/font" Target="fonts/Oi-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GillSans-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22"/>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2"/>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2"/>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2"/>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3"/>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3"/>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4"/>
          <p:cNvSpPr txBox="1"/>
          <p:nvPr>
            <p:ph type="title"/>
          </p:nvPr>
        </p:nvSpPr>
        <p:spPr>
          <a:xfrm>
            <a:off x="777240" y="1709738"/>
            <a:ext cx="10570210" cy="275889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 type="body"/>
          </p:nvPr>
        </p:nvSpPr>
        <p:spPr>
          <a:xfrm>
            <a:off x="777240" y="4589463"/>
            <a:ext cx="1057021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2"/>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24"/>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4"/>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4"/>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6"/>
          <p:cNvSpPr txBox="1"/>
          <p:nvPr>
            <p:ph type="title"/>
          </p:nvPr>
        </p:nvSpPr>
        <p:spPr>
          <a:xfrm>
            <a:off x="777240" y="365125"/>
            <a:ext cx="1057814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 type="body"/>
          </p:nvPr>
        </p:nvSpPr>
        <p:spPr>
          <a:xfrm>
            <a:off x="777240" y="1801812"/>
            <a:ext cx="5220335" cy="93503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6"/>
          <p:cNvSpPr txBox="1"/>
          <p:nvPr>
            <p:ph idx="2" type="body"/>
          </p:nvPr>
        </p:nvSpPr>
        <p:spPr>
          <a:xfrm>
            <a:off x="777240" y="2825749"/>
            <a:ext cx="5220335" cy="33639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6"/>
          <p:cNvSpPr txBox="1"/>
          <p:nvPr>
            <p:ph idx="3" type="body"/>
          </p:nvPr>
        </p:nvSpPr>
        <p:spPr>
          <a:xfrm>
            <a:off x="6172200" y="1801812"/>
            <a:ext cx="5183188" cy="93503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6"/>
          <p:cNvSpPr txBox="1"/>
          <p:nvPr>
            <p:ph idx="4" type="body"/>
          </p:nvPr>
        </p:nvSpPr>
        <p:spPr>
          <a:xfrm>
            <a:off x="6172200" y="2825749"/>
            <a:ext cx="5183188" cy="33639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6"/>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6"/>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7"/>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7"/>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8"/>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8"/>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29"/>
          <p:cNvSpPr txBox="1"/>
          <p:nvPr>
            <p:ph type="title"/>
          </p:nvPr>
        </p:nvSpPr>
        <p:spPr>
          <a:xfrm>
            <a:off x="777240" y="457200"/>
            <a:ext cx="3994785" cy="2501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Gill Sans"/>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 type="body"/>
          </p:nvPr>
        </p:nvSpPr>
        <p:spPr>
          <a:xfrm>
            <a:off x="5183188" y="457201"/>
            <a:ext cx="6172200" cy="540385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42900" lvl="1" marL="914400" algn="l">
              <a:lnSpc>
                <a:spcPct val="90000"/>
              </a:lnSpc>
              <a:spcBef>
                <a:spcPts val="500"/>
              </a:spcBef>
              <a:spcAft>
                <a:spcPts val="0"/>
              </a:spcAft>
              <a:buSzPts val="1800"/>
              <a:buChar char="•"/>
              <a:defRPr sz="1800"/>
            </a:lvl2pPr>
            <a:lvl3pPr indent="-330200" lvl="2" marL="1371600" algn="l">
              <a:lnSpc>
                <a:spcPct val="90000"/>
              </a:lnSpc>
              <a:spcBef>
                <a:spcPts val="500"/>
              </a:spcBef>
              <a:spcAft>
                <a:spcPts val="0"/>
              </a:spcAft>
              <a:buSzPts val="1600"/>
              <a:buChar char="•"/>
              <a:defRPr sz="1600"/>
            </a:lvl3pPr>
            <a:lvl4pPr indent="-317500" lvl="3" marL="1828800" algn="l">
              <a:lnSpc>
                <a:spcPct val="90000"/>
              </a:lnSpc>
              <a:spcBef>
                <a:spcPts val="500"/>
              </a:spcBef>
              <a:spcAft>
                <a:spcPts val="0"/>
              </a:spcAft>
              <a:buSzPts val="1400"/>
              <a:buChar char="•"/>
              <a:defRPr sz="1400"/>
            </a:lvl4pPr>
            <a:lvl5pPr indent="-317500" lvl="4" marL="2286000" algn="l">
              <a:lnSpc>
                <a:spcPct val="90000"/>
              </a:lnSpc>
              <a:spcBef>
                <a:spcPts val="500"/>
              </a:spcBef>
              <a:spcAft>
                <a:spcPts val="0"/>
              </a:spcAft>
              <a:buSzPts val="1400"/>
              <a:buChar char="•"/>
              <a:defRPr sz="1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29"/>
          <p:cNvSpPr txBox="1"/>
          <p:nvPr>
            <p:ph idx="2" type="body"/>
          </p:nvPr>
        </p:nvSpPr>
        <p:spPr>
          <a:xfrm>
            <a:off x="777240" y="3092450"/>
            <a:ext cx="3994785" cy="27765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9"/>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30"/>
          <p:cNvSpPr txBox="1"/>
          <p:nvPr>
            <p:ph type="title"/>
          </p:nvPr>
        </p:nvSpPr>
        <p:spPr>
          <a:xfrm>
            <a:off x="777240" y="457200"/>
            <a:ext cx="3994785" cy="25054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Gill Sans"/>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p:nvPr>
            <p:ph idx="2" type="pic"/>
          </p:nvPr>
        </p:nvSpPr>
        <p:spPr>
          <a:xfrm>
            <a:off x="5183188" y="457201"/>
            <a:ext cx="6172200" cy="5403850"/>
          </a:xfrm>
          <a:prstGeom prst="rect">
            <a:avLst/>
          </a:prstGeom>
          <a:noFill/>
          <a:ln>
            <a:noFill/>
          </a:ln>
        </p:spPr>
      </p:sp>
      <p:sp>
        <p:nvSpPr>
          <p:cNvPr id="79" name="Google Shape;79;p30"/>
          <p:cNvSpPr txBox="1"/>
          <p:nvPr>
            <p:ph idx="1" type="body"/>
          </p:nvPr>
        </p:nvSpPr>
        <p:spPr>
          <a:xfrm>
            <a:off x="777240" y="3081275"/>
            <a:ext cx="3994785" cy="2779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30"/>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31"/>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1"/>
          <p:cNvSpPr txBox="1"/>
          <p:nvPr>
            <p:ph idx="1" type="body"/>
          </p:nvPr>
        </p:nvSpPr>
        <p:spPr>
          <a:xfrm rot="5400000">
            <a:off x="3931126" y="-1328261"/>
            <a:ext cx="4351338" cy="106591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1"/>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1"/>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1"/>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1"/>
            <a:ext cx="12192001"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21"/>
          <p:cNvSpPr/>
          <p:nvPr/>
        </p:nvSpPr>
        <p:spPr>
          <a:xfrm>
            <a:off x="-1" y="-1"/>
            <a:ext cx="12192001" cy="685800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Gill Sans"/>
              <a:ea typeface="Gill Sans"/>
              <a:cs typeface="Gill Sans"/>
              <a:sym typeface="Gill Sans"/>
            </a:endParaRPr>
          </a:p>
        </p:txBody>
      </p:sp>
      <p:grpSp>
        <p:nvGrpSpPr>
          <p:cNvPr id="12" name="Google Shape;12;p21"/>
          <p:cNvGrpSpPr/>
          <p:nvPr/>
        </p:nvGrpSpPr>
        <p:grpSpPr>
          <a:xfrm>
            <a:off x="-1" y="-1"/>
            <a:ext cx="12192001" cy="6858001"/>
            <a:chOff x="-1" y="-1"/>
            <a:chExt cx="12192001" cy="6858001"/>
          </a:xfrm>
        </p:grpSpPr>
        <p:sp>
          <p:nvSpPr>
            <p:cNvPr id="13" name="Google Shape;13;p21"/>
            <p:cNvSpPr/>
            <p:nvPr/>
          </p:nvSpPr>
          <p:spPr>
            <a:xfrm>
              <a:off x="209098" y="727602"/>
              <a:ext cx="172408" cy="172408"/>
            </a:xfrm>
            <a:prstGeom prst="ellipse">
              <a:avLst/>
            </a:prstGeom>
            <a:solidFill>
              <a:srgbClr val="DADBBD">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21"/>
            <p:cNvSpPr/>
            <p:nvPr/>
          </p:nvSpPr>
          <p:spPr>
            <a:xfrm>
              <a:off x="949947" y="136523"/>
              <a:ext cx="113367" cy="113367"/>
            </a:xfrm>
            <a:prstGeom prst="ellipse">
              <a:avLst/>
            </a:prstGeom>
            <a:solidFill>
              <a:srgbClr val="F39E29">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21"/>
            <p:cNvSpPr/>
            <p:nvPr/>
          </p:nvSpPr>
          <p:spPr>
            <a:xfrm>
              <a:off x="11575290" y="5859047"/>
              <a:ext cx="305780" cy="305780"/>
            </a:xfrm>
            <a:prstGeom prst="ellipse">
              <a:avLst/>
            </a:prstGeom>
            <a:solidFill>
              <a:srgbClr val="D8C3A1">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21"/>
            <p:cNvSpPr/>
            <p:nvPr/>
          </p:nvSpPr>
          <p:spPr>
            <a:xfrm>
              <a:off x="95730" y="1133938"/>
              <a:ext cx="226735" cy="226735"/>
            </a:xfrm>
            <a:prstGeom prst="ellipse">
              <a:avLst/>
            </a:prstGeom>
            <a:solidFill>
              <a:schemeClr val="accent3">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21"/>
            <p:cNvSpPr/>
            <p:nvPr/>
          </p:nvSpPr>
          <p:spPr>
            <a:xfrm>
              <a:off x="11536830" y="554419"/>
              <a:ext cx="382700" cy="382700"/>
            </a:xfrm>
            <a:prstGeom prst="ellipse">
              <a:avLst/>
            </a:prstGeom>
            <a:solidFill>
              <a:srgbClr val="C8C99C">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21"/>
            <p:cNvSpPr/>
            <p:nvPr/>
          </p:nvSpPr>
          <p:spPr>
            <a:xfrm>
              <a:off x="11224303" y="299808"/>
              <a:ext cx="113367" cy="113367"/>
            </a:xfrm>
            <a:prstGeom prst="ellipse">
              <a:avLst/>
            </a:prstGeom>
            <a:solidFill>
              <a:srgbClr val="F39E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1"/>
            <p:cNvSpPr/>
            <p:nvPr/>
          </p:nvSpPr>
          <p:spPr>
            <a:xfrm>
              <a:off x="11629630" y="5482355"/>
              <a:ext cx="94160" cy="94160"/>
            </a:xfrm>
            <a:prstGeom prst="ellipse">
              <a:avLst/>
            </a:prstGeom>
            <a:solidFill>
              <a:srgbClr val="E3BEBE">
                <a:alpha val="2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21"/>
            <p:cNvSpPr/>
            <p:nvPr/>
          </p:nvSpPr>
          <p:spPr>
            <a:xfrm>
              <a:off x="10415328" y="6124958"/>
              <a:ext cx="113367" cy="113367"/>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21"/>
            <p:cNvSpPr/>
            <p:nvPr/>
          </p:nvSpPr>
          <p:spPr>
            <a:xfrm>
              <a:off x="10120382" y="6255986"/>
              <a:ext cx="305780" cy="305780"/>
            </a:xfrm>
            <a:prstGeom prst="ellipse">
              <a:avLst/>
            </a:prstGeom>
            <a:solidFill>
              <a:srgbClr val="F2EB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21"/>
            <p:cNvSpPr/>
            <p:nvPr/>
          </p:nvSpPr>
          <p:spPr>
            <a:xfrm>
              <a:off x="9934343" y="6204350"/>
              <a:ext cx="113367" cy="113367"/>
            </a:xfrm>
            <a:prstGeom prst="ellipse">
              <a:avLst/>
            </a:prstGeom>
            <a:solidFill>
              <a:srgbClr val="BFDE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21"/>
            <p:cNvSpPr/>
            <p:nvPr/>
          </p:nvSpPr>
          <p:spPr>
            <a:xfrm>
              <a:off x="11642244" y="6317718"/>
              <a:ext cx="549756" cy="540282"/>
            </a:xfrm>
            <a:custGeom>
              <a:rect b="b" l="l" r="r" t="t"/>
              <a:pathLst>
                <a:path extrusionOk="0" h="2079100" w="2115556">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rgbClr val="BFDE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Gill Sans"/>
                <a:ea typeface="Gill Sans"/>
                <a:cs typeface="Gill Sans"/>
                <a:sym typeface="Gill Sans"/>
              </a:endParaRPr>
            </a:p>
          </p:txBody>
        </p:sp>
        <p:sp>
          <p:nvSpPr>
            <p:cNvPr id="24" name="Google Shape;24;p21"/>
            <p:cNvSpPr/>
            <p:nvPr/>
          </p:nvSpPr>
          <p:spPr>
            <a:xfrm>
              <a:off x="-1" y="-1"/>
              <a:ext cx="510196" cy="538336"/>
            </a:xfrm>
            <a:custGeom>
              <a:rect b="b" l="l" r="r" t="t"/>
              <a:pathLst>
                <a:path extrusionOk="0" h="538336" w="51019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rgbClr val="F2EB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Gill Sans"/>
                <a:ea typeface="Gill Sans"/>
                <a:cs typeface="Gill Sans"/>
                <a:sym typeface="Gill Sans"/>
              </a:endParaRPr>
            </a:p>
          </p:txBody>
        </p:sp>
        <p:sp>
          <p:nvSpPr>
            <p:cNvPr id="25" name="Google Shape;25;p21"/>
            <p:cNvSpPr/>
            <p:nvPr/>
          </p:nvSpPr>
          <p:spPr>
            <a:xfrm>
              <a:off x="10528695" y="1"/>
              <a:ext cx="554074" cy="282754"/>
            </a:xfrm>
            <a:custGeom>
              <a:rect b="b" l="l" r="r" t="t"/>
              <a:pathLst>
                <a:path extrusionOk="0" h="157771" w="309162">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rgbClr val="A6D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Gill Sans"/>
                <a:ea typeface="Gill Sans"/>
                <a:cs typeface="Gill Sans"/>
                <a:sym typeface="Gill Sans"/>
              </a:endParaRPr>
            </a:p>
          </p:txBody>
        </p:sp>
        <p:sp>
          <p:nvSpPr>
            <p:cNvPr id="26" name="Google Shape;26;p21"/>
            <p:cNvSpPr/>
            <p:nvPr/>
          </p:nvSpPr>
          <p:spPr>
            <a:xfrm>
              <a:off x="504140" y="1132500"/>
              <a:ext cx="84680" cy="846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21"/>
            <p:cNvSpPr/>
            <p:nvPr/>
          </p:nvSpPr>
          <p:spPr>
            <a:xfrm>
              <a:off x="12051348" y="5576515"/>
              <a:ext cx="137603" cy="210490"/>
            </a:xfrm>
            <a:custGeom>
              <a:rect b="b" l="l" r="r" t="t"/>
              <a:pathLst>
                <a:path extrusionOk="0" h="210490" w="137603">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rgbClr val="D1DC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Gill Sans"/>
                <a:ea typeface="Gill Sans"/>
                <a:cs typeface="Gill Sans"/>
                <a:sym typeface="Gill Sans"/>
              </a:endParaRPr>
            </a:p>
          </p:txBody>
        </p:sp>
      </p:grpSp>
      <p:sp>
        <p:nvSpPr>
          <p:cNvPr id="28" name="Google Shape;28;p21"/>
          <p:cNvSpPr txBox="1"/>
          <p:nvPr>
            <p:ph idx="10" type="dt"/>
          </p:nvPr>
        </p:nvSpPr>
        <p:spPr>
          <a:xfrm>
            <a:off x="777240" y="6488268"/>
            <a:ext cx="2743200" cy="23320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 name="Google Shape;29;p21"/>
          <p:cNvSpPr txBox="1"/>
          <p:nvPr>
            <p:ph idx="11" type="ftr"/>
          </p:nvPr>
        </p:nvSpPr>
        <p:spPr>
          <a:xfrm>
            <a:off x="4038600" y="6488268"/>
            <a:ext cx="4114800" cy="23320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 name="Google Shape;30;p21"/>
          <p:cNvSpPr txBox="1"/>
          <p:nvPr>
            <p:ph idx="12" type="sldNum"/>
          </p:nvPr>
        </p:nvSpPr>
        <p:spPr>
          <a:xfrm>
            <a:off x="8693150" y="6488268"/>
            <a:ext cx="2743200" cy="23320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
        <p:nvSpPr>
          <p:cNvPr id="31" name="Google Shape;31;p21"/>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5400"/>
              <a:buFont typeface="Gill Sans"/>
              <a:buNone/>
              <a:defRPr b="0" i="0" sz="5400" u="none" cap="none" strike="noStrike">
                <a:solidFill>
                  <a:schemeClr val="dk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 name="Google Shape;32;p21"/>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000"/>
              </a:spcBef>
              <a:spcAft>
                <a:spcPts val="0"/>
              </a:spcAft>
              <a:buClr>
                <a:srgbClr val="48787D"/>
              </a:buClr>
              <a:buSzPts val="2000"/>
              <a:buFont typeface="Arial"/>
              <a:buChar char="•"/>
              <a:defRPr b="0" i="0" sz="2000" u="none" cap="none" strike="noStrike">
                <a:solidFill>
                  <a:schemeClr val="dk2"/>
                </a:solidFill>
                <a:latin typeface="Calibri"/>
                <a:ea typeface="Calibri"/>
                <a:cs typeface="Calibri"/>
                <a:sym typeface="Calibri"/>
              </a:defRPr>
            </a:lvl1pPr>
            <a:lvl2pPr indent="-342900" lvl="1" marL="914400" marR="0" rtl="0" algn="l">
              <a:lnSpc>
                <a:spcPct val="90000"/>
              </a:lnSpc>
              <a:spcBef>
                <a:spcPts val="500"/>
              </a:spcBef>
              <a:spcAft>
                <a:spcPts val="0"/>
              </a:spcAft>
              <a:buClr>
                <a:srgbClr val="48787D"/>
              </a:buClr>
              <a:buSzPts val="1800"/>
              <a:buFont typeface="Arial"/>
              <a:buChar char="•"/>
              <a:defRPr b="0" i="0" sz="1800"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rgbClr val="48787D"/>
              </a:buClr>
              <a:buSzPts val="1600"/>
              <a:buFont typeface="Arial"/>
              <a:buChar char="•"/>
              <a:defRPr b="0" i="0" sz="1600" u="none" cap="none" strike="noStrike">
                <a:solidFill>
                  <a:schemeClr val="dk2"/>
                </a:solidFill>
                <a:latin typeface="Calibri"/>
                <a:ea typeface="Calibri"/>
                <a:cs typeface="Calibri"/>
                <a:sym typeface="Calibri"/>
              </a:defRPr>
            </a:lvl3pPr>
            <a:lvl4pPr indent="-317500" lvl="3" marL="1828800" marR="0" rtl="0" algn="l">
              <a:lnSpc>
                <a:spcPct val="90000"/>
              </a:lnSpc>
              <a:spcBef>
                <a:spcPts val="500"/>
              </a:spcBef>
              <a:spcAft>
                <a:spcPts val="0"/>
              </a:spcAft>
              <a:buClr>
                <a:srgbClr val="48787D"/>
              </a:buClr>
              <a:buSzPts val="1400"/>
              <a:buFont typeface="Arial"/>
              <a:buChar char="•"/>
              <a:defRPr b="0" i="0" sz="1400" u="none" cap="none" strike="noStrike">
                <a:solidFill>
                  <a:schemeClr val="dk2"/>
                </a:solidFill>
                <a:latin typeface="Calibri"/>
                <a:ea typeface="Calibri"/>
                <a:cs typeface="Calibri"/>
                <a:sym typeface="Calibri"/>
              </a:defRPr>
            </a:lvl4pPr>
            <a:lvl5pPr indent="-317500" lvl="4" marL="2286000" marR="0" rtl="0" algn="l">
              <a:lnSpc>
                <a:spcPct val="90000"/>
              </a:lnSpc>
              <a:spcBef>
                <a:spcPts val="500"/>
              </a:spcBef>
              <a:spcAft>
                <a:spcPts val="0"/>
              </a:spcAft>
              <a:buClr>
                <a:srgbClr val="48787D"/>
              </a:buClr>
              <a:buSzPts val="1400"/>
              <a:buFont typeface="Arial"/>
              <a:buChar char="•"/>
              <a:defRPr b="0" i="0" sz="14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gif"/><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rive.google.com/file/d/11FeRwGf_hxDAeOMduA8Kuq63-dG32Ccv/view?usp=drive_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p:nvPr/>
        </p:nvSpPr>
        <p:spPr>
          <a:xfrm>
            <a:off x="1524" y="0"/>
            <a:ext cx="12188952"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Gill Sans"/>
              <a:ea typeface="Gill Sans"/>
              <a:cs typeface="Gill Sans"/>
              <a:sym typeface="Gill Sans"/>
            </a:endParaRPr>
          </a:p>
        </p:txBody>
      </p:sp>
      <p:pic>
        <p:nvPicPr>
          <p:cNvPr descr="Un dibujo de una persona&#10;&#10;Descripción generada automáticamente con confianza baja" id="101" name="Google Shape;101;p1"/>
          <p:cNvPicPr preferRelativeResize="0"/>
          <p:nvPr/>
        </p:nvPicPr>
        <p:blipFill rotWithShape="1">
          <a:blip r:embed="rId3">
            <a:alphaModFix amt="40000"/>
          </a:blip>
          <a:srcRect b="33860" l="0" r="-1" t="9875"/>
          <a:stretch/>
        </p:blipFill>
        <p:spPr>
          <a:xfrm>
            <a:off x="1525" y="10"/>
            <a:ext cx="12188951" cy="6857990"/>
          </a:xfrm>
          <a:prstGeom prst="rect">
            <a:avLst/>
          </a:prstGeom>
          <a:noFill/>
          <a:ln>
            <a:noFill/>
          </a:ln>
        </p:spPr>
      </p:pic>
      <p:grpSp>
        <p:nvGrpSpPr>
          <p:cNvPr id="102" name="Google Shape;102;p1"/>
          <p:cNvGrpSpPr/>
          <p:nvPr/>
        </p:nvGrpSpPr>
        <p:grpSpPr>
          <a:xfrm>
            <a:off x="314102" y="236341"/>
            <a:ext cx="11340713" cy="5464029"/>
            <a:chOff x="314102" y="236341"/>
            <a:chExt cx="11340713" cy="5464029"/>
          </a:xfrm>
        </p:grpSpPr>
        <p:sp>
          <p:nvSpPr>
            <p:cNvPr id="103" name="Google Shape;103;p1"/>
            <p:cNvSpPr/>
            <p:nvPr/>
          </p:nvSpPr>
          <p:spPr>
            <a:xfrm>
              <a:off x="7760448" y="3803994"/>
              <a:ext cx="94160" cy="94160"/>
            </a:xfrm>
            <a:prstGeom prst="ellipse">
              <a:avLst/>
            </a:prstGeom>
            <a:solidFill>
              <a:srgbClr val="E3BEBE">
                <a:alpha val="2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314102" y="3044381"/>
              <a:ext cx="226735" cy="226735"/>
            </a:xfrm>
            <a:prstGeom prst="ellipse">
              <a:avLst/>
            </a:prstGeom>
            <a:solidFill>
              <a:srgbClr val="7AAA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1"/>
            <p:cNvSpPr/>
            <p:nvPr/>
          </p:nvSpPr>
          <p:spPr>
            <a:xfrm>
              <a:off x="11188374" y="386135"/>
              <a:ext cx="466441" cy="466441"/>
            </a:xfrm>
            <a:prstGeom prst="ellipse">
              <a:avLst/>
            </a:prstGeom>
            <a:solidFill>
              <a:srgbClr val="C8C99C">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p:nvPr/>
          </p:nvSpPr>
          <p:spPr>
            <a:xfrm>
              <a:off x="11065714" y="236341"/>
              <a:ext cx="113367" cy="113367"/>
            </a:xfrm>
            <a:prstGeom prst="ellipse">
              <a:avLst/>
            </a:prstGeom>
            <a:solidFill>
              <a:srgbClr val="F39E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751535" y="2516671"/>
              <a:ext cx="466441" cy="46644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a:off x="11230142" y="4588038"/>
              <a:ext cx="113367" cy="113367"/>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p:nvPr/>
          </p:nvSpPr>
          <p:spPr>
            <a:xfrm>
              <a:off x="10902046" y="5394590"/>
              <a:ext cx="305780" cy="305780"/>
            </a:xfrm>
            <a:prstGeom prst="ellipse">
              <a:avLst/>
            </a:prstGeom>
            <a:solidFill>
              <a:srgbClr val="E5D7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1"/>
            <p:cNvSpPr/>
            <p:nvPr/>
          </p:nvSpPr>
          <p:spPr>
            <a:xfrm>
              <a:off x="10408287" y="5160714"/>
              <a:ext cx="113367" cy="113367"/>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11" name="Google Shape;111;p1"/>
          <p:cNvSpPr txBox="1"/>
          <p:nvPr>
            <p:ph type="ctrTitle"/>
          </p:nvPr>
        </p:nvSpPr>
        <p:spPr>
          <a:xfrm>
            <a:off x="2562606" y="1122363"/>
            <a:ext cx="7063739"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Gill Sans"/>
              <a:buNone/>
            </a:pPr>
            <a:r>
              <a:rPr lang="es-CL">
                <a:solidFill>
                  <a:srgbClr val="FFFFFF"/>
                </a:solidFill>
              </a:rPr>
              <a:t>Curso de introducción a la vida universitaria</a:t>
            </a:r>
            <a:endParaRPr/>
          </a:p>
        </p:txBody>
      </p:sp>
      <p:sp>
        <p:nvSpPr>
          <p:cNvPr id="112" name="Google Shape;112;p1"/>
          <p:cNvSpPr txBox="1"/>
          <p:nvPr>
            <p:ph idx="1" type="subTitle"/>
          </p:nvPr>
        </p:nvSpPr>
        <p:spPr>
          <a:xfrm>
            <a:off x="2562606" y="3602038"/>
            <a:ext cx="7063739"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rPr lang="es-CL">
                <a:solidFill>
                  <a:srgbClr val="FFFFFF"/>
                </a:solidFill>
              </a:rPr>
              <a:t>FÍSICA – SESIÓN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9"/>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194" name="Google Shape;194;p39"/>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s-CL" sz="2400"/>
              <a:t>Un cuerpo se lanza verticalmente hacia arriba con una rapidez inicial de 20 [m/s]. Determine la altura máxima que alcanza:</a:t>
            </a:r>
            <a:endParaRPr/>
          </a:p>
          <a:p>
            <a:pPr indent="-457200" lvl="0" marL="571500" rtl="0" algn="l">
              <a:lnSpc>
                <a:spcPct val="90000"/>
              </a:lnSpc>
              <a:spcBef>
                <a:spcPts val="1000"/>
              </a:spcBef>
              <a:spcAft>
                <a:spcPts val="0"/>
              </a:spcAft>
              <a:buSzPts val="1800"/>
              <a:buAutoNum type="alphaLcParenR"/>
            </a:pPr>
            <a:r>
              <a:rPr lang="es-CL" sz="2400"/>
              <a:t>Usando un sistema de referencia positivo hacia arriba.</a:t>
            </a:r>
            <a:endParaRPr/>
          </a:p>
          <a:p>
            <a:pPr indent="-457200" lvl="0" marL="571500" rtl="0" algn="l">
              <a:lnSpc>
                <a:spcPct val="90000"/>
              </a:lnSpc>
              <a:spcBef>
                <a:spcPts val="1000"/>
              </a:spcBef>
              <a:spcAft>
                <a:spcPts val="0"/>
              </a:spcAft>
              <a:buSzPts val="1800"/>
              <a:buFont typeface="Arial"/>
              <a:buAutoNum type="alphaLcParenR"/>
            </a:pPr>
            <a:r>
              <a:rPr lang="es-CL" sz="2400"/>
              <a:t>Usando un sistema de referencia positivo hacia abajo.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0"/>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200" name="Google Shape;200;p40"/>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s-CL" sz="2400"/>
              <a:t>Un hombre se mete a un río y si se deja llevar por la corriente, se da cuenta que el río se mueve a 0,2 m/s respecto a tierra. El hombre empieza a nadar recto hacia la otra orilla, avanzando 0,8 m/s respecto al agua en la dirección recta de ribera a ribera:</a:t>
            </a:r>
            <a:endParaRPr/>
          </a:p>
        </p:txBody>
      </p:sp>
      <p:pic>
        <p:nvPicPr>
          <p:cNvPr id="201" name="Google Shape;201;p40"/>
          <p:cNvPicPr preferRelativeResize="0"/>
          <p:nvPr/>
        </p:nvPicPr>
        <p:blipFill rotWithShape="1">
          <a:blip r:embed="rId3">
            <a:alphaModFix/>
          </a:blip>
          <a:srcRect b="0" l="0" r="0" t="0"/>
          <a:stretch/>
        </p:blipFill>
        <p:spPr>
          <a:xfrm>
            <a:off x="5261811" y="3429000"/>
            <a:ext cx="6152949" cy="2550581"/>
          </a:xfrm>
          <a:prstGeom prst="rect">
            <a:avLst/>
          </a:prstGeom>
          <a:noFill/>
          <a:ln>
            <a:noFill/>
          </a:ln>
        </p:spPr>
      </p:pic>
      <p:sp>
        <p:nvSpPr>
          <p:cNvPr id="202" name="Google Shape;202;p40"/>
          <p:cNvSpPr txBox="1"/>
          <p:nvPr/>
        </p:nvSpPr>
        <p:spPr>
          <a:xfrm>
            <a:off x="777239" y="3429000"/>
            <a:ext cx="4484571" cy="2862322"/>
          </a:xfrm>
          <a:prstGeom prst="rect">
            <a:avLst/>
          </a:prstGeom>
          <a:blipFill rotWithShape="1">
            <a:blip r:embed="rId4">
              <a:alphaModFix/>
            </a:blip>
            <a:stretch>
              <a:fillRect b="-2771" l="-1358" r="-2581" t="-127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CL" sz="1400" u="none" cap="none" strike="noStrike">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1"/>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208" name="Google Shape;208;p41"/>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s-CL" sz="2400"/>
              <a:t>Un hombre se mete a un río y si se deja llevar por la corriente, se da cuenta que el río se mueve a 0,2 m/s respecto a tierra. El hombre empieza a nadar recto hacia la otra orilla, avanzando 0,8 m/s respecto al agua en la dirección recta de ribera a ribera:</a:t>
            </a:r>
            <a:endParaRPr/>
          </a:p>
        </p:txBody>
      </p:sp>
      <p:pic>
        <p:nvPicPr>
          <p:cNvPr id="209" name="Google Shape;209;p41"/>
          <p:cNvPicPr preferRelativeResize="0"/>
          <p:nvPr/>
        </p:nvPicPr>
        <p:blipFill rotWithShape="1">
          <a:blip r:embed="rId3">
            <a:alphaModFix/>
          </a:blip>
          <a:srcRect b="0" l="0" r="0" t="0"/>
          <a:stretch/>
        </p:blipFill>
        <p:spPr>
          <a:xfrm>
            <a:off x="5261811" y="3429000"/>
            <a:ext cx="6152949" cy="2550581"/>
          </a:xfrm>
          <a:prstGeom prst="rect">
            <a:avLst/>
          </a:prstGeom>
          <a:noFill/>
          <a:ln>
            <a:noFill/>
          </a:ln>
        </p:spPr>
      </p:pic>
      <p:sp>
        <p:nvSpPr>
          <p:cNvPr id="210" name="Google Shape;210;p41"/>
          <p:cNvSpPr txBox="1"/>
          <p:nvPr/>
        </p:nvSpPr>
        <p:spPr>
          <a:xfrm>
            <a:off x="777239" y="3429000"/>
            <a:ext cx="4484571" cy="2585323"/>
          </a:xfrm>
          <a:prstGeom prst="rect">
            <a:avLst/>
          </a:prstGeom>
          <a:blipFill rotWithShape="1">
            <a:blip r:embed="rId4">
              <a:alphaModFix/>
            </a:blip>
            <a:stretch>
              <a:fillRect b="-2592" l="-1086" r="-1764" t="-141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CL" sz="1400" u="none" cap="none" strike="noStrike">
                <a:latin typeface="Arial"/>
                <a:ea typeface="Arial"/>
                <a:cs typeface="Arial"/>
                <a:sym typeface="Arial"/>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2"/>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216" name="Google Shape;216;p42"/>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s-CL" sz="2400"/>
              <a:t>Un hombre se mete a un río y si se deja llevar por la corriente, se da cuenta que el río se mueve a 0,2 m/s respecto a tierra. El hombre empieza a nadar recto hacia la otra orilla, avanzando 0,8 m/s respecto al agua en la dirección recta de ribera a ribera:</a:t>
            </a:r>
            <a:endParaRPr/>
          </a:p>
        </p:txBody>
      </p:sp>
      <p:pic>
        <p:nvPicPr>
          <p:cNvPr id="217" name="Google Shape;217;p42"/>
          <p:cNvPicPr preferRelativeResize="0"/>
          <p:nvPr/>
        </p:nvPicPr>
        <p:blipFill rotWithShape="1">
          <a:blip r:embed="rId3">
            <a:alphaModFix/>
          </a:blip>
          <a:srcRect b="0" l="0" r="0" t="0"/>
          <a:stretch/>
        </p:blipFill>
        <p:spPr>
          <a:xfrm>
            <a:off x="5261811" y="3429000"/>
            <a:ext cx="6152949" cy="2550581"/>
          </a:xfrm>
          <a:prstGeom prst="rect">
            <a:avLst/>
          </a:prstGeom>
          <a:noFill/>
          <a:ln>
            <a:noFill/>
          </a:ln>
        </p:spPr>
      </p:pic>
      <p:sp>
        <p:nvSpPr>
          <p:cNvPr id="218" name="Google Shape;218;p42"/>
          <p:cNvSpPr txBox="1"/>
          <p:nvPr/>
        </p:nvSpPr>
        <p:spPr>
          <a:xfrm>
            <a:off x="777239" y="3429000"/>
            <a:ext cx="4484571"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2000" u="none" cap="none" strike="noStrike">
                <a:solidFill>
                  <a:srgbClr val="000000"/>
                </a:solidFill>
                <a:latin typeface="Calibri"/>
                <a:ea typeface="Calibri"/>
                <a:cs typeface="Calibri"/>
                <a:sym typeface="Calibri"/>
              </a:rPr>
              <a:t>e) El río tiene 20 </a:t>
            </a:r>
            <a:r>
              <a:rPr b="0" i="1" lang="es-CL" sz="2000" u="none" cap="none" strike="noStrike">
                <a:solidFill>
                  <a:srgbClr val="000000"/>
                </a:solidFill>
                <a:latin typeface="Calibri"/>
                <a:ea typeface="Calibri"/>
                <a:cs typeface="Calibri"/>
                <a:sym typeface="Calibri"/>
              </a:rPr>
              <a:t>m </a:t>
            </a:r>
            <a:r>
              <a:rPr b="0" i="0" lang="es-CL" sz="2000" u="none" cap="none" strike="noStrike">
                <a:solidFill>
                  <a:srgbClr val="000000"/>
                </a:solidFill>
                <a:latin typeface="Calibri"/>
                <a:ea typeface="Calibri"/>
                <a:cs typeface="Calibri"/>
                <a:sym typeface="Calibri"/>
              </a:rPr>
              <a:t>de ancho ¿Cuánto demora en atravesarlo?</a:t>
            </a:r>
            <a:endParaRPr/>
          </a:p>
          <a:p>
            <a:pPr indent="0" lvl="0" marL="0" marR="0" rtl="0" algn="l">
              <a:lnSpc>
                <a:spcPct val="100000"/>
              </a:lnSpc>
              <a:spcBef>
                <a:spcPts val="0"/>
              </a:spcBef>
              <a:spcAft>
                <a:spcPts val="0"/>
              </a:spcAft>
              <a:buNone/>
            </a:pPr>
            <a:r>
              <a:rPr b="0" i="0" lang="es-CL" sz="2000" u="none" cap="none" strike="noStrike">
                <a:solidFill>
                  <a:srgbClr val="000000"/>
                </a:solidFill>
                <a:latin typeface="Calibri"/>
                <a:ea typeface="Calibri"/>
                <a:cs typeface="Calibri"/>
                <a:sym typeface="Calibri"/>
              </a:rPr>
              <a:t>f) Si el nadador se lanza al río en un punto A de la ribera sur ¿a qué posición en la ribera opuesta llega al atravesar el río?</a:t>
            </a:r>
            <a:endParaRPr/>
          </a:p>
          <a:p>
            <a:pPr indent="0" lvl="0" marL="0" marR="0" rtl="0" algn="l">
              <a:lnSpc>
                <a:spcPct val="100000"/>
              </a:lnSpc>
              <a:spcBef>
                <a:spcPts val="0"/>
              </a:spcBef>
              <a:spcAft>
                <a:spcPts val="0"/>
              </a:spcAft>
              <a:buNone/>
            </a:pPr>
            <a:r>
              <a:rPr b="0" i="0" lang="es-CL" sz="2000" u="none" cap="none" strike="noStrike">
                <a:solidFill>
                  <a:srgbClr val="000000"/>
                </a:solidFill>
                <a:latin typeface="Calibri"/>
                <a:ea typeface="Calibri"/>
                <a:cs typeface="Calibri"/>
                <a:sym typeface="Calibri"/>
              </a:rPr>
              <a:t>g) ¿Cual es la velocidad del nadador respecto a tierra si nada río abajo paralelamente a las riberas?</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3"/>
          <p:cNvSpPr txBox="1"/>
          <p:nvPr>
            <p:ph type="title"/>
          </p:nvPr>
        </p:nvSpPr>
        <p:spPr>
          <a:xfrm>
            <a:off x="777240" y="1709738"/>
            <a:ext cx="10570210" cy="27588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3600"/>
              <a:buNone/>
            </a:pPr>
            <a:r>
              <a:rPr lang="es-CL" sz="5400"/>
              <a:t>HABILIDADES COGNITIVAS Y HABILIDADES CIENTÍFICAS</a:t>
            </a:r>
            <a:endParaRPr/>
          </a:p>
        </p:txBody>
      </p:sp>
      <p:sp>
        <p:nvSpPr>
          <p:cNvPr id="224" name="Google Shape;224;p43"/>
          <p:cNvSpPr txBox="1"/>
          <p:nvPr>
            <p:ph idx="1" type="body"/>
          </p:nvPr>
        </p:nvSpPr>
        <p:spPr>
          <a:xfrm>
            <a:off x="777240" y="4589463"/>
            <a:ext cx="1057021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s-CL"/>
              <a:t>Curso de introducción a la vida universitaria: Física – Sesión 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44"/>
          <p:cNvGrpSpPr/>
          <p:nvPr/>
        </p:nvGrpSpPr>
        <p:grpSpPr>
          <a:xfrm>
            <a:off x="6194427" y="2826158"/>
            <a:ext cx="5724857" cy="3363092"/>
            <a:chOff x="0" y="410"/>
            <a:chExt cx="5724857" cy="3363092"/>
          </a:xfrm>
        </p:grpSpPr>
        <p:cxnSp>
          <p:nvCxnSpPr>
            <p:cNvPr id="230" name="Google Shape;230;p44"/>
            <p:cNvCxnSpPr/>
            <p:nvPr/>
          </p:nvCxnSpPr>
          <p:spPr>
            <a:xfrm>
              <a:off x="0" y="410"/>
              <a:ext cx="5724857" cy="0"/>
            </a:xfrm>
            <a:prstGeom prst="straightConnector1">
              <a:avLst/>
            </a:prstGeom>
            <a:solidFill>
              <a:srgbClr val="AC8D5A"/>
            </a:solidFill>
            <a:ln cap="flat" cmpd="sng" w="25400">
              <a:solidFill>
                <a:srgbClr val="AC8D5A"/>
              </a:solidFill>
              <a:prstDash val="solid"/>
              <a:round/>
              <a:headEnd len="sm" w="sm" type="none"/>
              <a:tailEnd len="sm" w="sm" type="none"/>
            </a:ln>
          </p:spPr>
        </p:cxnSp>
        <p:sp>
          <p:nvSpPr>
            <p:cNvPr id="231" name="Google Shape;231;p44"/>
            <p:cNvSpPr/>
            <p:nvPr/>
          </p:nvSpPr>
          <p:spPr>
            <a:xfrm>
              <a:off x="0" y="410"/>
              <a:ext cx="5724857" cy="6726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4"/>
            <p:cNvSpPr txBox="1"/>
            <p:nvPr/>
          </p:nvSpPr>
          <p:spPr>
            <a:xfrm>
              <a:off x="0" y="410"/>
              <a:ext cx="5724857" cy="6726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Observar y plantear preguntas</a:t>
              </a:r>
              <a:endParaRPr/>
            </a:p>
          </p:txBody>
        </p:sp>
        <p:cxnSp>
          <p:nvCxnSpPr>
            <p:cNvPr id="233" name="Google Shape;233;p44"/>
            <p:cNvCxnSpPr/>
            <p:nvPr/>
          </p:nvCxnSpPr>
          <p:spPr>
            <a:xfrm>
              <a:off x="0" y="673029"/>
              <a:ext cx="5724857" cy="0"/>
            </a:xfrm>
            <a:prstGeom prst="straightConnector1">
              <a:avLst/>
            </a:prstGeom>
            <a:solidFill>
              <a:srgbClr val="B5986C"/>
            </a:solidFill>
            <a:ln cap="flat" cmpd="sng" w="25400">
              <a:solidFill>
                <a:srgbClr val="B5986C"/>
              </a:solidFill>
              <a:prstDash val="solid"/>
              <a:round/>
              <a:headEnd len="sm" w="sm" type="none"/>
              <a:tailEnd len="sm" w="sm" type="none"/>
            </a:ln>
          </p:spPr>
        </p:cxnSp>
        <p:sp>
          <p:nvSpPr>
            <p:cNvPr id="234" name="Google Shape;234;p44"/>
            <p:cNvSpPr/>
            <p:nvPr/>
          </p:nvSpPr>
          <p:spPr>
            <a:xfrm>
              <a:off x="0" y="673029"/>
              <a:ext cx="5724857" cy="6726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4"/>
            <p:cNvSpPr txBox="1"/>
            <p:nvPr/>
          </p:nvSpPr>
          <p:spPr>
            <a:xfrm>
              <a:off x="0" y="673029"/>
              <a:ext cx="5724857" cy="672618"/>
            </a:xfrm>
            <a:prstGeom prst="rect">
              <a:avLst/>
            </a:prstGeom>
            <a:noFill/>
            <a:ln>
              <a:noFill/>
            </a:ln>
          </p:spPr>
          <p:txBody>
            <a:bodyPr anchorCtr="0" anchor="t" bIns="106675" lIns="106675" spcFirstLastPara="1" rIns="106675" wrap="square" tIns="106675">
              <a:noAutofit/>
            </a:bodyPr>
            <a:lstStyle/>
            <a:p>
              <a:pPr indent="0" lvl="0" marL="0" marR="0" rtl="0" algn="l">
                <a:lnSpc>
                  <a:spcPct val="10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Planificar y conducir una investigación</a:t>
              </a:r>
              <a:endParaRPr/>
            </a:p>
          </p:txBody>
        </p:sp>
        <p:cxnSp>
          <p:nvCxnSpPr>
            <p:cNvPr id="236" name="Google Shape;236;p44"/>
            <p:cNvCxnSpPr/>
            <p:nvPr/>
          </p:nvCxnSpPr>
          <p:spPr>
            <a:xfrm>
              <a:off x="0" y="1345647"/>
              <a:ext cx="5724857" cy="0"/>
            </a:xfrm>
            <a:prstGeom prst="straightConnector1">
              <a:avLst/>
            </a:prstGeom>
            <a:solidFill>
              <a:srgbClr val="BFA580"/>
            </a:solidFill>
            <a:ln cap="flat" cmpd="sng" w="25400">
              <a:solidFill>
                <a:srgbClr val="BFA580"/>
              </a:solidFill>
              <a:prstDash val="solid"/>
              <a:round/>
              <a:headEnd len="sm" w="sm" type="none"/>
              <a:tailEnd len="sm" w="sm" type="none"/>
            </a:ln>
          </p:spPr>
        </p:cxnSp>
        <p:sp>
          <p:nvSpPr>
            <p:cNvPr id="237" name="Google Shape;237;p44"/>
            <p:cNvSpPr/>
            <p:nvPr/>
          </p:nvSpPr>
          <p:spPr>
            <a:xfrm>
              <a:off x="0" y="1345647"/>
              <a:ext cx="5724857" cy="6726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4"/>
            <p:cNvSpPr txBox="1"/>
            <p:nvPr/>
          </p:nvSpPr>
          <p:spPr>
            <a:xfrm>
              <a:off x="0" y="1345647"/>
              <a:ext cx="5724857" cy="6726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Procesar y analizar la evidencia</a:t>
              </a:r>
              <a:endParaRPr/>
            </a:p>
          </p:txBody>
        </p:sp>
        <p:cxnSp>
          <p:nvCxnSpPr>
            <p:cNvPr id="239" name="Google Shape;239;p44"/>
            <p:cNvCxnSpPr/>
            <p:nvPr/>
          </p:nvCxnSpPr>
          <p:spPr>
            <a:xfrm>
              <a:off x="0" y="2018266"/>
              <a:ext cx="5724857" cy="0"/>
            </a:xfrm>
            <a:prstGeom prst="straightConnector1">
              <a:avLst/>
            </a:prstGeom>
            <a:solidFill>
              <a:srgbClr val="C9B292"/>
            </a:solidFill>
            <a:ln cap="flat" cmpd="sng" w="25400">
              <a:solidFill>
                <a:srgbClr val="C9B292"/>
              </a:solidFill>
              <a:prstDash val="solid"/>
              <a:round/>
              <a:headEnd len="sm" w="sm" type="none"/>
              <a:tailEnd len="sm" w="sm" type="none"/>
            </a:ln>
          </p:spPr>
        </p:cxnSp>
        <p:sp>
          <p:nvSpPr>
            <p:cNvPr id="240" name="Google Shape;240;p44"/>
            <p:cNvSpPr/>
            <p:nvPr/>
          </p:nvSpPr>
          <p:spPr>
            <a:xfrm>
              <a:off x="0" y="2018266"/>
              <a:ext cx="5724857" cy="6726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4"/>
            <p:cNvSpPr txBox="1"/>
            <p:nvPr/>
          </p:nvSpPr>
          <p:spPr>
            <a:xfrm>
              <a:off x="0" y="2018266"/>
              <a:ext cx="5724857" cy="6726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Evaluar</a:t>
              </a:r>
              <a:endParaRPr/>
            </a:p>
          </p:txBody>
        </p:sp>
        <p:cxnSp>
          <p:nvCxnSpPr>
            <p:cNvPr id="242" name="Google Shape;242;p44"/>
            <p:cNvCxnSpPr/>
            <p:nvPr/>
          </p:nvCxnSpPr>
          <p:spPr>
            <a:xfrm>
              <a:off x="0" y="2690884"/>
              <a:ext cx="5724857" cy="0"/>
            </a:xfrm>
            <a:prstGeom prst="straightConnector1">
              <a:avLst/>
            </a:prstGeom>
            <a:solidFill>
              <a:srgbClr val="D3C0A6"/>
            </a:solidFill>
            <a:ln cap="flat" cmpd="sng" w="25400">
              <a:solidFill>
                <a:srgbClr val="D3C0A6"/>
              </a:solidFill>
              <a:prstDash val="solid"/>
              <a:round/>
              <a:headEnd len="sm" w="sm" type="none"/>
              <a:tailEnd len="sm" w="sm" type="none"/>
            </a:ln>
          </p:spPr>
        </p:cxnSp>
        <p:sp>
          <p:nvSpPr>
            <p:cNvPr id="243" name="Google Shape;243;p44"/>
            <p:cNvSpPr/>
            <p:nvPr/>
          </p:nvSpPr>
          <p:spPr>
            <a:xfrm>
              <a:off x="0" y="2690884"/>
              <a:ext cx="5724857" cy="6726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4"/>
            <p:cNvSpPr txBox="1"/>
            <p:nvPr/>
          </p:nvSpPr>
          <p:spPr>
            <a:xfrm>
              <a:off x="0" y="2690884"/>
              <a:ext cx="5724857" cy="672618"/>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Comunicar</a:t>
              </a:r>
              <a:endParaRPr/>
            </a:p>
          </p:txBody>
        </p:sp>
      </p:grpSp>
      <p:grpSp>
        <p:nvGrpSpPr>
          <p:cNvPr id="245" name="Google Shape;245;p44"/>
          <p:cNvGrpSpPr/>
          <p:nvPr/>
        </p:nvGrpSpPr>
        <p:grpSpPr>
          <a:xfrm>
            <a:off x="806926" y="2827389"/>
            <a:ext cx="5160961" cy="3360627"/>
            <a:chOff x="0" y="1642"/>
            <a:chExt cx="5160961" cy="3360627"/>
          </a:xfrm>
        </p:grpSpPr>
        <p:cxnSp>
          <p:nvCxnSpPr>
            <p:cNvPr id="246" name="Google Shape;246;p44"/>
            <p:cNvCxnSpPr/>
            <p:nvPr/>
          </p:nvCxnSpPr>
          <p:spPr>
            <a:xfrm>
              <a:off x="0" y="1642"/>
              <a:ext cx="5160961" cy="0"/>
            </a:xfrm>
            <a:prstGeom prst="straightConnector1">
              <a:avLst/>
            </a:prstGeom>
            <a:gradFill>
              <a:gsLst>
                <a:gs pos="0">
                  <a:srgbClr val="ADB14E"/>
                </a:gs>
                <a:gs pos="100000">
                  <a:srgbClr val="F0F3A6"/>
                </a:gs>
              </a:gsLst>
              <a:lin ang="16200000" scaled="0"/>
            </a:gradFill>
            <a:ln cap="flat" cmpd="sng" w="9525">
              <a:solidFill>
                <a:srgbClr val="A3A65A"/>
              </a:solidFill>
              <a:prstDash val="solid"/>
              <a:round/>
              <a:headEnd len="sm" w="sm" type="none"/>
              <a:tailEnd len="sm" w="sm" type="none"/>
            </a:ln>
            <a:effectLst>
              <a:outerShdw blurRad="40000" rotWithShape="0" dir="5400000" dist="23000">
                <a:srgbClr val="000000">
                  <a:alpha val="34901"/>
                </a:srgbClr>
              </a:outerShdw>
            </a:effectLst>
          </p:spPr>
        </p:cxnSp>
        <p:sp>
          <p:nvSpPr>
            <p:cNvPr id="247" name="Google Shape;247;p44"/>
            <p:cNvSpPr/>
            <p:nvPr/>
          </p:nvSpPr>
          <p:spPr>
            <a:xfrm>
              <a:off x="0" y="1642"/>
              <a:ext cx="5160961" cy="5601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4"/>
            <p:cNvSpPr txBox="1"/>
            <p:nvPr/>
          </p:nvSpPr>
          <p:spPr>
            <a:xfrm>
              <a:off x="0" y="1642"/>
              <a:ext cx="5160961" cy="560104"/>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Crear</a:t>
              </a:r>
              <a:endParaRPr/>
            </a:p>
          </p:txBody>
        </p:sp>
        <p:cxnSp>
          <p:nvCxnSpPr>
            <p:cNvPr id="249" name="Google Shape;249;p44"/>
            <p:cNvCxnSpPr/>
            <p:nvPr/>
          </p:nvCxnSpPr>
          <p:spPr>
            <a:xfrm>
              <a:off x="0" y="561747"/>
              <a:ext cx="5160961" cy="0"/>
            </a:xfrm>
            <a:prstGeom prst="straightConnector1">
              <a:avLst/>
            </a:prstGeom>
            <a:gradFill>
              <a:gsLst>
                <a:gs pos="0">
                  <a:srgbClr val="8FB365"/>
                </a:gs>
                <a:gs pos="100000">
                  <a:srgbClr val="CEF1AF"/>
                </a:gs>
              </a:gsLst>
              <a:lin ang="16200000" scaled="0"/>
            </a:gradFill>
            <a:ln cap="flat" cmpd="sng" w="9525">
              <a:solidFill>
                <a:schemeClr val="accent3"/>
              </a:solidFill>
              <a:prstDash val="solid"/>
              <a:round/>
              <a:headEnd len="sm" w="sm" type="none"/>
              <a:tailEnd len="sm" w="sm" type="none"/>
            </a:ln>
            <a:effectLst>
              <a:outerShdw blurRad="40000" rotWithShape="0" dir="5400000" dist="23000">
                <a:srgbClr val="000000">
                  <a:alpha val="34901"/>
                </a:srgbClr>
              </a:outerShdw>
            </a:effectLst>
          </p:spPr>
        </p:cxnSp>
        <p:sp>
          <p:nvSpPr>
            <p:cNvPr id="250" name="Google Shape;250;p44"/>
            <p:cNvSpPr/>
            <p:nvPr/>
          </p:nvSpPr>
          <p:spPr>
            <a:xfrm>
              <a:off x="0" y="561747"/>
              <a:ext cx="5160961" cy="5601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4"/>
            <p:cNvSpPr txBox="1"/>
            <p:nvPr/>
          </p:nvSpPr>
          <p:spPr>
            <a:xfrm>
              <a:off x="0" y="561747"/>
              <a:ext cx="5160961" cy="560104"/>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Evaluar</a:t>
              </a:r>
              <a:endParaRPr/>
            </a:p>
          </p:txBody>
        </p:sp>
        <p:cxnSp>
          <p:nvCxnSpPr>
            <p:cNvPr id="252" name="Google Shape;252;p44"/>
            <p:cNvCxnSpPr/>
            <p:nvPr/>
          </p:nvCxnSpPr>
          <p:spPr>
            <a:xfrm>
              <a:off x="0" y="1121851"/>
              <a:ext cx="5160961" cy="0"/>
            </a:xfrm>
            <a:prstGeom prst="straightConnector1">
              <a:avLst/>
            </a:prstGeom>
            <a:gradFill>
              <a:gsLst>
                <a:gs pos="0">
                  <a:srgbClr val="62BE56"/>
                </a:gs>
                <a:gs pos="100000">
                  <a:srgbClr val="ABFCA4"/>
                </a:gs>
              </a:gsLst>
              <a:lin ang="16200000" scaled="0"/>
            </a:gradFill>
            <a:ln cap="flat" cmpd="sng" w="9525">
              <a:solidFill>
                <a:schemeClr val="accent4"/>
              </a:solidFill>
              <a:prstDash val="solid"/>
              <a:round/>
              <a:headEnd len="sm" w="sm" type="none"/>
              <a:tailEnd len="sm" w="sm" type="none"/>
            </a:ln>
            <a:effectLst>
              <a:outerShdw blurRad="40000" rotWithShape="0" dir="5400000" dist="23000">
                <a:srgbClr val="000000">
                  <a:alpha val="34901"/>
                </a:srgbClr>
              </a:outerShdw>
            </a:effectLst>
          </p:spPr>
        </p:cxnSp>
        <p:sp>
          <p:nvSpPr>
            <p:cNvPr id="253" name="Google Shape;253;p44"/>
            <p:cNvSpPr/>
            <p:nvPr/>
          </p:nvSpPr>
          <p:spPr>
            <a:xfrm>
              <a:off x="0" y="1121851"/>
              <a:ext cx="5160961" cy="5601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4"/>
            <p:cNvSpPr txBox="1"/>
            <p:nvPr/>
          </p:nvSpPr>
          <p:spPr>
            <a:xfrm>
              <a:off x="0" y="1121851"/>
              <a:ext cx="5160961" cy="560104"/>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Analizar</a:t>
              </a:r>
              <a:endParaRPr/>
            </a:p>
          </p:txBody>
        </p:sp>
        <p:cxnSp>
          <p:nvCxnSpPr>
            <p:cNvPr id="255" name="Google Shape;255;p44"/>
            <p:cNvCxnSpPr/>
            <p:nvPr/>
          </p:nvCxnSpPr>
          <p:spPr>
            <a:xfrm>
              <a:off x="0" y="1681956"/>
              <a:ext cx="5160961" cy="0"/>
            </a:xfrm>
            <a:prstGeom prst="straightConnector1">
              <a:avLst/>
            </a:prstGeom>
            <a:gradFill>
              <a:gsLst>
                <a:gs pos="0">
                  <a:srgbClr val="5EB979"/>
                </a:gs>
                <a:gs pos="100000">
                  <a:srgbClr val="ABF5BD"/>
                </a:gs>
              </a:gsLst>
              <a:lin ang="16200000" scaled="0"/>
            </a:gradFill>
            <a:ln cap="flat" cmpd="sng" w="9525">
              <a:solidFill>
                <a:srgbClr val="69AF7E"/>
              </a:solidFill>
              <a:prstDash val="solid"/>
              <a:round/>
              <a:headEnd len="sm" w="sm" type="none"/>
              <a:tailEnd len="sm" w="sm" type="none"/>
            </a:ln>
            <a:effectLst>
              <a:outerShdw blurRad="40000" rotWithShape="0" dir="5400000" dist="23000">
                <a:srgbClr val="000000">
                  <a:alpha val="34901"/>
                </a:srgbClr>
              </a:outerShdw>
            </a:effectLst>
          </p:spPr>
        </p:cxnSp>
        <p:sp>
          <p:nvSpPr>
            <p:cNvPr id="256" name="Google Shape;256;p44"/>
            <p:cNvSpPr/>
            <p:nvPr/>
          </p:nvSpPr>
          <p:spPr>
            <a:xfrm>
              <a:off x="0" y="1681956"/>
              <a:ext cx="5160961" cy="5601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4"/>
            <p:cNvSpPr txBox="1"/>
            <p:nvPr/>
          </p:nvSpPr>
          <p:spPr>
            <a:xfrm>
              <a:off x="0" y="1681956"/>
              <a:ext cx="5160961" cy="560104"/>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Aplicar</a:t>
              </a:r>
              <a:endParaRPr/>
            </a:p>
          </p:txBody>
        </p:sp>
        <p:cxnSp>
          <p:nvCxnSpPr>
            <p:cNvPr id="258" name="Google Shape;258;p44"/>
            <p:cNvCxnSpPr/>
            <p:nvPr/>
          </p:nvCxnSpPr>
          <p:spPr>
            <a:xfrm>
              <a:off x="0" y="2242061"/>
              <a:ext cx="5160961" cy="0"/>
            </a:xfrm>
            <a:prstGeom prst="straightConnector1">
              <a:avLst/>
            </a:prstGeom>
            <a:gradFill>
              <a:gsLst>
                <a:gs pos="0">
                  <a:srgbClr val="55BA9E"/>
                </a:gs>
                <a:gs pos="100000">
                  <a:srgbClr val="A7F7DB"/>
                </a:gs>
              </a:gsLst>
              <a:lin ang="16200000" scaled="0"/>
            </a:gradFill>
            <a:ln cap="flat" cmpd="sng" w="9525">
              <a:solidFill>
                <a:srgbClr val="61AF99"/>
              </a:solidFill>
              <a:prstDash val="solid"/>
              <a:round/>
              <a:headEnd len="sm" w="sm" type="none"/>
              <a:tailEnd len="sm" w="sm" type="none"/>
            </a:ln>
            <a:effectLst>
              <a:outerShdw blurRad="40000" rotWithShape="0" dir="5400000" dist="23000">
                <a:srgbClr val="000000">
                  <a:alpha val="34901"/>
                </a:srgbClr>
              </a:outerShdw>
            </a:effectLst>
          </p:spPr>
        </p:cxnSp>
        <p:sp>
          <p:nvSpPr>
            <p:cNvPr id="259" name="Google Shape;259;p44"/>
            <p:cNvSpPr/>
            <p:nvPr/>
          </p:nvSpPr>
          <p:spPr>
            <a:xfrm>
              <a:off x="0" y="2242061"/>
              <a:ext cx="5160961" cy="5601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4"/>
            <p:cNvSpPr txBox="1"/>
            <p:nvPr/>
          </p:nvSpPr>
          <p:spPr>
            <a:xfrm>
              <a:off x="0" y="2242061"/>
              <a:ext cx="5160961" cy="560104"/>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Comprender</a:t>
              </a:r>
              <a:endParaRPr/>
            </a:p>
          </p:txBody>
        </p:sp>
        <p:cxnSp>
          <p:nvCxnSpPr>
            <p:cNvPr id="261" name="Google Shape;261;p44"/>
            <p:cNvCxnSpPr/>
            <p:nvPr/>
          </p:nvCxnSpPr>
          <p:spPr>
            <a:xfrm>
              <a:off x="0" y="2802165"/>
              <a:ext cx="5160961" cy="0"/>
            </a:xfrm>
            <a:prstGeom prst="straightConnector1">
              <a:avLst/>
            </a:prstGeom>
            <a:gradFill>
              <a:gsLst>
                <a:gs pos="0">
                  <a:srgbClr val="ADB14E"/>
                </a:gs>
                <a:gs pos="100000">
                  <a:srgbClr val="F0F3A6"/>
                </a:gs>
              </a:gsLst>
              <a:lin ang="16200000" scaled="0"/>
            </a:gradFill>
            <a:ln cap="flat" cmpd="sng" w="9525">
              <a:solidFill>
                <a:srgbClr val="A3A65A"/>
              </a:solidFill>
              <a:prstDash val="solid"/>
              <a:round/>
              <a:headEnd len="sm" w="sm" type="none"/>
              <a:tailEnd len="sm" w="sm" type="none"/>
            </a:ln>
            <a:effectLst>
              <a:outerShdw blurRad="40000" rotWithShape="0" dir="5400000" dist="23000">
                <a:srgbClr val="000000">
                  <a:alpha val="34901"/>
                </a:srgbClr>
              </a:outerShdw>
            </a:effectLst>
          </p:spPr>
        </p:cxnSp>
        <p:sp>
          <p:nvSpPr>
            <p:cNvPr id="262" name="Google Shape;262;p44"/>
            <p:cNvSpPr/>
            <p:nvPr/>
          </p:nvSpPr>
          <p:spPr>
            <a:xfrm>
              <a:off x="0" y="2802165"/>
              <a:ext cx="5160961" cy="5601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4"/>
            <p:cNvSpPr txBox="1"/>
            <p:nvPr/>
          </p:nvSpPr>
          <p:spPr>
            <a:xfrm>
              <a:off x="0" y="2802165"/>
              <a:ext cx="5160961" cy="560104"/>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rgbClr val="000000"/>
                </a:buClr>
                <a:buSzPts val="2800"/>
                <a:buFont typeface="Arial"/>
                <a:buNone/>
              </a:pPr>
              <a:r>
                <a:rPr b="0" i="0" lang="es-CL" sz="2800" u="none" cap="none" strike="noStrike">
                  <a:solidFill>
                    <a:srgbClr val="000000"/>
                  </a:solidFill>
                  <a:latin typeface="Calibri"/>
                  <a:ea typeface="Calibri"/>
                  <a:cs typeface="Calibri"/>
                  <a:sym typeface="Calibri"/>
                </a:rPr>
                <a:t>Recordar</a:t>
              </a:r>
              <a:endParaRPr/>
            </a:p>
          </p:txBody>
        </p:sp>
      </p:grpSp>
      <p:sp>
        <p:nvSpPr>
          <p:cNvPr id="264" name="Google Shape;264;p44"/>
          <p:cNvSpPr txBox="1"/>
          <p:nvPr>
            <p:ph type="title"/>
          </p:nvPr>
        </p:nvSpPr>
        <p:spPr>
          <a:xfrm>
            <a:off x="777240" y="365125"/>
            <a:ext cx="10578148"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HABILIDADES COGNITIVAS Y HABILIDADES CIENTÍFICAS</a:t>
            </a:r>
            <a:endParaRPr/>
          </a:p>
        </p:txBody>
      </p:sp>
      <p:sp>
        <p:nvSpPr>
          <p:cNvPr id="265" name="Google Shape;265;p44"/>
          <p:cNvSpPr txBox="1"/>
          <p:nvPr>
            <p:ph idx="1" type="body"/>
          </p:nvPr>
        </p:nvSpPr>
        <p:spPr>
          <a:xfrm>
            <a:off x="777240" y="1801812"/>
            <a:ext cx="5220335" cy="935037"/>
          </a:xfrm>
          <a:prstGeom prst="rect">
            <a:avLst/>
          </a:prstGeom>
          <a:noFill/>
          <a:ln>
            <a:noFill/>
          </a:ln>
        </p:spPr>
        <p:txBody>
          <a:bodyPr anchorCtr="0" anchor="b" bIns="45700" lIns="91425" spcFirstLastPara="1" rIns="91425" wrap="square" tIns="45700">
            <a:normAutofit fontScale="92500" lnSpcReduction="10000"/>
          </a:bodyPr>
          <a:lstStyle/>
          <a:p>
            <a:pPr indent="-228600" lvl="0" marL="457200" rtl="0" algn="ctr">
              <a:lnSpc>
                <a:spcPct val="90000"/>
              </a:lnSpc>
              <a:spcBef>
                <a:spcPts val="1000"/>
              </a:spcBef>
              <a:spcAft>
                <a:spcPts val="0"/>
              </a:spcAft>
              <a:buSzPct val="108108"/>
              <a:buNone/>
            </a:pPr>
            <a:r>
              <a:rPr lang="es-CL"/>
              <a:t>Habilidades cognitivas</a:t>
            </a:r>
            <a:endParaRPr/>
          </a:p>
          <a:p>
            <a:pPr indent="-228600" lvl="0" marL="457200" rtl="0" algn="ctr">
              <a:lnSpc>
                <a:spcPct val="90000"/>
              </a:lnSpc>
              <a:spcBef>
                <a:spcPts val="1000"/>
              </a:spcBef>
              <a:spcAft>
                <a:spcPts val="0"/>
              </a:spcAft>
              <a:buSzPct val="108108"/>
              <a:buNone/>
            </a:pPr>
            <a:r>
              <a:rPr lang="es-CL"/>
              <a:t>(Anderson, 2001)</a:t>
            </a:r>
            <a:endParaRPr/>
          </a:p>
        </p:txBody>
      </p:sp>
      <p:sp>
        <p:nvSpPr>
          <p:cNvPr id="266" name="Google Shape;266;p44"/>
          <p:cNvSpPr txBox="1"/>
          <p:nvPr/>
        </p:nvSpPr>
        <p:spPr>
          <a:xfrm>
            <a:off x="6194427" y="1801812"/>
            <a:ext cx="5220335" cy="935037"/>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48787D"/>
              </a:buClr>
              <a:buSzPts val="2400"/>
              <a:buFont typeface="Arial"/>
              <a:buNone/>
            </a:pPr>
            <a:r>
              <a:rPr b="1" i="0" lang="es-CL" sz="2400" u="none" cap="none" strike="noStrike">
                <a:solidFill>
                  <a:schemeClr val="dk2"/>
                </a:solidFill>
                <a:latin typeface="Calibri"/>
                <a:ea typeface="Calibri"/>
                <a:cs typeface="Calibri"/>
                <a:sym typeface="Calibri"/>
              </a:rPr>
              <a:t>Habilidades de investigación científica</a:t>
            </a:r>
            <a:endParaRPr/>
          </a:p>
          <a:p>
            <a:pPr indent="0" lvl="0" marL="0" marR="0" rtl="0" algn="ctr">
              <a:lnSpc>
                <a:spcPct val="100000"/>
              </a:lnSpc>
              <a:spcBef>
                <a:spcPts val="0"/>
              </a:spcBef>
              <a:spcAft>
                <a:spcPts val="0"/>
              </a:spcAft>
              <a:buClr>
                <a:srgbClr val="48787D"/>
              </a:buClr>
              <a:buSzPts val="2400"/>
              <a:buFont typeface="Arial"/>
              <a:buNone/>
            </a:pPr>
            <a:r>
              <a:rPr b="1" i="0" lang="es-CL" sz="2400" u="none" cap="none" strike="noStrike">
                <a:solidFill>
                  <a:schemeClr val="dk2"/>
                </a:solidFill>
                <a:latin typeface="Calibri"/>
                <a:ea typeface="Calibri"/>
                <a:cs typeface="Calibri"/>
                <a:sym typeface="Calibri"/>
              </a:rPr>
              <a:t>(Mineduc, 2015)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45"/>
          <p:cNvGrpSpPr/>
          <p:nvPr/>
        </p:nvGrpSpPr>
        <p:grpSpPr>
          <a:xfrm>
            <a:off x="781460" y="1825626"/>
            <a:ext cx="10629079" cy="4351338"/>
            <a:chOff x="4220" y="0"/>
            <a:chExt cx="10629079" cy="4351338"/>
          </a:xfrm>
        </p:grpSpPr>
        <p:sp>
          <p:nvSpPr>
            <p:cNvPr id="272" name="Google Shape;272;p45"/>
            <p:cNvSpPr/>
            <p:nvPr/>
          </p:nvSpPr>
          <p:spPr>
            <a:xfrm>
              <a:off x="4220" y="0"/>
              <a:ext cx="1667306" cy="4351338"/>
            </a:xfrm>
            <a:prstGeom prst="roundRect">
              <a:avLst>
                <a:gd fmla="val 10000" name="adj"/>
              </a:avLst>
            </a:prstGeom>
            <a:solidFill>
              <a:srgbClr val="DFDFCE"/>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5"/>
            <p:cNvSpPr txBox="1"/>
            <p:nvPr/>
          </p:nvSpPr>
          <p:spPr>
            <a:xfrm>
              <a:off x="4220" y="0"/>
              <a:ext cx="1667306" cy="13054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s-CL" sz="2100" u="none" cap="none" strike="noStrike">
                  <a:solidFill>
                    <a:srgbClr val="000000"/>
                  </a:solidFill>
                  <a:latin typeface="Arial"/>
                  <a:ea typeface="Arial"/>
                  <a:cs typeface="Arial"/>
                  <a:sym typeface="Arial"/>
                </a:rPr>
                <a:t>Recordar</a:t>
              </a:r>
              <a:endParaRPr/>
            </a:p>
          </p:txBody>
        </p:sp>
        <p:sp>
          <p:nvSpPr>
            <p:cNvPr id="274" name="Google Shape;274;p45"/>
            <p:cNvSpPr/>
            <p:nvPr/>
          </p:nvSpPr>
          <p:spPr>
            <a:xfrm>
              <a:off x="170950" y="1305401"/>
              <a:ext cx="1333845" cy="2828369"/>
            </a:xfrm>
            <a:prstGeom prst="roundRect">
              <a:avLst>
                <a:gd fmla="val 10000" name="adj"/>
              </a:avLst>
            </a:prstGeom>
            <a:gradFill>
              <a:gsLst>
                <a:gs pos="0">
                  <a:srgbClr val="EBEEAB"/>
                </a:gs>
                <a:gs pos="35000">
                  <a:srgbClr val="EFF2C4"/>
                </a:gs>
                <a:gs pos="100000">
                  <a:srgbClr val="FAFAE8"/>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5"/>
            <p:cNvSpPr txBox="1"/>
            <p:nvPr/>
          </p:nvSpPr>
          <p:spPr>
            <a:xfrm>
              <a:off x="210017" y="1344468"/>
              <a:ext cx="1255711" cy="275023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0" i="0" lang="es-CL" sz="1400" u="none" cap="none" strike="noStrike">
                  <a:solidFill>
                    <a:schemeClr val="dk1"/>
                  </a:solidFill>
                  <a:latin typeface="Arial"/>
                  <a:ea typeface="Arial"/>
                  <a:cs typeface="Arial"/>
                  <a:sym typeface="Arial"/>
                </a:rPr>
                <a:t>Producir Información correcta desde la memoria (elegir, afirmar, deletrear, repetir, relacionar).</a:t>
              </a:r>
              <a:endParaRPr b="0" i="0" sz="1400" u="none" cap="none" strike="noStrike">
                <a:solidFill>
                  <a:schemeClr val="dk1"/>
                </a:solidFill>
                <a:latin typeface="Arial"/>
                <a:ea typeface="Arial"/>
                <a:cs typeface="Arial"/>
                <a:sym typeface="Arial"/>
              </a:endParaRPr>
            </a:p>
          </p:txBody>
        </p:sp>
        <p:sp>
          <p:nvSpPr>
            <p:cNvPr id="276" name="Google Shape;276;p45"/>
            <p:cNvSpPr/>
            <p:nvPr/>
          </p:nvSpPr>
          <p:spPr>
            <a:xfrm>
              <a:off x="1796574" y="0"/>
              <a:ext cx="1667306" cy="4351338"/>
            </a:xfrm>
            <a:prstGeom prst="roundRect">
              <a:avLst>
                <a:gd fmla="val 10000" name="adj"/>
              </a:avLst>
            </a:prstGeom>
            <a:solidFill>
              <a:srgbClr val="DFDFCE"/>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5"/>
            <p:cNvSpPr txBox="1"/>
            <p:nvPr/>
          </p:nvSpPr>
          <p:spPr>
            <a:xfrm>
              <a:off x="1796574" y="0"/>
              <a:ext cx="1667306" cy="13054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s-CL" sz="2100" u="none" cap="none" strike="noStrike">
                  <a:solidFill>
                    <a:srgbClr val="000000"/>
                  </a:solidFill>
                  <a:latin typeface="Arial"/>
                  <a:ea typeface="Arial"/>
                  <a:cs typeface="Arial"/>
                  <a:sym typeface="Arial"/>
                </a:rPr>
                <a:t>Comprender</a:t>
              </a:r>
              <a:endParaRPr/>
            </a:p>
          </p:txBody>
        </p:sp>
        <p:sp>
          <p:nvSpPr>
            <p:cNvPr id="278" name="Google Shape;278;p45"/>
            <p:cNvSpPr/>
            <p:nvPr/>
          </p:nvSpPr>
          <p:spPr>
            <a:xfrm>
              <a:off x="1963305" y="1305401"/>
              <a:ext cx="1333845" cy="2828369"/>
            </a:xfrm>
            <a:prstGeom prst="roundRect">
              <a:avLst>
                <a:gd fmla="val 10000" name="adj"/>
              </a:avLst>
            </a:prstGeom>
            <a:gradFill>
              <a:gsLst>
                <a:gs pos="0">
                  <a:srgbClr val="CFECB4"/>
                </a:gs>
                <a:gs pos="35000">
                  <a:srgbClr val="DFF1C9"/>
                </a:gs>
                <a:gs pos="100000">
                  <a:srgbClr val="F2F9EB"/>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5"/>
            <p:cNvSpPr txBox="1"/>
            <p:nvPr/>
          </p:nvSpPr>
          <p:spPr>
            <a:xfrm>
              <a:off x="2002372" y="1344468"/>
              <a:ext cx="1255711" cy="275023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0" i="0" lang="es-CL" sz="1400" u="none" cap="none" strike="noStrike">
                  <a:solidFill>
                    <a:schemeClr val="dk1"/>
                  </a:solidFill>
                  <a:latin typeface="Arial"/>
                  <a:ea typeface="Arial"/>
                  <a:cs typeface="Arial"/>
                  <a:sym typeface="Arial"/>
                </a:rPr>
                <a:t>Construir significado a partir de materiales educativos o experiencias</a:t>
              </a:r>
              <a:br>
                <a:rPr b="0" i="0" lang="es-CL" sz="1400" u="none" cap="none" strike="noStrike">
                  <a:solidFill>
                    <a:schemeClr val="dk1"/>
                  </a:solidFill>
                  <a:latin typeface="Arial"/>
                  <a:ea typeface="Arial"/>
                  <a:cs typeface="Arial"/>
                  <a:sym typeface="Arial"/>
                </a:rPr>
              </a:br>
              <a:r>
                <a:rPr b="0" i="0" lang="es-CL" sz="1400" u="none" cap="none" strike="noStrike">
                  <a:solidFill>
                    <a:schemeClr val="dk1"/>
                  </a:solidFill>
                  <a:latin typeface="Arial"/>
                  <a:ea typeface="Arial"/>
                  <a:cs typeface="Arial"/>
                  <a:sym typeface="Arial"/>
                </a:rPr>
                <a:t>(preguntar, comparar, contrastar, resumir o esquematizar).</a:t>
              </a:r>
              <a:endParaRPr b="0" i="0" sz="1400" u="none" cap="none" strike="noStrike">
                <a:solidFill>
                  <a:schemeClr val="dk1"/>
                </a:solidFill>
                <a:latin typeface="Arial"/>
                <a:ea typeface="Arial"/>
                <a:cs typeface="Arial"/>
                <a:sym typeface="Arial"/>
              </a:endParaRPr>
            </a:p>
          </p:txBody>
        </p:sp>
        <p:sp>
          <p:nvSpPr>
            <p:cNvPr id="280" name="Google Shape;280;p45"/>
            <p:cNvSpPr/>
            <p:nvPr/>
          </p:nvSpPr>
          <p:spPr>
            <a:xfrm>
              <a:off x="3588929" y="0"/>
              <a:ext cx="1667306" cy="4351338"/>
            </a:xfrm>
            <a:prstGeom prst="roundRect">
              <a:avLst>
                <a:gd fmla="val 10000" name="adj"/>
              </a:avLst>
            </a:prstGeom>
            <a:solidFill>
              <a:srgbClr val="DFDFCE"/>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5"/>
            <p:cNvSpPr txBox="1"/>
            <p:nvPr/>
          </p:nvSpPr>
          <p:spPr>
            <a:xfrm>
              <a:off x="3588929" y="0"/>
              <a:ext cx="1667306" cy="13054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s-CL" sz="2100" u="none" cap="none" strike="noStrike">
                  <a:solidFill>
                    <a:srgbClr val="000000"/>
                  </a:solidFill>
                  <a:latin typeface="Arial"/>
                  <a:ea typeface="Arial"/>
                  <a:cs typeface="Arial"/>
                  <a:sym typeface="Arial"/>
                </a:rPr>
                <a:t>Aplicar</a:t>
              </a:r>
              <a:endParaRPr/>
            </a:p>
          </p:txBody>
        </p:sp>
        <p:sp>
          <p:nvSpPr>
            <p:cNvPr id="282" name="Google Shape;282;p45"/>
            <p:cNvSpPr/>
            <p:nvPr/>
          </p:nvSpPr>
          <p:spPr>
            <a:xfrm>
              <a:off x="3755660" y="1305401"/>
              <a:ext cx="1333845" cy="2828369"/>
            </a:xfrm>
            <a:prstGeom prst="roundRect">
              <a:avLst>
                <a:gd fmla="val 10000" name="adj"/>
              </a:avLst>
            </a:prstGeom>
            <a:gradFill>
              <a:gsLst>
                <a:gs pos="0">
                  <a:srgbClr val="B1F6AB"/>
                </a:gs>
                <a:gs pos="35000">
                  <a:srgbClr val="C9F7C3"/>
                </a:gs>
                <a:gs pos="100000">
                  <a:srgbClr val="EBFCE7"/>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5"/>
            <p:cNvSpPr txBox="1"/>
            <p:nvPr/>
          </p:nvSpPr>
          <p:spPr>
            <a:xfrm>
              <a:off x="3794727" y="1344468"/>
              <a:ext cx="1255711" cy="275023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0" i="0" lang="es-CL" sz="1400" u="none" cap="none" strike="noStrike">
                  <a:solidFill>
                    <a:schemeClr val="dk1"/>
                  </a:solidFill>
                  <a:latin typeface="Arial"/>
                  <a:ea typeface="Arial"/>
                  <a:cs typeface="Arial"/>
                  <a:sym typeface="Arial"/>
                </a:rPr>
                <a:t>Desarrollar un proceso aprendido, ya sea una situación cognitiva o emotiva (calcular, conectar, emplear, interpretar y organizar).</a:t>
              </a:r>
              <a:endParaRPr b="0" i="0" sz="1400" u="none" cap="none" strike="noStrike">
                <a:solidFill>
                  <a:schemeClr val="dk1"/>
                </a:solidFill>
                <a:latin typeface="Arial"/>
                <a:ea typeface="Arial"/>
                <a:cs typeface="Arial"/>
                <a:sym typeface="Arial"/>
              </a:endParaRPr>
            </a:p>
          </p:txBody>
        </p:sp>
        <p:sp>
          <p:nvSpPr>
            <p:cNvPr id="284" name="Google Shape;284;p45"/>
            <p:cNvSpPr/>
            <p:nvPr/>
          </p:nvSpPr>
          <p:spPr>
            <a:xfrm>
              <a:off x="5381283" y="0"/>
              <a:ext cx="1667306" cy="4351338"/>
            </a:xfrm>
            <a:prstGeom prst="roundRect">
              <a:avLst>
                <a:gd fmla="val 10000" name="adj"/>
              </a:avLst>
            </a:prstGeom>
            <a:solidFill>
              <a:srgbClr val="DFDFCE"/>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5"/>
            <p:cNvSpPr txBox="1"/>
            <p:nvPr/>
          </p:nvSpPr>
          <p:spPr>
            <a:xfrm>
              <a:off x="5381283" y="0"/>
              <a:ext cx="1667306" cy="13054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s-CL" sz="2100" u="none" cap="none" strike="noStrike">
                  <a:solidFill>
                    <a:srgbClr val="000000"/>
                  </a:solidFill>
                  <a:latin typeface="Arial"/>
                  <a:ea typeface="Arial"/>
                  <a:cs typeface="Arial"/>
                  <a:sym typeface="Arial"/>
                </a:rPr>
                <a:t>Analizar</a:t>
              </a:r>
              <a:endParaRPr/>
            </a:p>
          </p:txBody>
        </p:sp>
        <p:sp>
          <p:nvSpPr>
            <p:cNvPr id="286" name="Google Shape;286;p45"/>
            <p:cNvSpPr/>
            <p:nvPr/>
          </p:nvSpPr>
          <p:spPr>
            <a:xfrm>
              <a:off x="5548014" y="1305401"/>
              <a:ext cx="1333845" cy="2828369"/>
            </a:xfrm>
            <a:prstGeom prst="roundRect">
              <a:avLst>
                <a:gd fmla="val 10000" name="adj"/>
              </a:avLst>
            </a:prstGeom>
            <a:gradFill>
              <a:gsLst>
                <a:gs pos="0">
                  <a:srgbClr val="B1F0C0"/>
                </a:gs>
                <a:gs pos="35000">
                  <a:srgbClr val="C6F4D2"/>
                </a:gs>
                <a:gs pos="100000">
                  <a:srgbClr val="E9FBED"/>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5"/>
            <p:cNvSpPr txBox="1"/>
            <p:nvPr/>
          </p:nvSpPr>
          <p:spPr>
            <a:xfrm>
              <a:off x="5587081" y="1344468"/>
              <a:ext cx="1255711" cy="275023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0" i="0" lang="es-CL" sz="1400" u="none" cap="none" strike="noStrike">
                  <a:solidFill>
                    <a:schemeClr val="dk1"/>
                  </a:solidFill>
                  <a:latin typeface="Arial"/>
                  <a:ea typeface="Arial"/>
                  <a:cs typeface="Arial"/>
                  <a:sym typeface="Arial"/>
                </a:rPr>
                <a:t>Descomponer concepto en sus partes y describir cómo las partes se relacionan en un todo (examinar, razonar, dividir, aislar, simplificar).</a:t>
              </a:r>
              <a:endParaRPr b="0" i="0" sz="1400" u="none" cap="none" strike="noStrike">
                <a:solidFill>
                  <a:schemeClr val="dk1"/>
                </a:solidFill>
                <a:latin typeface="Arial"/>
                <a:ea typeface="Arial"/>
                <a:cs typeface="Arial"/>
                <a:sym typeface="Arial"/>
              </a:endParaRPr>
            </a:p>
          </p:txBody>
        </p:sp>
        <p:sp>
          <p:nvSpPr>
            <p:cNvPr id="288" name="Google Shape;288;p45"/>
            <p:cNvSpPr/>
            <p:nvPr/>
          </p:nvSpPr>
          <p:spPr>
            <a:xfrm>
              <a:off x="7173638" y="0"/>
              <a:ext cx="1667306" cy="4351338"/>
            </a:xfrm>
            <a:prstGeom prst="roundRect">
              <a:avLst>
                <a:gd fmla="val 10000" name="adj"/>
              </a:avLst>
            </a:prstGeom>
            <a:solidFill>
              <a:srgbClr val="DFDFCE"/>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5"/>
            <p:cNvSpPr txBox="1"/>
            <p:nvPr/>
          </p:nvSpPr>
          <p:spPr>
            <a:xfrm>
              <a:off x="7173638" y="0"/>
              <a:ext cx="1667306" cy="13054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s-CL" sz="2100" u="none" cap="none" strike="noStrike">
                  <a:solidFill>
                    <a:srgbClr val="000000"/>
                  </a:solidFill>
                  <a:latin typeface="Arial"/>
                  <a:ea typeface="Arial"/>
                  <a:cs typeface="Arial"/>
                  <a:sym typeface="Arial"/>
                </a:rPr>
                <a:t>Evaluar</a:t>
              </a:r>
              <a:endParaRPr/>
            </a:p>
          </p:txBody>
        </p:sp>
        <p:sp>
          <p:nvSpPr>
            <p:cNvPr id="290" name="Google Shape;290;p45"/>
            <p:cNvSpPr/>
            <p:nvPr/>
          </p:nvSpPr>
          <p:spPr>
            <a:xfrm>
              <a:off x="7340369" y="1305401"/>
              <a:ext cx="1333845" cy="2828369"/>
            </a:xfrm>
            <a:prstGeom prst="roundRect">
              <a:avLst>
                <a:gd fmla="val 10000" name="adj"/>
              </a:avLst>
            </a:prstGeom>
            <a:gradFill>
              <a:gsLst>
                <a:gs pos="0">
                  <a:srgbClr val="ADF1D9"/>
                </a:gs>
                <a:gs pos="35000">
                  <a:srgbClr val="C4F5E6"/>
                </a:gs>
                <a:gs pos="100000">
                  <a:srgbClr val="E7FCF5"/>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5"/>
            <p:cNvSpPr txBox="1"/>
            <p:nvPr/>
          </p:nvSpPr>
          <p:spPr>
            <a:xfrm>
              <a:off x="7379436" y="1344468"/>
              <a:ext cx="1255711" cy="275023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0" i="0" lang="es-CL" sz="1400" u="none" cap="none" strike="noStrike">
                  <a:solidFill>
                    <a:schemeClr val="dk1"/>
                  </a:solidFill>
                  <a:latin typeface="Arial"/>
                  <a:ea typeface="Arial"/>
                  <a:cs typeface="Arial"/>
                  <a:sym typeface="Arial"/>
                </a:rPr>
                <a:t>Emitir juicios basados en criterios y normas (medir, decidir, valorar, demostrar, estimar, argumentar).</a:t>
              </a:r>
              <a:endParaRPr b="0" i="0" sz="1400" u="none" cap="none" strike="noStrike">
                <a:solidFill>
                  <a:schemeClr val="dk1"/>
                </a:solidFill>
                <a:latin typeface="Arial"/>
                <a:ea typeface="Arial"/>
                <a:cs typeface="Arial"/>
                <a:sym typeface="Arial"/>
              </a:endParaRPr>
            </a:p>
          </p:txBody>
        </p:sp>
        <p:sp>
          <p:nvSpPr>
            <p:cNvPr id="292" name="Google Shape;292;p45"/>
            <p:cNvSpPr/>
            <p:nvPr/>
          </p:nvSpPr>
          <p:spPr>
            <a:xfrm>
              <a:off x="8965993" y="0"/>
              <a:ext cx="1667306" cy="4351338"/>
            </a:xfrm>
            <a:prstGeom prst="roundRect">
              <a:avLst>
                <a:gd fmla="val 10000" name="adj"/>
              </a:avLst>
            </a:prstGeom>
            <a:solidFill>
              <a:srgbClr val="DFDFCE"/>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5"/>
            <p:cNvSpPr txBox="1"/>
            <p:nvPr/>
          </p:nvSpPr>
          <p:spPr>
            <a:xfrm>
              <a:off x="8965993" y="0"/>
              <a:ext cx="1667306" cy="13054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s-CL" sz="2100" u="none" cap="none" strike="noStrike">
                  <a:solidFill>
                    <a:srgbClr val="000000"/>
                  </a:solidFill>
                  <a:latin typeface="Arial"/>
                  <a:ea typeface="Arial"/>
                  <a:cs typeface="Arial"/>
                  <a:sym typeface="Arial"/>
                </a:rPr>
                <a:t>Crear</a:t>
              </a:r>
              <a:endParaRPr/>
            </a:p>
          </p:txBody>
        </p:sp>
        <p:sp>
          <p:nvSpPr>
            <p:cNvPr id="294" name="Google Shape;294;p45"/>
            <p:cNvSpPr/>
            <p:nvPr/>
          </p:nvSpPr>
          <p:spPr>
            <a:xfrm>
              <a:off x="9132723" y="1305401"/>
              <a:ext cx="1333845" cy="2828369"/>
            </a:xfrm>
            <a:prstGeom prst="roundRect">
              <a:avLst>
                <a:gd fmla="val 10000" name="adj"/>
              </a:avLst>
            </a:prstGeom>
            <a:gradFill>
              <a:gsLst>
                <a:gs pos="0">
                  <a:srgbClr val="EBEEAB"/>
                </a:gs>
                <a:gs pos="35000">
                  <a:srgbClr val="EFF2C4"/>
                </a:gs>
                <a:gs pos="100000">
                  <a:srgbClr val="FAFAE8"/>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5"/>
            <p:cNvSpPr txBox="1"/>
            <p:nvPr/>
          </p:nvSpPr>
          <p:spPr>
            <a:xfrm>
              <a:off x="9171790" y="1344468"/>
              <a:ext cx="1255711" cy="275023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rgbClr val="000000"/>
                </a:buClr>
                <a:buSzPts val="1400"/>
                <a:buFont typeface="Arial"/>
                <a:buNone/>
              </a:pPr>
              <a:r>
                <a:rPr b="0" i="0" lang="es-CL" sz="1400" u="none" cap="none" strike="noStrike">
                  <a:solidFill>
                    <a:schemeClr val="dk1"/>
                  </a:solidFill>
                  <a:latin typeface="Arial"/>
                  <a:ea typeface="Arial"/>
                  <a:cs typeface="Arial"/>
                  <a:sym typeface="Arial"/>
                </a:rPr>
                <a:t>Generar nuevas ideas, productos o formas de ver las cosas (elaborar, diseñar, diagramar, construir, proponer, implementar).</a:t>
              </a:r>
              <a:endParaRPr b="0" i="0" sz="1400" u="none" cap="none" strike="noStrike">
                <a:solidFill>
                  <a:schemeClr val="dk1"/>
                </a:solidFill>
                <a:latin typeface="Arial"/>
                <a:ea typeface="Arial"/>
                <a:cs typeface="Arial"/>
                <a:sym typeface="Arial"/>
              </a:endParaRPr>
            </a:p>
          </p:txBody>
        </p:sp>
      </p:grpSp>
      <p:sp>
        <p:nvSpPr>
          <p:cNvPr id="296" name="Google Shape;296;p45"/>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lang="es-CL" sz="5400"/>
              <a:t>HABILIDADES COGNITIVAS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lang="es-CL" sz="5400"/>
              <a:t>HABILIDADES CIENTÍFICAS</a:t>
            </a:r>
            <a:endParaRPr/>
          </a:p>
        </p:txBody>
      </p:sp>
      <p:sp>
        <p:nvSpPr>
          <p:cNvPr id="302" name="Google Shape;302;p46"/>
          <p:cNvSpPr txBox="1"/>
          <p:nvPr>
            <p:ph idx="1" type="body"/>
          </p:nvPr>
        </p:nvSpPr>
        <p:spPr>
          <a:xfrm>
            <a:off x="777239" y="2204294"/>
            <a:ext cx="8736261" cy="1325563"/>
          </a:xfrm>
          <a:prstGeom prst="rect">
            <a:avLst/>
          </a:prstGeom>
          <a:solidFill>
            <a:srgbClr val="92D050"/>
          </a:solid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s-CL" cap="none">
                <a:latin typeface="Calibri"/>
                <a:ea typeface="Calibri"/>
                <a:cs typeface="Calibri"/>
                <a:sym typeface="Calibri"/>
              </a:rPr>
              <a:t>Observar y describir las características de objetos, procesos y fenómenos, usando los sentidos; Formular preguntas y/o problemas, que puedan ser resueltos mediante una investigación científica; Formular y fundamentar hipótesis comprobables, basándose en conocimiento científico.</a:t>
            </a:r>
            <a:endParaRPr/>
          </a:p>
        </p:txBody>
      </p:sp>
      <p:pic>
        <p:nvPicPr>
          <p:cNvPr id="303" name="Google Shape;303;p46"/>
          <p:cNvPicPr preferRelativeResize="0"/>
          <p:nvPr/>
        </p:nvPicPr>
        <p:blipFill rotWithShape="1">
          <a:blip r:embed="rId3">
            <a:alphaModFix/>
          </a:blip>
          <a:srcRect b="0" l="0" r="0" t="0"/>
          <a:stretch/>
        </p:blipFill>
        <p:spPr>
          <a:xfrm>
            <a:off x="9513501" y="2204294"/>
            <a:ext cx="1922849" cy="1331573"/>
          </a:xfrm>
          <a:prstGeom prst="rect">
            <a:avLst/>
          </a:prstGeom>
          <a:noFill/>
          <a:ln>
            <a:noFill/>
          </a:ln>
        </p:spPr>
      </p:pic>
      <p:sp>
        <p:nvSpPr>
          <p:cNvPr id="304" name="Google Shape;304;p46"/>
          <p:cNvSpPr txBox="1"/>
          <p:nvPr/>
        </p:nvSpPr>
        <p:spPr>
          <a:xfrm>
            <a:off x="777240" y="1742629"/>
            <a:ext cx="6096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400" u="none" cap="none" strike="noStrike">
                <a:solidFill>
                  <a:srgbClr val="000000"/>
                </a:solidFill>
                <a:latin typeface="Calibri"/>
                <a:ea typeface="Calibri"/>
                <a:cs typeface="Calibri"/>
                <a:sym typeface="Calibri"/>
              </a:rPr>
              <a:t>Observar y plantear preguntas</a:t>
            </a:r>
            <a:endParaRPr/>
          </a:p>
        </p:txBody>
      </p:sp>
      <p:sp>
        <p:nvSpPr>
          <p:cNvPr id="305" name="Google Shape;305;p46"/>
          <p:cNvSpPr txBox="1"/>
          <p:nvPr/>
        </p:nvSpPr>
        <p:spPr>
          <a:xfrm>
            <a:off x="3176337" y="4505128"/>
            <a:ext cx="8403641" cy="1692771"/>
          </a:xfrm>
          <a:prstGeom prst="rect">
            <a:avLst/>
          </a:prstGeom>
          <a:solidFill>
            <a:srgbClr val="9FCFC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s-CL" sz="2000" u="none" cap="none" strike="noStrike">
                <a:solidFill>
                  <a:srgbClr val="000000"/>
                </a:solidFill>
                <a:latin typeface="Calibri"/>
                <a:ea typeface="Calibri"/>
                <a:cs typeface="Calibri"/>
                <a:sym typeface="Calibri"/>
              </a:rPr>
              <a:t>Planificar diseños de investigaciones experimentales sobre la base de diversas fuentes de información científica; Conducir rigurosamente investigaciones científicas para obtener evidencias precisas y confiables; Organizar el trabajo colaborativo, asignando responsabilidades, comunicándose en forma efectiva y siguiendo normas de seguridad</a:t>
            </a:r>
            <a:r>
              <a:rPr b="0" i="0" lang="es-CL" sz="2400" u="none" cap="none" strike="noStrike">
                <a:solidFill>
                  <a:srgbClr val="000000"/>
                </a:solidFill>
                <a:latin typeface="Calibri"/>
                <a:ea typeface="Calibri"/>
                <a:cs typeface="Calibri"/>
                <a:sym typeface="Calibri"/>
              </a:rPr>
              <a:t>.</a:t>
            </a:r>
            <a:endParaRPr/>
          </a:p>
        </p:txBody>
      </p:sp>
      <p:pic>
        <p:nvPicPr>
          <p:cNvPr descr="laboratorio con la realización de investigaciones científicas,  experimentación y medición en un laboratorio en dibujos animados planos  dibujados a mano ilustración de plantillas 14326974 Vector en Vecteezy" id="306" name="Google Shape;306;p46"/>
          <p:cNvPicPr preferRelativeResize="0"/>
          <p:nvPr/>
        </p:nvPicPr>
        <p:blipFill rotWithShape="1">
          <a:blip r:embed="rId4">
            <a:alphaModFix/>
          </a:blip>
          <a:srcRect b="0" l="0" r="0" t="0"/>
          <a:stretch/>
        </p:blipFill>
        <p:spPr>
          <a:xfrm>
            <a:off x="777239" y="4505128"/>
            <a:ext cx="2399098" cy="1687690"/>
          </a:xfrm>
          <a:prstGeom prst="rect">
            <a:avLst/>
          </a:prstGeom>
          <a:noFill/>
          <a:ln>
            <a:noFill/>
          </a:ln>
        </p:spPr>
      </p:pic>
      <p:sp>
        <p:nvSpPr>
          <p:cNvPr id="307" name="Google Shape;307;p46"/>
          <p:cNvSpPr txBox="1"/>
          <p:nvPr/>
        </p:nvSpPr>
        <p:spPr>
          <a:xfrm>
            <a:off x="5483978" y="3991522"/>
            <a:ext cx="6096000"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CL" sz="2400" u="none" cap="none" strike="noStrike">
                <a:solidFill>
                  <a:srgbClr val="000000"/>
                </a:solidFill>
                <a:latin typeface="Calibri"/>
                <a:ea typeface="Calibri"/>
                <a:cs typeface="Calibri"/>
                <a:sym typeface="Calibri"/>
              </a:rPr>
              <a:t>Planificar y conducir una investigación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7"/>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lang="es-CL" sz="5400"/>
              <a:t>HABILIDADES CIENTÍFICAS</a:t>
            </a:r>
            <a:endParaRPr/>
          </a:p>
        </p:txBody>
      </p:sp>
      <p:sp>
        <p:nvSpPr>
          <p:cNvPr id="313" name="Google Shape;313;p47"/>
          <p:cNvSpPr txBox="1"/>
          <p:nvPr>
            <p:ph idx="1" type="body"/>
          </p:nvPr>
        </p:nvSpPr>
        <p:spPr>
          <a:xfrm>
            <a:off x="777240" y="1844473"/>
            <a:ext cx="8373994" cy="1584528"/>
          </a:xfrm>
          <a:prstGeom prst="rect">
            <a:avLst/>
          </a:prstGeom>
          <a:solidFill>
            <a:srgbClr val="E6E63A"/>
          </a:solid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lang="es-CL" sz="1800" cap="none">
                <a:latin typeface="Calibri"/>
                <a:ea typeface="Calibri"/>
                <a:cs typeface="Calibri"/>
                <a:sym typeface="Calibri"/>
              </a:rPr>
              <a:t>Organizar datos cuantitativos y/o cualitativos y presentarlos en tablas, gráficos, modelos u otras representaciones; Crear, seleccionar, usar y ajustar modelos para describir mecanismos y para predecir y apoyar explicaciones sobre las relaciones entre las partes de un sistema; Analizar y explicar los resultados de una investigación científica, para plantear inferencias y conclusiones.</a:t>
            </a:r>
            <a:endParaRPr/>
          </a:p>
        </p:txBody>
      </p:sp>
      <p:sp>
        <p:nvSpPr>
          <p:cNvPr id="314" name="Google Shape;314;p47"/>
          <p:cNvSpPr txBox="1"/>
          <p:nvPr/>
        </p:nvSpPr>
        <p:spPr>
          <a:xfrm>
            <a:off x="777240" y="1504129"/>
            <a:ext cx="6096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000" u="none" cap="none" strike="noStrike">
                <a:solidFill>
                  <a:srgbClr val="000000"/>
                </a:solidFill>
                <a:latin typeface="Calibri"/>
                <a:ea typeface="Calibri"/>
                <a:cs typeface="Calibri"/>
                <a:sym typeface="Calibri"/>
              </a:rPr>
              <a:t>Procesar y analizar la evidencia</a:t>
            </a:r>
            <a:endParaRPr/>
          </a:p>
        </p:txBody>
      </p:sp>
      <p:sp>
        <p:nvSpPr>
          <p:cNvPr id="315" name="Google Shape;315;p47"/>
          <p:cNvSpPr txBox="1"/>
          <p:nvPr/>
        </p:nvSpPr>
        <p:spPr>
          <a:xfrm>
            <a:off x="2418714" y="3916549"/>
            <a:ext cx="9161264" cy="923330"/>
          </a:xfrm>
          <a:prstGeom prst="rect">
            <a:avLst/>
          </a:prstGeom>
          <a:solidFill>
            <a:srgbClr val="9FCFC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Evaluar la investigación científica con el fin de perfeccionarla, considerando la validez y confiabilidad de los resultados, la replicabilidad de los procedimientos, las explicaciones, predicciones y conclusiones, las posibles aplicaciones y el desempeño personal y grupal.</a:t>
            </a:r>
            <a:endParaRPr/>
          </a:p>
        </p:txBody>
      </p:sp>
      <p:sp>
        <p:nvSpPr>
          <p:cNvPr id="316" name="Google Shape;316;p47"/>
          <p:cNvSpPr txBox="1"/>
          <p:nvPr/>
        </p:nvSpPr>
        <p:spPr>
          <a:xfrm>
            <a:off x="5483978" y="3516439"/>
            <a:ext cx="6096000" cy="4001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CL" sz="2000" u="none" cap="none" strike="noStrike">
                <a:solidFill>
                  <a:srgbClr val="000000"/>
                </a:solidFill>
                <a:latin typeface="Calibri"/>
                <a:ea typeface="Calibri"/>
                <a:cs typeface="Calibri"/>
                <a:sym typeface="Calibri"/>
              </a:rPr>
              <a:t>Evaluar</a:t>
            </a:r>
            <a:endParaRPr/>
          </a:p>
        </p:txBody>
      </p:sp>
      <p:pic>
        <p:nvPicPr>
          <p:cNvPr id="317" name="Google Shape;317;p47"/>
          <p:cNvPicPr preferRelativeResize="0"/>
          <p:nvPr/>
        </p:nvPicPr>
        <p:blipFill rotWithShape="1">
          <a:blip r:embed="rId3">
            <a:alphaModFix/>
          </a:blip>
          <a:srcRect b="0" l="0" r="5465" t="0"/>
          <a:stretch/>
        </p:blipFill>
        <p:spPr>
          <a:xfrm>
            <a:off x="9151234" y="1833326"/>
            <a:ext cx="2428744" cy="1595674"/>
          </a:xfrm>
          <a:prstGeom prst="rect">
            <a:avLst/>
          </a:prstGeom>
          <a:noFill/>
          <a:ln>
            <a:noFill/>
          </a:ln>
        </p:spPr>
      </p:pic>
      <p:pic>
        <p:nvPicPr>
          <p:cNvPr id="318" name="Google Shape;318;p47"/>
          <p:cNvPicPr preferRelativeResize="0"/>
          <p:nvPr/>
        </p:nvPicPr>
        <p:blipFill rotWithShape="1">
          <a:blip r:embed="rId4">
            <a:alphaModFix/>
          </a:blip>
          <a:srcRect b="0" l="0" r="0" t="0"/>
          <a:stretch/>
        </p:blipFill>
        <p:spPr>
          <a:xfrm>
            <a:off x="777240" y="3916549"/>
            <a:ext cx="1641474" cy="923330"/>
          </a:xfrm>
          <a:prstGeom prst="rect">
            <a:avLst/>
          </a:prstGeom>
          <a:noFill/>
          <a:ln>
            <a:noFill/>
          </a:ln>
        </p:spPr>
      </p:pic>
      <p:sp>
        <p:nvSpPr>
          <p:cNvPr id="319" name="Google Shape;319;p47"/>
          <p:cNvSpPr txBox="1"/>
          <p:nvPr/>
        </p:nvSpPr>
        <p:spPr>
          <a:xfrm>
            <a:off x="777240" y="4953761"/>
            <a:ext cx="6096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2000" u="none" cap="none" strike="noStrike">
                <a:solidFill>
                  <a:srgbClr val="000000"/>
                </a:solidFill>
                <a:latin typeface="Calibri"/>
                <a:ea typeface="Calibri"/>
                <a:cs typeface="Calibri"/>
                <a:sym typeface="Calibri"/>
              </a:rPr>
              <a:t>Comunicar</a:t>
            </a:r>
            <a:endParaRPr/>
          </a:p>
        </p:txBody>
      </p:sp>
      <p:sp>
        <p:nvSpPr>
          <p:cNvPr id="320" name="Google Shape;320;p47"/>
          <p:cNvSpPr txBox="1"/>
          <p:nvPr/>
        </p:nvSpPr>
        <p:spPr>
          <a:xfrm>
            <a:off x="777240" y="5327427"/>
            <a:ext cx="10802738" cy="1200329"/>
          </a:xfrm>
          <a:prstGeom prst="rect">
            <a:avLst/>
          </a:prstGeom>
          <a:solidFill>
            <a:srgbClr val="F4707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800" u="none" cap="none" strike="noStrike">
                <a:solidFill>
                  <a:srgbClr val="000000"/>
                </a:solidFill>
                <a:latin typeface="Calibri"/>
                <a:ea typeface="Calibri"/>
                <a:cs typeface="Calibri"/>
                <a:sym typeface="Calibri"/>
              </a:rPr>
              <a:t>Explicar y argumentar con evidencias provenientes de investigaciones científicas, en forma oral y escrita, incluyendo tablas, gráficos y modelos; Discutir en forma oral y escrita las ideas para diseñar una investigación científica, las posibles aplicaciones y soluciones a problemas tecnológicos, las teorías, las predicciones y las conclusiones, utilizando argumentos basados en evidencias y en el conocimiento científico y tecnológico.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8"/>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HABILIDADES COGNITIVAS Y HABILIDADES CIENTÍFICAS</a:t>
            </a:r>
            <a:endParaRPr/>
          </a:p>
        </p:txBody>
      </p:sp>
      <p:sp>
        <p:nvSpPr>
          <p:cNvPr id="326" name="Google Shape;326;p48"/>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rPr lang="es-CL" sz="2800"/>
              <a:t>Considera alguno de los problemas resueltos anteriormente:</a:t>
            </a:r>
            <a:endParaRPr/>
          </a:p>
          <a:p>
            <a:pPr indent="-342900" lvl="0" marL="457200" rtl="0" algn="l">
              <a:lnSpc>
                <a:spcPct val="90000"/>
              </a:lnSpc>
              <a:spcBef>
                <a:spcPts val="0"/>
              </a:spcBef>
              <a:spcAft>
                <a:spcPts val="0"/>
              </a:spcAft>
              <a:buSzPts val="1800"/>
              <a:buChar char="•"/>
            </a:pPr>
            <a:r>
              <a:rPr b="0" i="0" lang="es-CL" sz="2800" u="none" strike="noStrike">
                <a:solidFill>
                  <a:srgbClr val="3F3F3F"/>
                </a:solidFill>
                <a:latin typeface="Calibri"/>
                <a:ea typeface="Calibri"/>
                <a:cs typeface="Calibri"/>
                <a:sym typeface="Calibri"/>
              </a:rPr>
              <a:t>Escribe la resolución del problema de manera que todos los pasos queden explícitamente desarrollados, para ser analizados por otro grupo.</a:t>
            </a:r>
            <a:endParaRPr sz="2800">
              <a:solidFill>
                <a:srgbClr val="3F3F3F"/>
              </a:solidFill>
            </a:endParaRPr>
          </a:p>
          <a:p>
            <a:pPr indent="-342900" lvl="0" marL="457200" rtl="0" algn="l">
              <a:lnSpc>
                <a:spcPct val="90000"/>
              </a:lnSpc>
              <a:spcBef>
                <a:spcPts val="0"/>
              </a:spcBef>
              <a:spcAft>
                <a:spcPts val="0"/>
              </a:spcAft>
              <a:buSzPts val="1800"/>
              <a:buChar char="•"/>
            </a:pPr>
            <a:r>
              <a:rPr b="0" i="0" lang="es-CL" sz="2800" u="none" strike="noStrike">
                <a:solidFill>
                  <a:srgbClr val="3F3F3F"/>
                </a:solidFill>
                <a:latin typeface="Calibri"/>
                <a:ea typeface="Calibri"/>
                <a:cs typeface="Calibri"/>
                <a:sym typeface="Calibri"/>
              </a:rPr>
              <a:t>El otro grupo debe revisar el desarrollo de sus compañeros y construir una tabla que discrimine entre habilidades cognitivas y habilidades científicas. Si es necesario, pueden preguntar a sus compañeros en qué pensaban o cuál era su intención al desarrollar cierta parte del problema.</a:t>
            </a:r>
            <a:endParaRPr/>
          </a:p>
          <a:p>
            <a:pPr indent="-342900" lvl="0" marL="457200" rtl="0" algn="l">
              <a:lnSpc>
                <a:spcPct val="90000"/>
              </a:lnSpc>
              <a:spcBef>
                <a:spcPts val="0"/>
              </a:spcBef>
              <a:spcAft>
                <a:spcPts val="0"/>
              </a:spcAft>
              <a:buSzPts val="1800"/>
              <a:buChar char="•"/>
            </a:pPr>
            <a:r>
              <a:rPr b="0" i="0" lang="es-CL" sz="2800" u="none" strike="noStrike">
                <a:solidFill>
                  <a:srgbClr val="3F3F3F"/>
                </a:solidFill>
                <a:latin typeface="Calibri"/>
                <a:ea typeface="Calibri"/>
                <a:cs typeface="Calibri"/>
                <a:sym typeface="Calibri"/>
              </a:rPr>
              <a:t>Posteriormente comparten sus resultados con la sección completa.</a:t>
            </a:r>
            <a:endParaRPr b="0" sz="2800">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Gill Sans"/>
              <a:buNone/>
            </a:pPr>
            <a:r>
              <a:rPr lang="es-CL"/>
              <a:t>CONTENIDOS</a:t>
            </a:r>
            <a:endParaRPr/>
          </a:p>
        </p:txBody>
      </p:sp>
      <p:sp>
        <p:nvSpPr>
          <p:cNvPr id="118" name="Google Shape;118;p2"/>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3600"/>
              <a:buChar char="•"/>
            </a:pPr>
            <a:r>
              <a:rPr lang="es-CL" sz="3600"/>
              <a:t>METACOGNICIÓN (SESIÓN 3)</a:t>
            </a:r>
            <a:endParaRPr/>
          </a:p>
          <a:p>
            <a:pPr indent="-228600" lvl="0" marL="228600" rtl="0" algn="l">
              <a:lnSpc>
                <a:spcPct val="90000"/>
              </a:lnSpc>
              <a:spcBef>
                <a:spcPts val="0"/>
              </a:spcBef>
              <a:spcAft>
                <a:spcPts val="0"/>
              </a:spcAft>
              <a:buSzPts val="3600"/>
              <a:buChar char="•"/>
            </a:pPr>
            <a:r>
              <a:rPr lang="es-CL" sz="3600"/>
              <a:t>POTENCIAL EXPLICATIVO DEL ESQUEMA</a:t>
            </a:r>
            <a:endParaRPr/>
          </a:p>
          <a:p>
            <a:pPr indent="-228600" lvl="0" marL="228600" rtl="0" algn="l">
              <a:lnSpc>
                <a:spcPct val="90000"/>
              </a:lnSpc>
              <a:spcBef>
                <a:spcPts val="1000"/>
              </a:spcBef>
              <a:spcAft>
                <a:spcPts val="0"/>
              </a:spcAft>
              <a:buSzPts val="3600"/>
              <a:buChar char="•"/>
            </a:pPr>
            <a:r>
              <a:rPr lang="es-CL" sz="3600"/>
              <a:t>HABILIDADES COGNITIVAS Y HABILIDADES CIENTÍFICAS</a:t>
            </a:r>
            <a:endParaRPr/>
          </a:p>
          <a:p>
            <a:pPr indent="-228600" lvl="0" marL="228600" rtl="0" algn="l">
              <a:lnSpc>
                <a:spcPct val="90000"/>
              </a:lnSpc>
              <a:spcBef>
                <a:spcPts val="1000"/>
              </a:spcBef>
              <a:spcAft>
                <a:spcPts val="0"/>
              </a:spcAft>
              <a:buSzPts val="3600"/>
              <a:buChar char="•"/>
            </a:pPr>
            <a:r>
              <a:rPr lang="es-CL" sz="3600"/>
              <a:t>INTEGRANDO APRENDIZAJES</a:t>
            </a:r>
            <a:endParaRPr/>
          </a:p>
          <a:p>
            <a:pPr indent="0" lvl="0" marL="228600" rtl="0" algn="l">
              <a:lnSpc>
                <a:spcPct val="90000"/>
              </a:lnSpc>
              <a:spcBef>
                <a:spcPts val="1000"/>
              </a:spcBef>
              <a:spcAft>
                <a:spcPts val="0"/>
              </a:spcAft>
              <a:buSzPts val="3600"/>
              <a:buNone/>
            </a:pPr>
            <a:r>
              <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
          <p:cNvSpPr txBox="1"/>
          <p:nvPr>
            <p:ph type="title"/>
          </p:nvPr>
        </p:nvSpPr>
        <p:spPr>
          <a:xfrm>
            <a:off x="777240" y="1709738"/>
            <a:ext cx="10570210" cy="27588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Gill Sans"/>
              <a:buNone/>
            </a:pPr>
            <a:r>
              <a:rPr lang="es-CL" sz="5400"/>
              <a:t>INTEGRANDO APRENDIZAJES</a:t>
            </a:r>
            <a:endParaRPr/>
          </a:p>
        </p:txBody>
      </p:sp>
      <p:sp>
        <p:nvSpPr>
          <p:cNvPr id="332" name="Google Shape;332;p5"/>
          <p:cNvSpPr txBox="1"/>
          <p:nvPr>
            <p:ph idx="1" type="body"/>
          </p:nvPr>
        </p:nvSpPr>
        <p:spPr>
          <a:xfrm>
            <a:off x="777240" y="4589463"/>
            <a:ext cx="1057021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s-CL"/>
              <a:t>Curso de introducción a la vida universitaria: Física – Sesión 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9"/>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rPr lang="es-CL" sz="5400"/>
              <a:t>INTEGRANDO APRENDIZAJES</a:t>
            </a:r>
            <a:endParaRPr/>
          </a:p>
        </p:txBody>
      </p:sp>
      <p:sp>
        <p:nvSpPr>
          <p:cNvPr id="338" name="Google Shape;338;p49"/>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s-CL" sz="2800"/>
              <a:t>Desarrolla en grupo o individualmente el problema planteado:</a:t>
            </a:r>
            <a:endParaRPr/>
          </a:p>
          <a:p>
            <a:pPr indent="0" lvl="0" marL="114300" rtl="0" algn="l">
              <a:lnSpc>
                <a:spcPct val="90000"/>
              </a:lnSpc>
              <a:spcBef>
                <a:spcPts val="1000"/>
              </a:spcBef>
              <a:spcAft>
                <a:spcPts val="0"/>
              </a:spcAft>
              <a:buSzPts val="1800"/>
              <a:buNone/>
            </a:pPr>
            <a:r>
              <a:t/>
            </a:r>
            <a:endParaRPr sz="2800"/>
          </a:p>
          <a:p>
            <a:pPr indent="0" lvl="0" marL="114300" rtl="0" algn="ctr">
              <a:lnSpc>
                <a:spcPct val="90000"/>
              </a:lnSpc>
              <a:spcBef>
                <a:spcPts val="1000"/>
              </a:spcBef>
              <a:spcAft>
                <a:spcPts val="0"/>
              </a:spcAft>
              <a:buSzPts val="1800"/>
              <a:buNone/>
            </a:pPr>
            <a:r>
              <a:rPr lang="es-CL" sz="2800" u="sng">
                <a:solidFill>
                  <a:schemeClr val="hlink"/>
                </a:solidFill>
                <a:hlinkClick r:id="rId3"/>
              </a:rPr>
              <a:t>CLICK AQUÍ</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20"/>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20"/>
          <p:cNvSpPr/>
          <p:nvPr/>
        </p:nvSpPr>
        <p:spPr>
          <a:xfrm>
            <a:off x="1524" y="0"/>
            <a:ext cx="12188952"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Gill Sans"/>
              <a:ea typeface="Gill Sans"/>
              <a:cs typeface="Gill Sans"/>
              <a:sym typeface="Gill Sans"/>
            </a:endParaRPr>
          </a:p>
        </p:txBody>
      </p:sp>
      <p:pic>
        <p:nvPicPr>
          <p:cNvPr descr="Un dibujo de una persona&#10;&#10;Descripción generada automáticamente con confianza baja" id="345" name="Google Shape;345;p20"/>
          <p:cNvPicPr preferRelativeResize="0"/>
          <p:nvPr/>
        </p:nvPicPr>
        <p:blipFill rotWithShape="1">
          <a:blip r:embed="rId3">
            <a:alphaModFix amt="40000"/>
          </a:blip>
          <a:srcRect b="33860" l="0" r="-1" t="9876"/>
          <a:stretch/>
        </p:blipFill>
        <p:spPr>
          <a:xfrm>
            <a:off x="1525" y="10"/>
            <a:ext cx="12188951" cy="6857990"/>
          </a:xfrm>
          <a:prstGeom prst="rect">
            <a:avLst/>
          </a:prstGeom>
          <a:noFill/>
          <a:ln>
            <a:noFill/>
          </a:ln>
        </p:spPr>
      </p:pic>
      <p:grpSp>
        <p:nvGrpSpPr>
          <p:cNvPr id="346" name="Google Shape;346;p20"/>
          <p:cNvGrpSpPr/>
          <p:nvPr/>
        </p:nvGrpSpPr>
        <p:grpSpPr>
          <a:xfrm>
            <a:off x="314102" y="236341"/>
            <a:ext cx="11340713" cy="5464029"/>
            <a:chOff x="314102" y="236341"/>
            <a:chExt cx="11340713" cy="5464029"/>
          </a:xfrm>
        </p:grpSpPr>
        <p:sp>
          <p:nvSpPr>
            <p:cNvPr id="347" name="Google Shape;347;p20"/>
            <p:cNvSpPr/>
            <p:nvPr/>
          </p:nvSpPr>
          <p:spPr>
            <a:xfrm>
              <a:off x="7760448" y="3803994"/>
              <a:ext cx="94160" cy="94160"/>
            </a:xfrm>
            <a:prstGeom prst="ellipse">
              <a:avLst/>
            </a:prstGeom>
            <a:solidFill>
              <a:srgbClr val="E3BEBE">
                <a:alpha val="2745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20"/>
            <p:cNvSpPr/>
            <p:nvPr/>
          </p:nvSpPr>
          <p:spPr>
            <a:xfrm>
              <a:off x="314102" y="3044381"/>
              <a:ext cx="226735" cy="226735"/>
            </a:xfrm>
            <a:prstGeom prst="ellipse">
              <a:avLst/>
            </a:prstGeom>
            <a:solidFill>
              <a:srgbClr val="7AAA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p20"/>
            <p:cNvSpPr/>
            <p:nvPr/>
          </p:nvSpPr>
          <p:spPr>
            <a:xfrm>
              <a:off x="11188374" y="386135"/>
              <a:ext cx="466441" cy="466441"/>
            </a:xfrm>
            <a:prstGeom prst="ellipse">
              <a:avLst/>
            </a:prstGeom>
            <a:solidFill>
              <a:srgbClr val="C8C99C">
                <a:alpha val="7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20"/>
            <p:cNvSpPr/>
            <p:nvPr/>
          </p:nvSpPr>
          <p:spPr>
            <a:xfrm>
              <a:off x="11065714" y="236341"/>
              <a:ext cx="113367" cy="113367"/>
            </a:xfrm>
            <a:prstGeom prst="ellipse">
              <a:avLst/>
            </a:prstGeom>
            <a:solidFill>
              <a:srgbClr val="F39E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20"/>
            <p:cNvSpPr/>
            <p:nvPr/>
          </p:nvSpPr>
          <p:spPr>
            <a:xfrm>
              <a:off x="751535" y="2516671"/>
              <a:ext cx="466441" cy="46644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20"/>
            <p:cNvSpPr/>
            <p:nvPr/>
          </p:nvSpPr>
          <p:spPr>
            <a:xfrm>
              <a:off x="11230142" y="4588038"/>
              <a:ext cx="113367" cy="113367"/>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20"/>
            <p:cNvSpPr/>
            <p:nvPr/>
          </p:nvSpPr>
          <p:spPr>
            <a:xfrm>
              <a:off x="10902046" y="5394590"/>
              <a:ext cx="305780" cy="305780"/>
            </a:xfrm>
            <a:prstGeom prst="ellipse">
              <a:avLst/>
            </a:prstGeom>
            <a:solidFill>
              <a:srgbClr val="E5D7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20"/>
            <p:cNvSpPr/>
            <p:nvPr/>
          </p:nvSpPr>
          <p:spPr>
            <a:xfrm>
              <a:off x="10408287" y="5160714"/>
              <a:ext cx="113367" cy="113367"/>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55" name="Google Shape;355;p20"/>
          <p:cNvSpPr txBox="1"/>
          <p:nvPr>
            <p:ph type="ctrTitle"/>
          </p:nvPr>
        </p:nvSpPr>
        <p:spPr>
          <a:xfrm>
            <a:off x="2562606" y="1122363"/>
            <a:ext cx="7063739"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Gill Sans"/>
              <a:buNone/>
            </a:pPr>
            <a:r>
              <a:rPr lang="es-CL">
                <a:solidFill>
                  <a:srgbClr val="FFFFFF"/>
                </a:solidFill>
              </a:rPr>
              <a:t>Curso de introducción a la vida universitaria</a:t>
            </a:r>
            <a:endParaRPr/>
          </a:p>
        </p:txBody>
      </p:sp>
      <p:sp>
        <p:nvSpPr>
          <p:cNvPr id="356" name="Google Shape;356;p20"/>
          <p:cNvSpPr txBox="1"/>
          <p:nvPr>
            <p:ph idx="1" type="subTitle"/>
          </p:nvPr>
        </p:nvSpPr>
        <p:spPr>
          <a:xfrm>
            <a:off x="2562606" y="3602038"/>
            <a:ext cx="7063739"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rPr lang="es-CL">
                <a:solidFill>
                  <a:srgbClr val="FFFFFF"/>
                </a:solidFill>
              </a:rPr>
              <a:t>FÍSICA – SESIÓN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777240" y="1709738"/>
            <a:ext cx="10570210" cy="27588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600"/>
              <a:buNone/>
            </a:pPr>
            <a:r>
              <a:rPr lang="es-CL" sz="5400"/>
              <a:t>POTENCIAL EXPLICATIVO DEL ESQUEMA</a:t>
            </a:r>
            <a:endParaRPr/>
          </a:p>
        </p:txBody>
      </p:sp>
      <p:sp>
        <p:nvSpPr>
          <p:cNvPr id="124" name="Google Shape;124;p3"/>
          <p:cNvSpPr txBox="1"/>
          <p:nvPr>
            <p:ph idx="1" type="body"/>
          </p:nvPr>
        </p:nvSpPr>
        <p:spPr>
          <a:xfrm>
            <a:off x="777240" y="4589463"/>
            <a:ext cx="1057021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s-CL"/>
              <a:t>Curso de introducción a la vida universitaria: Física – Sesión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3"/>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130" name="Google Shape;130;p33"/>
          <p:cNvSpPr txBox="1"/>
          <p:nvPr>
            <p:ph idx="1" type="body"/>
          </p:nvPr>
        </p:nvSpPr>
        <p:spPr>
          <a:xfrm>
            <a:off x="777240" y="1825625"/>
            <a:ext cx="10659110" cy="4351338"/>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rPr b="0" i="0" lang="es-CL" sz="2400" u="none" strike="noStrike">
                <a:solidFill>
                  <a:srgbClr val="666666"/>
                </a:solidFill>
                <a:latin typeface="Calibri"/>
                <a:ea typeface="Calibri"/>
                <a:cs typeface="Calibri"/>
                <a:sym typeface="Calibri"/>
              </a:rPr>
              <a:t>Un grupo de estudiantes del curso de física pretende estudiar el movimiento de un cuerpo en caída libre. Para ello, llevan a cabo un experimento en donde registran en video cómo se dejan caer diversos objetos de distinta masa, de manera que el roce con el aire no interfiere significativamente en la caída (no es conveniente dejar caer una pluma o una hoja de papel estirada, por ejemplo).</a:t>
            </a:r>
            <a:endParaRPr/>
          </a:p>
          <a:p>
            <a:pPr indent="0" lvl="0" marL="114300" rtl="0" algn="just">
              <a:lnSpc>
                <a:spcPct val="90000"/>
              </a:lnSpc>
              <a:spcBef>
                <a:spcPts val="1000"/>
              </a:spcBef>
              <a:spcAft>
                <a:spcPts val="0"/>
              </a:spcAft>
              <a:buSzPts val="1800"/>
              <a:buNone/>
            </a:pPr>
            <a:r>
              <a:rPr b="0" i="0" lang="es-CL" sz="2400" u="none" strike="noStrike">
                <a:solidFill>
                  <a:srgbClr val="666666"/>
                </a:solidFill>
                <a:latin typeface="Calibri"/>
                <a:ea typeface="Calibri"/>
                <a:cs typeface="Calibri"/>
                <a:sym typeface="Calibri"/>
              </a:rPr>
              <a:t>A partir de dicho experimento se obtuvieron datos</a:t>
            </a:r>
            <a:r>
              <a:rPr b="0" i="0" lang="es-CL" sz="2400" u="none" strike="noStrike">
                <a:solidFill>
                  <a:srgbClr val="666666"/>
                </a:solidFill>
                <a:latin typeface="Oi"/>
                <a:ea typeface="Oi"/>
                <a:cs typeface="Oi"/>
                <a:sym typeface="Oi"/>
              </a:rPr>
              <a:t> </a:t>
            </a:r>
            <a:r>
              <a:rPr b="0" i="0" lang="es-CL" sz="2400" u="none" strike="noStrike">
                <a:solidFill>
                  <a:srgbClr val="666666"/>
                </a:solidFill>
                <a:latin typeface="Calibri"/>
                <a:ea typeface="Calibri"/>
                <a:cs typeface="Calibri"/>
                <a:sym typeface="Calibri"/>
              </a:rPr>
              <a:t>respecto de la altura a medida que transcurre el tiempo y con ayuda de un software pudieron calcular la velocidad del objeto cada 0,5 segundos. Los resultados obtenidos para los dos primeros objetos están en las siguientes tablas:</a:t>
            </a:r>
            <a:endParaRPr b="0"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4"/>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136" name="Google Shape;136;p34"/>
          <p:cNvSpPr txBox="1"/>
          <p:nvPr>
            <p:ph idx="1" type="body"/>
          </p:nvPr>
        </p:nvSpPr>
        <p:spPr>
          <a:xfrm>
            <a:off x="5871410" y="1825625"/>
            <a:ext cx="5564939" cy="4351338"/>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t/>
            </a:r>
            <a:endParaRPr sz="2400"/>
          </a:p>
          <a:p>
            <a:pPr indent="0" lvl="0" marL="114300" rtl="0" algn="just">
              <a:lnSpc>
                <a:spcPct val="90000"/>
              </a:lnSpc>
              <a:spcBef>
                <a:spcPts val="1000"/>
              </a:spcBef>
              <a:spcAft>
                <a:spcPts val="0"/>
              </a:spcAft>
              <a:buSzPts val="1800"/>
              <a:buNone/>
            </a:pPr>
            <a:r>
              <a:t/>
            </a:r>
            <a:endParaRPr b="0" sz="2400"/>
          </a:p>
          <a:p>
            <a:pPr indent="0" lvl="0" marL="114300" rtl="0" algn="just">
              <a:lnSpc>
                <a:spcPct val="90000"/>
              </a:lnSpc>
              <a:spcBef>
                <a:spcPts val="1000"/>
              </a:spcBef>
              <a:spcAft>
                <a:spcPts val="0"/>
              </a:spcAft>
              <a:buSzPts val="1800"/>
              <a:buNone/>
            </a:pPr>
            <a:r>
              <a:t/>
            </a:r>
            <a:endParaRPr b="0" sz="2400"/>
          </a:p>
        </p:txBody>
      </p:sp>
      <p:pic>
        <p:nvPicPr>
          <p:cNvPr id="137" name="Google Shape;137;p34"/>
          <p:cNvPicPr preferRelativeResize="0"/>
          <p:nvPr/>
        </p:nvPicPr>
        <p:blipFill rotWithShape="1">
          <a:blip r:embed="rId3">
            <a:alphaModFix/>
          </a:blip>
          <a:srcRect b="0" l="0" r="0" t="0"/>
          <a:stretch/>
        </p:blipFill>
        <p:spPr>
          <a:xfrm>
            <a:off x="777240" y="1825625"/>
            <a:ext cx="2383055" cy="4221832"/>
          </a:xfrm>
          <a:prstGeom prst="rect">
            <a:avLst/>
          </a:prstGeom>
          <a:noFill/>
          <a:ln>
            <a:noFill/>
          </a:ln>
        </p:spPr>
      </p:pic>
      <p:pic>
        <p:nvPicPr>
          <p:cNvPr id="138" name="Google Shape;138;p34"/>
          <p:cNvPicPr preferRelativeResize="0"/>
          <p:nvPr/>
        </p:nvPicPr>
        <p:blipFill rotWithShape="1">
          <a:blip r:embed="rId4">
            <a:alphaModFix/>
          </a:blip>
          <a:srcRect b="0" l="0" r="0" t="0"/>
          <a:stretch/>
        </p:blipFill>
        <p:spPr>
          <a:xfrm>
            <a:off x="3367337" y="1825625"/>
            <a:ext cx="2383055" cy="4221832"/>
          </a:xfrm>
          <a:prstGeom prst="rect">
            <a:avLst/>
          </a:prstGeom>
          <a:noFill/>
          <a:ln>
            <a:noFill/>
          </a:ln>
        </p:spPr>
      </p:pic>
      <p:sp>
        <p:nvSpPr>
          <p:cNvPr id="139" name="Google Shape;139;p34"/>
          <p:cNvSpPr txBox="1"/>
          <p:nvPr/>
        </p:nvSpPr>
        <p:spPr>
          <a:xfrm>
            <a:off x="5989102" y="1825625"/>
            <a:ext cx="5425658" cy="41549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2400" u="none" cap="none" strike="noStrike">
                <a:solidFill>
                  <a:srgbClr val="000000"/>
                </a:solidFill>
                <a:latin typeface="Calibri"/>
                <a:ea typeface="Calibri"/>
                <a:cs typeface="Calibri"/>
                <a:sym typeface="Calibri"/>
              </a:rPr>
              <a:t>Con esta información, para cada objeto:</a:t>
            </a:r>
            <a:endParaRPr/>
          </a:p>
          <a:p>
            <a:pPr indent="-514350" lvl="0" marL="514350" marR="0" rtl="0" algn="l">
              <a:lnSpc>
                <a:spcPct val="100000"/>
              </a:lnSpc>
              <a:spcBef>
                <a:spcPts val="0"/>
              </a:spcBef>
              <a:spcAft>
                <a:spcPts val="0"/>
              </a:spcAft>
              <a:buClr>
                <a:srgbClr val="000000"/>
              </a:buClr>
              <a:buSzPts val="2400"/>
              <a:buFont typeface="Arial"/>
              <a:buAutoNum type="alphaLcPeriod"/>
            </a:pPr>
            <a:r>
              <a:rPr b="0" i="0" lang="es-CL" sz="2400" u="none" cap="none" strike="noStrike">
                <a:solidFill>
                  <a:srgbClr val="000000"/>
                </a:solidFill>
                <a:latin typeface="Calibri"/>
                <a:ea typeface="Calibri"/>
                <a:cs typeface="Calibri"/>
                <a:sym typeface="Calibri"/>
              </a:rPr>
              <a:t>Construye gráficos de velocidad versus tiempo. ¿Cuál es la velocidad promedio de cada cuerpo?</a:t>
            </a:r>
            <a:endParaRPr/>
          </a:p>
          <a:p>
            <a:pPr indent="-514350" lvl="0" marL="514350" marR="0" rtl="0" algn="l">
              <a:lnSpc>
                <a:spcPct val="100000"/>
              </a:lnSpc>
              <a:spcBef>
                <a:spcPts val="0"/>
              </a:spcBef>
              <a:spcAft>
                <a:spcPts val="0"/>
              </a:spcAft>
              <a:buClr>
                <a:srgbClr val="000000"/>
              </a:buClr>
              <a:buSzPts val="2400"/>
              <a:buFont typeface="Arial"/>
              <a:buAutoNum type="alphaLcPeriod"/>
            </a:pPr>
            <a:r>
              <a:rPr b="0" i="0" lang="es-CL" sz="2400" u="none" cap="none" strike="noStrike">
                <a:solidFill>
                  <a:srgbClr val="000000"/>
                </a:solidFill>
                <a:latin typeface="Calibri"/>
                <a:ea typeface="Calibri"/>
                <a:cs typeface="Calibri"/>
                <a:sym typeface="Calibri"/>
              </a:rPr>
              <a:t>Construye una tabla de posición versus tiempo y sus respectivos gráficos. ¿Qué tendencia sigue la curva?</a:t>
            </a:r>
            <a:endParaRPr/>
          </a:p>
          <a:p>
            <a:pPr indent="-514350" lvl="0" marL="514350" marR="0" rtl="0" algn="l">
              <a:lnSpc>
                <a:spcPct val="100000"/>
              </a:lnSpc>
              <a:spcBef>
                <a:spcPts val="0"/>
              </a:spcBef>
              <a:spcAft>
                <a:spcPts val="0"/>
              </a:spcAft>
              <a:buClr>
                <a:srgbClr val="000000"/>
              </a:buClr>
              <a:buSzPts val="2400"/>
              <a:buFont typeface="Arial"/>
              <a:buAutoNum type="alphaLcPeriod"/>
            </a:pPr>
            <a:r>
              <a:rPr b="0" i="0" lang="es-CL" sz="2400" u="none" cap="none" strike="noStrike">
                <a:solidFill>
                  <a:srgbClr val="000000"/>
                </a:solidFill>
                <a:latin typeface="Calibri"/>
                <a:ea typeface="Calibri"/>
                <a:cs typeface="Calibri"/>
                <a:sym typeface="Calibri"/>
              </a:rPr>
              <a:t>Determina el área bajo la curva del gráfico de velocidad versus tiempo y compara con la tabla del inciso b.</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5"/>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145" name="Google Shape;145;p35"/>
          <p:cNvSpPr txBox="1"/>
          <p:nvPr>
            <p:ph idx="1" type="body"/>
          </p:nvPr>
        </p:nvSpPr>
        <p:spPr>
          <a:xfrm>
            <a:off x="5871410" y="1825625"/>
            <a:ext cx="5564939" cy="4351338"/>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t/>
            </a:r>
            <a:endParaRPr sz="2400"/>
          </a:p>
          <a:p>
            <a:pPr indent="0" lvl="0" marL="114300" rtl="0" algn="just">
              <a:lnSpc>
                <a:spcPct val="90000"/>
              </a:lnSpc>
              <a:spcBef>
                <a:spcPts val="1000"/>
              </a:spcBef>
              <a:spcAft>
                <a:spcPts val="0"/>
              </a:spcAft>
              <a:buSzPts val="1800"/>
              <a:buNone/>
            </a:pPr>
            <a:r>
              <a:t/>
            </a:r>
            <a:endParaRPr b="0" sz="2400"/>
          </a:p>
          <a:p>
            <a:pPr indent="0" lvl="0" marL="114300" rtl="0" algn="just">
              <a:lnSpc>
                <a:spcPct val="90000"/>
              </a:lnSpc>
              <a:spcBef>
                <a:spcPts val="1000"/>
              </a:spcBef>
              <a:spcAft>
                <a:spcPts val="0"/>
              </a:spcAft>
              <a:buSzPts val="1800"/>
              <a:buNone/>
            </a:pPr>
            <a:r>
              <a:t/>
            </a:r>
            <a:endParaRPr b="0" sz="2400"/>
          </a:p>
        </p:txBody>
      </p:sp>
      <p:pic>
        <p:nvPicPr>
          <p:cNvPr id="146" name="Google Shape;146;p35"/>
          <p:cNvPicPr preferRelativeResize="0"/>
          <p:nvPr/>
        </p:nvPicPr>
        <p:blipFill rotWithShape="1">
          <a:blip r:embed="rId3">
            <a:alphaModFix/>
          </a:blip>
          <a:srcRect b="0" l="0" r="0" t="0"/>
          <a:stretch/>
        </p:blipFill>
        <p:spPr>
          <a:xfrm>
            <a:off x="777240" y="1825625"/>
            <a:ext cx="2383055" cy="4221832"/>
          </a:xfrm>
          <a:prstGeom prst="rect">
            <a:avLst/>
          </a:prstGeom>
          <a:noFill/>
          <a:ln>
            <a:noFill/>
          </a:ln>
        </p:spPr>
      </p:pic>
      <p:pic>
        <p:nvPicPr>
          <p:cNvPr id="147" name="Google Shape;147;p35"/>
          <p:cNvPicPr preferRelativeResize="0"/>
          <p:nvPr/>
        </p:nvPicPr>
        <p:blipFill rotWithShape="1">
          <a:blip r:embed="rId4">
            <a:alphaModFix/>
          </a:blip>
          <a:srcRect b="0" l="0" r="0" t="0"/>
          <a:stretch/>
        </p:blipFill>
        <p:spPr>
          <a:xfrm>
            <a:off x="3367337" y="1825625"/>
            <a:ext cx="2383055" cy="4221832"/>
          </a:xfrm>
          <a:prstGeom prst="rect">
            <a:avLst/>
          </a:prstGeom>
          <a:noFill/>
          <a:ln>
            <a:noFill/>
          </a:ln>
        </p:spPr>
      </p:pic>
      <p:sp>
        <p:nvSpPr>
          <p:cNvPr id="148" name="Google Shape;148;p35"/>
          <p:cNvSpPr txBox="1"/>
          <p:nvPr/>
        </p:nvSpPr>
        <p:spPr>
          <a:xfrm>
            <a:off x="5989102" y="1825625"/>
            <a:ext cx="5425658" cy="341632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400"/>
              <a:buFont typeface="Arial"/>
              <a:buAutoNum type="alphaLcPeriod" startAt="4"/>
            </a:pPr>
            <a:r>
              <a:rPr b="0" i="0" lang="es-CL" sz="2400" u="none" cap="none" strike="noStrike">
                <a:solidFill>
                  <a:srgbClr val="000000"/>
                </a:solidFill>
                <a:latin typeface="Calibri"/>
                <a:ea typeface="Calibri"/>
                <a:cs typeface="Calibri"/>
                <a:sym typeface="Calibri"/>
              </a:rPr>
              <a:t>La aceleración en caída libre de los cuerpos en la Tierra es de 9,8 m/s</a:t>
            </a:r>
            <a:r>
              <a:rPr b="0" baseline="30000" i="0" lang="es-CL" sz="2400" u="none" cap="none" strike="noStrike">
                <a:solidFill>
                  <a:srgbClr val="000000"/>
                </a:solidFill>
                <a:latin typeface="Calibri"/>
                <a:ea typeface="Calibri"/>
                <a:cs typeface="Calibri"/>
                <a:sym typeface="Calibri"/>
              </a:rPr>
              <a:t>2</a:t>
            </a:r>
            <a:r>
              <a:rPr b="0" i="0" lang="es-CL" sz="2400" u="none" cap="none" strike="noStrike">
                <a:solidFill>
                  <a:srgbClr val="000000"/>
                </a:solidFill>
                <a:latin typeface="Calibri"/>
                <a:ea typeface="Calibri"/>
                <a:cs typeface="Calibri"/>
                <a:sym typeface="Calibri"/>
              </a:rPr>
              <a:t>. Calcula la pendiente del gráfico del inciso a. y compara con este valor.</a:t>
            </a:r>
            <a:endParaRPr/>
          </a:p>
          <a:p>
            <a:pPr indent="-514350" lvl="0" marL="514350" marR="0" rtl="0" algn="l">
              <a:lnSpc>
                <a:spcPct val="100000"/>
              </a:lnSpc>
              <a:spcBef>
                <a:spcPts val="0"/>
              </a:spcBef>
              <a:spcAft>
                <a:spcPts val="0"/>
              </a:spcAft>
              <a:buClr>
                <a:srgbClr val="000000"/>
              </a:buClr>
              <a:buSzPts val="2400"/>
              <a:buFont typeface="Arial"/>
              <a:buAutoNum type="alphaLcPeriod" startAt="4"/>
            </a:pPr>
            <a:r>
              <a:rPr b="0" i="0" lang="es-CL" sz="2400" u="none" cap="none" strike="noStrike">
                <a:solidFill>
                  <a:srgbClr val="000000"/>
                </a:solidFill>
                <a:latin typeface="Calibri"/>
                <a:ea typeface="Calibri"/>
                <a:cs typeface="Calibri"/>
                <a:sym typeface="Calibri"/>
              </a:rPr>
              <a:t>Establece un modelo matemático para la posición de estos objetos a través del tiempo. ¿Qué función matemática representa mejor al gráfico x vs 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6"/>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154" name="Google Shape;154;p36"/>
          <p:cNvSpPr txBox="1"/>
          <p:nvPr>
            <p:ph idx="1" type="body"/>
          </p:nvPr>
        </p:nvSpPr>
        <p:spPr>
          <a:xfrm>
            <a:off x="4808076" y="1825625"/>
            <a:ext cx="6628274" cy="435133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s-CL"/>
              <a:t> </a:t>
            </a:r>
            <a:endParaRPr/>
          </a:p>
        </p:txBody>
      </p:sp>
      <p:cxnSp>
        <p:nvCxnSpPr>
          <p:cNvPr id="155" name="Google Shape;155;p36"/>
          <p:cNvCxnSpPr/>
          <p:nvPr/>
        </p:nvCxnSpPr>
        <p:spPr>
          <a:xfrm>
            <a:off x="822624" y="4861510"/>
            <a:ext cx="3744627" cy="0"/>
          </a:xfrm>
          <a:prstGeom prst="straightConnector1">
            <a:avLst/>
          </a:prstGeom>
          <a:noFill/>
          <a:ln cap="flat" cmpd="sng" w="38100">
            <a:solidFill>
              <a:srgbClr val="0070C0"/>
            </a:solidFill>
            <a:prstDash val="solid"/>
            <a:round/>
            <a:headEnd len="sm" w="sm" type="none"/>
            <a:tailEnd len="med" w="med" type="triangle"/>
          </a:ln>
        </p:spPr>
      </p:cxnSp>
      <p:cxnSp>
        <p:nvCxnSpPr>
          <p:cNvPr id="156" name="Google Shape;156;p36"/>
          <p:cNvCxnSpPr/>
          <p:nvPr/>
        </p:nvCxnSpPr>
        <p:spPr>
          <a:xfrm rot="10800000">
            <a:off x="963637" y="2113547"/>
            <a:ext cx="0" cy="2888975"/>
          </a:xfrm>
          <a:prstGeom prst="straightConnector1">
            <a:avLst/>
          </a:prstGeom>
          <a:noFill/>
          <a:ln cap="flat" cmpd="sng" w="38100">
            <a:solidFill>
              <a:srgbClr val="0070C0"/>
            </a:solidFill>
            <a:prstDash val="solid"/>
            <a:round/>
            <a:headEnd len="sm" w="sm" type="none"/>
            <a:tailEnd len="med" w="med" type="triangle"/>
          </a:ln>
        </p:spPr>
      </p:cxnSp>
      <p:sp>
        <p:nvSpPr>
          <p:cNvPr id="157" name="Google Shape;157;p36"/>
          <p:cNvSpPr txBox="1"/>
          <p:nvPr/>
        </p:nvSpPr>
        <p:spPr>
          <a:xfrm>
            <a:off x="755650" y="1842601"/>
            <a:ext cx="11048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000000"/>
                </a:solidFill>
                <a:latin typeface="Arial"/>
                <a:ea typeface="Arial"/>
                <a:cs typeface="Arial"/>
                <a:sym typeface="Arial"/>
              </a:rPr>
              <a:t>V</a:t>
            </a:r>
            <a:endParaRPr/>
          </a:p>
        </p:txBody>
      </p:sp>
      <p:sp>
        <p:nvSpPr>
          <p:cNvPr id="158" name="Google Shape;158;p36"/>
          <p:cNvSpPr txBox="1"/>
          <p:nvPr/>
        </p:nvSpPr>
        <p:spPr>
          <a:xfrm>
            <a:off x="4474423" y="4848633"/>
            <a:ext cx="9636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Arial"/>
                <a:ea typeface="Arial"/>
                <a:cs typeface="Arial"/>
                <a:sym typeface="Arial"/>
              </a:rPr>
              <a:t>t</a:t>
            </a:r>
            <a:endParaRPr/>
          </a:p>
        </p:txBody>
      </p:sp>
      <p:cxnSp>
        <p:nvCxnSpPr>
          <p:cNvPr id="159" name="Google Shape;159;p36"/>
          <p:cNvCxnSpPr/>
          <p:nvPr/>
        </p:nvCxnSpPr>
        <p:spPr>
          <a:xfrm flipH="1" rot="10800000">
            <a:off x="963636" y="2583147"/>
            <a:ext cx="3062932" cy="1691707"/>
          </a:xfrm>
          <a:prstGeom prst="straightConnector1">
            <a:avLst/>
          </a:prstGeom>
          <a:noFill/>
          <a:ln cap="flat" cmpd="sng" w="28575">
            <a:solidFill>
              <a:srgbClr val="0070C0"/>
            </a:solidFill>
            <a:prstDash val="solid"/>
            <a:round/>
            <a:headEnd len="sm" w="sm" type="none"/>
            <a:tailEnd len="sm" w="sm" type="none"/>
          </a:ln>
        </p:spPr>
      </p:cxnSp>
      <p:cxnSp>
        <p:nvCxnSpPr>
          <p:cNvPr id="160" name="Google Shape;160;p36"/>
          <p:cNvCxnSpPr/>
          <p:nvPr/>
        </p:nvCxnSpPr>
        <p:spPr>
          <a:xfrm>
            <a:off x="4026568" y="2583147"/>
            <a:ext cx="0" cy="2278362"/>
          </a:xfrm>
          <a:prstGeom prst="straightConnector1">
            <a:avLst/>
          </a:prstGeom>
          <a:noFill/>
          <a:ln cap="flat" cmpd="sng" w="19050">
            <a:solidFill>
              <a:srgbClr val="0070C0"/>
            </a:solidFill>
            <a:prstDash val="dash"/>
            <a:round/>
            <a:headEnd len="sm" w="sm" type="none"/>
            <a:tailEnd len="sm" w="sm" type="none"/>
          </a:ln>
        </p:spPr>
      </p:cxnSp>
      <p:cxnSp>
        <p:nvCxnSpPr>
          <p:cNvPr id="161" name="Google Shape;161;p36"/>
          <p:cNvCxnSpPr/>
          <p:nvPr/>
        </p:nvCxnSpPr>
        <p:spPr>
          <a:xfrm rot="10800000">
            <a:off x="963636" y="2583146"/>
            <a:ext cx="3062932" cy="0"/>
          </a:xfrm>
          <a:prstGeom prst="straightConnector1">
            <a:avLst/>
          </a:prstGeom>
          <a:noFill/>
          <a:ln cap="flat" cmpd="sng" w="19050">
            <a:solidFill>
              <a:srgbClr val="0070C0"/>
            </a:solidFill>
            <a:prstDash val="dash"/>
            <a:round/>
            <a:headEnd len="sm" w="sm" type="none"/>
            <a:tailEnd len="sm" w="sm" type="none"/>
          </a:ln>
        </p:spPr>
      </p:cxnSp>
      <p:sp>
        <p:nvSpPr>
          <p:cNvPr id="162" name="Google Shape;162;p36"/>
          <p:cNvSpPr txBox="1"/>
          <p:nvPr/>
        </p:nvSpPr>
        <p:spPr>
          <a:xfrm>
            <a:off x="447041" y="2422820"/>
            <a:ext cx="11048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70C0"/>
                </a:solidFill>
                <a:latin typeface="Arial"/>
                <a:ea typeface="Arial"/>
                <a:cs typeface="Arial"/>
                <a:sym typeface="Arial"/>
              </a:rPr>
              <a:t>V(t)</a:t>
            </a:r>
            <a:endParaRPr/>
          </a:p>
        </p:txBody>
      </p:sp>
      <p:sp>
        <p:nvSpPr>
          <p:cNvPr id="163" name="Google Shape;163;p36"/>
          <p:cNvSpPr txBox="1"/>
          <p:nvPr/>
        </p:nvSpPr>
        <p:spPr>
          <a:xfrm>
            <a:off x="3911192" y="4919138"/>
            <a:ext cx="11048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70C0"/>
                </a:solidFill>
                <a:latin typeface="Arial"/>
                <a:ea typeface="Arial"/>
                <a:cs typeface="Arial"/>
                <a:sym typeface="Arial"/>
              </a:rPr>
              <a:t>t</a:t>
            </a:r>
            <a:endParaRPr/>
          </a:p>
        </p:txBody>
      </p:sp>
      <p:sp>
        <p:nvSpPr>
          <p:cNvPr id="164" name="Google Shape;164;p36"/>
          <p:cNvSpPr txBox="1"/>
          <p:nvPr/>
        </p:nvSpPr>
        <p:spPr>
          <a:xfrm>
            <a:off x="515782" y="4085909"/>
            <a:ext cx="11048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70C0"/>
                </a:solidFill>
                <a:latin typeface="Arial"/>
                <a:ea typeface="Arial"/>
                <a:cs typeface="Arial"/>
                <a:sym typeface="Arial"/>
              </a:rPr>
              <a:t>V</a:t>
            </a:r>
            <a:r>
              <a:rPr b="1" baseline="-25000" i="0" lang="es-CL" sz="1400" u="none" cap="none" strike="noStrike">
                <a:solidFill>
                  <a:srgbClr val="0070C0"/>
                </a:solidFill>
                <a:latin typeface="Arial"/>
                <a:ea typeface="Arial"/>
                <a:cs typeface="Arial"/>
                <a:sym typeface="Arial"/>
              </a:rPr>
              <a:t>0</a:t>
            </a:r>
            <a:endParaRPr b="1" i="0" sz="1400" u="none" cap="none" strike="noStrike">
              <a:solidFill>
                <a:srgbClr val="0070C0"/>
              </a:solidFill>
              <a:latin typeface="Arial"/>
              <a:ea typeface="Arial"/>
              <a:cs typeface="Arial"/>
              <a:sym typeface="Arial"/>
            </a:endParaRPr>
          </a:p>
        </p:txBody>
      </p:sp>
      <p:sp>
        <p:nvSpPr>
          <p:cNvPr id="165" name="Google Shape;165;p36"/>
          <p:cNvSpPr txBox="1"/>
          <p:nvPr/>
        </p:nvSpPr>
        <p:spPr>
          <a:xfrm>
            <a:off x="9545052" y="2937545"/>
            <a:ext cx="65274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Arial"/>
                <a:ea typeface="Arial"/>
                <a:cs typeface="Arial"/>
                <a:sym typeface="Arial"/>
              </a:rPr>
              <a:t>Ec. 1</a:t>
            </a:r>
            <a:endParaRPr/>
          </a:p>
        </p:txBody>
      </p:sp>
      <p:sp>
        <p:nvSpPr>
          <p:cNvPr id="166" name="Google Shape;166;p36"/>
          <p:cNvSpPr txBox="1"/>
          <p:nvPr/>
        </p:nvSpPr>
        <p:spPr>
          <a:xfrm>
            <a:off x="8430125" y="5560429"/>
            <a:ext cx="65274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CL" sz="1600" u="none" cap="none" strike="noStrike">
                <a:solidFill>
                  <a:srgbClr val="000000"/>
                </a:solidFill>
                <a:latin typeface="Arial"/>
                <a:ea typeface="Arial"/>
                <a:cs typeface="Arial"/>
                <a:sym typeface="Arial"/>
              </a:rPr>
              <a:t>Ec.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7"/>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172" name="Google Shape;172;p37"/>
          <p:cNvSpPr txBox="1"/>
          <p:nvPr>
            <p:ph idx="1" type="body"/>
          </p:nvPr>
        </p:nvSpPr>
        <p:spPr>
          <a:xfrm>
            <a:off x="4808076" y="1825625"/>
            <a:ext cx="6628274" cy="4351338"/>
          </a:xfrm>
          <a:prstGeom prst="rect">
            <a:avLst/>
          </a:prstGeom>
          <a:blipFill rotWithShape="1">
            <a:blip r:embed="rId3">
              <a:alphaModFix/>
            </a:blip>
            <a:stretch>
              <a:fillRect b="0" l="0" r="0" t="-559"/>
            </a:stretch>
          </a:blip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s-CL"/>
              <a:t> </a:t>
            </a:r>
            <a:endParaRPr/>
          </a:p>
        </p:txBody>
      </p:sp>
      <p:cxnSp>
        <p:nvCxnSpPr>
          <p:cNvPr id="173" name="Google Shape;173;p37"/>
          <p:cNvCxnSpPr/>
          <p:nvPr/>
        </p:nvCxnSpPr>
        <p:spPr>
          <a:xfrm>
            <a:off x="822624" y="4861510"/>
            <a:ext cx="3744627" cy="0"/>
          </a:xfrm>
          <a:prstGeom prst="straightConnector1">
            <a:avLst/>
          </a:prstGeom>
          <a:noFill/>
          <a:ln cap="flat" cmpd="sng" w="38100">
            <a:solidFill>
              <a:srgbClr val="0070C0"/>
            </a:solidFill>
            <a:prstDash val="solid"/>
            <a:round/>
            <a:headEnd len="sm" w="sm" type="none"/>
            <a:tailEnd len="med" w="med" type="triangle"/>
          </a:ln>
        </p:spPr>
      </p:cxnSp>
      <p:cxnSp>
        <p:nvCxnSpPr>
          <p:cNvPr id="174" name="Google Shape;174;p37"/>
          <p:cNvCxnSpPr/>
          <p:nvPr/>
        </p:nvCxnSpPr>
        <p:spPr>
          <a:xfrm rot="10800000">
            <a:off x="963637" y="2113547"/>
            <a:ext cx="0" cy="2888975"/>
          </a:xfrm>
          <a:prstGeom prst="straightConnector1">
            <a:avLst/>
          </a:prstGeom>
          <a:noFill/>
          <a:ln cap="flat" cmpd="sng" w="38100">
            <a:solidFill>
              <a:srgbClr val="0070C0"/>
            </a:solidFill>
            <a:prstDash val="solid"/>
            <a:round/>
            <a:headEnd len="sm" w="sm" type="none"/>
            <a:tailEnd len="med" w="med" type="triangle"/>
          </a:ln>
        </p:spPr>
      </p:cxnSp>
      <p:sp>
        <p:nvSpPr>
          <p:cNvPr id="175" name="Google Shape;175;p37"/>
          <p:cNvSpPr txBox="1"/>
          <p:nvPr/>
        </p:nvSpPr>
        <p:spPr>
          <a:xfrm>
            <a:off x="755650" y="1842601"/>
            <a:ext cx="110487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800" u="none" cap="none" strike="noStrike">
                <a:solidFill>
                  <a:srgbClr val="000000"/>
                </a:solidFill>
                <a:latin typeface="Arial"/>
                <a:ea typeface="Arial"/>
                <a:cs typeface="Arial"/>
                <a:sym typeface="Arial"/>
              </a:rPr>
              <a:t>V</a:t>
            </a:r>
            <a:endParaRPr/>
          </a:p>
        </p:txBody>
      </p:sp>
      <p:sp>
        <p:nvSpPr>
          <p:cNvPr id="176" name="Google Shape;176;p37"/>
          <p:cNvSpPr txBox="1"/>
          <p:nvPr/>
        </p:nvSpPr>
        <p:spPr>
          <a:xfrm>
            <a:off x="4474423" y="4848633"/>
            <a:ext cx="9636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0000"/>
                </a:solidFill>
                <a:latin typeface="Arial"/>
                <a:ea typeface="Arial"/>
                <a:cs typeface="Arial"/>
                <a:sym typeface="Arial"/>
              </a:rPr>
              <a:t>t</a:t>
            </a:r>
            <a:endParaRPr/>
          </a:p>
        </p:txBody>
      </p:sp>
      <p:cxnSp>
        <p:nvCxnSpPr>
          <p:cNvPr id="177" name="Google Shape;177;p37"/>
          <p:cNvCxnSpPr/>
          <p:nvPr/>
        </p:nvCxnSpPr>
        <p:spPr>
          <a:xfrm flipH="1" rot="10800000">
            <a:off x="963636" y="2583147"/>
            <a:ext cx="3062932" cy="1691707"/>
          </a:xfrm>
          <a:prstGeom prst="straightConnector1">
            <a:avLst/>
          </a:prstGeom>
          <a:noFill/>
          <a:ln cap="flat" cmpd="sng" w="28575">
            <a:solidFill>
              <a:srgbClr val="0070C0"/>
            </a:solidFill>
            <a:prstDash val="solid"/>
            <a:round/>
            <a:headEnd len="sm" w="sm" type="none"/>
            <a:tailEnd len="sm" w="sm" type="none"/>
          </a:ln>
        </p:spPr>
      </p:cxnSp>
      <p:cxnSp>
        <p:nvCxnSpPr>
          <p:cNvPr id="178" name="Google Shape;178;p37"/>
          <p:cNvCxnSpPr/>
          <p:nvPr/>
        </p:nvCxnSpPr>
        <p:spPr>
          <a:xfrm>
            <a:off x="4026568" y="2583147"/>
            <a:ext cx="0" cy="2278362"/>
          </a:xfrm>
          <a:prstGeom prst="straightConnector1">
            <a:avLst/>
          </a:prstGeom>
          <a:noFill/>
          <a:ln cap="flat" cmpd="sng" w="19050">
            <a:solidFill>
              <a:srgbClr val="0070C0"/>
            </a:solidFill>
            <a:prstDash val="dash"/>
            <a:round/>
            <a:headEnd len="sm" w="sm" type="none"/>
            <a:tailEnd len="sm" w="sm" type="none"/>
          </a:ln>
        </p:spPr>
      </p:cxnSp>
      <p:cxnSp>
        <p:nvCxnSpPr>
          <p:cNvPr id="179" name="Google Shape;179;p37"/>
          <p:cNvCxnSpPr/>
          <p:nvPr/>
        </p:nvCxnSpPr>
        <p:spPr>
          <a:xfrm rot="10800000">
            <a:off x="963636" y="2583146"/>
            <a:ext cx="3062932" cy="0"/>
          </a:xfrm>
          <a:prstGeom prst="straightConnector1">
            <a:avLst/>
          </a:prstGeom>
          <a:noFill/>
          <a:ln cap="flat" cmpd="sng" w="19050">
            <a:solidFill>
              <a:srgbClr val="0070C0"/>
            </a:solidFill>
            <a:prstDash val="dash"/>
            <a:round/>
            <a:headEnd len="sm" w="sm" type="none"/>
            <a:tailEnd len="sm" w="sm" type="none"/>
          </a:ln>
        </p:spPr>
      </p:cxnSp>
      <p:sp>
        <p:nvSpPr>
          <p:cNvPr id="180" name="Google Shape;180;p37"/>
          <p:cNvSpPr txBox="1"/>
          <p:nvPr/>
        </p:nvSpPr>
        <p:spPr>
          <a:xfrm>
            <a:off x="447041" y="2422820"/>
            <a:ext cx="11048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70C0"/>
                </a:solidFill>
                <a:latin typeface="Arial"/>
                <a:ea typeface="Arial"/>
                <a:cs typeface="Arial"/>
                <a:sym typeface="Arial"/>
              </a:rPr>
              <a:t>V(t)</a:t>
            </a:r>
            <a:endParaRPr/>
          </a:p>
        </p:txBody>
      </p:sp>
      <p:sp>
        <p:nvSpPr>
          <p:cNvPr id="181" name="Google Shape;181;p37"/>
          <p:cNvSpPr txBox="1"/>
          <p:nvPr/>
        </p:nvSpPr>
        <p:spPr>
          <a:xfrm>
            <a:off x="3911192" y="4919138"/>
            <a:ext cx="11048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70C0"/>
                </a:solidFill>
                <a:latin typeface="Arial"/>
                <a:ea typeface="Arial"/>
                <a:cs typeface="Arial"/>
                <a:sym typeface="Arial"/>
              </a:rPr>
              <a:t>t</a:t>
            </a:r>
            <a:endParaRPr/>
          </a:p>
        </p:txBody>
      </p:sp>
      <p:sp>
        <p:nvSpPr>
          <p:cNvPr id="182" name="Google Shape;182;p37"/>
          <p:cNvSpPr txBox="1"/>
          <p:nvPr/>
        </p:nvSpPr>
        <p:spPr>
          <a:xfrm>
            <a:off x="515782" y="4085909"/>
            <a:ext cx="11048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CL" sz="1400" u="none" cap="none" strike="noStrike">
                <a:solidFill>
                  <a:srgbClr val="0070C0"/>
                </a:solidFill>
                <a:latin typeface="Arial"/>
                <a:ea typeface="Arial"/>
                <a:cs typeface="Arial"/>
                <a:sym typeface="Arial"/>
              </a:rPr>
              <a:t>V</a:t>
            </a:r>
            <a:r>
              <a:rPr b="1" baseline="-25000" i="0" lang="es-CL" sz="1400" u="none" cap="none" strike="noStrike">
                <a:solidFill>
                  <a:srgbClr val="0070C0"/>
                </a:solidFill>
                <a:latin typeface="Arial"/>
                <a:ea typeface="Arial"/>
                <a:cs typeface="Arial"/>
                <a:sym typeface="Arial"/>
              </a:rPr>
              <a:t>0</a:t>
            </a:r>
            <a:endParaRPr b="1" i="0" sz="1400" u="none" cap="none" strike="noStrike">
              <a:solidFill>
                <a:srgbClr val="0070C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8"/>
          <p:cNvSpPr txBox="1"/>
          <p:nvPr>
            <p:ph type="title"/>
          </p:nvPr>
        </p:nvSpPr>
        <p:spPr>
          <a:xfrm>
            <a:off x="777240" y="365125"/>
            <a:ext cx="1065911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37037"/>
              <a:buNone/>
            </a:pPr>
            <a:r>
              <a:rPr lang="es-CL" sz="5400"/>
              <a:t>POTENCIAL EXPLICATIVO DEL ESQUEMA</a:t>
            </a:r>
            <a:endParaRPr/>
          </a:p>
        </p:txBody>
      </p:sp>
      <p:sp>
        <p:nvSpPr>
          <p:cNvPr id="188" name="Google Shape;188;p38"/>
          <p:cNvSpPr txBox="1"/>
          <p:nvPr>
            <p:ph idx="1" type="body"/>
          </p:nvPr>
        </p:nvSpPr>
        <p:spPr>
          <a:xfrm>
            <a:off x="777240" y="1825625"/>
            <a:ext cx="10659110" cy="4351338"/>
          </a:xfrm>
          <a:prstGeom prst="rect">
            <a:avLst/>
          </a:prstGeom>
          <a:blipFill rotWithShape="1">
            <a:blip r:embed="rId3">
              <a:alphaModFix/>
            </a:blip>
            <a:stretch>
              <a:fillRect b="0" l="0" r="-856" t="0"/>
            </a:stretch>
          </a:blip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s-CL"/>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fettiVTI">
  <a:themeElements>
    <a:clrScheme name="AnalogousFromLightSeedRightStep">
      <a:dk1>
        <a:srgbClr val="000000"/>
      </a:dk1>
      <a:lt1>
        <a:srgbClr val="FFFFFF"/>
      </a:lt1>
      <a:dk2>
        <a:srgbClr val="233A3D"/>
      </a:dk2>
      <a:lt2>
        <a:srgbClr val="E2E4E8"/>
      </a:lt2>
      <a:accent1>
        <a:srgbClr val="BF9D65"/>
      </a:accent1>
      <a:accent2>
        <a:srgbClr val="A3A65B"/>
      </a:accent2>
      <a:accent3>
        <a:srgbClr val="8FAA6E"/>
      </a:accent3>
      <a:accent4>
        <a:srgbClr val="6CB262"/>
      </a:accent4>
      <a:accent5>
        <a:srgbClr val="6CAF80"/>
      </a:accent5>
      <a:accent6>
        <a:srgbClr val="61B099"/>
      </a:accent6>
      <a:hlink>
        <a:srgbClr val="6983AE"/>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2024-03-11T21:41:55Z</dcterms:created>
  <dc:creator>Boris Padilla Gaete</dc:creator>
</cp:coreProperties>
</file>