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embeddedFontLst>
    <p:embeddedFont>
      <p:font typeface="Corbel"/>
      <p:regular r:id="rId16"/>
      <p:bold r:id="rId17"/>
      <p:italic r:id="rId18"/>
      <p:boldItalic r:id="rId19"/>
    </p:embeddedFont>
    <p:embeddedFont>
      <p:font typeface="Gill Sans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22" roundtripDataSignature="AMtx7mhDaxCyFk8U9DyjJ7xZs6otVMIT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illSans-regular.fntdata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font" Target="fonts/GillSans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Corbel-bold.fntdata"/><Relationship Id="rId16" Type="http://schemas.openxmlformats.org/officeDocument/2006/relationships/font" Target="fonts/Corbel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Corbel-boldItalic.fntdata"/><Relationship Id="rId6" Type="http://schemas.openxmlformats.org/officeDocument/2006/relationships/slide" Target="slides/slide1.xml"/><Relationship Id="rId18" Type="http://schemas.openxmlformats.org/officeDocument/2006/relationships/font" Target="fonts/Corbel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4" name="Google Shape;14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eeb1b3c240_0_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g1eeb1b3c24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39b0411a30_0_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g239b0411a3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6" name="Google Shape;10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" name="Google Shape;11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0" name="Google Shape;120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6" name="Google Shape;126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2" name="Google Shape;132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8" name="Google Shape;138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showMasterSp="0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3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3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3"/>
          <p:cNvSpPr txBox="1"/>
          <p:nvPr>
            <p:ph type="ctrTitle"/>
          </p:nvPr>
        </p:nvSpPr>
        <p:spPr>
          <a:xfrm>
            <a:off x="802386" y="1298448"/>
            <a:ext cx="54864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400"/>
              <a:buFont typeface="Corbel"/>
              <a:buNone/>
              <a:defRPr sz="5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3"/>
          <p:cNvSpPr txBox="1"/>
          <p:nvPr>
            <p:ph idx="1" type="subTitle"/>
          </p:nvPr>
        </p:nvSpPr>
        <p:spPr>
          <a:xfrm>
            <a:off x="825011" y="4670246"/>
            <a:ext cx="5486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cap="none">
                <a:solidFill>
                  <a:srgbClr val="D7F0F6"/>
                </a:solidFill>
              </a:defRPr>
            </a:lvl1pPr>
            <a:lvl2pPr lvl="1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8" name="Google Shape;18;p23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3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3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2"/>
          <p:cNvSpPr txBox="1"/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" type="body"/>
          </p:nvPr>
        </p:nvSpPr>
        <p:spPr>
          <a:xfrm rot="5400000">
            <a:off x="3084831" y="681228"/>
            <a:ext cx="512064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5" name="Google Shape;75;p32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2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2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3"/>
          <p:cNvSpPr txBox="1"/>
          <p:nvPr>
            <p:ph type="title"/>
          </p:nvPr>
        </p:nvSpPr>
        <p:spPr>
          <a:xfrm rot="5400000">
            <a:off x="-1133475" y="2409825"/>
            <a:ext cx="4953000" cy="2114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3"/>
          <p:cNvSpPr txBox="1"/>
          <p:nvPr>
            <p:ph idx="1" type="body"/>
          </p:nvPr>
        </p:nvSpPr>
        <p:spPr>
          <a:xfrm rot="5400000">
            <a:off x="3083814" y="685800"/>
            <a:ext cx="512064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4"/>
          <p:cNvSpPr txBox="1"/>
          <p:nvPr>
            <p:ph type="title"/>
          </p:nvPr>
        </p:nvSpPr>
        <p:spPr>
          <a:xfrm>
            <a:off x="192024" y="1143000"/>
            <a:ext cx="2125980" cy="2194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orbe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4"/>
          <p:cNvSpPr txBox="1"/>
          <p:nvPr>
            <p:ph idx="1" type="body"/>
          </p:nvPr>
        </p:nvSpPr>
        <p:spPr>
          <a:xfrm>
            <a:off x="2900934" y="868680"/>
            <a:ext cx="54864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4" name="Google Shape;24;p24"/>
          <p:cNvSpPr txBox="1"/>
          <p:nvPr>
            <p:ph idx="2" type="body"/>
          </p:nvPr>
        </p:nvSpPr>
        <p:spPr>
          <a:xfrm>
            <a:off x="192024" y="3337560"/>
            <a:ext cx="2125980" cy="2560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50"/>
              <a:buNone/>
              <a:defRPr sz="125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25" name="Google Shape;25;p24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4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4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5"/>
          <p:cNvSpPr txBox="1"/>
          <p:nvPr>
            <p:ph type="title"/>
          </p:nvPr>
        </p:nvSpPr>
        <p:spPr>
          <a:xfrm>
            <a:off x="192024" y="1143000"/>
            <a:ext cx="2125980" cy="2194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orbe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5"/>
          <p:cNvSpPr/>
          <p:nvPr>
            <p:ph idx="2" type="pic"/>
          </p:nvPr>
        </p:nvSpPr>
        <p:spPr>
          <a:xfrm>
            <a:off x="2677983" y="767419"/>
            <a:ext cx="6086423" cy="533095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31" name="Google Shape;31;p25"/>
          <p:cNvSpPr txBox="1"/>
          <p:nvPr>
            <p:ph idx="1" type="body"/>
          </p:nvPr>
        </p:nvSpPr>
        <p:spPr>
          <a:xfrm>
            <a:off x="192024" y="3340602"/>
            <a:ext cx="2125980" cy="2560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50"/>
              <a:buNone/>
              <a:defRPr sz="125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32" name="Google Shape;32;p25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5"/>
          <p:cNvSpPr txBox="1"/>
          <p:nvPr>
            <p:ph idx="11" type="ftr"/>
          </p:nvPr>
        </p:nvSpPr>
        <p:spPr>
          <a:xfrm>
            <a:off x="2624326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6"/>
          <p:cNvSpPr txBox="1"/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6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6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6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/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7"/>
          <p:cNvSpPr txBox="1"/>
          <p:nvPr>
            <p:ph idx="1" type="body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3" name="Google Shape;43;p27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7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7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8"/>
          <p:cNvSpPr txBox="1"/>
          <p:nvPr>
            <p:ph type="title"/>
          </p:nvPr>
        </p:nvSpPr>
        <p:spPr>
          <a:xfrm>
            <a:off x="2900934" y="1298448"/>
            <a:ext cx="54864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5400"/>
              <a:buFont typeface="Corbel"/>
              <a:buNone/>
              <a:defRPr b="0" sz="5400">
                <a:solidFill>
                  <a:srgbClr val="5959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8"/>
          <p:cNvSpPr txBox="1"/>
          <p:nvPr>
            <p:ph idx="1" type="body"/>
          </p:nvPr>
        </p:nvSpPr>
        <p:spPr>
          <a:xfrm>
            <a:off x="2914650" y="4672584"/>
            <a:ext cx="5486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cap="none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9" name="Google Shape;49;p28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8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8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9"/>
          <p:cNvSpPr txBox="1"/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9"/>
          <p:cNvSpPr txBox="1"/>
          <p:nvPr>
            <p:ph idx="1" type="body"/>
          </p:nvPr>
        </p:nvSpPr>
        <p:spPr>
          <a:xfrm>
            <a:off x="2900934" y="868680"/>
            <a:ext cx="260604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92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655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700"/>
              <a:buChar char="●"/>
              <a:defRPr sz="1700"/>
            </a:lvl2pPr>
            <a:lvl3pPr indent="-32385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500"/>
              <a:buChar char="●"/>
              <a:defRPr sz="1500"/>
            </a:lvl3pPr>
            <a:lvl4pPr indent="-31115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5pPr>
            <a:lvl6pPr indent="-31115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6pPr>
            <a:lvl7pPr indent="-31115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8pPr>
            <a:lvl9pPr indent="-31115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300"/>
              <a:buChar char="●"/>
              <a:defRPr sz="1300"/>
            </a:lvl9pPr>
          </a:lstStyle>
          <a:p/>
        </p:txBody>
      </p:sp>
      <p:sp>
        <p:nvSpPr>
          <p:cNvPr id="55" name="Google Shape;55;p29"/>
          <p:cNvSpPr txBox="1"/>
          <p:nvPr>
            <p:ph idx="2" type="body"/>
          </p:nvPr>
        </p:nvSpPr>
        <p:spPr>
          <a:xfrm>
            <a:off x="5863590" y="868680"/>
            <a:ext cx="260604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92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655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700"/>
              <a:buChar char="●"/>
              <a:defRPr sz="1700"/>
            </a:lvl2pPr>
            <a:lvl3pPr indent="-32385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500"/>
              <a:buChar char="●"/>
              <a:defRPr sz="1500"/>
            </a:lvl3pPr>
            <a:lvl4pPr indent="-31115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5pPr>
            <a:lvl6pPr indent="-31115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6pPr>
            <a:lvl7pPr indent="-31115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8pPr>
            <a:lvl9pPr indent="-31115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300"/>
              <a:buChar char="●"/>
              <a:defRPr sz="1300"/>
            </a:lvl9pPr>
          </a:lstStyle>
          <a:p/>
        </p:txBody>
      </p:sp>
      <p:sp>
        <p:nvSpPr>
          <p:cNvPr id="56" name="Google Shape;56;p29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9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9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0"/>
          <p:cNvSpPr txBox="1"/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0"/>
          <p:cNvSpPr txBox="1"/>
          <p:nvPr>
            <p:ph idx="1" type="body"/>
          </p:nvPr>
        </p:nvSpPr>
        <p:spPr>
          <a:xfrm>
            <a:off x="2900934" y="1023586"/>
            <a:ext cx="2606040" cy="8077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b="1" sz="19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2" name="Google Shape;62;p30"/>
          <p:cNvSpPr txBox="1"/>
          <p:nvPr>
            <p:ph idx="2" type="body"/>
          </p:nvPr>
        </p:nvSpPr>
        <p:spPr>
          <a:xfrm>
            <a:off x="2900934" y="1930936"/>
            <a:ext cx="260604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92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655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700"/>
              <a:buChar char="●"/>
              <a:defRPr sz="1700"/>
            </a:lvl2pPr>
            <a:lvl3pPr indent="-32385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500"/>
              <a:buChar char="●"/>
              <a:defRPr sz="1500"/>
            </a:lvl3pPr>
            <a:lvl4pPr indent="-31115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5pPr>
            <a:lvl6pPr indent="-31115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6pPr>
            <a:lvl7pPr indent="-31115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8pPr>
            <a:lvl9pPr indent="-31115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300"/>
              <a:buChar char="●"/>
              <a:defRPr sz="1300"/>
            </a:lvl9pPr>
          </a:lstStyle>
          <a:p/>
        </p:txBody>
      </p:sp>
      <p:sp>
        <p:nvSpPr>
          <p:cNvPr id="63" name="Google Shape;63;p30"/>
          <p:cNvSpPr txBox="1"/>
          <p:nvPr>
            <p:ph idx="3" type="body"/>
          </p:nvPr>
        </p:nvSpPr>
        <p:spPr>
          <a:xfrm>
            <a:off x="5863847" y="1023587"/>
            <a:ext cx="2606040" cy="81317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b="1" sz="19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4" name="Google Shape;64;p30"/>
          <p:cNvSpPr txBox="1"/>
          <p:nvPr>
            <p:ph idx="4" type="body"/>
          </p:nvPr>
        </p:nvSpPr>
        <p:spPr>
          <a:xfrm>
            <a:off x="5863847" y="1930936"/>
            <a:ext cx="260604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92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655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700"/>
              <a:buChar char="●"/>
              <a:defRPr sz="1700"/>
            </a:lvl2pPr>
            <a:lvl3pPr indent="-32385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500"/>
              <a:buChar char="●"/>
              <a:defRPr sz="1500"/>
            </a:lvl3pPr>
            <a:lvl4pPr indent="-31115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5pPr>
            <a:lvl6pPr indent="-31115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6pPr>
            <a:lvl7pPr indent="-31115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300"/>
              <a:buChar char="●"/>
              <a:defRPr sz="1300"/>
            </a:lvl8pPr>
            <a:lvl9pPr indent="-31115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300"/>
              <a:buChar char="●"/>
              <a:defRPr sz="1300"/>
            </a:lvl9pPr>
          </a:lstStyle>
          <a:p/>
        </p:txBody>
      </p:sp>
      <p:sp>
        <p:nvSpPr>
          <p:cNvPr id="65" name="Google Shape;65;p30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0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0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showMasterSp="0" type="blank">
  <p:cSld name="BLANK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1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1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22"/>
          <p:cNvSpPr txBox="1"/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rbel"/>
              <a:buNone/>
              <a:defRPr b="0" i="0" sz="3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22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" name="Google Shape;9;p22"/>
          <p:cNvSpPr txBox="1"/>
          <p:nvPr>
            <p:ph idx="1" type="body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925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Noto Sans Symbols"/>
              <a:buChar char="●"/>
              <a:defRPr b="0" i="0" sz="1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3655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Noto Sans Symbols"/>
              <a:buChar char="●"/>
              <a:defRPr b="0" i="0" sz="17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●"/>
              <a:defRPr b="0" i="0" sz="15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11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●"/>
              <a:defRPr b="0" i="0" sz="13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11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●"/>
              <a:defRPr b="0" i="0" sz="13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11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●"/>
              <a:defRPr b="0" i="0" sz="13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11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●"/>
              <a:defRPr b="0" i="0" sz="13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11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●"/>
              <a:defRPr b="0" i="0" sz="13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11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300"/>
              <a:buFont typeface="Noto Sans Symbols"/>
              <a:buChar char="●"/>
              <a:defRPr b="0" i="0" sz="13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" name="Google Shape;10;p22"/>
          <p:cNvSpPr txBox="1"/>
          <p:nvPr>
            <p:ph idx="10" type="dt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2"/>
          <p:cNvSpPr txBox="1"/>
          <p:nvPr>
            <p:ph idx="11" type="ftr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2"/>
          <p:cNvSpPr txBox="1"/>
          <p:nvPr>
            <p:ph idx="12" type="sldNum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>
            <p:ph type="ctrTitle"/>
          </p:nvPr>
        </p:nvSpPr>
        <p:spPr>
          <a:xfrm>
            <a:off x="541132" y="1110977"/>
            <a:ext cx="4211245" cy="23201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400"/>
              <a:buFont typeface="Corbel"/>
              <a:buNone/>
            </a:pPr>
            <a:r>
              <a:rPr b="1" lang="es-CL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Inglés Intermedio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9" name="Google Shape;89;p19"/>
          <p:cNvSpPr txBox="1"/>
          <p:nvPr>
            <p:ph idx="1" type="subTitle"/>
          </p:nvPr>
        </p:nvSpPr>
        <p:spPr>
          <a:xfrm>
            <a:off x="360756" y="2944180"/>
            <a:ext cx="4211245" cy="16225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s-CL"/>
              <a:t> </a:t>
            </a:r>
            <a:r>
              <a:rPr b="1" lang="es-CL">
                <a:solidFill>
                  <a:schemeClr val="dk1"/>
                </a:solidFill>
              </a:rPr>
              <a:t>      Week 3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descr="Resultado de imagen para logo facultad de medicina universidad de chile" id="90" name="Google Shape;9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2754" y="1543588"/>
            <a:ext cx="3774980" cy="3774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/>
          <p:nvPr>
            <p:ph type="title"/>
          </p:nvPr>
        </p:nvSpPr>
        <p:spPr>
          <a:xfrm>
            <a:off x="106680" y="-91122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Font typeface="Corbel"/>
              <a:buNone/>
            </a:pPr>
            <a:r>
              <a:rPr lang="es-CL" sz="3200"/>
              <a:t>Answer key</a:t>
            </a:r>
            <a:endParaRPr/>
          </a:p>
        </p:txBody>
      </p:sp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1072896" y="841248"/>
            <a:ext cx="7860792" cy="54071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 u="sng">
                <a:solidFill>
                  <a:schemeClr val="dk1"/>
                </a:solidFill>
              </a:rPr>
              <a:t>Answer key</a:t>
            </a:r>
            <a:endParaRPr i="1" sz="3600" u="sng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 u="sng">
                <a:solidFill>
                  <a:schemeClr val="dk1"/>
                </a:solidFill>
              </a:rPr>
              <a:t>An ancient practice for the Modern Individual</a:t>
            </a:r>
            <a:endParaRPr i="1" sz="3600"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t/>
            </a:r>
            <a:endParaRPr i="1" sz="3600" u="sng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>
                <a:solidFill>
                  <a:schemeClr val="dk1"/>
                </a:solidFill>
              </a:rPr>
              <a:t>1.-  What is the main thrust of Chinese acupuncture?</a:t>
            </a:r>
            <a:endParaRPr i="1" sz="3600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>
                <a:solidFill>
                  <a:schemeClr val="dk1"/>
                </a:solidFill>
              </a:rPr>
              <a:t>To improve blood flow in the body</a:t>
            </a:r>
            <a:endParaRPr i="1" sz="3600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t/>
            </a:r>
            <a:endParaRPr i="1" sz="3600">
              <a:solidFill>
                <a:schemeClr val="dk1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>
                <a:solidFill>
                  <a:schemeClr val="dk1"/>
                </a:solidFill>
              </a:rPr>
              <a:t>2.- What is the most important</a:t>
            </a:r>
            <a:endParaRPr i="1" sz="3600">
              <a:solidFill>
                <a:schemeClr val="dk1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>
                <a:solidFill>
                  <a:schemeClr val="dk1"/>
                </a:solidFill>
              </a:rPr>
              <a:t>     element in our blood?</a:t>
            </a:r>
            <a:endParaRPr i="1" sz="3600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>
                <a:solidFill>
                  <a:schemeClr val="dk1"/>
                </a:solidFill>
              </a:rPr>
              <a:t>The oxygen we extract from the air.</a:t>
            </a:r>
            <a:endParaRPr i="1" sz="3600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t/>
            </a:r>
            <a:endParaRPr i="1" sz="3600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>
                <a:solidFill>
                  <a:schemeClr val="dk1"/>
                </a:solidFill>
              </a:rPr>
              <a:t>3.- If there is any damage in the body from external or internal sources, what is the only healing method the body has?</a:t>
            </a:r>
            <a:endParaRPr i="1" sz="3600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rPr i="1" lang="es-CL" sz="3600">
                <a:solidFill>
                  <a:schemeClr val="dk1"/>
                </a:solidFill>
              </a:rPr>
              <a:t>To increase blood flow in the area of concern.</a:t>
            </a:r>
            <a:endParaRPr i="1" sz="3600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9999"/>
              <a:buNone/>
            </a:pPr>
            <a:r>
              <a:t/>
            </a:r>
            <a:endParaRPr i="1" sz="3600">
              <a:solidFill>
                <a:schemeClr val="dk1"/>
              </a:solidFill>
            </a:endParaRPr>
          </a:p>
          <a:p>
            <a:pPr indent="0" lvl="0" marL="1371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2000"/>
              <a:buNone/>
            </a:pPr>
            <a:r>
              <a:t/>
            </a:r>
            <a:endParaRPr i="1" sz="2000"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2000"/>
              <a:buNone/>
            </a:pPr>
            <a:r>
              <a:t/>
            </a:r>
            <a:endParaRPr i="1"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eeb1b3c240_0_14"/>
          <p:cNvSpPr txBox="1"/>
          <p:nvPr>
            <p:ph type="title"/>
          </p:nvPr>
        </p:nvSpPr>
        <p:spPr>
          <a:xfrm>
            <a:off x="192024" y="1143000"/>
            <a:ext cx="2125980" cy="2194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Corbel"/>
              <a:buNone/>
            </a:pPr>
            <a:r>
              <a:t/>
            </a:r>
            <a:endParaRPr/>
          </a:p>
        </p:txBody>
      </p:sp>
      <p:sp>
        <p:nvSpPr>
          <p:cNvPr id="96" name="Google Shape;96;g1eeb1b3c240_0_14"/>
          <p:cNvSpPr txBox="1"/>
          <p:nvPr>
            <p:ph idx="1" type="body"/>
          </p:nvPr>
        </p:nvSpPr>
        <p:spPr>
          <a:xfrm>
            <a:off x="2900934" y="868680"/>
            <a:ext cx="54864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b="1" lang="es-CL" sz="3600" u="sng"/>
              <a:t>Today’s menu</a:t>
            </a:r>
            <a:endParaRPr b="1" sz="3600" u="sng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b="1" sz="3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b="1" lang="es-CL" sz="3600"/>
              <a:t>Warm up activity:Pain relief,p.14.</a:t>
            </a:r>
            <a:endParaRPr b="1" sz="3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b="1" lang="es-CL" sz="3600"/>
              <a:t>2 videos on acupuncture</a:t>
            </a:r>
            <a:endParaRPr b="1" sz="3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b="1" lang="es-CL" sz="3600"/>
              <a:t>Discussion</a:t>
            </a:r>
            <a:endParaRPr b="1" sz="3600"/>
          </a:p>
        </p:txBody>
      </p:sp>
      <p:sp>
        <p:nvSpPr>
          <p:cNvPr id="97" name="Google Shape;97;g1eeb1b3c240_0_14"/>
          <p:cNvSpPr txBox="1"/>
          <p:nvPr>
            <p:ph idx="2" type="body"/>
          </p:nvPr>
        </p:nvSpPr>
        <p:spPr>
          <a:xfrm>
            <a:off x="192025" y="3337553"/>
            <a:ext cx="1302900" cy="18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39b0411a30_0_2"/>
          <p:cNvSpPr txBox="1"/>
          <p:nvPr>
            <p:ph idx="4294967295" type="body"/>
          </p:nvPr>
        </p:nvSpPr>
        <p:spPr>
          <a:xfrm>
            <a:off x="665225" y="1262675"/>
            <a:ext cx="7722000" cy="47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t/>
            </a:r>
            <a:endParaRPr b="1" sz="3600" u="sng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b="1" lang="es-CL" sz="8400">
                <a:latin typeface="Calibri"/>
                <a:ea typeface="Calibri"/>
                <a:cs typeface="Calibri"/>
                <a:sym typeface="Calibri"/>
              </a:rPr>
              <a:t>1.</a:t>
            </a:r>
            <a:r>
              <a:rPr b="1" lang="es-CL" sz="9200">
                <a:latin typeface="Calibri"/>
                <a:ea typeface="Calibri"/>
                <a:cs typeface="Calibri"/>
                <a:sym typeface="Calibri"/>
              </a:rPr>
              <a:t> What do you know about acupuncture?</a:t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75"/>
              <a:buNone/>
            </a:pPr>
            <a:r>
              <a:rPr b="1" lang="es-CL" sz="9200">
                <a:latin typeface="Calibri"/>
                <a:ea typeface="Calibri"/>
                <a:cs typeface="Calibri"/>
                <a:sym typeface="Calibri"/>
              </a:rPr>
              <a:t>2. Does acupuncture hurt?</a:t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75"/>
              <a:buNone/>
            </a:pPr>
            <a:r>
              <a:rPr b="1" lang="es-CL" sz="9200">
                <a:latin typeface="Calibri"/>
                <a:ea typeface="Calibri"/>
                <a:cs typeface="Calibri"/>
                <a:sym typeface="Calibri"/>
              </a:rPr>
              <a:t>3. Who should not use acupuncture?</a:t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b="1" lang="es-CL" sz="9200">
                <a:latin typeface="Calibri"/>
                <a:ea typeface="Calibri"/>
                <a:cs typeface="Calibri"/>
                <a:sym typeface="Calibri"/>
              </a:rPr>
              <a:t>4. Why do you think an acupuncturist must be well trained?</a:t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75"/>
              <a:buNone/>
            </a:pPr>
            <a:r>
              <a:rPr b="1" lang="es-CL" sz="9200">
                <a:latin typeface="Calibri"/>
                <a:ea typeface="Calibri"/>
                <a:cs typeface="Calibri"/>
                <a:sym typeface="Calibri"/>
              </a:rPr>
              <a:t>5. Are you afraid of needles?</a:t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b="1" lang="es-CL" sz="9200">
                <a:latin typeface="Calibri"/>
                <a:ea typeface="Calibri"/>
                <a:cs typeface="Calibri"/>
                <a:sym typeface="Calibri"/>
              </a:rPr>
              <a:t>6. Have you ever been treated with acupuncture? Or heard someone who has</a:t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b="1" lang="es-CL" sz="9200">
                <a:latin typeface="Calibri"/>
                <a:ea typeface="Calibri"/>
                <a:cs typeface="Calibri"/>
                <a:sym typeface="Calibri"/>
              </a:rPr>
              <a:t>experienced this? How was the experience?</a:t>
            </a:r>
            <a:endParaRPr b="1" sz="9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33684"/>
              <a:buNone/>
            </a:pPr>
            <a:r>
              <a:t/>
            </a:r>
            <a:endParaRPr b="1" sz="7600" u="sng"/>
          </a:p>
        </p:txBody>
      </p:sp>
      <p:sp>
        <p:nvSpPr>
          <p:cNvPr id="103" name="Google Shape;103;g239b0411a30_0_2"/>
          <p:cNvSpPr txBox="1"/>
          <p:nvPr/>
        </p:nvSpPr>
        <p:spPr>
          <a:xfrm>
            <a:off x="0" y="0"/>
            <a:ext cx="77220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CL" sz="3100" u="sng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rPr>
              <a:t>I. Speaking activity: Ask and answer these questions with a partner, take some notes.</a:t>
            </a:r>
            <a:endParaRPr sz="9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"/>
          <p:cNvSpPr txBox="1"/>
          <p:nvPr>
            <p:ph type="title"/>
          </p:nvPr>
        </p:nvSpPr>
        <p:spPr>
          <a:xfrm>
            <a:off x="292675" y="280575"/>
            <a:ext cx="2385300" cy="4496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rPr b="1" lang="es-CL">
                <a:solidFill>
                  <a:schemeClr val="dk1"/>
                </a:solidFill>
              </a:rPr>
              <a:t>Now, follow the instructions!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rPr b="1" i="1" lang="es-CL">
                <a:solidFill>
                  <a:schemeClr val="dk1"/>
                </a:solidFill>
              </a:rPr>
              <a:t>Let`s go to the handout, p.15,16.</a:t>
            </a:r>
            <a:endParaRPr b="1" i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</a:pPr>
            <a:r>
              <a:rPr b="1" i="1" lang="es-CL">
                <a:solidFill>
                  <a:schemeClr val="dk1"/>
                </a:solidFill>
              </a:rPr>
              <a:t>READING</a:t>
            </a:r>
            <a:endParaRPr b="1" i="1">
              <a:solidFill>
                <a:schemeClr val="dk1"/>
              </a:solidFill>
            </a:endParaRPr>
          </a:p>
        </p:txBody>
      </p:sp>
      <p:sp>
        <p:nvSpPr>
          <p:cNvPr id="109" name="Google Shape;109;p1"/>
          <p:cNvSpPr/>
          <p:nvPr>
            <p:ph idx="2" type="pic"/>
          </p:nvPr>
        </p:nvSpPr>
        <p:spPr>
          <a:xfrm>
            <a:off x="2677983" y="767419"/>
            <a:ext cx="6086400" cy="5331000"/>
          </a:xfrm>
          <a:prstGeom prst="roundRect">
            <a:avLst>
              <a:gd fmla="val 783" name="adj"/>
            </a:avLst>
          </a:prstGeom>
          <a:solidFill>
            <a:schemeClr val="lt2"/>
          </a:solidFill>
          <a:ln>
            <a:noFill/>
          </a:ln>
        </p:spPr>
      </p:sp>
      <p:sp>
        <p:nvSpPr>
          <p:cNvPr id="110" name="Google Shape;110;p1"/>
          <p:cNvSpPr txBox="1"/>
          <p:nvPr>
            <p:ph idx="1" type="body"/>
          </p:nvPr>
        </p:nvSpPr>
        <p:spPr>
          <a:xfrm>
            <a:off x="3222150" y="3813250"/>
            <a:ext cx="5638800" cy="219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57142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s-CL" sz="3900">
                <a:solidFill>
                  <a:srgbClr val="1B485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3900">
                <a:solidFill>
                  <a:srgbClr val="1B48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ACUPUNCTURE ACTIVITIES</a:t>
            </a:r>
            <a:endParaRPr sz="3900">
              <a:solidFill>
                <a:srgbClr val="1B48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Salud, Medicina, La Acupuntura imagen png - imagen transparente descarga  gratuita" id="111" name="Google Shape;11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77974" y="767425"/>
            <a:ext cx="6182975" cy="2661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"/>
          <p:cNvSpPr txBox="1"/>
          <p:nvPr>
            <p:ph type="title"/>
          </p:nvPr>
        </p:nvSpPr>
        <p:spPr>
          <a:xfrm>
            <a:off x="189689" y="1123838"/>
            <a:ext cx="2421431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400"/>
              <a:buFont typeface="Gill Sans"/>
              <a:buNone/>
            </a:pPr>
            <a:r>
              <a:rPr b="1" lang="es-CL" u="sng">
                <a:solidFill>
                  <a:schemeClr val="dk1"/>
                </a:solidFill>
              </a:rPr>
              <a:t>Video Activity 1:  </a:t>
            </a:r>
            <a:r>
              <a:rPr b="1" lang="es-CL">
                <a:solidFill>
                  <a:schemeClr val="dk1"/>
                </a:solidFill>
              </a:rPr>
              <a:t>Key vocabul</a:t>
            </a:r>
            <a:r>
              <a:rPr b="1" lang="es-CL" sz="2400">
                <a:solidFill>
                  <a:schemeClr val="dk1"/>
                </a:solidFill>
              </a:rPr>
              <a:t>ary </a:t>
            </a:r>
            <a:endParaRPr b="1" sz="2400">
              <a:solidFill>
                <a:schemeClr val="dk1"/>
              </a:solidFill>
            </a:endParaRPr>
          </a:p>
        </p:txBody>
      </p:sp>
      <p:sp>
        <p:nvSpPr>
          <p:cNvPr id="117" name="Google Shape;117;p2"/>
          <p:cNvSpPr/>
          <p:nvPr/>
        </p:nvSpPr>
        <p:spPr>
          <a:xfrm>
            <a:off x="2611125" y="1854782"/>
            <a:ext cx="6302100" cy="35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2700" u="sng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Video 1  </a:t>
            </a:r>
            <a:r>
              <a:rPr b="0" i="0" lang="es-CL" sz="27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</a:t>
            </a:r>
            <a:endParaRPr b="0" i="0" sz="27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CL" sz="27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Amazing Facts About Acupuncture</a:t>
            </a:r>
            <a:endParaRPr b="1" i="1" sz="27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7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27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to stick - elaborate placebo -  symptomatology - 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27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to poke - pharmaceutical company 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27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www.wordreference.com</a:t>
            </a:r>
            <a:endParaRPr b="0" i="0" sz="27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>
            <p:ph type="title"/>
          </p:nvPr>
        </p:nvSpPr>
        <p:spPr>
          <a:xfrm>
            <a:off x="822960" y="-13989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400"/>
              <a:buFont typeface="Gill Sans"/>
              <a:buNone/>
            </a:pPr>
            <a:r>
              <a:rPr lang="es-CL" sz="2400"/>
              <a:t>Watch the videos and answer the questions.</a:t>
            </a:r>
            <a:endParaRPr sz="2400"/>
          </a:p>
        </p:txBody>
      </p:sp>
      <p:sp>
        <p:nvSpPr>
          <p:cNvPr id="123" name="Google Shape;123;p20"/>
          <p:cNvSpPr txBox="1"/>
          <p:nvPr>
            <p:ph idx="1" type="body"/>
          </p:nvPr>
        </p:nvSpPr>
        <p:spPr>
          <a:xfrm>
            <a:off x="467360" y="619760"/>
            <a:ext cx="8466328" cy="562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s-CL" sz="2500" u="sng"/>
              <a:t>Amazing Facts about  Acupuncture (see your handout,p.17)</a:t>
            </a:r>
            <a:endParaRPr b="1" sz="2500" u="sng"/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 sz="2200"/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b="1" lang="es-CL" sz="2200"/>
              <a:t>1.- </a:t>
            </a:r>
            <a:r>
              <a:rPr b="1" lang="es-CL" sz="2500"/>
              <a:t>Mention at least two reasons the neurologist explains acupuncture is useless.</a:t>
            </a:r>
            <a:endParaRPr b="1" sz="2500"/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57"/>
              <a:buNone/>
            </a:pPr>
            <a:r>
              <a:rPr b="1" lang="es-CL" sz="2200"/>
              <a:t>____________________________________________________________</a:t>
            </a:r>
            <a:endParaRPr b="1" sz="2200"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57"/>
              <a:buNone/>
            </a:pPr>
            <a:r>
              <a:t/>
            </a:r>
            <a:endParaRPr b="1" sz="2200"/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b="1" lang="es-CL" sz="2200"/>
              <a:t>2. –</a:t>
            </a:r>
            <a:r>
              <a:rPr b="1" lang="es-CL" sz="2500"/>
              <a:t> The neurologist makes a comparison with a pharmaceutical company.  Why do you think he does it so? </a:t>
            </a:r>
            <a:endParaRPr b="1" sz="2500"/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b="1" lang="es-CL" sz="2200"/>
              <a:t>____________________________________________________________</a:t>
            </a:r>
            <a:endParaRPr sz="2100"/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200"/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b="1" lang="es-CL" sz="2200"/>
              <a:t>3.</a:t>
            </a:r>
            <a:r>
              <a:rPr b="1" lang="es-CL" sz="2500"/>
              <a:t>- What does the evidence show?</a:t>
            </a:r>
            <a:endParaRPr b="1" sz="2500"/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b="1" lang="es-CL" sz="2200"/>
              <a:t>____________________________________________________________</a:t>
            </a:r>
            <a:endParaRPr b="1" sz="2200"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 sz="2200"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0" y="91758"/>
            <a:ext cx="7498080" cy="6153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Font typeface="Corbel"/>
              <a:buNone/>
            </a:pPr>
            <a:r>
              <a:rPr lang="es-CL" sz="3200"/>
              <a:t>ANSWER KEY</a:t>
            </a:r>
            <a:endParaRPr/>
          </a:p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1072896" y="707136"/>
            <a:ext cx="7860792" cy="5541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60"/>
              <a:buNone/>
            </a:pPr>
            <a:r>
              <a:rPr lang="es-CL" sz="9000" u="sng">
                <a:solidFill>
                  <a:schemeClr val="dk1"/>
                </a:solidFill>
              </a:rPr>
              <a:t>A</a:t>
            </a:r>
            <a:r>
              <a:rPr lang="es-CL" sz="9000" u="sng">
                <a:solidFill>
                  <a:schemeClr val="dk1"/>
                </a:solidFill>
              </a:rPr>
              <a:t>NSWER KEY</a:t>
            </a:r>
            <a:endParaRPr sz="9000">
              <a:solidFill>
                <a:schemeClr val="dk1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60"/>
              <a:buNone/>
            </a:pPr>
            <a:r>
              <a:rPr lang="es-CL" sz="9000" u="sng"/>
              <a:t>Amazing facts about  Acupuncture</a:t>
            </a:r>
            <a:endParaRPr sz="9000" u="sng"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60"/>
              <a:buNone/>
            </a:pPr>
            <a:r>
              <a:t/>
            </a:r>
            <a:endParaRPr sz="9000"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rPr i="1" lang="es-CL" sz="9000">
                <a:solidFill>
                  <a:srgbClr val="002060"/>
                </a:solidFill>
              </a:rPr>
              <a:t>1.- Mention at least two reasons the neurologist explains acupuncture is useless.</a:t>
            </a:r>
            <a:endParaRPr i="1" sz="9000">
              <a:solidFill>
                <a:srgbClr val="002060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rPr i="1" lang="es-CL" sz="9000">
                <a:solidFill>
                  <a:srgbClr val="002060"/>
                </a:solidFill>
              </a:rPr>
              <a:t>    It shows acupuncture is an elaborate placebo</a:t>
            </a:r>
            <a:endParaRPr i="1" sz="9000">
              <a:solidFill>
                <a:srgbClr val="002060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rPr i="1" lang="es-CL" sz="9000">
                <a:solidFill>
                  <a:srgbClr val="002060"/>
                </a:solidFill>
              </a:rPr>
              <a:t>    Thousand of studies show that it doesn't matter where you stick the needles and it doesn't matter if you stick the needles.</a:t>
            </a:r>
            <a:endParaRPr i="1" sz="9000">
              <a:solidFill>
                <a:srgbClr val="002060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t/>
            </a:r>
            <a:endParaRPr i="1" sz="9000">
              <a:solidFill>
                <a:srgbClr val="002060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rPr i="1" lang="es-CL" sz="9000">
                <a:solidFill>
                  <a:srgbClr val="002060"/>
                </a:solidFill>
              </a:rPr>
              <a:t>2. – The neurologist makes a comparison with a pharmaceutical company.  Why do you think he does it so? </a:t>
            </a:r>
            <a:endParaRPr i="1" sz="9000">
              <a:solidFill>
                <a:srgbClr val="002060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rPr i="1" lang="es-CL" sz="9000">
                <a:solidFill>
                  <a:srgbClr val="002060"/>
                </a:solidFill>
              </a:rPr>
              <a:t>A pharmaceutical company couldn't say that the placebo and their drug work in the same way.</a:t>
            </a:r>
            <a:endParaRPr i="1" sz="9000">
              <a:solidFill>
                <a:srgbClr val="002060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rPr i="1" lang="es-CL" sz="9000">
                <a:solidFill>
                  <a:srgbClr val="002060"/>
                </a:solidFill>
              </a:rPr>
              <a:t>3.- What does the evidence show?</a:t>
            </a:r>
            <a:endParaRPr i="1" sz="9000">
              <a:solidFill>
                <a:srgbClr val="002060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rPr i="1" lang="es-CL" sz="9000">
                <a:solidFill>
                  <a:srgbClr val="002060"/>
                </a:solidFill>
              </a:rPr>
              <a:t>There are thousand of studies that demonstrate that it doesn't work</a:t>
            </a:r>
            <a:endParaRPr i="1" sz="9000">
              <a:solidFill>
                <a:srgbClr val="002060"/>
              </a:solidFill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00"/>
              <a:buNone/>
            </a:pPr>
            <a:r>
              <a:t/>
            </a:r>
            <a:endParaRPr i="1" sz="9000"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 sz="1800"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4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189689" y="1123838"/>
            <a:ext cx="2319831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400"/>
              <a:buFont typeface="Gill Sans"/>
              <a:buNone/>
            </a:pPr>
            <a:r>
              <a:rPr b="1" lang="es-CL" sz="31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Video Activity 2:</a:t>
            </a:r>
            <a:r>
              <a:rPr b="1" lang="es-CL" sz="3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Key vocabulary </a:t>
            </a:r>
            <a:endParaRPr b="1"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1"/>
          <p:cNvSpPr/>
          <p:nvPr/>
        </p:nvSpPr>
        <p:spPr>
          <a:xfrm>
            <a:off x="2720500" y="1854781"/>
            <a:ext cx="6192600" cy="42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9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VIDEO</a:t>
            </a:r>
            <a:r>
              <a:rPr b="0" i="0" lang="es-CL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2</a:t>
            </a:r>
            <a:r>
              <a:rPr b="1" i="0" lang="es-CL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</a:t>
            </a:r>
            <a:r>
              <a:rPr b="1" i="1" lang="es-CL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An Ancient Practice for the Modern Individual</a:t>
            </a:r>
            <a:endParaRPr b="1" i="0" sz="25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25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sage (wise person)  - oxygenated - nutritious -  nutrients - blockage – thrust (main point in an argument)- blood flow - vessels - healing method/ healing process ( healing ability)    analgesics -  anti inflammatory -  cardiovascular inefficiency</a:t>
            </a:r>
            <a:endParaRPr b="0" i="0" sz="25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CL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www.wordreference.com</a:t>
            </a:r>
            <a:endParaRPr b="0" i="0" sz="24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 txBox="1"/>
          <p:nvPr>
            <p:ph type="title"/>
          </p:nvPr>
        </p:nvSpPr>
        <p:spPr>
          <a:xfrm>
            <a:off x="0" y="201473"/>
            <a:ext cx="7498200" cy="16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46510"/>
              <a:buFont typeface="Corbel"/>
              <a:buNone/>
            </a:pPr>
            <a:r>
              <a:rPr lang="es-CL" u="sng"/>
              <a:t>An anVII. Watch the video An ancient practice for </a:t>
            </a:r>
            <a:r>
              <a:rPr b="1" lang="es-CL" u="sng">
                <a:solidFill>
                  <a:schemeClr val="dk1"/>
                </a:solidFill>
              </a:rPr>
              <a:t>Watch the video:  </a:t>
            </a:r>
            <a:endParaRPr b="1" u="sng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46510"/>
              <a:buFont typeface="Corbel"/>
              <a:buNone/>
            </a:pPr>
            <a:r>
              <a:rPr b="1" lang="es-CL" u="sng">
                <a:solidFill>
                  <a:schemeClr val="dk1"/>
                </a:solidFill>
              </a:rPr>
              <a:t>An ancient practice for the modern individual and answer the following questions.p.17.</a:t>
            </a:r>
            <a:endParaRPr b="1" u="sng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46510"/>
              <a:buFont typeface="Corbe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46510"/>
              <a:buFont typeface="Corbel"/>
              <a:buNone/>
            </a:pPr>
            <a:r>
              <a:rPr lang="es-CL" u="sng"/>
              <a:t>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1" name="Google Shape;141;p16"/>
          <p:cNvSpPr txBox="1"/>
          <p:nvPr>
            <p:ph idx="1" type="body"/>
          </p:nvPr>
        </p:nvSpPr>
        <p:spPr>
          <a:xfrm>
            <a:off x="240100" y="1737575"/>
            <a:ext cx="8026500" cy="38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 What is the main thrust of Chinese acupuncture?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2.- What is the most important  element in our blood?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3.- If there is an</a:t>
            </a: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 da</a:t>
            </a: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mage in the body from external or internal sources, what is the only healing method the body has?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3464" lvl="0" marL="36576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rPr lang="es-CL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sz="23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co">
  <a:themeElements>
    <a:clrScheme name="Marco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2020-10-28T09:31:32Z</dcterms:created>
  <dc:creator>pc</dc:creator>
</cp:coreProperties>
</file>