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gC5CKLAXIYcFDx3iSzv6rJ7wAp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1" name="Google Shape;201;p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8" name="Google Shape;208;p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6bf2d6ca6c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26bf2d6ca6c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9" name="Google Shape;159;g26bf2d6ca6c_0_1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6bf2d6ca6c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g26bf2d6ca6c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g26bf2d6ca6c_0_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6bf2d6d47c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g26bf2d6d47c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1" name="Google Shape;171;g26bf2d6d47c_0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6bf2d6d47c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g26bf2d6d47c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7" name="Google Shape;177;g26bf2d6d47c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6bf2d6d47c_0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g26bf2d6d47c_0_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3" name="Google Shape;183;g26bf2d6d47c_0_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9" name="Google Shape;189;p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p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26" name="Shape 26"/>
        <p:cNvGrpSpPr/>
        <p:nvPr/>
      </p:nvGrpSpPr>
      <p:grpSpPr>
        <a:xfrm>
          <a:off x="0" y="0"/>
          <a:ext cx="0" cy="0"/>
          <a:chOff x="0" y="0"/>
          <a:chExt cx="0" cy="0"/>
        </a:xfrm>
      </p:grpSpPr>
      <p:grpSp>
        <p:nvGrpSpPr>
          <p:cNvPr id="27" name="Google Shape;27;p8"/>
          <p:cNvGrpSpPr/>
          <p:nvPr/>
        </p:nvGrpSpPr>
        <p:grpSpPr>
          <a:xfrm>
            <a:off x="0" y="-8467"/>
            <a:ext cx="12192000" cy="6866467"/>
            <a:chOff x="0" y="-8467"/>
            <a:chExt cx="12192000" cy="6866467"/>
          </a:xfrm>
        </p:grpSpPr>
        <p:cxnSp>
          <p:nvCxnSpPr>
            <p:cNvPr id="28" name="Google Shape;28;p8"/>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9" name="Google Shape;29;p8"/>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0" name="Google Shape;30;p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1" name="Google Shape;31;p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8"/>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4" name="Google Shape;34;p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5" name="Google Shape;35;p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6" name="Google Shape;36;p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8"/>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8"/>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40" name="Google Shape;40;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descripción">
  <p:cSld name="Título y descripción">
    <p:spTree>
      <p:nvGrpSpPr>
        <p:cNvPr id="94" name="Shape 94"/>
        <p:cNvGrpSpPr/>
        <p:nvPr/>
      </p:nvGrpSpPr>
      <p:grpSpPr>
        <a:xfrm>
          <a:off x="0" y="0"/>
          <a:ext cx="0" cy="0"/>
          <a:chOff x="0" y="0"/>
          <a:chExt cx="0" cy="0"/>
        </a:xfrm>
      </p:grpSpPr>
      <p:sp>
        <p:nvSpPr>
          <p:cNvPr id="95" name="Google Shape;95;p17"/>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7"/>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 con descripción">
  <p:cSld name="Cita con descripción">
    <p:spTree>
      <p:nvGrpSpPr>
        <p:cNvPr id="100" name="Shape 100"/>
        <p:cNvGrpSpPr/>
        <p:nvPr/>
      </p:nvGrpSpPr>
      <p:grpSpPr>
        <a:xfrm>
          <a:off x="0" y="0"/>
          <a:ext cx="0" cy="0"/>
          <a:chOff x="0" y="0"/>
          <a:chExt cx="0" cy="0"/>
        </a:xfrm>
      </p:grpSpPr>
      <p:sp>
        <p:nvSpPr>
          <p:cNvPr id="101" name="Google Shape;101;p18"/>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8"/>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18"/>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8"/>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
        <p:nvSpPr>
          <p:cNvPr id="108" name="Google Shape;108;p18"/>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rjeta de nombre">
  <p:cSld name="Tarjeta de nombre">
    <p:spTree>
      <p:nvGrpSpPr>
        <p:cNvPr id="109" name="Shape 109"/>
        <p:cNvGrpSpPr/>
        <p:nvPr/>
      </p:nvGrpSpPr>
      <p:grpSpPr>
        <a:xfrm>
          <a:off x="0" y="0"/>
          <a:ext cx="0" cy="0"/>
          <a:chOff x="0" y="0"/>
          <a:chExt cx="0" cy="0"/>
        </a:xfrm>
      </p:grpSpPr>
      <p:sp>
        <p:nvSpPr>
          <p:cNvPr id="110" name="Google Shape;110;p19"/>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9"/>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r la tarjeta de nombre">
  <p:cSld name="Citar la tarjeta de nombre">
    <p:spTree>
      <p:nvGrpSpPr>
        <p:cNvPr id="115" name="Shape 115"/>
        <p:cNvGrpSpPr/>
        <p:nvPr/>
      </p:nvGrpSpPr>
      <p:grpSpPr>
        <a:xfrm>
          <a:off x="0" y="0"/>
          <a:ext cx="0" cy="0"/>
          <a:chOff x="0" y="0"/>
          <a:chExt cx="0" cy="0"/>
        </a:xfrm>
      </p:grpSpPr>
      <p:sp>
        <p:nvSpPr>
          <p:cNvPr id="116" name="Google Shape;116;p20"/>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0"/>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20"/>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20"/>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
        <p:nvSpPr>
          <p:cNvPr id="123" name="Google Shape;123;p20"/>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dadero o falso">
  <p:cSld name="Verdadero o falso">
    <p:spTree>
      <p:nvGrpSpPr>
        <p:cNvPr id="124" name="Shape 124"/>
        <p:cNvGrpSpPr/>
        <p:nvPr/>
      </p:nvGrpSpPr>
      <p:grpSpPr>
        <a:xfrm>
          <a:off x="0" y="0"/>
          <a:ext cx="0" cy="0"/>
          <a:chOff x="0" y="0"/>
          <a:chExt cx="0" cy="0"/>
        </a:xfrm>
      </p:grpSpPr>
      <p:sp>
        <p:nvSpPr>
          <p:cNvPr id="125" name="Google Shape;125;p21"/>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2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31" name="Shape 131"/>
        <p:cNvGrpSpPr/>
        <p:nvPr/>
      </p:nvGrpSpPr>
      <p:grpSpPr>
        <a:xfrm>
          <a:off x="0" y="0"/>
          <a:ext cx="0" cy="0"/>
          <a:chOff x="0" y="0"/>
          <a:chExt cx="0" cy="0"/>
        </a:xfrm>
      </p:grpSpPr>
      <p:sp>
        <p:nvSpPr>
          <p:cNvPr id="132" name="Google Shape;132;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2"/>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137" name="Shape 137"/>
        <p:cNvGrpSpPr/>
        <p:nvPr/>
      </p:nvGrpSpPr>
      <p:grpSpPr>
        <a:xfrm>
          <a:off x="0" y="0"/>
          <a:ext cx="0" cy="0"/>
          <a:chOff x="0" y="0"/>
          <a:chExt cx="0" cy="0"/>
        </a:xfrm>
      </p:grpSpPr>
      <p:sp>
        <p:nvSpPr>
          <p:cNvPr id="138" name="Google Shape;138;p23"/>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3"/>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43" name="Shape 43"/>
        <p:cNvGrpSpPr/>
        <p:nvPr/>
      </p:nvGrpSpPr>
      <p:grpSpPr>
        <a:xfrm>
          <a:off x="0" y="0"/>
          <a:ext cx="0" cy="0"/>
          <a:chOff x="0" y="0"/>
          <a:chExt cx="0" cy="0"/>
        </a:xfrm>
      </p:grpSpPr>
      <p:sp>
        <p:nvSpPr>
          <p:cNvPr id="44" name="Google Shape;44;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9"/>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6" name="Google Shape;46;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49" name="Shape 49"/>
        <p:cNvGrpSpPr/>
        <p:nvPr/>
      </p:nvGrpSpPr>
      <p:grpSpPr>
        <a:xfrm>
          <a:off x="0" y="0"/>
          <a:ext cx="0" cy="0"/>
          <a:chOff x="0" y="0"/>
          <a:chExt cx="0" cy="0"/>
        </a:xfrm>
      </p:grpSpPr>
      <p:sp>
        <p:nvSpPr>
          <p:cNvPr id="50" name="Google Shape;50;p10"/>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0"/>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52" name="Google Shape;52;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55" name="Shape 55"/>
        <p:cNvGrpSpPr/>
        <p:nvPr/>
      </p:nvGrpSpPr>
      <p:grpSpPr>
        <a:xfrm>
          <a:off x="0" y="0"/>
          <a:ext cx="0" cy="0"/>
          <a:chOff x="0" y="0"/>
          <a:chExt cx="0" cy="0"/>
        </a:xfrm>
      </p:grpSpPr>
      <p:sp>
        <p:nvSpPr>
          <p:cNvPr id="56" name="Google Shape;56;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1"/>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8" name="Google Shape;58;p11"/>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9" name="Google Shape;59;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62" name="Shape 62"/>
        <p:cNvGrpSpPr/>
        <p:nvPr/>
      </p:nvGrpSpPr>
      <p:grpSpPr>
        <a:xfrm>
          <a:off x="0" y="0"/>
          <a:ext cx="0" cy="0"/>
          <a:chOff x="0" y="0"/>
          <a:chExt cx="0" cy="0"/>
        </a:xfrm>
      </p:grpSpPr>
      <p:sp>
        <p:nvSpPr>
          <p:cNvPr id="63" name="Google Shape;63;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2"/>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5" name="Google Shape;65;p12"/>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6" name="Google Shape;66;p12"/>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7" name="Google Shape;67;p12"/>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8" name="Google Shape;68;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71" name="Shape 71"/>
        <p:cNvGrpSpPr/>
        <p:nvPr/>
      </p:nvGrpSpPr>
      <p:grpSpPr>
        <a:xfrm>
          <a:off x="0" y="0"/>
          <a:ext cx="0" cy="0"/>
          <a:chOff x="0" y="0"/>
          <a:chExt cx="0" cy="0"/>
        </a:xfrm>
      </p:grpSpPr>
      <p:sp>
        <p:nvSpPr>
          <p:cNvPr id="72" name="Google Shape;72;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76" name="Shape 76"/>
        <p:cNvGrpSpPr/>
        <p:nvPr/>
      </p:nvGrpSpPr>
      <p:grpSpPr>
        <a:xfrm>
          <a:off x="0" y="0"/>
          <a:ext cx="0" cy="0"/>
          <a:chOff x="0" y="0"/>
          <a:chExt cx="0" cy="0"/>
        </a:xfrm>
      </p:grpSpPr>
      <p:sp>
        <p:nvSpPr>
          <p:cNvPr id="77" name="Google Shape;77;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80" name="Shape 80"/>
        <p:cNvGrpSpPr/>
        <p:nvPr/>
      </p:nvGrpSpPr>
      <p:grpSpPr>
        <a:xfrm>
          <a:off x="0" y="0"/>
          <a:ext cx="0" cy="0"/>
          <a:chOff x="0" y="0"/>
          <a:chExt cx="0" cy="0"/>
        </a:xfrm>
      </p:grpSpPr>
      <p:sp>
        <p:nvSpPr>
          <p:cNvPr id="81" name="Google Shape;81;p15"/>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5"/>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15"/>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87" name="Shape 87"/>
        <p:cNvGrpSpPr/>
        <p:nvPr/>
      </p:nvGrpSpPr>
      <p:grpSpPr>
        <a:xfrm>
          <a:off x="0" y="0"/>
          <a:ext cx="0" cy="0"/>
          <a:chOff x="0" y="0"/>
          <a:chExt cx="0" cy="0"/>
        </a:xfrm>
      </p:grpSpPr>
      <p:sp>
        <p:nvSpPr>
          <p:cNvPr id="88" name="Google Shape;88;p16"/>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6"/>
          <p:cNvSpPr/>
          <p:nvPr>
            <p:ph idx="2" type="pic"/>
          </p:nvPr>
        </p:nvSpPr>
        <p:spPr>
          <a:xfrm>
            <a:off x="677334" y="609600"/>
            <a:ext cx="8596668" cy="3845718"/>
          </a:xfrm>
          <a:prstGeom prst="rect">
            <a:avLst/>
          </a:prstGeom>
          <a:noFill/>
          <a:ln>
            <a:noFill/>
          </a:ln>
        </p:spPr>
      </p:sp>
      <p:sp>
        <p:nvSpPr>
          <p:cNvPr id="90" name="Google Shape;90;p16"/>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a:lvl1pPr>
            <a:lvl2pPr indent="0" lvl="1" marL="0" algn="r">
              <a:lnSpc>
                <a:spcPct val="100000"/>
              </a:lnSpc>
              <a:spcBef>
                <a:spcPts val="0"/>
              </a:spcBef>
              <a:spcAft>
                <a:spcPts val="0"/>
              </a:spcAft>
              <a:buSzPts val="900"/>
              <a:buNone/>
              <a:defRPr/>
            </a:lvl2pPr>
            <a:lvl3pPr indent="0" lvl="2" marL="0" algn="r">
              <a:lnSpc>
                <a:spcPct val="100000"/>
              </a:lnSpc>
              <a:spcBef>
                <a:spcPts val="0"/>
              </a:spcBef>
              <a:spcAft>
                <a:spcPts val="0"/>
              </a:spcAft>
              <a:buSzPts val="900"/>
              <a:buNone/>
              <a:defRPr/>
            </a:lvl3pPr>
            <a:lvl4pPr indent="0" lvl="3" marL="0" algn="r">
              <a:lnSpc>
                <a:spcPct val="100000"/>
              </a:lnSpc>
              <a:spcBef>
                <a:spcPts val="0"/>
              </a:spcBef>
              <a:spcAft>
                <a:spcPts val="0"/>
              </a:spcAft>
              <a:buSzPts val="900"/>
              <a:buNone/>
              <a:defRPr/>
            </a:lvl4pPr>
            <a:lvl5pPr indent="0" lvl="4" marL="0" algn="r">
              <a:lnSpc>
                <a:spcPct val="100000"/>
              </a:lnSpc>
              <a:spcBef>
                <a:spcPts val="0"/>
              </a:spcBef>
              <a:spcAft>
                <a:spcPts val="0"/>
              </a:spcAft>
              <a:buSzPts val="900"/>
              <a:buNone/>
              <a:defRPr/>
            </a:lvl5pPr>
            <a:lvl6pPr indent="0" lvl="5" marL="0" algn="r">
              <a:lnSpc>
                <a:spcPct val="100000"/>
              </a:lnSpc>
              <a:spcBef>
                <a:spcPts val="0"/>
              </a:spcBef>
              <a:spcAft>
                <a:spcPts val="0"/>
              </a:spcAft>
              <a:buSzPts val="900"/>
              <a:buNone/>
              <a:defRPr/>
            </a:lvl6pPr>
            <a:lvl7pPr indent="0" lvl="6" marL="0" algn="r">
              <a:lnSpc>
                <a:spcPct val="100000"/>
              </a:lnSpc>
              <a:spcBef>
                <a:spcPts val="0"/>
              </a:spcBef>
              <a:spcAft>
                <a:spcPts val="0"/>
              </a:spcAft>
              <a:buSzPts val="900"/>
              <a:buNone/>
              <a:defRPr/>
            </a:lvl7pPr>
            <a:lvl8pPr indent="0" lvl="7" marL="0" algn="r">
              <a:lnSpc>
                <a:spcPct val="100000"/>
              </a:lnSpc>
              <a:spcBef>
                <a:spcPts val="0"/>
              </a:spcBef>
              <a:spcAft>
                <a:spcPts val="0"/>
              </a:spcAft>
              <a:buSzPts val="900"/>
              <a:buNone/>
              <a:defRPr/>
            </a:lvl8pPr>
            <a:lvl9pPr indent="0" lvl="8" marL="0" algn="r">
              <a:lnSpc>
                <a:spcPct val="100000"/>
              </a:lnSpc>
              <a:spcBef>
                <a:spcPts val="0"/>
              </a:spcBef>
              <a:spcAft>
                <a:spcPts val="0"/>
              </a:spcAft>
              <a:buSzPts val="9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7"/>
          <p:cNvGrpSpPr/>
          <p:nvPr/>
        </p:nvGrpSpPr>
        <p:grpSpPr>
          <a:xfrm>
            <a:off x="0" y="-8467"/>
            <a:ext cx="12192000" cy="6866467"/>
            <a:chOff x="0" y="-8467"/>
            <a:chExt cx="12192000" cy="6866467"/>
          </a:xfrm>
        </p:grpSpPr>
        <p:cxnSp>
          <p:nvCxnSpPr>
            <p:cNvPr id="11" name="Google Shape;11;p7"/>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7"/>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7"/>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 name="Google Shape;14;p7"/>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7"/>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7"/>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7" name="Google Shape;17;p7"/>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8" name="Google Shape;18;p7"/>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9" name="Google Shape;19;p7"/>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7"/>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4" name="Google Shape;24;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5" name="Google Shape;25;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youtube.com/watch?v=ZbZndWCq6Gs" TargetMode="Externa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descr="Resultado de imagen para logo facultad de medicina universidad de chile" id="147" name="Google Shape;147;p27"/>
          <p:cNvPicPr preferRelativeResize="0"/>
          <p:nvPr/>
        </p:nvPicPr>
        <p:blipFill rotWithShape="1">
          <a:blip r:embed="rId3">
            <a:alphaModFix/>
          </a:blip>
          <a:srcRect b="0" l="0" r="0" t="0"/>
          <a:stretch/>
        </p:blipFill>
        <p:spPr>
          <a:xfrm>
            <a:off x="942109" y="236152"/>
            <a:ext cx="2743200" cy="2963623"/>
          </a:xfrm>
          <a:prstGeom prst="rect">
            <a:avLst/>
          </a:prstGeom>
          <a:noFill/>
          <a:ln>
            <a:noFill/>
          </a:ln>
        </p:spPr>
      </p:pic>
      <p:sp>
        <p:nvSpPr>
          <p:cNvPr id="148" name="Google Shape;148;p27"/>
          <p:cNvSpPr txBox="1"/>
          <p:nvPr>
            <p:ph type="ctrTitle"/>
          </p:nvPr>
        </p:nvSpPr>
        <p:spPr>
          <a:xfrm>
            <a:off x="2632366" y="2660074"/>
            <a:ext cx="6525490" cy="135774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rgbClr val="00B050"/>
              </a:buClr>
              <a:buSzPts val="4800"/>
              <a:buFont typeface="Trebuchet MS"/>
              <a:buNone/>
            </a:pPr>
            <a:r>
              <a:rPr b="1" lang="en-US" sz="4800">
                <a:solidFill>
                  <a:srgbClr val="00B050"/>
                </a:solidFill>
              </a:rPr>
              <a:t>English Intermediate </a:t>
            </a:r>
            <a:endParaRPr b="1" sz="4800">
              <a:solidFill>
                <a:srgbClr val="00B050"/>
              </a:solidFill>
            </a:endParaRPr>
          </a:p>
        </p:txBody>
      </p:sp>
      <p:sp>
        <p:nvSpPr>
          <p:cNvPr id="149" name="Google Shape;149;p27"/>
          <p:cNvSpPr txBox="1"/>
          <p:nvPr>
            <p:ph idx="1" type="subTitle"/>
          </p:nvPr>
        </p:nvSpPr>
        <p:spPr>
          <a:xfrm>
            <a:off x="6276109" y="4239492"/>
            <a:ext cx="3020291" cy="1448568"/>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2880"/>
              <a:buNone/>
            </a:pPr>
            <a:r>
              <a:rPr b="1" lang="en-US" sz="3600">
                <a:solidFill>
                  <a:srgbClr val="00B050"/>
                </a:solidFill>
              </a:rPr>
              <a:t>Week 1</a:t>
            </a:r>
            <a:endParaRPr b="1" sz="360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4"/>
          <p:cNvSpPr txBox="1"/>
          <p:nvPr>
            <p:ph type="ctrTitle"/>
          </p:nvPr>
        </p:nvSpPr>
        <p:spPr>
          <a:xfrm>
            <a:off x="2043250" y="0"/>
            <a:ext cx="7563300" cy="20319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0B050"/>
              </a:buClr>
              <a:buSzPts val="3600"/>
              <a:buFont typeface="Trebuchet MS"/>
              <a:buNone/>
            </a:pPr>
            <a:r>
              <a:rPr b="1" lang="en-US" sz="3600">
                <a:solidFill>
                  <a:srgbClr val="00B050"/>
                </a:solidFill>
              </a:rPr>
              <a:t>View the following video and notice the committee discussion at the end.</a:t>
            </a:r>
            <a:endParaRPr b="1" sz="3600">
              <a:solidFill>
                <a:srgbClr val="00B050"/>
              </a:solidFill>
            </a:endParaRPr>
          </a:p>
        </p:txBody>
      </p:sp>
      <p:pic>
        <p:nvPicPr>
          <p:cNvPr descr="Get into Harvard? What? Like it's hard...&#10;&#10;Subscribe: https://www.youtube.com/channel/UCf5CjDJvsFvtVIhkfmKAwAA?sub_confirmation=1&#10;Watch more MGM videos: https://www.youtube.com/playlist?list=PLwwhtOnMyjuz28RRvQATj8OdD-HBBCCYX &#10;&#10;Legally Blonde (2001)&#10;Directed By Robert Luketic&#10;Screenplay by Karen McCullah Lutz &amp; Kirsten Smith&#10;Based on the book by Amanda Brown&#10;Cast: Reese Witherspoon, Luke Wilson, Selma Blair, Matthew Davis, Victor Garber, Jennifer Coolidge&#10;Rated PG-13 for language and sexual references.&#10;Legally Blonde is a trademark of Metro-Goldwyn-Mayer Studios Inc.&#10;Available on Blu-Ray, DVD and digital platforms.&#10;&#10;Connect with MGM Studios Online&#10;Visit the MGM Studios WEBSITE: http://www.mgm.com/ &#10;Check out MGM on TIKTOK: https://www.tiktok.com/@mgmstudios/ &#10;Follow MGM Studios on INSTAGRAM: https://www.instagram.com/mgmstudios/ &#10;Follow MGM Studios on TWITTER: https://twitter.com/MGM_Studios/ &#10;Like MGM Studios on FACEBOOK: https://www.facebook.com/mgm/ &#10;&#10;About MGM Studios: Metro-Goldwyn-Mayer Inc. is a leading entertainment company focused on the production and distribution of film and television content globally.  The company owns one of the world’s deepest libraries of premium film and television content.  In addition, MGM has investments in domestic and international television channels, including MGM-branded channels.&#10;&#10;Legally Blonde (2001) | Elle Woods' Harvard Video Essay | MGM Studios&#10;https://www.youtube.com/MGM&#10;&#10;#MGM #LegallyBlonde" id="204" name="Google Shape;204;p4" title="Legally Blonde (2001) | Elle Woods' Harvard Video Essay | MGM Studios">
            <a:hlinkClick r:id="rId3"/>
          </p:cNvPr>
          <p:cNvPicPr preferRelativeResize="0"/>
          <p:nvPr/>
        </p:nvPicPr>
        <p:blipFill>
          <a:blip r:embed="rId4">
            <a:alphaModFix/>
          </a:blip>
          <a:stretch>
            <a:fillRect/>
          </a:stretch>
        </p:blipFill>
        <p:spPr>
          <a:xfrm>
            <a:off x="2165550" y="2184300"/>
            <a:ext cx="6857875" cy="38575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5"/>
          <p:cNvSpPr txBox="1"/>
          <p:nvPr>
            <p:ph type="ctrTitle"/>
          </p:nvPr>
        </p:nvSpPr>
        <p:spPr>
          <a:xfrm>
            <a:off x="1069848" y="498764"/>
            <a:ext cx="7315200" cy="127461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00B050"/>
              </a:buClr>
              <a:buSzPts val="3200"/>
              <a:buFont typeface="Trebuchet MS"/>
              <a:buNone/>
            </a:pPr>
            <a:r>
              <a:rPr b="1" lang="en-US" sz="3200">
                <a:solidFill>
                  <a:srgbClr val="00B050"/>
                </a:solidFill>
              </a:rPr>
              <a:t>Answer</a:t>
            </a:r>
            <a:r>
              <a:rPr lang="en-US" sz="3200"/>
              <a:t> </a:t>
            </a:r>
            <a:r>
              <a:rPr b="1" lang="en-US" sz="3200">
                <a:solidFill>
                  <a:srgbClr val="00B050"/>
                </a:solidFill>
              </a:rPr>
              <a:t>the following questions in groups:</a:t>
            </a:r>
            <a:endParaRPr b="1" sz="3200">
              <a:solidFill>
                <a:srgbClr val="00B050"/>
              </a:solidFill>
            </a:endParaRPr>
          </a:p>
        </p:txBody>
      </p:sp>
      <p:sp>
        <p:nvSpPr>
          <p:cNvPr id="211" name="Google Shape;211;p5"/>
          <p:cNvSpPr txBox="1"/>
          <p:nvPr>
            <p:ph idx="1" type="subTitle"/>
          </p:nvPr>
        </p:nvSpPr>
        <p:spPr>
          <a:xfrm>
            <a:off x="945158" y="1884218"/>
            <a:ext cx="7766936" cy="3477491"/>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spcBef>
                <a:spcPts val="1200"/>
              </a:spcBef>
              <a:spcAft>
                <a:spcPts val="0"/>
              </a:spcAft>
              <a:buSzPct val="80000"/>
              <a:buNone/>
            </a:pPr>
            <a:r>
              <a:rPr lang="en-US" sz="3200">
                <a:solidFill>
                  <a:srgbClr val="00B050"/>
                </a:solidFill>
              </a:rPr>
              <a:t>1. What does the admission committee of professors consider to accept her application?</a:t>
            </a:r>
            <a:endParaRPr/>
          </a:p>
          <a:p>
            <a:pPr indent="-388366" lvl="0" marL="514350" rtl="0" algn="l">
              <a:spcBef>
                <a:spcPts val="1200"/>
              </a:spcBef>
              <a:spcAft>
                <a:spcPts val="0"/>
              </a:spcAft>
              <a:buSzPct val="80000"/>
              <a:buNone/>
            </a:pPr>
            <a:r>
              <a:t/>
            </a:r>
            <a:endParaRPr sz="3200">
              <a:solidFill>
                <a:srgbClr val="00B050"/>
              </a:solidFill>
            </a:endParaRPr>
          </a:p>
          <a:p>
            <a:pPr indent="0" lvl="0" marL="0" rtl="0" algn="l">
              <a:spcBef>
                <a:spcPts val="1200"/>
              </a:spcBef>
              <a:spcAft>
                <a:spcPts val="0"/>
              </a:spcAft>
              <a:buSzPct val="80000"/>
              <a:buNone/>
            </a:pPr>
            <a:r>
              <a:rPr lang="en-US" sz="3200">
                <a:solidFill>
                  <a:srgbClr val="00B050"/>
                </a:solidFill>
              </a:rPr>
              <a:t>2. Why do you think this committee values these different aspects of the candidates?</a:t>
            </a:r>
            <a:endParaRPr/>
          </a:p>
          <a:p>
            <a:pPr indent="0" lvl="0" marL="0" rtl="0" algn="l">
              <a:spcBef>
                <a:spcPts val="1200"/>
              </a:spcBef>
              <a:spcAft>
                <a:spcPts val="0"/>
              </a:spcAft>
              <a:buSzPct val="80000"/>
              <a:buNone/>
            </a:pPr>
            <a:r>
              <a:t/>
            </a:r>
            <a:endParaRPr sz="3200">
              <a:solidFill>
                <a:srgbClr val="00B050"/>
              </a:solidFill>
            </a:endParaRPr>
          </a:p>
          <a:p>
            <a:pPr indent="0" lvl="0" marL="0" rtl="0" algn="l">
              <a:spcBef>
                <a:spcPts val="1200"/>
              </a:spcBef>
              <a:spcAft>
                <a:spcPts val="0"/>
              </a:spcAft>
              <a:buSzPct val="80000"/>
              <a:buNone/>
            </a:pPr>
            <a:r>
              <a:rPr lang="en-US" sz="3200">
                <a:solidFill>
                  <a:srgbClr val="00B050"/>
                </a:solidFill>
              </a:rPr>
              <a:t>3. What is your opinion of using CV’s video as a requirement to apply for a job?</a:t>
            </a:r>
            <a:endParaRPr/>
          </a:p>
          <a:p>
            <a:pPr indent="0" lvl="0" marL="0" rtl="0" algn="l">
              <a:spcBef>
                <a:spcPts val="1200"/>
              </a:spcBef>
              <a:spcAft>
                <a:spcPts val="0"/>
              </a:spcAft>
              <a:buSzPct val="80000"/>
              <a:buNone/>
            </a:pPr>
            <a:r>
              <a:t/>
            </a:r>
            <a:endParaRPr sz="3200">
              <a:solidFill>
                <a:srgbClr val="00B050"/>
              </a:solidFill>
            </a:endParaRPr>
          </a:p>
          <a:p>
            <a:pPr indent="0" lvl="0" marL="0" rtl="0" algn="l">
              <a:spcBef>
                <a:spcPts val="1200"/>
              </a:spcBef>
              <a:spcAft>
                <a:spcPts val="0"/>
              </a:spcAft>
              <a:buSzPct val="79999"/>
              <a:buNone/>
            </a:pPr>
            <a:r>
              <a:t/>
            </a:r>
            <a:endParaRPr/>
          </a:p>
          <a:p>
            <a:pPr indent="0" lvl="0" marL="0" rtl="0" algn="l">
              <a:spcBef>
                <a:spcPts val="1200"/>
              </a:spcBef>
              <a:spcAft>
                <a:spcPts val="0"/>
              </a:spcAft>
              <a:buSzPct val="79999"/>
              <a:buNone/>
            </a:pPr>
            <a:r>
              <a:t/>
            </a:r>
            <a:endParaRPr/>
          </a:p>
          <a:p>
            <a:pPr indent="-272034" lvl="0" marL="342900" rtl="0" algn="l">
              <a:spcBef>
                <a:spcPts val="1200"/>
              </a:spcBef>
              <a:spcAft>
                <a:spcPts val="0"/>
              </a:spcAft>
              <a:buSzPct val="79999"/>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
          <p:cNvSpPr txBox="1"/>
          <p:nvPr>
            <p:ph type="ctrTitle"/>
          </p:nvPr>
        </p:nvSpPr>
        <p:spPr>
          <a:xfrm>
            <a:off x="2064327" y="3048000"/>
            <a:ext cx="5999018" cy="734290"/>
          </a:xfrm>
          <a:prstGeom prst="rect">
            <a:avLst/>
          </a:prstGeom>
          <a:noFill/>
          <a:ln>
            <a:noFill/>
          </a:ln>
          <a:effectLst>
            <a:outerShdw blurRad="25400">
              <a:srgbClr val="000000">
                <a:alpha val="44705"/>
              </a:srgbClr>
            </a:outerShdw>
          </a:effectLst>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lt2"/>
              </a:buClr>
              <a:buSzPct val="99773"/>
              <a:buFont typeface="Sorts Mill Goudy"/>
              <a:buNone/>
            </a:pPr>
            <a:r>
              <a:rPr b="1" lang="en-US" sz="4900">
                <a:solidFill>
                  <a:srgbClr val="00B050"/>
                </a:solidFill>
              </a:rPr>
              <a:t>What is  a Portfolio?</a:t>
            </a:r>
            <a:endParaRPr b="1" sz="490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6bf2d6ca6c_0_14"/>
          <p:cNvSpPr txBox="1"/>
          <p:nvPr>
            <p:ph idx="1" type="subTitle"/>
          </p:nvPr>
        </p:nvSpPr>
        <p:spPr>
          <a:xfrm>
            <a:off x="928255" y="2452254"/>
            <a:ext cx="8589818" cy="3132457"/>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3700">
                <a:solidFill>
                  <a:srgbClr val="00B050"/>
                </a:solidFill>
                <a:latin typeface="Arial"/>
                <a:ea typeface="Arial"/>
                <a:cs typeface="Arial"/>
                <a:sym typeface="Arial"/>
              </a:rPr>
              <a:t>It is a record of performance activities that follow a process that will lead to a complex activity.</a:t>
            </a:r>
            <a:endParaRPr sz="480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26bf2d6ca6c_0_20"/>
          <p:cNvSpPr txBox="1"/>
          <p:nvPr>
            <p:ph idx="1" type="subTitle"/>
          </p:nvPr>
        </p:nvSpPr>
        <p:spPr>
          <a:xfrm>
            <a:off x="1100024" y="1413164"/>
            <a:ext cx="8002411" cy="4171473"/>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3200">
                <a:solidFill>
                  <a:srgbClr val="00B050"/>
                </a:solidFill>
                <a:latin typeface="Arial"/>
                <a:ea typeface="Arial"/>
                <a:cs typeface="Arial"/>
                <a:sym typeface="Arial"/>
              </a:rPr>
              <a:t>This portfolio in particular will be a record of all your writing activities which will go increasing in difficulty starting from the writing of a simple paragraph and gradually incorporating elements of essay structure to lead to the writing of a Personal Statement.</a:t>
            </a:r>
            <a:endParaRPr sz="320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26bf2d6d47c_0_6"/>
          <p:cNvSpPr txBox="1"/>
          <p:nvPr>
            <p:ph type="ctrTitle"/>
          </p:nvPr>
        </p:nvSpPr>
        <p:spPr>
          <a:xfrm>
            <a:off x="1454726" y="1298448"/>
            <a:ext cx="6930321" cy="2844061"/>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0B050"/>
              </a:buClr>
              <a:buSzPts val="4400"/>
              <a:buFont typeface="Trebuchet MS"/>
              <a:buNone/>
            </a:pPr>
            <a:r>
              <a:rPr b="1" lang="en-US" sz="4400">
                <a:solidFill>
                  <a:srgbClr val="00B050"/>
                </a:solidFill>
              </a:rPr>
              <a:t>General Instructions of      the Portfolio</a:t>
            </a:r>
            <a:endParaRPr b="1" sz="440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26bf2d6d47c_0_12"/>
          <p:cNvSpPr txBox="1"/>
          <p:nvPr>
            <p:ph idx="1" type="subTitle"/>
          </p:nvPr>
        </p:nvSpPr>
        <p:spPr>
          <a:xfrm>
            <a:off x="1100025" y="1938561"/>
            <a:ext cx="7462084" cy="3866493"/>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920"/>
              <a:buNone/>
            </a:pPr>
            <a:r>
              <a:rPr lang="en-US" sz="2400">
                <a:solidFill>
                  <a:srgbClr val="00B050"/>
                </a:solidFill>
                <a:latin typeface="Trebuchet MS"/>
                <a:ea typeface="Trebuchet MS"/>
                <a:cs typeface="Trebuchet MS"/>
                <a:sym typeface="Trebuchet MS"/>
              </a:rPr>
              <a:t>There will be sessions in the semester where your PEC will require you to write a draft to advance in the writing of a Personal Statement as follows:</a:t>
            </a:r>
            <a:endParaRPr sz="24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t/>
            </a:r>
            <a:endParaRPr sz="24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Trebuchet MS"/>
                <a:ea typeface="Trebuchet MS"/>
                <a:cs typeface="Trebuchet MS"/>
                <a:sym typeface="Trebuchet MS"/>
              </a:rPr>
              <a:t>Week 2: paragraph draft 1</a:t>
            </a:r>
            <a:endParaRPr sz="24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Trebuchet MS"/>
                <a:ea typeface="Trebuchet MS"/>
                <a:cs typeface="Trebuchet MS"/>
                <a:sym typeface="Trebuchet MS"/>
              </a:rPr>
              <a:t>Week 3: paragraph draft 2 Personal Statement introduction</a:t>
            </a:r>
            <a:endParaRPr sz="24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Trebuchet MS"/>
                <a:ea typeface="Trebuchet MS"/>
                <a:cs typeface="Trebuchet MS"/>
                <a:sym typeface="Trebuchet MS"/>
              </a:rPr>
              <a:t>Week 5: Personal statement conclusion</a:t>
            </a:r>
            <a:endParaRPr/>
          </a:p>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Trebuchet MS"/>
                <a:ea typeface="Trebuchet MS"/>
                <a:cs typeface="Trebuchet MS"/>
                <a:sym typeface="Trebuchet MS"/>
              </a:rPr>
              <a:t>Week 7: Personal ¨Statement draft</a:t>
            </a:r>
            <a:endParaRPr sz="2400">
              <a:solidFill>
                <a:srgbClr val="00B050"/>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26bf2d6d47c_0_18"/>
          <p:cNvSpPr txBox="1"/>
          <p:nvPr>
            <p:ph idx="1" type="subTitle"/>
          </p:nvPr>
        </p:nvSpPr>
        <p:spPr>
          <a:xfrm>
            <a:off x="1100025" y="540327"/>
            <a:ext cx="7315200" cy="5044286"/>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Arial"/>
                <a:ea typeface="Arial"/>
                <a:cs typeface="Arial"/>
                <a:sym typeface="Arial"/>
              </a:rPr>
              <a:t>Each of these sessions will be devoted to explain key concepts of academic writing and these drafts will be done in class. The whole point is to incorporate additional concepts to the same written piece in order to improve your writing skills and to obtain the best version possible of a Personal statement that you will be able to use in your academic life.</a:t>
            </a:r>
            <a:endParaRPr sz="2400">
              <a:solidFill>
                <a:srgbClr val="00B05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2400">
              <a:solidFill>
                <a:srgbClr val="00B05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2400">
                <a:solidFill>
                  <a:srgbClr val="00B050"/>
                </a:solidFill>
                <a:latin typeface="Arial"/>
                <a:ea typeface="Arial"/>
                <a:cs typeface="Arial"/>
                <a:sym typeface="Arial"/>
              </a:rPr>
              <a:t>The final step will be to present a final version in word or pdf format in week 9, so it can be evaluated by your PEC and can also be stored for future reference later in your academic career.</a:t>
            </a:r>
            <a:endParaRPr sz="240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
          <p:cNvSpPr txBox="1"/>
          <p:nvPr>
            <p:ph type="ctrTitle"/>
          </p:nvPr>
        </p:nvSpPr>
        <p:spPr>
          <a:xfrm>
            <a:off x="2008908" y="1670004"/>
            <a:ext cx="7135091" cy="1848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0B050"/>
              </a:buClr>
              <a:buSzPts val="4800"/>
              <a:buFont typeface="Trebuchet MS"/>
              <a:buNone/>
            </a:pPr>
            <a:r>
              <a:rPr b="1" lang="en-US" sz="4800">
                <a:solidFill>
                  <a:srgbClr val="00B050"/>
                </a:solidFill>
              </a:rPr>
              <a:t>What</a:t>
            </a:r>
            <a:r>
              <a:rPr b="1" lang="en-US" sz="4800"/>
              <a:t> </a:t>
            </a:r>
            <a:r>
              <a:rPr b="1" lang="en-US" sz="4800">
                <a:solidFill>
                  <a:srgbClr val="00B050"/>
                </a:solidFill>
              </a:rPr>
              <a:t>is a Personal Statement?</a:t>
            </a:r>
            <a:endParaRPr b="1" sz="480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
          <p:cNvSpPr txBox="1"/>
          <p:nvPr>
            <p:ph idx="1" type="subTitle"/>
          </p:nvPr>
        </p:nvSpPr>
        <p:spPr>
          <a:xfrm>
            <a:off x="1100025" y="2140261"/>
            <a:ext cx="7315200" cy="34443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1100"/>
              <a:buFont typeface="Arial"/>
              <a:buNone/>
            </a:pPr>
            <a:r>
              <a:rPr lang="en-US" sz="2300">
                <a:solidFill>
                  <a:srgbClr val="00B050"/>
                </a:solidFill>
                <a:latin typeface="Trebuchet MS"/>
                <a:ea typeface="Trebuchet MS"/>
                <a:cs typeface="Trebuchet MS"/>
                <a:sym typeface="Trebuchet MS"/>
              </a:rPr>
              <a:t>It is a letter that is sent to Universities in English speaking countries. This letter is written to allow the people who select the candidates to view you as a person and find explanations to the facts that can be seen in your CV or resume.</a:t>
            </a:r>
            <a:endParaRPr sz="3400">
              <a:solidFill>
                <a:srgbClr val="00B050"/>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a">
  <a:themeElements>
    <a:clrScheme name="Facet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2022-03-30T12:55:45Z</dcterms:created>
  <dc:creator>Karen Viviana Mardones Mardones (kmardones)</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