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4" r:id="rId14"/>
    <p:sldId id="275" r:id="rId15"/>
    <p:sldId id="268" r:id="rId16"/>
    <p:sldId id="271" r:id="rId17"/>
    <p:sldId id="276" r:id="rId18"/>
    <p:sldId id="272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22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43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00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2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78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79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10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3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60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20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8FE8-E7C4-4306-9DEE-5962F8674D5D}" type="datetimeFigureOut">
              <a:rPr lang="es-CL" smtClean="0"/>
              <a:t>16-05-2024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6ADB-CD51-45AB-9672-16192561DD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08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Caso Clínico Fibrilación Auricular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Dra. Pilar Muñoz B.</a:t>
            </a:r>
          </a:p>
          <a:p>
            <a:r>
              <a:rPr lang="es-CL" dirty="0"/>
              <a:t>Cardióloga HDS</a:t>
            </a:r>
          </a:p>
          <a:p>
            <a:r>
              <a:rPr lang="es-CL" dirty="0"/>
              <a:t>Prof. Asistente U. de Chile</a:t>
            </a:r>
          </a:p>
        </p:txBody>
      </p:sp>
    </p:spTree>
    <p:extLst>
      <p:ext uri="{BB962C8B-B14F-4D97-AF65-F5344CB8AC3E}">
        <p14:creationId xmlns:p14="http://schemas.microsoft.com/office/powerpoint/2010/main" val="382174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Exámenes de laboratorio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Glicemia: 89</a:t>
            </a:r>
          </a:p>
          <a:p>
            <a:r>
              <a:rPr lang="es-CL" dirty="0" err="1"/>
              <a:t>Htco</a:t>
            </a:r>
            <a:r>
              <a:rPr lang="es-CL" dirty="0"/>
              <a:t>: 44%, </a:t>
            </a:r>
            <a:r>
              <a:rPr lang="es-CL" dirty="0" err="1"/>
              <a:t>Hb</a:t>
            </a:r>
            <a:r>
              <a:rPr lang="es-CL" dirty="0"/>
              <a:t>: 13</a:t>
            </a:r>
          </a:p>
          <a:p>
            <a:r>
              <a:rPr lang="es-CL" dirty="0"/>
              <a:t>Plaquetas: 230.000</a:t>
            </a:r>
          </a:p>
          <a:p>
            <a:r>
              <a:rPr lang="es-CL" dirty="0"/>
              <a:t>TP: 96%, INR: 1.2, TTPK: 25 </a:t>
            </a:r>
            <a:r>
              <a:rPr lang="es-CL" dirty="0" err="1"/>
              <a:t>seg</a:t>
            </a:r>
            <a:endParaRPr lang="es-CL" dirty="0"/>
          </a:p>
          <a:p>
            <a:r>
              <a:rPr lang="es-CL" dirty="0"/>
              <a:t>BUN: 18, Crea: 0.72</a:t>
            </a:r>
          </a:p>
          <a:p>
            <a:r>
              <a:rPr lang="es-CL" dirty="0" err="1"/>
              <a:t>Na</a:t>
            </a:r>
            <a:r>
              <a:rPr lang="es-CL" dirty="0"/>
              <a:t>: 145, K: 4.3</a:t>
            </a:r>
          </a:p>
          <a:p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BT: 0.8, GOT: 23, GPT: 18, FA: 98 y GGT: 68</a:t>
            </a:r>
          </a:p>
          <a:p>
            <a:r>
              <a:rPr lang="es-CL" dirty="0"/>
              <a:t>TSH: 2.4, T4L: 1.3</a:t>
            </a:r>
          </a:p>
        </p:txBody>
      </p:sp>
    </p:spTree>
    <p:extLst>
      <p:ext uri="{BB962C8B-B14F-4D97-AF65-F5344CB8AC3E}">
        <p14:creationId xmlns:p14="http://schemas.microsoft.com/office/powerpoint/2010/main" val="287713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Holter de Ritmo (26/5/21)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13" b="8808"/>
          <a:stretch/>
        </p:blipFill>
        <p:spPr bwMode="auto">
          <a:xfrm>
            <a:off x="1043608" y="1556792"/>
            <a:ext cx="733168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18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finalmente el diagnóstico que le informará a la paciente?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55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¿Solicitaría algún otro examen dentro de la evaluación inicial?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864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Ecocardiograma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Aurícula izquierda dilatada leve.</a:t>
            </a:r>
          </a:p>
          <a:p>
            <a:r>
              <a:rPr lang="es-CL" dirty="0"/>
              <a:t>Ventrículo izquierdo de tamaño y grosor conservados, sin trastornos de motilidad global ni segmentaria, con FEVI de 62% y disfunción diastólica tipo 1.</a:t>
            </a:r>
          </a:p>
          <a:p>
            <a:r>
              <a:rPr lang="es-CL" dirty="0"/>
              <a:t>Estructuras valvulares </a:t>
            </a:r>
            <a:r>
              <a:rPr lang="es-CL" dirty="0" err="1"/>
              <a:t>normofuncionantes</a:t>
            </a:r>
            <a:r>
              <a:rPr lang="es-CL" dirty="0"/>
              <a:t>.</a:t>
            </a:r>
          </a:p>
          <a:p>
            <a:r>
              <a:rPr lang="es-CL" dirty="0"/>
              <a:t>Cavidades derechas de tamaño y función normal.</a:t>
            </a:r>
          </a:p>
          <a:p>
            <a:r>
              <a:rPr lang="es-CL" dirty="0"/>
              <a:t>PSAP: 22 mmHg.</a:t>
            </a:r>
          </a:p>
          <a:p>
            <a:r>
              <a:rPr lang="es-CL" dirty="0"/>
              <a:t>Pericardio sin derrame.</a:t>
            </a:r>
          </a:p>
          <a:p>
            <a:r>
              <a:rPr lang="es-CL" dirty="0"/>
              <a:t>No se identifican </a:t>
            </a:r>
            <a:r>
              <a:rPr lang="es-CL" dirty="0" err="1"/>
              <a:t>shunts</a:t>
            </a:r>
            <a:r>
              <a:rPr lang="es-CL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3463"/>
            <a:ext cx="4038600" cy="33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0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Una vez diagnosticada la FA, ¿qué conducta terapéutica toma a continuación?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659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Calcule CHA2DS2-VASc y HASBLED para el caso de esta paciente e interprete los resultados.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7265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tipo de anticoagulantes conoce y cuál le indicaría a la paciente? ¿Qué consideraciones debe tener para tomar la decisión?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091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instrumento utiliza para poder determinar la carga sintomática y la severidad de los síntomas de la FA? Aplique a este caso y defina conducta.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643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Antecedentes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/>
              <a:t>Mujer de 65 años, asesora del hogar.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Antecedentes mórbidos:</a:t>
            </a:r>
          </a:p>
          <a:p>
            <a:pPr lvl="1"/>
            <a:r>
              <a:rPr lang="es-CL" dirty="0"/>
              <a:t>HTA crónica</a:t>
            </a:r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/>
              <a:t>Antecedentes quirúrgicos: </a:t>
            </a:r>
          </a:p>
          <a:p>
            <a:pPr lvl="1"/>
            <a:r>
              <a:rPr lang="es-CL" dirty="0"/>
              <a:t>Colecistectomía</a:t>
            </a:r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/>
              <a:t>Antecedentes familiares: (-)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Alergias: (+) kiwi y piña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/>
              <a:t>Tabaco: (-) / OH: (-) / drogas: (-)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Fármacos:</a:t>
            </a:r>
          </a:p>
          <a:p>
            <a:pPr lvl="1"/>
            <a:r>
              <a:rPr lang="es-CL" dirty="0" err="1"/>
              <a:t>Enalapril</a:t>
            </a:r>
            <a:r>
              <a:rPr lang="es-CL" dirty="0"/>
              <a:t> 10 mg c/12 horas VO</a:t>
            </a:r>
          </a:p>
          <a:p>
            <a:pPr lvl="1"/>
            <a:r>
              <a:rPr lang="es-CL" dirty="0"/>
              <a:t>AAS 100 mg día VO</a:t>
            </a:r>
          </a:p>
        </p:txBody>
      </p:sp>
    </p:spTree>
    <p:extLst>
      <p:ext uri="{BB962C8B-B14F-4D97-AF65-F5344CB8AC3E}">
        <p14:creationId xmlns:p14="http://schemas.microsoft.com/office/powerpoint/2010/main" val="231738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/>
              <a:t>En control de Programa de Salud Cardiovascular en Consultorio se registra control óptimo de la PA.</a:t>
            </a:r>
          </a:p>
          <a:p>
            <a:r>
              <a:rPr lang="es-CL" dirty="0"/>
              <a:t>Paciente refiere cuadro de 5 meses de evolución, caracterizado por episodios de palpitaciones rápidas de algunos minutos de duración, asociadas a sensación de cansancio leve para realizar labores domésticas que requieren grandes esfuerzos, pero que no limitan su quehacer diario.</a:t>
            </a:r>
          </a:p>
          <a:p>
            <a:r>
              <a:rPr lang="es-CL" dirty="0"/>
              <a:t>Al interrogatorio dirigido niega </a:t>
            </a:r>
            <a:r>
              <a:rPr lang="es-CL" dirty="0" err="1"/>
              <a:t>ortopnea</a:t>
            </a:r>
            <a:r>
              <a:rPr lang="es-CL" dirty="0"/>
              <a:t> y DPN. No ha presentado episodios sincopales y refiere edema leve de EEII.</a:t>
            </a:r>
          </a:p>
        </p:txBody>
      </p:sp>
    </p:spTree>
    <p:extLst>
      <p:ext uri="{BB962C8B-B14F-4D97-AF65-F5344CB8AC3E}">
        <p14:creationId xmlns:p14="http://schemas.microsoft.com/office/powerpoint/2010/main" val="17071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General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PA: 132/75 mmHg</a:t>
            </a:r>
          </a:p>
          <a:p>
            <a:r>
              <a:rPr lang="es-CL" dirty="0"/>
              <a:t>FC: 86 </a:t>
            </a:r>
            <a:r>
              <a:rPr lang="es-CL" dirty="0" err="1"/>
              <a:t>lpm</a:t>
            </a:r>
            <a:endParaRPr lang="es-CL" dirty="0"/>
          </a:p>
          <a:p>
            <a:r>
              <a:rPr lang="es-CL" dirty="0"/>
              <a:t>SatO2: 98% FiO2 ambiental</a:t>
            </a:r>
          </a:p>
          <a:p>
            <a:r>
              <a:rPr lang="es-CL" dirty="0"/>
              <a:t>FR: 18 rpm</a:t>
            </a:r>
          </a:p>
          <a:p>
            <a:r>
              <a:rPr lang="es-CL" dirty="0"/>
              <a:t>Glasgow 15, VEC normal, bien </a:t>
            </a:r>
            <a:r>
              <a:rPr lang="es-CL" dirty="0" err="1"/>
              <a:t>perfundida</a:t>
            </a:r>
            <a:r>
              <a:rPr lang="es-CL" dirty="0"/>
              <a:t> a distal</a:t>
            </a:r>
          </a:p>
          <a:p>
            <a:r>
              <a:rPr lang="es-CL" dirty="0"/>
              <a:t>Piel y mucosas rosadas sin lesiones</a:t>
            </a:r>
          </a:p>
          <a:p>
            <a:r>
              <a:rPr lang="es-CL" dirty="0"/>
              <a:t>Adenopatías (-)</a:t>
            </a:r>
          </a:p>
          <a:p>
            <a:r>
              <a:rPr lang="es-CL" dirty="0"/>
              <a:t>Pulsos distales presentes y simétricos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Segmentario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dirty="0"/>
              <a:t>Yugulares no ingurgitadas a 45°</a:t>
            </a:r>
          </a:p>
          <a:p>
            <a:r>
              <a:rPr lang="es-CL" dirty="0"/>
              <a:t>Carótidas sin soplos</a:t>
            </a:r>
          </a:p>
          <a:p>
            <a:r>
              <a:rPr lang="es-CL" dirty="0"/>
              <a:t>RR2T sin soplos</a:t>
            </a:r>
          </a:p>
          <a:p>
            <a:r>
              <a:rPr lang="es-CL" dirty="0"/>
              <a:t>MP (+) SRA</a:t>
            </a:r>
          </a:p>
          <a:p>
            <a:r>
              <a:rPr lang="es-CL" dirty="0"/>
              <a:t>Abdomen sin hallazgos patológicos</a:t>
            </a:r>
          </a:p>
          <a:p>
            <a:r>
              <a:rPr lang="es-CL" dirty="0"/>
              <a:t>EEII edema (+) leve con signo de la fóvea.</a:t>
            </a:r>
          </a:p>
        </p:txBody>
      </p:sp>
    </p:spTree>
    <p:extLst>
      <p:ext uri="{BB962C8B-B14F-4D97-AF65-F5344CB8AC3E}">
        <p14:creationId xmlns:p14="http://schemas.microsoft.com/office/powerpoint/2010/main" val="395137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sería su hipótesis diagnóstica </a:t>
            </a:r>
            <a:r>
              <a:rPr lang="es-CL" dirty="0" err="1"/>
              <a:t>sindromática</a:t>
            </a:r>
            <a:r>
              <a:rPr lang="es-CL" dirty="0"/>
              <a:t>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842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estudio inicial le solicitaría a la paciente?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158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Continuación del caso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/>
              <a:t>La paciente consulta nuevamente con el resultado de los exámenes solicitados.</a:t>
            </a:r>
          </a:p>
          <a:p>
            <a:endParaRPr lang="es-CL" dirty="0"/>
          </a:p>
          <a:p>
            <a:r>
              <a:rPr lang="es-CL" dirty="0"/>
              <a:t>Al interrogatorio dirigido no refiere nuevos síntomas, pero episodios de palpitaciones se han vuelto más frecuentes.</a:t>
            </a:r>
          </a:p>
          <a:p>
            <a:endParaRPr lang="es-CL" dirty="0"/>
          </a:p>
          <a:p>
            <a:r>
              <a:rPr lang="es-CL" dirty="0"/>
              <a:t>PA: 143/86 mmHg.</a:t>
            </a:r>
          </a:p>
          <a:p>
            <a:r>
              <a:rPr lang="es-CL" dirty="0"/>
              <a:t>FC: 98 </a:t>
            </a:r>
            <a:r>
              <a:rPr lang="es-CL" dirty="0" err="1"/>
              <a:t>lpm</a:t>
            </a:r>
            <a:r>
              <a:rPr lang="es-CL" dirty="0"/>
              <a:t>.</a:t>
            </a:r>
          </a:p>
          <a:p>
            <a:r>
              <a:rPr lang="es-CL" dirty="0"/>
              <a:t>Resto del examen físico sin cambios al descrito en consulta anterior.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684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Electrocardiograma (24/5/21)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4"/>
          <a:stretch/>
        </p:blipFill>
        <p:spPr bwMode="auto">
          <a:xfrm>
            <a:off x="467544" y="1556792"/>
            <a:ext cx="81146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interpretación del electrocardiograma?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7084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571</Words>
  <Application>Microsoft Office PowerPoint</Application>
  <PresentationFormat>Presentación en pantalla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Caso Clínico Fibrilación Auricular</vt:lpstr>
      <vt:lpstr>Antecedentes</vt:lpstr>
      <vt:lpstr>Anamnesis</vt:lpstr>
      <vt:lpstr>Examen Físico</vt:lpstr>
      <vt:lpstr>Pregunta 1</vt:lpstr>
      <vt:lpstr>Pregunta 2</vt:lpstr>
      <vt:lpstr>Continuación del caso</vt:lpstr>
      <vt:lpstr>Electrocardiograma (24/5/21) </vt:lpstr>
      <vt:lpstr>Pregunta 3</vt:lpstr>
      <vt:lpstr>Exámenes de laboratorio</vt:lpstr>
      <vt:lpstr>Holter de Ritmo (26/5/21)</vt:lpstr>
      <vt:lpstr>Pregunta 4</vt:lpstr>
      <vt:lpstr>Pregunta 5</vt:lpstr>
      <vt:lpstr>Ecocardiograma</vt:lpstr>
      <vt:lpstr>Pregunta 6</vt:lpstr>
      <vt:lpstr>Pregunta 7</vt:lpstr>
      <vt:lpstr>Pregunta 8</vt:lpstr>
      <vt:lpstr>Pregunta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Fibrilación Auricular</dc:title>
  <dc:creator>Usuario</dc:creator>
  <cp:lastModifiedBy>Pilar Muñoz</cp:lastModifiedBy>
  <cp:revision>80</cp:revision>
  <dcterms:created xsi:type="dcterms:W3CDTF">2021-05-23T21:49:29Z</dcterms:created>
  <dcterms:modified xsi:type="dcterms:W3CDTF">2024-05-17T01:49:00Z</dcterms:modified>
</cp:coreProperties>
</file>