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3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d970d3613_0_125:notes"/>
          <p:cNvSpPr txBox="1"/>
          <p:nvPr>
            <p:ph idx="1" type="body"/>
          </p:nvPr>
        </p:nvSpPr>
        <p:spPr>
          <a:xfrm>
            <a:off x="685494" y="4401097"/>
            <a:ext cx="5487000" cy="3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4d970d3613_0_125:notes"/>
          <p:cNvSpPr/>
          <p:nvPr>
            <p:ph idx="2" type="sldImg"/>
          </p:nvPr>
        </p:nvSpPr>
        <p:spPr>
          <a:xfrm>
            <a:off x="462128" y="1143179"/>
            <a:ext cx="59337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d882dff0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4d882dff0c_0_1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d882dff0c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4d882dff0c_0_1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d882dff0c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4d882dff0c_0_1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d882dff0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4d882dff0c_0_1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4d882dff0c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4d882dff0c_0_1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d882dff0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4d882dff0c_0_1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d882dff0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4d882dff0c_0_1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d970d3613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4d970d3613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d882dff0c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4d882dff0c_0_2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d882dff0c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4d882dff0c_0_2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d970d3613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d970d3613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d882dff0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4d882dff0c_0_2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d882dff0c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4d882dff0c_0_2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d882dff0c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4d882dff0c_0_2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d882dff0c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4d882dff0c_0_2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d882dff0c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4d882dff0c_0_2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d970d3613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4d970d3613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4d882dff0c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4d882dff0c_0_2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d882dff0c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4d882dff0c_0_2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d882dff0c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4d882dff0c_0_2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d882dff0c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4d882dff0c_0_2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d882dff0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4d882dff0c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d882dff0c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4d882dff0c_0_2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d882dff0c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4d882dff0c_0_2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4d970d361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4d970d3613_0_2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4d882dff0c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4d882dff0c_0_2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d970d3613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4d970d3613_0_2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d882dff0c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4d882dff0c_0_2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d882dff0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4d882dff0c_0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d882dff0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4d882dff0c_0_1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d882dff0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4d882dff0c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d970d3613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d970d3613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d882dff0c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4d882dff0c_0_1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d882dff0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4d882dff0c_0_1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ayout with centered title and subtitle placeholders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09600" y="205978"/>
            <a:ext cx="79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0" type="dt"/>
          </p:nvPr>
        </p:nvSpPr>
        <p:spPr>
          <a:xfrm>
            <a:off x="5715000" y="4767263"/>
            <a:ext cx="152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1" type="ftr"/>
          </p:nvPr>
        </p:nvSpPr>
        <p:spPr>
          <a:xfrm>
            <a:off x="6096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7543800" y="4767263"/>
            <a:ext cx="99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igallegos@hcuch.c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1.jpg"/><Relationship Id="rId5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22.jpg"/><Relationship Id="rId5" Type="http://schemas.openxmlformats.org/officeDocument/2006/relationships/image" Target="../media/image14.jpg"/><Relationship Id="rId6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ctrTitle"/>
          </p:nvPr>
        </p:nvSpPr>
        <p:spPr>
          <a:xfrm>
            <a:off x="685800" y="13335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Paso Práctico </a:t>
            </a:r>
            <a:r>
              <a:rPr lang="es">
                <a:solidFill>
                  <a:schemeClr val="dk1"/>
                </a:solidFill>
              </a:rPr>
              <a:t>Patología de la Vejiga y Próstata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" name="Google Shape;83;p18"/>
          <p:cNvSpPr txBox="1"/>
          <p:nvPr>
            <p:ph idx="1" type="subTitle"/>
          </p:nvPr>
        </p:nvSpPr>
        <p:spPr>
          <a:xfrm>
            <a:off x="1447800" y="2508126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Curso IV año Medicina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"/>
              <a:t>2023</a:t>
            </a:r>
            <a:endParaRPr/>
          </a:p>
        </p:txBody>
      </p:sp>
      <p:sp>
        <p:nvSpPr>
          <p:cNvPr id="84" name="Google Shape;84;p18"/>
          <p:cNvSpPr txBox="1"/>
          <p:nvPr/>
        </p:nvSpPr>
        <p:spPr>
          <a:xfrm>
            <a:off x="35412" y="3074665"/>
            <a:ext cx="4536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Iván Gallegos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Profesor Asociado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Jefe de Servicio Anatomía Patológica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Hospital Clínico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Sub-Director Departamento Anatomía Patológica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 de Chile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Jefe Técnico Citolab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Uropatólogo Urofusión - APLAB</a:t>
            </a:r>
            <a:b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igallegos@hcuch.cl</a:t>
            </a:r>
            <a:r>
              <a:rPr b="0" i="0" lang="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b="0" i="0" lang="es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igallegosmendez@gmail.com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 rotWithShape="1">
          <a:blip r:embed="rId3">
            <a:alphaModFix/>
          </a:blip>
          <a:srcRect b="0" l="4834" r="0" t="4223"/>
          <a:stretch/>
        </p:blipFill>
        <p:spPr>
          <a:xfrm>
            <a:off x="2005025" y="1084675"/>
            <a:ext cx="5310176" cy="398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 2, Tumor 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b="0" l="1912" r="0" t="5114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8597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/>
          <p:cNvPicPr preferRelativeResize="0"/>
          <p:nvPr/>
        </p:nvPicPr>
        <p:blipFill rotWithShape="1">
          <a:blip r:embed="rId3">
            <a:alphaModFix/>
          </a:blip>
          <a:srcRect b="0" l="6959" r="0" t="0"/>
          <a:stretch/>
        </p:blipFill>
        <p:spPr>
          <a:xfrm>
            <a:off x="1143000" y="-15475"/>
            <a:ext cx="6858000" cy="5158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/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s"/>
              <a:t>Caso 2</a:t>
            </a:r>
            <a:endParaRPr/>
          </a:p>
        </p:txBody>
      </p:sp>
      <p:sp>
        <p:nvSpPr>
          <p:cNvPr id="170" name="Google Shape;170;p33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"/>
              <a:t>Cáncer vesical</a:t>
            </a:r>
            <a:r>
              <a:rPr b="0" i="0" lang="e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bifocal: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-Ca urotelial papilar no invasor de bajo grado. Orificio ureteral izquierdo.</a:t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-Ca urotelial Invasor de alto grado. Pared derecha y piso. Muscular propia +  PV+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Focos de Ca urotelial papilar no invasor de alto grado.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 3</a:t>
            </a:r>
            <a:endParaRPr/>
          </a:p>
        </p:txBody>
      </p:sp>
      <p:sp>
        <p:nvSpPr>
          <p:cNvPr id="176" name="Google Shape;176;p3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Masculino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70 años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PSA 5.8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TR negativo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Bp Punción Carcinoma acinar 3 + 4 = 7, Grupo OMS 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5"/>
          <p:cNvPicPr preferRelativeResize="0"/>
          <p:nvPr/>
        </p:nvPicPr>
        <p:blipFill rotWithShape="1">
          <a:blip r:embed="rId3">
            <a:alphaModFix/>
          </a:blip>
          <a:srcRect b="14437" l="5988" r="0" t="395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6"/>
          <p:cNvPicPr preferRelativeResize="0"/>
          <p:nvPr/>
        </p:nvPicPr>
        <p:blipFill rotWithShape="1">
          <a:blip r:embed="rId3">
            <a:alphaModFix/>
          </a:blip>
          <a:srcRect b="0" l="4021" r="0" t="4223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 1</a:t>
            </a:r>
            <a:endParaRPr/>
          </a:p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Paciente femenino.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70 años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Fumadora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Hematuria macroscópica.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7"/>
          <p:cNvPicPr preferRelativeResize="0"/>
          <p:nvPr/>
        </p:nvPicPr>
        <p:blipFill rotWithShape="1">
          <a:blip r:embed="rId3">
            <a:alphaModFix/>
          </a:blip>
          <a:srcRect b="0" l="4571" r="0" t="4798"/>
          <a:stretch/>
        </p:blipFill>
        <p:spPr>
          <a:xfrm>
            <a:off x="1143000" y="8597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8"/>
          <p:cNvPicPr preferRelativeResize="0"/>
          <p:nvPr/>
        </p:nvPicPr>
        <p:blipFill rotWithShape="1">
          <a:blip r:embed="rId3">
            <a:alphaModFix/>
          </a:blip>
          <a:srcRect b="10112" l="0" r="11402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0"/>
          <p:cNvPicPr preferRelativeResize="0"/>
          <p:nvPr/>
        </p:nvPicPr>
        <p:blipFill rotWithShape="1">
          <a:blip r:embed="rId3">
            <a:alphaModFix/>
          </a:blip>
          <a:srcRect b="0" l="5802" r="0" t="10706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/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s"/>
              <a:t>Caso 3</a:t>
            </a:r>
            <a:endParaRPr/>
          </a:p>
        </p:txBody>
      </p:sp>
      <p:sp>
        <p:nvSpPr>
          <p:cNvPr id="212" name="Google Shape;212;p41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Multifocal periférico y transición.</a:t>
            </a:r>
            <a:endParaRPr sz="3100"/>
          </a:p>
          <a:p>
            <a:pPr indent="-33655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Acinar mod</a:t>
            </a:r>
            <a:r>
              <a:rPr lang="es" sz="2700"/>
              <a:t>eradamente </a:t>
            </a: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diferenciado </a:t>
            </a:r>
            <a:r>
              <a:rPr lang="es" sz="2700"/>
              <a:t>3 </a:t>
            </a: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s" sz="2700"/>
              <a:t>4 = 7, Grupo OMS 2.</a:t>
            </a:r>
            <a:endParaRPr sz="3100"/>
          </a:p>
          <a:p>
            <a:pPr indent="-33655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Permeación perineural +++</a:t>
            </a:r>
            <a:endParaRPr sz="3100"/>
          </a:p>
          <a:p>
            <a:pPr indent="-33655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Extensión ext</a:t>
            </a:r>
            <a:r>
              <a:rPr lang="es" sz="2700"/>
              <a:t>raprostática negativa</a:t>
            </a:r>
            <a:endParaRPr sz="3100"/>
          </a:p>
          <a:p>
            <a:pPr indent="-33655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Márgenes: Apex </a:t>
            </a:r>
            <a:r>
              <a:rPr lang="es" sz="2700"/>
              <a:t>positivo</a:t>
            </a:r>
            <a:endParaRPr sz="3100"/>
          </a:p>
          <a:p>
            <a:pPr indent="-33655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Vesículas seminales </a:t>
            </a:r>
            <a:r>
              <a:rPr lang="es" sz="2700"/>
              <a:t>negativas.</a:t>
            </a:r>
            <a:endParaRPr sz="2700"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s" sz="2700"/>
              <a:t>pT2 N0. </a:t>
            </a:r>
            <a:r>
              <a:rPr lang="es" sz="2900"/>
              <a:t>Pronóstico: 90% sobrevida a 10 años.</a:t>
            </a:r>
            <a:endParaRPr sz="27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 4</a:t>
            </a:r>
            <a:endParaRPr/>
          </a:p>
        </p:txBody>
      </p:sp>
      <p:sp>
        <p:nvSpPr>
          <p:cNvPr id="218" name="Google Shape;218;p4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Paciente masculino.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75 años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PSA 15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TR positivo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Bp Punción: Carcinoma Acinar poco diferenciado, 4 + 4 = 8, Grupo OMS 4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3"/>
          <p:cNvPicPr preferRelativeResize="0"/>
          <p:nvPr/>
        </p:nvPicPr>
        <p:blipFill rotWithShape="1">
          <a:blip r:embed="rId3">
            <a:alphaModFix/>
          </a:blip>
          <a:srcRect b="0" l="4324" r="0" t="6942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4"/>
          <p:cNvPicPr preferRelativeResize="0"/>
          <p:nvPr/>
        </p:nvPicPr>
        <p:blipFill rotWithShape="1">
          <a:blip r:embed="rId3">
            <a:alphaModFix/>
          </a:blip>
          <a:srcRect b="0" l="2865" r="0" t="4607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5372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6"/>
          <p:cNvPicPr preferRelativeResize="0"/>
          <p:nvPr/>
        </p:nvPicPr>
        <p:blipFill rotWithShape="1">
          <a:blip r:embed="rId3">
            <a:alphaModFix/>
          </a:blip>
          <a:srcRect b="7400" l="5379" r="6576" t="3544"/>
          <a:stretch/>
        </p:blipFill>
        <p:spPr>
          <a:xfrm>
            <a:off x="1143000" y="600"/>
            <a:ext cx="6858000" cy="5142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000" y="7520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8"/>
          <p:cNvPicPr preferRelativeResize="0"/>
          <p:nvPr/>
        </p:nvPicPr>
        <p:blipFill rotWithShape="1">
          <a:blip r:embed="rId3">
            <a:alphaModFix/>
          </a:blip>
          <a:srcRect b="0" l="4628" r="3712" t="7986"/>
          <a:stretch/>
        </p:blipFill>
        <p:spPr>
          <a:xfrm>
            <a:off x="1143000" y="41672"/>
            <a:ext cx="6858000" cy="510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9"/>
          <p:cNvSpPr txBox="1"/>
          <p:nvPr>
            <p:ph type="title"/>
          </p:nvPr>
        </p:nvSpPr>
        <p:spPr>
          <a:xfrm>
            <a:off x="609600" y="205978"/>
            <a:ext cx="79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</a:pPr>
            <a:r>
              <a:t/>
            </a:r>
            <a:endParaRPr/>
          </a:p>
        </p:txBody>
      </p:sp>
      <p:pic>
        <p:nvPicPr>
          <p:cNvPr descr="IMG_1851.jpg" id="254" name="Google Shape;254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7525" l="0" r="0" t="17518"/>
          <a:stretch/>
        </p:blipFill>
        <p:spPr>
          <a:xfrm>
            <a:off x="242700" y="1200150"/>
            <a:ext cx="8720100" cy="33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1"/>
          <p:cNvSpPr txBox="1"/>
          <p:nvPr>
            <p:ph type="title"/>
          </p:nvPr>
        </p:nvSpPr>
        <p:spPr>
          <a:xfrm>
            <a:off x="609600" y="205978"/>
            <a:ext cx="79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</a:pPr>
            <a:r>
              <a:t/>
            </a:r>
            <a:endParaRPr/>
          </a:p>
        </p:txBody>
      </p:sp>
      <p:pic>
        <p:nvPicPr>
          <p:cNvPr descr="IMG_1853.jpg" id="265" name="Google Shape;265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389" l="0" r="0" t="15382"/>
          <a:stretch/>
        </p:blipFill>
        <p:spPr>
          <a:xfrm>
            <a:off x="609600" y="1200150"/>
            <a:ext cx="79248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/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s"/>
              <a:t>Caso 4</a:t>
            </a:r>
            <a:endParaRPr/>
          </a:p>
        </p:txBody>
      </p:sp>
      <p:sp>
        <p:nvSpPr>
          <p:cNvPr id="271" name="Google Shape;271;p52"/>
          <p:cNvSpPr txBox="1"/>
          <p:nvPr>
            <p:ph idx="1" type="body"/>
          </p:nvPr>
        </p:nvSpPr>
        <p:spPr>
          <a:xfrm>
            <a:off x="468312" y="1006078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Multifocal periférico. 12.2 cc. 10%</a:t>
            </a:r>
            <a:endParaRPr sz="2700"/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Acinar poco diferenciado </a:t>
            </a:r>
            <a:r>
              <a:rPr lang="es" sz="2700"/>
              <a:t>4 </a:t>
            </a: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s" sz="2700"/>
              <a:t>5 = 9, Grupo OMS 5</a:t>
            </a: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700"/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Permeación perineural y vascular +++</a:t>
            </a:r>
            <a:endParaRPr sz="2700"/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Extensión +++ LPD</a:t>
            </a:r>
            <a:endParaRPr sz="2700"/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Márgenes: Apex +  Capsular +++ bilateral</a:t>
            </a:r>
            <a:endParaRPr sz="2700"/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Ganglios 2 positivos derechos</a:t>
            </a:r>
            <a:endParaRPr sz="2700"/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es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Vesículas seminales + bilateral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pT3b N1 50% de sobrevida a 10 años.</a:t>
            </a:r>
            <a:endParaRPr sz="2700"/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0" l="6807" r="2907" t="6480"/>
          <a:stretch/>
        </p:blipFill>
        <p:spPr>
          <a:xfrm>
            <a:off x="0" y="3572"/>
            <a:ext cx="6858000" cy="513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4">
            <a:alphaModFix/>
          </a:blip>
          <a:srcRect b="0" l="6173" r="0" t="5195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0" y="1788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 rotWithShape="1">
          <a:blip r:embed="rId6">
            <a:alphaModFix/>
          </a:blip>
          <a:srcRect b="0" l="5320" r="0" t="5195"/>
          <a:stretch/>
        </p:blipFill>
        <p:spPr>
          <a:xfrm>
            <a:off x="2286000" y="-3575"/>
            <a:ext cx="6858000" cy="5150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Caso </a:t>
            </a:r>
            <a:r>
              <a:rPr lang="es"/>
              <a:t>1</a:t>
            </a:r>
            <a:endParaRPr/>
          </a:p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Carcinoma Urotelial Invasor de alto Grado con focos de diferenciación escamosa.</a:t>
            </a:r>
            <a:endParaRPr/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"/>
              <a:t>Infiltra hasta tejido adiposo perivesical.</a:t>
            </a:r>
            <a:endParaRPr/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"/>
              <a:t>pT3a N0</a:t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 2</a:t>
            </a:r>
            <a:endParaRPr/>
          </a:p>
        </p:txBody>
      </p:sp>
      <p:sp>
        <p:nvSpPr>
          <p:cNvPr id="122" name="Google Shape;122;p2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Paciente Masculino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60 años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Trabajador en </a:t>
            </a:r>
            <a:r>
              <a:rPr lang="es"/>
              <a:t>fábrica</a:t>
            </a:r>
            <a:r>
              <a:rPr lang="es"/>
              <a:t> de pinturas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Fumador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Hematuria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"/>
              <a:t>Cistoscopia tumor bifocal.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300" y="1151925"/>
            <a:ext cx="5322100" cy="399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 2, Tumor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/>
          </a:blip>
          <a:srcRect b="0" l="5222" r="0" t="3044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