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60" r:id="rId5"/>
    <p:sldId id="259" r:id="rId6"/>
    <p:sldId id="261" r:id="rId7"/>
    <p:sldId id="262" r:id="rId8"/>
    <p:sldId id="263" r:id="rId9"/>
    <p:sldId id="265" r:id="rId10"/>
    <p:sldId id="264" r:id="rId11"/>
    <p:sldId id="266" r:id="rId12"/>
    <p:sldId id="267" r:id="rId13"/>
    <p:sldId id="268" r:id="rId14"/>
    <p:sldId id="269" r:id="rId15"/>
    <p:sldId id="271" r:id="rId16"/>
    <p:sldId id="270" r:id="rId17"/>
    <p:sldId id="272"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0F765-9178-4472-AAF1-F768173A0947}" type="datetimeFigureOut">
              <a:rPr lang="es-CL" smtClean="0"/>
              <a:t>26-04-2023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DBD27-638E-4FBD-8020-5FD438905B84}" type="slidenum">
              <a:rPr lang="es-CL" smtClean="0"/>
              <a:t>‹Nº›</a:t>
            </a:fld>
            <a:endParaRPr lang="es-CL"/>
          </a:p>
        </p:txBody>
      </p:sp>
    </p:spTree>
    <p:extLst>
      <p:ext uri="{BB962C8B-B14F-4D97-AF65-F5344CB8AC3E}">
        <p14:creationId xmlns:p14="http://schemas.microsoft.com/office/powerpoint/2010/main" val="152461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A la izquierda</a:t>
            </a:r>
            <a:r>
              <a:rPr lang="es-CL" baseline="0" dirty="0" smtClean="0"/>
              <a:t> anatomía de pulmones. El derecho presenta tres lóbulos con sus respectivos bronquios y el izquierdo dos lóbulos. A la derecha la unidad respiratoria terminal o </a:t>
            </a:r>
            <a:r>
              <a:rPr lang="es-CL" baseline="0" dirty="0" err="1" smtClean="0"/>
              <a:t>acino</a:t>
            </a:r>
            <a:r>
              <a:rPr lang="es-CL" baseline="0" dirty="0" smtClean="0"/>
              <a:t>, representada por el bronquiolo, conducto y saco alveolar con la </a:t>
            </a:r>
            <a:r>
              <a:rPr lang="es-CL" baseline="0" dirty="0" err="1" smtClean="0"/>
              <a:t>vasculatura</a:t>
            </a:r>
            <a:r>
              <a:rPr lang="es-CL" baseline="0" dirty="0" smtClean="0"/>
              <a:t> acompañante.</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2</a:t>
            </a:fld>
            <a:endParaRPr lang="es-CL"/>
          </a:p>
        </p:txBody>
      </p:sp>
    </p:spTree>
    <p:extLst>
      <p:ext uri="{BB962C8B-B14F-4D97-AF65-F5344CB8AC3E}">
        <p14:creationId xmlns:p14="http://schemas.microsoft.com/office/powerpoint/2010/main" val="286623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Depósitos de membranas hialinas con edema intersticial e hiperplasia</a:t>
            </a:r>
            <a:r>
              <a:rPr lang="es-CL" baseline="0" dirty="0" smtClean="0"/>
              <a:t> de </a:t>
            </a:r>
            <a:r>
              <a:rPr lang="es-CL" baseline="0" dirty="0" err="1" smtClean="0"/>
              <a:t>neumocitos</a:t>
            </a:r>
            <a:r>
              <a:rPr lang="es-CL" baseline="0" dirty="0" smtClean="0"/>
              <a:t> tipo II</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24</a:t>
            </a:fld>
            <a:endParaRPr lang="es-CL"/>
          </a:p>
        </p:txBody>
      </p:sp>
    </p:spTree>
    <p:extLst>
      <p:ext uri="{BB962C8B-B14F-4D97-AF65-F5344CB8AC3E}">
        <p14:creationId xmlns:p14="http://schemas.microsoft.com/office/powerpoint/2010/main" val="150492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A9B5930-A544-417B-A520-6D6B874E8509}" type="slidenum">
              <a:rPr lang="en-US" altLang="es-CL" sz="1200" smtClean="0"/>
              <a:pPr/>
              <a:t>30</a:t>
            </a:fld>
            <a:endParaRPr lang="en-US" altLang="es-CL" sz="12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51" tIns="45075" rIns="90151" bIns="45075"/>
          <a:lstStyle/>
          <a:p>
            <a:pPr marL="169863" indent="-169863"/>
            <a:r>
              <a:rPr lang="en-US" altLang="es-CL" smtClean="0">
                <a:latin typeface="Times New Roman" panose="02020603050405020304" pitchFamily="18" charset="0"/>
                <a:ea typeface="ＭＳ Ｐゴシック" panose="020B0600070205080204" pitchFamily="34" charset="-128"/>
              </a:rPr>
              <a:t>	The American Thoracic Society (ATS) and the European Respiratory Society (ERS), in collaboration with the American College of Chest Physicians (ACCP), published an International Consensus Statement on the diagnosis and treatment of IPF. This statement emphasized that the definite diagnosis of IPF requires a surgical lung biopsy showing UIP, which is an idiopathic, progressive, diffuse fibrosing process involving the lung parenchyma.</a:t>
            </a:r>
          </a:p>
          <a:p>
            <a:pPr marL="169863" indent="-169863"/>
            <a:r>
              <a:rPr lang="en-US" altLang="es-CL" smtClean="0">
                <a:latin typeface="Times New Roman" panose="02020603050405020304" pitchFamily="18" charset="0"/>
                <a:ea typeface="ＭＳ Ｐゴシック" panose="020B0600070205080204" pitchFamily="34" charset="-128"/>
              </a:rPr>
              <a:t>	A surgical lung biopsy is recommended in patients with suspected IPF who have no contraindications to surgery and for whom the potential benefits outweigh the surgical risks, especially those with clinical or radiographic features that are not typical for IPF.</a:t>
            </a:r>
          </a:p>
          <a:p>
            <a:pPr marL="169863" indent="-169863"/>
            <a:r>
              <a:rPr lang="en-US" altLang="es-CL" smtClean="0">
                <a:latin typeface="Times New Roman" panose="02020603050405020304" pitchFamily="18" charset="0"/>
                <a:ea typeface="ＭＳ Ｐゴシック" panose="020B0600070205080204" pitchFamily="34" charset="-128"/>
              </a:rPr>
              <a:t>	Surgical lung biopsy, either by open thoracotomy or, preferentially, by video-assisted thoracoscopy, provides the best tissue samples to distinguish UIP from other forms of IIP and to exclude other processes that mimic IPF when identified in the setting of interstitial lung disease (ILD) of unknown etiology. The histopathologic patterns of DIP, RBILD, AIR and NSIP are to be excluded from the group of patients with IPF.</a:t>
            </a:r>
            <a:r>
              <a:rPr lang="en-US" altLang="es-CL" baseline="30000" smtClean="0">
                <a:latin typeface="Times New Roman" panose="02020603050405020304" pitchFamily="18" charset="0"/>
                <a:ea typeface="ＭＳ Ｐゴシック" panose="020B0600070205080204" pitchFamily="34" charset="-128"/>
              </a:rPr>
              <a:t>1,2</a:t>
            </a:r>
            <a:endParaRPr lang="en-US" altLang="es-CL" smtClean="0">
              <a:latin typeface="Times New Roman" panose="02020603050405020304" pitchFamily="18" charset="0"/>
              <a:ea typeface="ＭＳ Ｐゴシック" panose="020B0600070205080204" pitchFamily="34" charset="-128"/>
            </a:endParaRPr>
          </a:p>
          <a:p>
            <a:pPr marL="169863" indent="-169863"/>
            <a:endParaRPr lang="en-US" altLang="es-CL" smtClean="0">
              <a:latin typeface="Times New Roman" panose="02020603050405020304" pitchFamily="18" charset="0"/>
              <a:ea typeface="ＭＳ Ｐゴシック" panose="020B0600070205080204" pitchFamily="34" charset="-128"/>
            </a:endParaRPr>
          </a:p>
          <a:p>
            <a:pPr marL="169863" indent="-169863"/>
            <a:r>
              <a:rPr lang="en-US" altLang="es-CL" smtClean="0">
                <a:latin typeface="Times New Roman" panose="02020603050405020304" pitchFamily="18" charset="0"/>
                <a:ea typeface="ＭＳ Ｐゴシック" panose="020B0600070205080204" pitchFamily="34" charset="-128"/>
              </a:rPr>
              <a:t>1.	American Thoracic Society, European Respiratory Society. Idiopathic pulmonary fibrosis: diagnosis and treatment. International Consensus Statement. </a:t>
            </a:r>
            <a:r>
              <a:rPr lang="en-US" altLang="es-CL" i="1" smtClean="0">
                <a:latin typeface="Times New Roman" panose="02020603050405020304" pitchFamily="18" charset="0"/>
                <a:ea typeface="ＭＳ Ｐゴシック" panose="020B0600070205080204" pitchFamily="34" charset="-128"/>
              </a:rPr>
              <a:t>Am J Respir Crit Care Med.</a:t>
            </a:r>
            <a:r>
              <a:rPr lang="en-US" altLang="es-CL" smtClean="0">
                <a:latin typeface="Times New Roman" panose="02020603050405020304" pitchFamily="18" charset="0"/>
                <a:ea typeface="ＭＳ Ｐゴシック" panose="020B0600070205080204" pitchFamily="34" charset="-128"/>
              </a:rPr>
              <a:t> 2000;161:646-664.</a:t>
            </a:r>
          </a:p>
          <a:p>
            <a:pPr marL="169863" indent="-169863"/>
            <a:r>
              <a:rPr lang="en-US" altLang="es-CL" smtClean="0">
                <a:latin typeface="Times New Roman" panose="02020603050405020304" pitchFamily="18" charset="0"/>
                <a:ea typeface="ＭＳ Ｐゴシック" panose="020B0600070205080204" pitchFamily="34" charset="-128"/>
              </a:rPr>
              <a:t>2.	Katzenstein ALA, Myers JL. Idiopathic pulmonary fibrosis. Clinical relevance of pathologic classification. </a:t>
            </a:r>
            <a:r>
              <a:rPr lang="en-US" altLang="es-CL" i="1" smtClean="0">
                <a:latin typeface="Times New Roman" panose="02020603050405020304" pitchFamily="18" charset="0"/>
                <a:ea typeface="ＭＳ Ｐゴシック" panose="020B0600070205080204" pitchFamily="34" charset="-128"/>
              </a:rPr>
              <a:t>Am J Respir Crit Care Med.</a:t>
            </a:r>
            <a:r>
              <a:rPr lang="en-US" altLang="es-CL" smtClean="0">
                <a:latin typeface="Times New Roman" panose="02020603050405020304" pitchFamily="18" charset="0"/>
                <a:ea typeface="ＭＳ Ｐゴシック" panose="020B0600070205080204" pitchFamily="34" charset="-128"/>
              </a:rPr>
              <a:t> 1998;157:1301-1315.</a:t>
            </a:r>
          </a:p>
          <a:p>
            <a:pPr marL="169863" indent="-169863"/>
            <a:endParaRPr lang="en-US" altLang="es-CL" sz="110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505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43E1333-055D-4A9F-8F41-AFB8359E536A}" type="slidenum">
              <a:rPr lang="en-US" altLang="es-CL" sz="1200" smtClean="0"/>
              <a:pPr/>
              <a:t>31</a:t>
            </a:fld>
            <a:endParaRPr lang="en-US" altLang="es-CL" sz="1200" smtClean="0"/>
          </a:p>
        </p:txBody>
      </p:sp>
    </p:spTree>
    <p:extLst>
      <p:ext uri="{BB962C8B-B14F-4D97-AF65-F5344CB8AC3E}">
        <p14:creationId xmlns:p14="http://schemas.microsoft.com/office/powerpoint/2010/main" val="397253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DC5EC4E-E0C5-4460-8232-7B7145F21252}" type="slidenum">
              <a:rPr lang="en-US" altLang="es-CL" sz="1200" smtClean="0"/>
              <a:pPr/>
              <a:t>32</a:t>
            </a:fld>
            <a:endParaRPr lang="en-US" altLang="es-CL" sz="1200" smtClean="0"/>
          </a:p>
        </p:txBody>
      </p:sp>
      <p:sp>
        <p:nvSpPr>
          <p:cNvPr id="37891" name="Rectangle 2"/>
          <p:cNvSpPr>
            <a:spLocks noGrp="1" noRot="1" noChangeAspect="1" noChangeArrowheads="1" noTextEdit="1"/>
          </p:cNvSpPr>
          <p:nvPr>
            <p:ph type="sldImg"/>
          </p:nvPr>
        </p:nvSpPr>
        <p:spPr>
          <a:xfrm>
            <a:off x="1144588" y="685800"/>
            <a:ext cx="4572000" cy="3429000"/>
          </a:xfrm>
          <a:ln/>
        </p:spPr>
      </p:sp>
      <p:sp>
        <p:nvSpPr>
          <p:cNvPr id="497667" name="Rectangle 3"/>
          <p:cNvSpPr>
            <a:spLocks noGrp="1" noChangeArrowheads="1"/>
          </p:cNvSpPr>
          <p:nvPr>
            <p:ph type="body" idx="1"/>
          </p:nvPr>
        </p:nvSpPr>
        <p:spPr>
          <a:xfrm>
            <a:off x="915988" y="4341813"/>
            <a:ext cx="5026025" cy="4116387"/>
          </a:xfrm>
          <a:ln/>
        </p:spPr>
        <p:txBody>
          <a:bodyPr lIns="90712" tIns="45356" rIns="90712" bIns="45356"/>
          <a:lstStyle/>
          <a:p>
            <a:pPr defTabSz="904875">
              <a:defRPr/>
            </a:pPr>
            <a:endParaRPr lang="en-US" smtClean="0">
              <a:cs typeface="+mn-cs"/>
            </a:endParaRPr>
          </a:p>
          <a:p>
            <a:pPr defTabSz="904875">
              <a:defRPr/>
            </a:pPr>
            <a:r>
              <a:rPr lang="en-US" smtClean="0">
                <a:cs typeface="+mn-cs"/>
              </a:rPr>
              <a:t>This HRCT scan shows a reticular pattern with a predominantly subpleural distribution in a patient with mid- to late-stage IPF. Septal thickening and honeycombing are also seen.</a:t>
            </a:r>
          </a:p>
          <a:p>
            <a:pPr defTabSz="904875">
              <a:defRPr/>
            </a:pPr>
            <a:endParaRPr lang="en-US" smtClean="0">
              <a:cs typeface="+mn-cs"/>
            </a:endParaRPr>
          </a:p>
          <a:p>
            <a:pPr defTabSz="904875">
              <a:defRPr/>
            </a:pPr>
            <a:endParaRPr lang="en-US" smtClean="0">
              <a:cs typeface="+mn-cs"/>
            </a:endParaRPr>
          </a:p>
          <a:p>
            <a:pPr defTabSz="904875">
              <a:defRPr/>
            </a:pPr>
            <a:endParaRPr lang="en-US" smtClean="0">
              <a:cs typeface="+mn-cs"/>
            </a:endParaRPr>
          </a:p>
          <a:p>
            <a:pPr defTabSz="904875">
              <a:defRPr/>
            </a:pPr>
            <a:endParaRPr lang="en-US" smtClean="0">
              <a:cs typeface="+mn-cs"/>
            </a:endParaRPr>
          </a:p>
        </p:txBody>
      </p:sp>
      <p:sp>
        <p:nvSpPr>
          <p:cNvPr id="37893" name="Text Box 4"/>
          <p:cNvSpPr txBox="1">
            <a:spLocks noChangeArrowheads="1"/>
          </p:cNvSpPr>
          <p:nvPr/>
        </p:nvSpPr>
        <p:spPr bwMode="auto">
          <a:xfrm>
            <a:off x="204788" y="3221038"/>
            <a:ext cx="8493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115000"/>
              </a:lnSpc>
            </a:pPr>
            <a:r>
              <a:rPr lang="en-US" altLang="es-CL" sz="1200">
                <a:latin typeface="Arial" panose="020B0604020202020204" pitchFamily="34" charset="0"/>
              </a:rPr>
              <a:t>Diagnosis</a:t>
            </a:r>
          </a:p>
        </p:txBody>
      </p:sp>
      <p:sp>
        <p:nvSpPr>
          <p:cNvPr id="37894" name="Text Box 5"/>
          <p:cNvSpPr txBox="1">
            <a:spLocks noChangeArrowheads="1"/>
          </p:cNvSpPr>
          <p:nvPr/>
        </p:nvSpPr>
        <p:spPr bwMode="auto">
          <a:xfrm>
            <a:off x="5668963" y="3136900"/>
            <a:ext cx="555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115000"/>
              </a:lnSpc>
            </a:pPr>
            <a:r>
              <a:rPr lang="en-US" altLang="es-CL" sz="1200">
                <a:latin typeface="Arial" panose="020B0604020202020204" pitchFamily="34" charset="0"/>
              </a:rPr>
              <a:t>1 Min</a:t>
            </a:r>
          </a:p>
        </p:txBody>
      </p:sp>
      <p:sp>
        <p:nvSpPr>
          <p:cNvPr id="37895" name="Text Box 6"/>
          <p:cNvSpPr txBox="1">
            <a:spLocks noChangeArrowheads="1"/>
          </p:cNvSpPr>
          <p:nvPr/>
        </p:nvSpPr>
        <p:spPr bwMode="auto">
          <a:xfrm>
            <a:off x="5745163" y="3898900"/>
            <a:ext cx="1030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115000"/>
              </a:lnSpc>
            </a:pPr>
            <a:r>
              <a:rPr lang="en-US" altLang="es-CL" sz="1200">
                <a:latin typeface="Arial" panose="020B0604020202020204" pitchFamily="34" charset="0"/>
              </a:rPr>
              <a:t>Yes: 2 clicks</a:t>
            </a:r>
          </a:p>
        </p:txBody>
      </p:sp>
    </p:spTree>
    <p:extLst>
      <p:ext uri="{BB962C8B-B14F-4D97-AF65-F5344CB8AC3E}">
        <p14:creationId xmlns:p14="http://schemas.microsoft.com/office/powerpoint/2010/main" val="1748093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587D458-0024-4265-BE97-B68CDD5B4C26}" type="slidenum">
              <a:rPr lang="en-US" altLang="es-CL" sz="1200" smtClean="0"/>
              <a:pPr/>
              <a:t>33</a:t>
            </a:fld>
            <a:endParaRPr lang="en-US" altLang="es-CL" sz="1200" smtClean="0"/>
          </a:p>
        </p:txBody>
      </p:sp>
      <p:sp>
        <p:nvSpPr>
          <p:cNvPr id="39939"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855420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3ECF68-9CA5-4DB2-98AD-8B966CBDC15F}" type="slidenum">
              <a:rPr lang="en-US" altLang="es-CL" sz="1200" smtClean="0"/>
              <a:pPr/>
              <a:t>37</a:t>
            </a:fld>
            <a:endParaRPr lang="en-US" altLang="es-CL" sz="1200" smtClean="0"/>
          </a:p>
        </p:txBody>
      </p:sp>
    </p:spTree>
    <p:extLst>
      <p:ext uri="{BB962C8B-B14F-4D97-AF65-F5344CB8AC3E}">
        <p14:creationId xmlns:p14="http://schemas.microsoft.com/office/powerpoint/2010/main" val="3517984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6A1F41D-C9A2-499F-BF2E-960AFB276CF8}" type="slidenum">
              <a:rPr lang="en-US" altLang="es-CL" sz="1200" smtClean="0"/>
              <a:pPr/>
              <a:t>38</a:t>
            </a:fld>
            <a:endParaRPr lang="en-US" altLang="es-CL" sz="1200" smtClean="0"/>
          </a:p>
        </p:txBody>
      </p:sp>
      <p:sp>
        <p:nvSpPr>
          <p:cNvPr id="47107" name="Rectangle 2"/>
          <p:cNvSpPr>
            <a:spLocks noGrp="1" noRot="1" noChangeAspect="1" noChangeArrowheads="1" noTextEdit="1"/>
          </p:cNvSpPr>
          <p:nvPr>
            <p:ph type="sldImg"/>
          </p:nvPr>
        </p:nvSpPr>
        <p:spPr>
          <a:xfrm>
            <a:off x="1366838" y="976313"/>
            <a:ext cx="4124325" cy="3094037"/>
          </a:xfrm>
          <a:ln/>
        </p:spPr>
      </p:sp>
    </p:spTree>
    <p:extLst>
      <p:ext uri="{BB962C8B-B14F-4D97-AF65-F5344CB8AC3E}">
        <p14:creationId xmlns:p14="http://schemas.microsoft.com/office/powerpoint/2010/main" val="311293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Imagen histológica</a:t>
            </a:r>
            <a:r>
              <a:rPr lang="es-CL" baseline="0" dirty="0" smtClean="0"/>
              <a:t> de la tráquea que muestra el cartílago en forma de C (*) y el músculo de la porción posterior (flecha blanca)</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3</a:t>
            </a:fld>
            <a:endParaRPr lang="es-CL"/>
          </a:p>
        </p:txBody>
      </p:sp>
    </p:spTree>
    <p:extLst>
      <p:ext uri="{BB962C8B-B14F-4D97-AF65-F5344CB8AC3E}">
        <p14:creationId xmlns:p14="http://schemas.microsoft.com/office/powerpoint/2010/main" val="3788416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En esta</a:t>
            </a:r>
            <a:r>
              <a:rPr lang="es-CL" baseline="0" dirty="0" smtClean="0"/>
              <a:t> diapositiva se aprecia el epitelio respiratorio que reviste la tráquea y la submucosa laxa con vasos sanguíneos.</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4</a:t>
            </a:fld>
            <a:endParaRPr lang="es-CL"/>
          </a:p>
        </p:txBody>
      </p:sp>
    </p:spTree>
    <p:extLst>
      <p:ext uri="{BB962C8B-B14F-4D97-AF65-F5344CB8AC3E}">
        <p14:creationId xmlns:p14="http://schemas.microsoft.com/office/powerpoint/2010/main" val="29268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El</a:t>
            </a:r>
            <a:r>
              <a:rPr lang="es-CL" baseline="0" dirty="0" smtClean="0"/>
              <a:t> bronquio contiene cartílago y epitelio cilíndrico </a:t>
            </a:r>
            <a:r>
              <a:rPr lang="es-CL" baseline="0" dirty="0" err="1" smtClean="0"/>
              <a:t>pseudoestratificado</a:t>
            </a:r>
            <a:r>
              <a:rPr lang="es-CL" baseline="0" dirty="0" smtClean="0"/>
              <a:t> similar a la tráquea, pero los anillos son incompletos y la membrana basal es más delgada. En esta imagen se ven las glándulas submucosas (*) que se encuentran tanto en la tráquea como en los bronquios.</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5</a:t>
            </a:fld>
            <a:endParaRPr lang="es-CL"/>
          </a:p>
        </p:txBody>
      </p:sp>
    </p:spTree>
    <p:extLst>
      <p:ext uri="{BB962C8B-B14F-4D97-AF65-F5344CB8AC3E}">
        <p14:creationId xmlns:p14="http://schemas.microsoft.com/office/powerpoint/2010/main" val="263063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Bronquiolo revestido por epitelio cilíndrico ciliado y rodeado de haces de músculo liso. Se observan macrófagos</a:t>
            </a:r>
            <a:r>
              <a:rPr lang="es-CL" baseline="0" dirty="0" smtClean="0"/>
              <a:t> alveolares (*).</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7</a:t>
            </a:fld>
            <a:endParaRPr lang="es-CL"/>
          </a:p>
        </p:txBody>
      </p:sp>
    </p:spTree>
    <p:extLst>
      <p:ext uri="{BB962C8B-B14F-4D97-AF65-F5344CB8AC3E}">
        <p14:creationId xmlns:p14="http://schemas.microsoft.com/office/powerpoint/2010/main" val="378196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Alveolos y septos </a:t>
            </a:r>
            <a:r>
              <a:rPr lang="es-CL" dirty="0" err="1" smtClean="0"/>
              <a:t>interalveolares</a:t>
            </a:r>
            <a:r>
              <a:rPr lang="es-CL" dirty="0" smtClean="0"/>
              <a:t>.</a:t>
            </a:r>
            <a:r>
              <a:rPr lang="es-CL" baseline="0" dirty="0" smtClean="0"/>
              <a:t> Los capilares de los septos son muy delgados.</a:t>
            </a:r>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8</a:t>
            </a:fld>
            <a:endParaRPr lang="es-CL"/>
          </a:p>
        </p:txBody>
      </p:sp>
    </p:spTree>
    <p:extLst>
      <p:ext uri="{BB962C8B-B14F-4D97-AF65-F5344CB8AC3E}">
        <p14:creationId xmlns:p14="http://schemas.microsoft.com/office/powerpoint/2010/main" val="321060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85DBD27-638E-4FBD-8020-5FD438905B84}" type="slidenum">
              <a:rPr lang="es-CL" smtClean="0"/>
              <a:t>10</a:t>
            </a:fld>
            <a:endParaRPr lang="es-CL"/>
          </a:p>
        </p:txBody>
      </p:sp>
    </p:spTree>
    <p:extLst>
      <p:ext uri="{BB962C8B-B14F-4D97-AF65-F5344CB8AC3E}">
        <p14:creationId xmlns:p14="http://schemas.microsoft.com/office/powerpoint/2010/main" val="477506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EE5CF23-4135-4045-AB12-CC6BBF7B34C0}" type="slidenum">
              <a:rPr lang="en-US" altLang="es-CL" sz="1200" smtClean="0"/>
              <a:pPr/>
              <a:t>18</a:t>
            </a:fld>
            <a:endParaRPr lang="en-US" altLang="es-CL" sz="1200" smtClean="0"/>
          </a:p>
        </p:txBody>
      </p:sp>
      <p:sp>
        <p:nvSpPr>
          <p:cNvPr id="19459" name="Rectangle 2"/>
          <p:cNvSpPr>
            <a:spLocks noGrp="1" noRot="1" noChangeAspect="1" noChangeArrowheads="1" noTextEdit="1"/>
          </p:cNvSpPr>
          <p:nvPr>
            <p:ph type="sldImg"/>
          </p:nvPr>
        </p:nvSpPr>
        <p:spPr>
          <a:xfrm>
            <a:off x="1366838" y="976313"/>
            <a:ext cx="4125912" cy="3094037"/>
          </a:xfrm>
          <a:ln/>
        </p:spPr>
      </p:sp>
    </p:spTree>
    <p:extLst>
      <p:ext uri="{BB962C8B-B14F-4D97-AF65-F5344CB8AC3E}">
        <p14:creationId xmlns:p14="http://schemas.microsoft.com/office/powerpoint/2010/main" val="317682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a:ln/>
        </p:spPr>
      </p:sp>
      <p:sp>
        <p:nvSpPr>
          <p:cNvPr id="21507"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CL" smtClean="0">
                <a:latin typeface="Times New Roman" panose="02020603050405020304" pitchFamily="18" charset="0"/>
                <a:ea typeface="ＭＳ Ｐゴシック" panose="020B0600070205080204" pitchFamily="34" charset="-128"/>
              </a:rPr>
              <a:t>Cvd (enfermedaddes del colageno)</a:t>
            </a:r>
          </a:p>
        </p:txBody>
      </p:sp>
      <p:sp>
        <p:nvSpPr>
          <p:cNvPr id="21508"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461EBE9-B31F-4F87-8187-8176048B6659}" type="slidenum">
              <a:rPr lang="en-US" altLang="es-CL" sz="1200" smtClean="0"/>
              <a:pPr/>
              <a:t>19</a:t>
            </a:fld>
            <a:endParaRPr lang="en-US" altLang="es-CL" sz="1200" smtClean="0"/>
          </a:p>
        </p:txBody>
      </p:sp>
    </p:spTree>
    <p:extLst>
      <p:ext uri="{BB962C8B-B14F-4D97-AF65-F5344CB8AC3E}">
        <p14:creationId xmlns:p14="http://schemas.microsoft.com/office/powerpoint/2010/main" val="354848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C140D92D-8712-4362-B433-E87C21488C7E}"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139533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C140D92D-8712-4362-B433-E87C21488C7E}"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244448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C140D92D-8712-4362-B433-E87C21488C7E}"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101588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C140D92D-8712-4362-B433-E87C21488C7E}"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307281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C140D92D-8712-4362-B433-E87C21488C7E}"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428994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C140D92D-8712-4362-B433-E87C21488C7E}" type="datetimeFigureOut">
              <a:rPr lang="es-CL" smtClean="0"/>
              <a:t>26-04-2023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232296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C140D92D-8712-4362-B433-E87C21488C7E}" type="datetimeFigureOut">
              <a:rPr lang="es-CL" smtClean="0"/>
              <a:t>26-04-2023</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1437137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C140D92D-8712-4362-B433-E87C21488C7E}" type="datetimeFigureOut">
              <a:rPr lang="es-CL" smtClean="0"/>
              <a:t>26-04-2023</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341667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140D92D-8712-4362-B433-E87C21488C7E}" type="datetimeFigureOut">
              <a:rPr lang="es-CL" smtClean="0"/>
              <a:t>26-04-2023</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300654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C140D92D-8712-4362-B433-E87C21488C7E}" type="datetimeFigureOut">
              <a:rPr lang="es-CL" smtClean="0"/>
              <a:t>26-04-2023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270087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C140D92D-8712-4362-B433-E87C21488C7E}" type="datetimeFigureOut">
              <a:rPr lang="es-CL" smtClean="0"/>
              <a:t>26-04-2023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71ECC3C4-8D71-4465-8115-FD3B8E0A3790}" type="slidenum">
              <a:rPr lang="es-CL" smtClean="0"/>
              <a:t>‹Nº›</a:t>
            </a:fld>
            <a:endParaRPr lang="es-CL"/>
          </a:p>
        </p:txBody>
      </p:sp>
    </p:spTree>
    <p:extLst>
      <p:ext uri="{BB962C8B-B14F-4D97-AF65-F5344CB8AC3E}">
        <p14:creationId xmlns:p14="http://schemas.microsoft.com/office/powerpoint/2010/main" val="2153132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0D92D-8712-4362-B433-E87C21488C7E}" type="datetimeFigureOut">
              <a:rPr lang="es-CL" smtClean="0"/>
              <a:t>26-04-2023</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CC3C4-8D71-4465-8115-FD3B8E0A3790}" type="slidenum">
              <a:rPr lang="es-CL" smtClean="0"/>
              <a:t>‹Nº›</a:t>
            </a:fld>
            <a:endParaRPr lang="es-CL"/>
          </a:p>
        </p:txBody>
      </p:sp>
    </p:spTree>
    <p:extLst>
      <p:ext uri="{BB962C8B-B14F-4D97-AF65-F5344CB8AC3E}">
        <p14:creationId xmlns:p14="http://schemas.microsoft.com/office/powerpoint/2010/main" val="1997411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dirty="0" smtClean="0"/>
              <a:t>Patología respiratoria</a:t>
            </a:r>
            <a:endParaRPr lang="es-CL" dirty="0"/>
          </a:p>
        </p:txBody>
      </p:sp>
      <p:sp>
        <p:nvSpPr>
          <p:cNvPr id="3" name="Subtítulo 2"/>
          <p:cNvSpPr>
            <a:spLocks noGrp="1"/>
          </p:cNvSpPr>
          <p:nvPr>
            <p:ph type="subTitle" idx="1"/>
          </p:nvPr>
        </p:nvSpPr>
        <p:spPr/>
        <p:txBody>
          <a:bodyPr/>
          <a:lstStyle/>
          <a:p>
            <a:r>
              <a:rPr lang="es-CL" dirty="0" smtClean="0"/>
              <a:t>Dra. Ma. Ángeles Aldás</a:t>
            </a:r>
          </a:p>
          <a:p>
            <a:r>
              <a:rPr lang="es-CL" dirty="0" smtClean="0"/>
              <a:t>Anatomía Patológica</a:t>
            </a:r>
          </a:p>
          <a:p>
            <a:r>
              <a:rPr lang="es-CL" dirty="0" smtClean="0"/>
              <a:t>HCUCH</a:t>
            </a:r>
            <a:endParaRPr lang="es-CL" dirty="0"/>
          </a:p>
        </p:txBody>
      </p:sp>
      <p:pic>
        <p:nvPicPr>
          <p:cNvPr id="4" name="Picture 8" descr="Hospital Clínico de la Universidad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87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Tipos de </a:t>
            </a:r>
            <a:r>
              <a:rPr lang="es-CL" dirty="0" err="1" smtClean="0"/>
              <a:t>neumocitos</a:t>
            </a:r>
            <a:endParaRPr lang="es-CL" dirty="0"/>
          </a:p>
        </p:txBody>
      </p:sp>
      <p:pic>
        <p:nvPicPr>
          <p:cNvPr id="4098" name="Picture 2" descr="My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456" y="1522489"/>
            <a:ext cx="9395088" cy="4540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654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Infecciones pulmonares</a:t>
            </a:r>
            <a:endParaRPr lang="es-CL" dirty="0"/>
          </a:p>
        </p:txBody>
      </p:sp>
      <p:sp>
        <p:nvSpPr>
          <p:cNvPr id="3" name="Marcador de contenido 2"/>
          <p:cNvSpPr>
            <a:spLocks noGrp="1"/>
          </p:cNvSpPr>
          <p:nvPr>
            <p:ph idx="1"/>
          </p:nvPr>
        </p:nvSpPr>
        <p:spPr/>
        <p:txBody>
          <a:bodyPr/>
          <a:lstStyle/>
          <a:p>
            <a:r>
              <a:rPr lang="es-CL" dirty="0" smtClean="0"/>
              <a:t>Neumonías/neumonitis</a:t>
            </a:r>
          </a:p>
          <a:p>
            <a:r>
              <a:rPr lang="es-CL" dirty="0" smtClean="0"/>
              <a:t>Absceso pulmonar</a:t>
            </a:r>
          </a:p>
          <a:p>
            <a:r>
              <a:rPr lang="es-CL" dirty="0" smtClean="0"/>
              <a:t>Bronquiectasias</a:t>
            </a:r>
            <a:endParaRPr lang="es-CL" dirty="0"/>
          </a:p>
        </p:txBody>
      </p:sp>
      <p:pic>
        <p:nvPicPr>
          <p:cNvPr id="7170" name="Picture 2" descr="Patients with diabetes may have worse lung inf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04006"/>
            <a:ext cx="4508438" cy="3010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58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Neumonía </a:t>
            </a:r>
            <a:endParaRPr lang="es-CL" dirty="0"/>
          </a:p>
        </p:txBody>
      </p:sp>
      <p:sp>
        <p:nvSpPr>
          <p:cNvPr id="3" name="Marcador de contenido 2"/>
          <p:cNvSpPr>
            <a:spLocks noGrp="1"/>
          </p:cNvSpPr>
          <p:nvPr>
            <p:ph idx="1"/>
          </p:nvPr>
        </p:nvSpPr>
        <p:spPr/>
        <p:txBody>
          <a:bodyPr/>
          <a:lstStyle/>
          <a:p>
            <a:r>
              <a:rPr lang="es-CL" dirty="0" smtClean="0"/>
              <a:t>Por localización:</a:t>
            </a:r>
          </a:p>
          <a:p>
            <a:pPr lvl="1"/>
            <a:r>
              <a:rPr lang="es-CL" dirty="0" smtClean="0"/>
              <a:t>Neumonía lobar</a:t>
            </a:r>
          </a:p>
          <a:p>
            <a:pPr lvl="1"/>
            <a:r>
              <a:rPr lang="es-CL" dirty="0" smtClean="0"/>
              <a:t>Bronconeumonía</a:t>
            </a:r>
          </a:p>
          <a:p>
            <a:r>
              <a:rPr lang="es-CL" dirty="0" smtClean="0"/>
              <a:t>Por presentación:</a:t>
            </a:r>
          </a:p>
          <a:p>
            <a:pPr lvl="1"/>
            <a:r>
              <a:rPr lang="es-CL" dirty="0" smtClean="0"/>
              <a:t>“Clásica”</a:t>
            </a:r>
          </a:p>
          <a:p>
            <a:pPr lvl="1"/>
            <a:r>
              <a:rPr lang="es-CL" dirty="0" smtClean="0"/>
              <a:t>Atípica</a:t>
            </a:r>
          </a:p>
          <a:p>
            <a:r>
              <a:rPr lang="es-CL" dirty="0" smtClean="0"/>
              <a:t>Gérmenes: virus, bacterias, múltiples, etc.</a:t>
            </a:r>
          </a:p>
          <a:p>
            <a:r>
              <a:rPr lang="es-CL" dirty="0" smtClean="0"/>
              <a:t>Neumonía = espacio alveolar</a:t>
            </a:r>
          </a:p>
          <a:p>
            <a:r>
              <a:rPr lang="es-CL" dirty="0" smtClean="0"/>
              <a:t>Neumonitis = intersticio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3779" y="1825625"/>
            <a:ext cx="3348038"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77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Absceso pulmonar</a:t>
            </a:r>
            <a:endParaRPr lang="es-CL" dirty="0"/>
          </a:p>
        </p:txBody>
      </p:sp>
      <p:sp>
        <p:nvSpPr>
          <p:cNvPr id="3" name="Marcador de contenido 2"/>
          <p:cNvSpPr>
            <a:spLocks noGrp="1"/>
          </p:cNvSpPr>
          <p:nvPr>
            <p:ph idx="1"/>
          </p:nvPr>
        </p:nvSpPr>
        <p:spPr/>
        <p:txBody>
          <a:bodyPr/>
          <a:lstStyle/>
          <a:p>
            <a:r>
              <a:rPr lang="es-CL" dirty="0" smtClean="0"/>
              <a:t>Infección localizada con supuración y necrosis</a:t>
            </a:r>
          </a:p>
          <a:p>
            <a:r>
              <a:rPr lang="es-CL" dirty="0" smtClean="0"/>
              <a:t>Factores predisponentes:</a:t>
            </a:r>
          </a:p>
          <a:p>
            <a:pPr lvl="1"/>
            <a:r>
              <a:rPr lang="es-CL" dirty="0" smtClean="0"/>
              <a:t>Aspiración</a:t>
            </a:r>
          </a:p>
          <a:p>
            <a:pPr lvl="1"/>
            <a:r>
              <a:rPr lang="es-CL" dirty="0" smtClean="0"/>
              <a:t>Antecedente de infección primaria</a:t>
            </a:r>
          </a:p>
          <a:p>
            <a:pPr lvl="1"/>
            <a:r>
              <a:rPr lang="es-CL" dirty="0" smtClean="0"/>
              <a:t>Embolia séptica</a:t>
            </a:r>
          </a:p>
          <a:p>
            <a:pPr lvl="1"/>
            <a:r>
              <a:rPr lang="es-CL" dirty="0" smtClean="0"/>
              <a:t>Neoplasia</a:t>
            </a:r>
          </a:p>
          <a:p>
            <a:pPr lvl="1"/>
            <a:r>
              <a:rPr lang="es-CL" dirty="0" smtClean="0"/>
              <a:t>Otros</a:t>
            </a:r>
            <a:endParaRPr lang="es-CL" dirty="0"/>
          </a:p>
        </p:txBody>
      </p:sp>
      <p:pic>
        <p:nvPicPr>
          <p:cNvPr id="8194" name="Picture 2" descr="Pulmonary abscess | Radiology Case | Radiopaedia.or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6287" y="2409645"/>
            <a:ext cx="4105706" cy="4105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314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Bronquiectasias</a:t>
            </a:r>
            <a:endParaRPr lang="es-CL" dirty="0"/>
          </a:p>
        </p:txBody>
      </p:sp>
      <p:sp>
        <p:nvSpPr>
          <p:cNvPr id="3" name="Marcador de contenido 2"/>
          <p:cNvSpPr>
            <a:spLocks noGrp="1"/>
          </p:cNvSpPr>
          <p:nvPr>
            <p:ph idx="1"/>
          </p:nvPr>
        </p:nvSpPr>
        <p:spPr/>
        <p:txBody>
          <a:bodyPr/>
          <a:lstStyle/>
          <a:p>
            <a:r>
              <a:rPr lang="es-CL" dirty="0" smtClean="0"/>
              <a:t>Dilatación irreversible del bronquio por infección / necrosis</a:t>
            </a:r>
          </a:p>
          <a:p>
            <a:r>
              <a:rPr lang="es-CL" dirty="0" smtClean="0"/>
              <a:t>Causas:</a:t>
            </a:r>
          </a:p>
          <a:p>
            <a:pPr lvl="1"/>
            <a:r>
              <a:rPr lang="es-CL" dirty="0" smtClean="0"/>
              <a:t>Obstrucción bronquial</a:t>
            </a:r>
          </a:p>
          <a:p>
            <a:pPr lvl="1"/>
            <a:r>
              <a:rPr lang="es-CL" dirty="0" smtClean="0"/>
              <a:t>Condiciones congénitas/hereditarias</a:t>
            </a:r>
          </a:p>
          <a:p>
            <a:pPr lvl="1"/>
            <a:r>
              <a:rPr lang="es-CL" dirty="0" smtClean="0"/>
              <a:t>Neumonía necrotizante</a:t>
            </a:r>
            <a:endParaRPr lang="es-C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3265" y="2636036"/>
            <a:ext cx="35941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9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39963" y="136525"/>
            <a:ext cx="7772400" cy="742950"/>
          </a:xfrm>
        </p:spPr>
        <p:txBody>
          <a:bodyPr/>
          <a:lstStyle/>
          <a:p>
            <a:pPr>
              <a:defRPr/>
            </a:pPr>
            <a:r>
              <a:rPr lang="es-ES_tradnl" altLang="es-CL" sz="3600" u="sng" dirty="0"/>
              <a:t>Enfermedades intersticiales </a:t>
            </a:r>
            <a:r>
              <a:rPr lang="es-ES_tradnl" altLang="es-CL" sz="3600" u="sng" dirty="0" smtClean="0"/>
              <a:t>difusas</a:t>
            </a:r>
            <a:endParaRPr lang="en-US" altLang="es-CL" sz="3600" u="sng" dirty="0"/>
          </a:p>
        </p:txBody>
      </p:sp>
      <p:sp>
        <p:nvSpPr>
          <p:cNvPr id="292867" name="Text Box 3"/>
          <p:cNvSpPr txBox="1">
            <a:spLocks noChangeArrowheads="1"/>
          </p:cNvSpPr>
          <p:nvPr/>
        </p:nvSpPr>
        <p:spPr bwMode="auto">
          <a:xfrm>
            <a:off x="2239963" y="817563"/>
            <a:ext cx="6818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s-ES_tradnl" altLang="es-CL" sz="2800" u="sng" dirty="0">
                <a:solidFill>
                  <a:schemeClr val="tx2"/>
                </a:solidFill>
              </a:rPr>
              <a:t>Con </a:t>
            </a:r>
            <a:r>
              <a:rPr lang="es-ES_tradnl" altLang="es-CL" sz="2800" u="sng" dirty="0" smtClean="0">
                <a:solidFill>
                  <a:schemeClr val="tx2"/>
                </a:solidFill>
              </a:rPr>
              <a:t>etiología </a:t>
            </a:r>
            <a:r>
              <a:rPr lang="es-ES_tradnl" altLang="es-CL" sz="2800" u="sng" dirty="0">
                <a:solidFill>
                  <a:schemeClr val="tx2"/>
                </a:solidFill>
              </a:rPr>
              <a:t>Conocida</a:t>
            </a:r>
            <a:endParaRPr lang="en-US" altLang="es-CL" sz="2800" u="sng" dirty="0">
              <a:solidFill>
                <a:schemeClr val="tx2"/>
              </a:solidFill>
            </a:endParaRPr>
          </a:p>
        </p:txBody>
      </p:sp>
      <p:sp>
        <p:nvSpPr>
          <p:cNvPr id="292868" name="Text Box 4"/>
          <p:cNvSpPr txBox="1">
            <a:spLocks noChangeArrowheads="1"/>
          </p:cNvSpPr>
          <p:nvPr/>
        </p:nvSpPr>
        <p:spPr bwMode="auto">
          <a:xfrm>
            <a:off x="2428876" y="1414463"/>
            <a:ext cx="80105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3143250" algn="l"/>
                <a:tab pos="5886450" algn="l"/>
              </a:tabLs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a:t>Sarcoidosis/Berylliosis	Relacionadas a Enf Colágeno	    N. Organización</a:t>
            </a:r>
          </a:p>
          <a:p>
            <a:pPr>
              <a:spcBef>
                <a:spcPct val="50000"/>
              </a:spcBef>
            </a:pPr>
            <a:r>
              <a:rPr lang="en-US" altLang="es-CL" sz="1800"/>
              <a:t>Hipersensibilidad	Relacionadas a drogas	    Amiloidosis</a:t>
            </a:r>
          </a:p>
          <a:p>
            <a:pPr>
              <a:spcBef>
                <a:spcPct val="50000"/>
              </a:spcBef>
            </a:pPr>
            <a:r>
              <a:rPr lang="en-US" altLang="es-CL" sz="1800"/>
              <a:t>Neumonia eosinofila	Neumoconiosis	     Linfangitis RBILD	Proteinosis alveolar	     Vascultitis/DPH</a:t>
            </a:r>
          </a:p>
          <a:p>
            <a:pPr>
              <a:spcBef>
                <a:spcPct val="50000"/>
              </a:spcBef>
            </a:pPr>
            <a:r>
              <a:rPr lang="en-US" altLang="es-CL" sz="1800"/>
              <a:t>Daño alveolar difuso	Bronquiolitis constrictiva	</a:t>
            </a:r>
          </a:p>
        </p:txBody>
      </p:sp>
      <p:sp>
        <p:nvSpPr>
          <p:cNvPr id="292869" name="Text Box 5"/>
          <p:cNvSpPr txBox="1">
            <a:spLocks noChangeArrowheads="1"/>
          </p:cNvSpPr>
          <p:nvPr/>
        </p:nvSpPr>
        <p:spPr bwMode="auto">
          <a:xfrm>
            <a:off x="1935164" y="3603626"/>
            <a:ext cx="8732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s-ES_tradnl" altLang="es-CL" sz="2800" u="sng" dirty="0">
                <a:solidFill>
                  <a:schemeClr val="tx2"/>
                </a:solidFill>
              </a:rPr>
              <a:t>Con </a:t>
            </a:r>
            <a:r>
              <a:rPr lang="es-ES_tradnl" altLang="es-CL" sz="2800" u="sng" dirty="0" smtClean="0">
                <a:solidFill>
                  <a:schemeClr val="tx2"/>
                </a:solidFill>
              </a:rPr>
              <a:t>etiología </a:t>
            </a:r>
            <a:r>
              <a:rPr lang="es-ES_tradnl" altLang="es-CL" sz="2800" u="sng" dirty="0">
                <a:solidFill>
                  <a:schemeClr val="tx2"/>
                </a:solidFill>
              </a:rPr>
              <a:t>desconocida</a:t>
            </a:r>
            <a:endParaRPr lang="en-US" altLang="es-CL" sz="2800" u="sng" dirty="0">
              <a:solidFill>
                <a:schemeClr val="tx2"/>
              </a:solidFill>
            </a:endParaRPr>
          </a:p>
        </p:txBody>
      </p:sp>
      <p:grpSp>
        <p:nvGrpSpPr>
          <p:cNvPr id="2" name="Group 10"/>
          <p:cNvGrpSpPr>
            <a:grpSpLocks/>
          </p:cNvGrpSpPr>
          <p:nvPr/>
        </p:nvGrpSpPr>
        <p:grpSpPr bwMode="auto">
          <a:xfrm>
            <a:off x="1822450" y="4152901"/>
            <a:ext cx="4541838" cy="2430463"/>
            <a:chOff x="200" y="2604"/>
            <a:chExt cx="2861" cy="1531"/>
          </a:xfrm>
        </p:grpSpPr>
        <p:sp>
          <p:nvSpPr>
            <p:cNvPr id="13321" name="Text Box 6"/>
            <p:cNvSpPr txBox="1">
              <a:spLocks noChangeArrowheads="1"/>
            </p:cNvSpPr>
            <p:nvPr/>
          </p:nvSpPr>
          <p:spPr bwMode="auto">
            <a:xfrm>
              <a:off x="298" y="2604"/>
              <a:ext cx="2763" cy="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a:t>Usual interstitial pneumonia (UIP)</a:t>
              </a:r>
            </a:p>
            <a:p>
              <a:pPr>
                <a:spcBef>
                  <a:spcPct val="50000"/>
                </a:spcBef>
              </a:pPr>
              <a:r>
                <a:rPr lang="en-US" altLang="es-CL" sz="1800"/>
                <a:t>Desquamative interstitial pneumonia (DIP)</a:t>
              </a:r>
            </a:p>
            <a:p>
              <a:pPr>
                <a:spcBef>
                  <a:spcPct val="50000"/>
                </a:spcBef>
              </a:pPr>
              <a:r>
                <a:rPr lang="en-US" altLang="es-CL" sz="1800"/>
                <a:t>Non-specific interstitial pneumonia (NSIP)</a:t>
              </a:r>
            </a:p>
            <a:p>
              <a:pPr>
                <a:spcBef>
                  <a:spcPct val="50000"/>
                </a:spcBef>
              </a:pPr>
              <a:r>
                <a:rPr lang="en-US" altLang="es-CL" sz="1800"/>
                <a:t>Lymphocytic interstitial pneumonia (LIP)</a:t>
              </a:r>
            </a:p>
            <a:p>
              <a:pPr>
                <a:spcBef>
                  <a:spcPct val="50000"/>
                </a:spcBef>
              </a:pPr>
              <a:r>
                <a:rPr lang="en-US" altLang="es-CL" sz="1800"/>
                <a:t>Cryptogenic organizing pneumonia (COP)</a:t>
              </a:r>
            </a:p>
            <a:p>
              <a:pPr>
                <a:spcBef>
                  <a:spcPct val="50000"/>
                </a:spcBef>
              </a:pPr>
              <a:r>
                <a:rPr lang="en-US" altLang="es-CL" sz="1800"/>
                <a:t>Acute interstitial pneumonia (AIP)	</a:t>
              </a:r>
            </a:p>
          </p:txBody>
        </p:sp>
        <p:sp>
          <p:nvSpPr>
            <p:cNvPr id="13322" name="Line 8"/>
            <p:cNvSpPr>
              <a:spLocks noChangeShapeType="1"/>
            </p:cNvSpPr>
            <p:nvPr/>
          </p:nvSpPr>
          <p:spPr bwMode="auto">
            <a:xfrm>
              <a:off x="200" y="2645"/>
              <a:ext cx="0" cy="144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sp>
        <p:nvSpPr>
          <p:cNvPr id="292875" name="Text Box 11"/>
          <p:cNvSpPr txBox="1">
            <a:spLocks noChangeArrowheads="1"/>
          </p:cNvSpPr>
          <p:nvPr/>
        </p:nvSpPr>
        <p:spPr bwMode="auto">
          <a:xfrm>
            <a:off x="7086600" y="4362451"/>
            <a:ext cx="33718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dirty="0" err="1" smtClean="0"/>
              <a:t>Neumonía</a:t>
            </a:r>
            <a:endParaRPr lang="en-US" altLang="es-CL" sz="3200" dirty="0"/>
          </a:p>
          <a:p>
            <a:pPr>
              <a:spcBef>
                <a:spcPct val="50000"/>
              </a:spcBef>
            </a:pPr>
            <a:r>
              <a:rPr lang="en-US" altLang="es-CL" sz="3200" dirty="0" err="1"/>
              <a:t>Intersticiales</a:t>
            </a:r>
            <a:endParaRPr lang="en-US" altLang="es-CL" sz="3200" dirty="0"/>
          </a:p>
          <a:p>
            <a:pPr>
              <a:spcBef>
                <a:spcPct val="50000"/>
              </a:spcBef>
            </a:pPr>
            <a:r>
              <a:rPr lang="en-US" altLang="es-CL" sz="3200" dirty="0" err="1"/>
              <a:t>Idiopáticass</a:t>
            </a:r>
            <a:endParaRPr lang="en-US" altLang="es-CL" sz="3200" dirty="0"/>
          </a:p>
        </p:txBody>
      </p:sp>
      <p:sp>
        <p:nvSpPr>
          <p:cNvPr id="292876" name="AutoShape 12"/>
          <p:cNvSpPr>
            <a:spLocks/>
          </p:cNvSpPr>
          <p:nvPr/>
        </p:nvSpPr>
        <p:spPr bwMode="auto">
          <a:xfrm>
            <a:off x="6313489" y="4252913"/>
            <a:ext cx="377825" cy="2278062"/>
          </a:xfrm>
          <a:prstGeom prst="rightBrace">
            <a:avLst>
              <a:gd name="adj1" fmla="val 50245"/>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Tree>
    <p:extLst>
      <p:ext uri="{BB962C8B-B14F-4D97-AF65-F5344CB8AC3E}">
        <p14:creationId xmlns:p14="http://schemas.microsoft.com/office/powerpoint/2010/main" val="21795673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wipe(left)">
                                      <p:cBhvr>
                                        <p:cTn id="7" dur="500"/>
                                        <p:tgtEl>
                                          <p:spTgt spid="292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9286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869"/>
                                        </p:tgtEl>
                                        <p:attrNameLst>
                                          <p:attrName>style.visibility</p:attrName>
                                        </p:attrNameLst>
                                      </p:cBhvr>
                                      <p:to>
                                        <p:strVal val="visible"/>
                                      </p:to>
                                    </p:set>
                                    <p:animEffect transition="in" filter="wipe(left)">
                                      <p:cBhvr>
                                        <p:cTn id="16" dur="500"/>
                                        <p:tgtEl>
                                          <p:spTgt spid="2928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876"/>
                                        </p:tgtEl>
                                        <p:attrNameLst>
                                          <p:attrName>style.visibility</p:attrName>
                                        </p:attrNameLst>
                                      </p:cBhvr>
                                      <p:to>
                                        <p:strVal val="visible"/>
                                      </p:to>
                                    </p:set>
                                    <p:animEffect transition="in" filter="wipe(left)">
                                      <p:cBhvr>
                                        <p:cTn id="26" dur="500"/>
                                        <p:tgtEl>
                                          <p:spTgt spid="292876"/>
                                        </p:tgtEl>
                                      </p:cBhvr>
                                    </p:animEffect>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92875"/>
                                        </p:tgtEl>
                                        <p:attrNameLst>
                                          <p:attrName>style.visibility</p:attrName>
                                        </p:attrNameLst>
                                      </p:cBhvr>
                                      <p:to>
                                        <p:strVal val="visible"/>
                                      </p:to>
                                    </p:set>
                                    <p:animEffect transition="in" filter="wipe(left)">
                                      <p:cBhvr>
                                        <p:cTn id="30" dur="500"/>
                                        <p:tgtEl>
                                          <p:spTgt spid="292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utoUpdateAnimBg="0"/>
      <p:bldP spid="292868" grpId="0" autoUpdateAnimBg="0"/>
      <p:bldP spid="292869" grpId="0" autoUpdateAnimBg="0"/>
      <p:bldP spid="292875" grpId="0"/>
      <p:bldP spid="2928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NSIP celular</a:t>
            </a:r>
            <a:endParaRPr lang="es-CL" dirty="0"/>
          </a:p>
        </p:txBody>
      </p:sp>
      <p:pic>
        <p:nvPicPr>
          <p:cNvPr id="10242" name="Picture 2" descr="https://ars.els-cdn.com/content/image/3-s2.0-B9780323442848000089-f008-013ab-97803234428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304224" cy="42814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99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NSIP fibrosa</a:t>
            </a:r>
            <a:endParaRPr lang="es-CL" dirty="0"/>
          </a:p>
        </p:txBody>
      </p:sp>
      <p:pic>
        <p:nvPicPr>
          <p:cNvPr id="13314" name="Picture 2" descr="https://ars.els-cdn.com/content/image/3-s2.0-B9780323442848000089-f008-017ab-97803234428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256" y="1690688"/>
            <a:ext cx="9201488" cy="38135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33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09801" y="228600"/>
            <a:ext cx="79422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3600"/>
              <a:t>Subtipos de NSIP vs UIP</a:t>
            </a:r>
          </a:p>
        </p:txBody>
      </p:sp>
      <p:sp>
        <p:nvSpPr>
          <p:cNvPr id="8195" name="Text Box 3"/>
          <p:cNvSpPr txBox="1">
            <a:spLocks noChangeArrowheads="1"/>
          </p:cNvSpPr>
          <p:nvPr/>
        </p:nvSpPr>
        <p:spPr bwMode="auto">
          <a:xfrm rot="16200000">
            <a:off x="419894" y="2902744"/>
            <a:ext cx="3092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en-US" altLang="es-CL" sz="2200">
                <a:ln w="0"/>
                <a:solidFill>
                  <a:schemeClr val="accent1"/>
                </a:solidFill>
                <a:effectLst>
                  <a:outerShdw blurRad="38100" dist="25400" dir="5400000" algn="ctr" rotWithShape="0">
                    <a:srgbClr val="6E747A">
                      <a:alpha val="43000"/>
                    </a:srgbClr>
                  </a:outerShdw>
                </a:effectLst>
                <a:latin typeface="Arial" panose="020B0604020202020204" pitchFamily="34" charset="0"/>
              </a:rPr>
              <a:t>Percent</a:t>
            </a:r>
          </a:p>
        </p:txBody>
      </p:sp>
      <p:sp>
        <p:nvSpPr>
          <p:cNvPr id="8196" name="Text Box 4"/>
          <p:cNvSpPr txBox="1">
            <a:spLocks noChangeArrowheads="1"/>
          </p:cNvSpPr>
          <p:nvPr/>
        </p:nvSpPr>
        <p:spPr bwMode="auto">
          <a:xfrm>
            <a:off x="1936750" y="1341439"/>
            <a:ext cx="630238"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100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90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80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70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60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50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40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30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20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10</a:t>
            </a:r>
          </a:p>
          <a:p>
            <a:pPr algn="r">
              <a:lnSpc>
                <a:spcPct val="125000"/>
              </a:lnSpc>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0</a:t>
            </a:r>
          </a:p>
        </p:txBody>
      </p:sp>
      <p:sp>
        <p:nvSpPr>
          <p:cNvPr id="18437" name="Line 5"/>
          <p:cNvSpPr>
            <a:spLocks noChangeShapeType="1"/>
          </p:cNvSpPr>
          <p:nvPr/>
        </p:nvSpPr>
        <p:spPr bwMode="auto">
          <a:xfrm flipH="1">
            <a:off x="2562225" y="1550988"/>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38" name="Line 6"/>
          <p:cNvSpPr>
            <a:spLocks noChangeShapeType="1"/>
          </p:cNvSpPr>
          <p:nvPr/>
        </p:nvSpPr>
        <p:spPr bwMode="auto">
          <a:xfrm flipH="1">
            <a:off x="2562225" y="1909763"/>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39" name="Line 7"/>
          <p:cNvSpPr>
            <a:spLocks noChangeShapeType="1"/>
          </p:cNvSpPr>
          <p:nvPr/>
        </p:nvSpPr>
        <p:spPr bwMode="auto">
          <a:xfrm flipH="1">
            <a:off x="2562225" y="2214563"/>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0" name="Line 8"/>
          <p:cNvSpPr>
            <a:spLocks noChangeShapeType="1"/>
          </p:cNvSpPr>
          <p:nvPr/>
        </p:nvSpPr>
        <p:spPr bwMode="auto">
          <a:xfrm flipH="1">
            <a:off x="2562225" y="2528888"/>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1" name="Line 9"/>
          <p:cNvSpPr>
            <a:spLocks noChangeShapeType="1"/>
          </p:cNvSpPr>
          <p:nvPr/>
        </p:nvSpPr>
        <p:spPr bwMode="auto">
          <a:xfrm flipH="1">
            <a:off x="2562225" y="2832100"/>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2" name="Line 10"/>
          <p:cNvSpPr>
            <a:spLocks noChangeShapeType="1"/>
          </p:cNvSpPr>
          <p:nvPr/>
        </p:nvSpPr>
        <p:spPr bwMode="auto">
          <a:xfrm flipH="1">
            <a:off x="2562225" y="3146425"/>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3" name="Line 11"/>
          <p:cNvSpPr>
            <a:spLocks noChangeShapeType="1"/>
          </p:cNvSpPr>
          <p:nvPr/>
        </p:nvSpPr>
        <p:spPr bwMode="auto">
          <a:xfrm flipH="1">
            <a:off x="2562225" y="3438525"/>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4" name="Line 12"/>
          <p:cNvSpPr>
            <a:spLocks noChangeShapeType="1"/>
          </p:cNvSpPr>
          <p:nvPr/>
        </p:nvSpPr>
        <p:spPr bwMode="auto">
          <a:xfrm flipH="1">
            <a:off x="2562225" y="3752850"/>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5" name="Line 13"/>
          <p:cNvSpPr>
            <a:spLocks noChangeShapeType="1"/>
          </p:cNvSpPr>
          <p:nvPr/>
        </p:nvSpPr>
        <p:spPr bwMode="auto">
          <a:xfrm flipH="1">
            <a:off x="2562225" y="4032250"/>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6" name="Line 14"/>
          <p:cNvSpPr>
            <a:spLocks noChangeShapeType="1"/>
          </p:cNvSpPr>
          <p:nvPr/>
        </p:nvSpPr>
        <p:spPr bwMode="auto">
          <a:xfrm flipH="1">
            <a:off x="2562225" y="4346575"/>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47" name="Line 15"/>
          <p:cNvSpPr>
            <a:spLocks noChangeShapeType="1"/>
          </p:cNvSpPr>
          <p:nvPr/>
        </p:nvSpPr>
        <p:spPr bwMode="auto">
          <a:xfrm flipH="1">
            <a:off x="2562225" y="4660900"/>
            <a:ext cx="5238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8208" name="Rectangle 16"/>
          <p:cNvSpPr>
            <a:spLocks noChangeArrowheads="1"/>
          </p:cNvSpPr>
          <p:nvPr/>
        </p:nvSpPr>
        <p:spPr bwMode="auto">
          <a:xfrm>
            <a:off x="2473325" y="4724400"/>
            <a:ext cx="774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s-CL"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0	1	2	3	4	5	6	7	</a:t>
            </a:r>
          </a:p>
        </p:txBody>
      </p:sp>
      <p:sp>
        <p:nvSpPr>
          <p:cNvPr id="18449" name="Line 17"/>
          <p:cNvSpPr>
            <a:spLocks noChangeShapeType="1"/>
          </p:cNvSpPr>
          <p:nvPr/>
        </p:nvSpPr>
        <p:spPr bwMode="auto">
          <a:xfrm>
            <a:off x="2667000" y="4660900"/>
            <a:ext cx="1588" cy="12858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0" name="Line 18"/>
          <p:cNvSpPr>
            <a:spLocks noChangeShapeType="1"/>
          </p:cNvSpPr>
          <p:nvPr/>
        </p:nvSpPr>
        <p:spPr bwMode="auto">
          <a:xfrm>
            <a:off x="3611563"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1" name="Line 19"/>
          <p:cNvSpPr>
            <a:spLocks noChangeShapeType="1"/>
          </p:cNvSpPr>
          <p:nvPr/>
        </p:nvSpPr>
        <p:spPr bwMode="auto">
          <a:xfrm>
            <a:off x="4491038"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2" name="Line 20"/>
          <p:cNvSpPr>
            <a:spLocks noChangeShapeType="1"/>
          </p:cNvSpPr>
          <p:nvPr/>
        </p:nvSpPr>
        <p:spPr bwMode="auto">
          <a:xfrm>
            <a:off x="5475288"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3" name="Line 21"/>
          <p:cNvSpPr>
            <a:spLocks noChangeShapeType="1"/>
          </p:cNvSpPr>
          <p:nvPr/>
        </p:nvSpPr>
        <p:spPr bwMode="auto">
          <a:xfrm>
            <a:off x="6364288"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4" name="Line 22"/>
          <p:cNvSpPr>
            <a:spLocks noChangeShapeType="1"/>
          </p:cNvSpPr>
          <p:nvPr/>
        </p:nvSpPr>
        <p:spPr bwMode="auto">
          <a:xfrm>
            <a:off x="7297738"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5" name="Line 23"/>
          <p:cNvSpPr>
            <a:spLocks noChangeShapeType="1"/>
          </p:cNvSpPr>
          <p:nvPr/>
        </p:nvSpPr>
        <p:spPr bwMode="auto">
          <a:xfrm>
            <a:off x="8178800"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6" name="Line 24"/>
          <p:cNvSpPr>
            <a:spLocks noChangeShapeType="1"/>
          </p:cNvSpPr>
          <p:nvPr/>
        </p:nvSpPr>
        <p:spPr bwMode="auto">
          <a:xfrm>
            <a:off x="9102725"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57" name="Line 25"/>
          <p:cNvSpPr>
            <a:spLocks noChangeShapeType="1"/>
          </p:cNvSpPr>
          <p:nvPr/>
        </p:nvSpPr>
        <p:spPr bwMode="auto">
          <a:xfrm>
            <a:off x="10034588"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8218" name="Rectangle 26"/>
          <p:cNvSpPr>
            <a:spLocks noChangeArrowheads="1"/>
          </p:cNvSpPr>
          <p:nvPr/>
        </p:nvSpPr>
        <p:spPr bwMode="auto">
          <a:xfrm>
            <a:off x="2557464" y="5030789"/>
            <a:ext cx="7545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en-US" altLang="es-CL" sz="2200" dirty="0">
                <a:ln w="0"/>
                <a:solidFill>
                  <a:schemeClr val="accent1"/>
                </a:solidFill>
                <a:effectLst>
                  <a:outerShdw blurRad="38100" dist="25400" dir="5400000" algn="ctr" rotWithShape="0">
                    <a:srgbClr val="6E747A">
                      <a:alpha val="43000"/>
                    </a:srgbClr>
                  </a:outerShdw>
                </a:effectLst>
                <a:latin typeface="Arial" panose="020B0604020202020204" pitchFamily="34" charset="0"/>
              </a:rPr>
              <a:t>Survival (years)</a:t>
            </a:r>
          </a:p>
        </p:txBody>
      </p:sp>
      <p:grpSp>
        <p:nvGrpSpPr>
          <p:cNvPr id="2" name="Group 48"/>
          <p:cNvGrpSpPr>
            <a:grpSpLocks/>
          </p:cNvGrpSpPr>
          <p:nvPr/>
        </p:nvGrpSpPr>
        <p:grpSpPr bwMode="auto">
          <a:xfrm>
            <a:off x="2649539" y="1600201"/>
            <a:ext cx="7032625" cy="2974975"/>
            <a:chOff x="709" y="1008"/>
            <a:chExt cx="4430" cy="1874"/>
          </a:xfrm>
        </p:grpSpPr>
        <p:sp>
          <p:nvSpPr>
            <p:cNvPr id="18480" name="Freeform 27"/>
            <p:cNvSpPr>
              <a:spLocks/>
            </p:cNvSpPr>
            <p:nvPr/>
          </p:nvSpPr>
          <p:spPr bwMode="auto">
            <a:xfrm>
              <a:off x="709" y="1008"/>
              <a:ext cx="4430" cy="1874"/>
            </a:xfrm>
            <a:custGeom>
              <a:avLst/>
              <a:gdLst>
                <a:gd name="T0" fmla="*/ 0 w 5233"/>
                <a:gd name="T1" fmla="*/ 0 h 1660"/>
                <a:gd name="T2" fmla="*/ 25 w 5233"/>
                <a:gd name="T3" fmla="*/ 47 h 1660"/>
                <a:gd name="T4" fmla="*/ 37 w 5233"/>
                <a:gd name="T5" fmla="*/ 226 h 1660"/>
                <a:gd name="T6" fmla="*/ 72 w 5233"/>
                <a:gd name="T7" fmla="*/ 345 h 1660"/>
                <a:gd name="T8" fmla="*/ 109 w 5233"/>
                <a:gd name="T9" fmla="*/ 428 h 1660"/>
                <a:gd name="T10" fmla="*/ 169 w 5233"/>
                <a:gd name="T11" fmla="*/ 439 h 1660"/>
                <a:gd name="T12" fmla="*/ 229 w 5233"/>
                <a:gd name="T13" fmla="*/ 632 h 1660"/>
                <a:gd name="T14" fmla="*/ 283 w 5233"/>
                <a:gd name="T15" fmla="*/ 834 h 1660"/>
                <a:gd name="T16" fmla="*/ 316 w 5233"/>
                <a:gd name="T17" fmla="*/ 907 h 1660"/>
                <a:gd name="T18" fmla="*/ 373 w 5233"/>
                <a:gd name="T19" fmla="*/ 918 h 1660"/>
                <a:gd name="T20" fmla="*/ 467 w 5233"/>
                <a:gd name="T21" fmla="*/ 942 h 1660"/>
                <a:gd name="T22" fmla="*/ 521 w 5233"/>
                <a:gd name="T23" fmla="*/ 1120 h 1660"/>
                <a:gd name="T24" fmla="*/ 572 w 5233"/>
                <a:gd name="T25" fmla="*/ 1168 h 1660"/>
                <a:gd name="T26" fmla="*/ 610 w 5233"/>
                <a:gd name="T27" fmla="*/ 1298 h 1660"/>
                <a:gd name="T28" fmla="*/ 693 w 5233"/>
                <a:gd name="T29" fmla="*/ 1347 h 1660"/>
                <a:gd name="T30" fmla="*/ 765 w 5233"/>
                <a:gd name="T31" fmla="*/ 1347 h 1660"/>
                <a:gd name="T32" fmla="*/ 795 w 5233"/>
                <a:gd name="T33" fmla="*/ 1418 h 1660"/>
                <a:gd name="T34" fmla="*/ 792 w 5233"/>
                <a:gd name="T35" fmla="*/ 1503 h 1660"/>
                <a:gd name="T36" fmla="*/ 942 w 5233"/>
                <a:gd name="T37" fmla="*/ 1489 h 1660"/>
                <a:gd name="T38" fmla="*/ 954 w 5233"/>
                <a:gd name="T39" fmla="*/ 1585 h 1660"/>
                <a:gd name="T40" fmla="*/ 1022 w 5233"/>
                <a:gd name="T41" fmla="*/ 1681 h 1660"/>
                <a:gd name="T42" fmla="*/ 1146 w 5233"/>
                <a:gd name="T43" fmla="*/ 1645 h 1660"/>
                <a:gd name="T44" fmla="*/ 1176 w 5233"/>
                <a:gd name="T45" fmla="*/ 1752 h 1660"/>
                <a:gd name="T46" fmla="*/ 1203 w 5233"/>
                <a:gd name="T47" fmla="*/ 1848 h 1660"/>
                <a:gd name="T48" fmla="*/ 1251 w 5233"/>
                <a:gd name="T49" fmla="*/ 1930 h 1660"/>
                <a:gd name="T50" fmla="*/ 1289 w 5233"/>
                <a:gd name="T51" fmla="*/ 2075 h 1660"/>
                <a:gd name="T52" fmla="*/ 1368 w 5233"/>
                <a:gd name="T53" fmla="*/ 2109 h 1660"/>
                <a:gd name="T54" fmla="*/ 1413 w 5233"/>
                <a:gd name="T55" fmla="*/ 2217 h 1660"/>
                <a:gd name="T56" fmla="*/ 1632 w 5233"/>
                <a:gd name="T57" fmla="*/ 2192 h 1660"/>
                <a:gd name="T58" fmla="*/ 1674 w 5233"/>
                <a:gd name="T59" fmla="*/ 2313 h 1660"/>
                <a:gd name="T60" fmla="*/ 1722 w 5233"/>
                <a:gd name="T61" fmla="*/ 2313 h 1660"/>
                <a:gd name="T62" fmla="*/ 1741 w 5233"/>
                <a:gd name="T63" fmla="*/ 2420 h 1660"/>
                <a:gd name="T64" fmla="*/ 1866 w 5233"/>
                <a:gd name="T65" fmla="*/ 2408 h 1660"/>
                <a:gd name="T66" fmla="*/ 1884 w 5233"/>
                <a:gd name="T67" fmla="*/ 2479 h 1660"/>
                <a:gd name="T68" fmla="*/ 2001 w 5233"/>
                <a:gd name="T69" fmla="*/ 2479 h 1660"/>
                <a:gd name="T70" fmla="*/ 2032 w 5233"/>
                <a:gd name="T71" fmla="*/ 2549 h 1660"/>
                <a:gd name="T72" fmla="*/ 2110 w 5233"/>
                <a:gd name="T73" fmla="*/ 2574 h 1660"/>
                <a:gd name="T74" fmla="*/ 2141 w 5233"/>
                <a:gd name="T75" fmla="*/ 2646 h 1660"/>
                <a:gd name="T76" fmla="*/ 2337 w 5233"/>
                <a:gd name="T77" fmla="*/ 2634 h 1660"/>
                <a:gd name="T78" fmla="*/ 2356 w 5233"/>
                <a:gd name="T79" fmla="*/ 2695 h 1660"/>
                <a:gd name="T80" fmla="*/ 2688 w 5233"/>
                <a:gd name="T81" fmla="*/ 2646 h 16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33"/>
                <a:gd name="T124" fmla="*/ 0 h 1660"/>
                <a:gd name="T125" fmla="*/ 5233 w 5233"/>
                <a:gd name="T126" fmla="*/ 1660 h 16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33" h="1660">
                  <a:moveTo>
                    <a:pt x="0" y="0"/>
                  </a:moveTo>
                  <a:cubicBezTo>
                    <a:pt x="19" y="2"/>
                    <a:pt x="38" y="5"/>
                    <a:pt x="51" y="29"/>
                  </a:cubicBezTo>
                  <a:cubicBezTo>
                    <a:pt x="63" y="52"/>
                    <a:pt x="58" y="108"/>
                    <a:pt x="73" y="139"/>
                  </a:cubicBezTo>
                  <a:cubicBezTo>
                    <a:pt x="87" y="169"/>
                    <a:pt x="115" y="192"/>
                    <a:pt x="139" y="213"/>
                  </a:cubicBezTo>
                  <a:cubicBezTo>
                    <a:pt x="162" y="233"/>
                    <a:pt x="181" y="254"/>
                    <a:pt x="213" y="264"/>
                  </a:cubicBezTo>
                  <a:cubicBezTo>
                    <a:pt x="244" y="273"/>
                    <a:pt x="291" y="250"/>
                    <a:pt x="330" y="271"/>
                  </a:cubicBezTo>
                  <a:cubicBezTo>
                    <a:pt x="368" y="291"/>
                    <a:pt x="410" y="348"/>
                    <a:pt x="447" y="389"/>
                  </a:cubicBezTo>
                  <a:cubicBezTo>
                    <a:pt x="483" y="429"/>
                    <a:pt x="521" y="485"/>
                    <a:pt x="550" y="514"/>
                  </a:cubicBezTo>
                  <a:cubicBezTo>
                    <a:pt x="578" y="542"/>
                    <a:pt x="586" y="549"/>
                    <a:pt x="616" y="558"/>
                  </a:cubicBezTo>
                  <a:cubicBezTo>
                    <a:pt x="645" y="566"/>
                    <a:pt x="677" y="561"/>
                    <a:pt x="726" y="565"/>
                  </a:cubicBezTo>
                  <a:cubicBezTo>
                    <a:pt x="775" y="568"/>
                    <a:pt x="862" y="559"/>
                    <a:pt x="910" y="580"/>
                  </a:cubicBezTo>
                  <a:cubicBezTo>
                    <a:pt x="957" y="600"/>
                    <a:pt x="979" y="666"/>
                    <a:pt x="1013" y="690"/>
                  </a:cubicBezTo>
                  <a:cubicBezTo>
                    <a:pt x="1046" y="713"/>
                    <a:pt x="1085" y="700"/>
                    <a:pt x="1115" y="719"/>
                  </a:cubicBezTo>
                  <a:cubicBezTo>
                    <a:pt x="1144" y="737"/>
                    <a:pt x="1149" y="781"/>
                    <a:pt x="1189" y="800"/>
                  </a:cubicBezTo>
                  <a:cubicBezTo>
                    <a:pt x="1228" y="818"/>
                    <a:pt x="1299" y="824"/>
                    <a:pt x="1350" y="829"/>
                  </a:cubicBezTo>
                  <a:cubicBezTo>
                    <a:pt x="1400" y="833"/>
                    <a:pt x="1457" y="821"/>
                    <a:pt x="1490" y="829"/>
                  </a:cubicBezTo>
                  <a:cubicBezTo>
                    <a:pt x="1522" y="836"/>
                    <a:pt x="1539" y="857"/>
                    <a:pt x="1548" y="873"/>
                  </a:cubicBezTo>
                  <a:cubicBezTo>
                    <a:pt x="1556" y="888"/>
                    <a:pt x="1493" y="917"/>
                    <a:pt x="1541" y="925"/>
                  </a:cubicBezTo>
                  <a:cubicBezTo>
                    <a:pt x="1588" y="932"/>
                    <a:pt x="1782" y="908"/>
                    <a:pt x="1835" y="917"/>
                  </a:cubicBezTo>
                  <a:cubicBezTo>
                    <a:pt x="1887" y="925"/>
                    <a:pt x="1831" y="956"/>
                    <a:pt x="1857" y="976"/>
                  </a:cubicBezTo>
                  <a:cubicBezTo>
                    <a:pt x="1882" y="995"/>
                    <a:pt x="1926" y="1028"/>
                    <a:pt x="1989" y="1035"/>
                  </a:cubicBezTo>
                  <a:cubicBezTo>
                    <a:pt x="2051" y="1041"/>
                    <a:pt x="2180" y="1005"/>
                    <a:pt x="2231" y="1013"/>
                  </a:cubicBezTo>
                  <a:cubicBezTo>
                    <a:pt x="2281" y="1020"/>
                    <a:pt x="2271" y="1058"/>
                    <a:pt x="2290" y="1079"/>
                  </a:cubicBezTo>
                  <a:cubicBezTo>
                    <a:pt x="2308" y="1099"/>
                    <a:pt x="2316" y="1118"/>
                    <a:pt x="2341" y="1137"/>
                  </a:cubicBezTo>
                  <a:cubicBezTo>
                    <a:pt x="2365" y="1155"/>
                    <a:pt x="2408" y="1165"/>
                    <a:pt x="2437" y="1189"/>
                  </a:cubicBezTo>
                  <a:cubicBezTo>
                    <a:pt x="2465" y="1212"/>
                    <a:pt x="2472" y="1258"/>
                    <a:pt x="2510" y="1277"/>
                  </a:cubicBezTo>
                  <a:cubicBezTo>
                    <a:pt x="2547" y="1295"/>
                    <a:pt x="2623" y="1284"/>
                    <a:pt x="2664" y="1299"/>
                  </a:cubicBezTo>
                  <a:cubicBezTo>
                    <a:pt x="2704" y="1313"/>
                    <a:pt x="2666" y="1356"/>
                    <a:pt x="2752" y="1365"/>
                  </a:cubicBezTo>
                  <a:cubicBezTo>
                    <a:pt x="2837" y="1373"/>
                    <a:pt x="3093" y="1340"/>
                    <a:pt x="3178" y="1350"/>
                  </a:cubicBezTo>
                  <a:cubicBezTo>
                    <a:pt x="3262" y="1359"/>
                    <a:pt x="3229" y="1411"/>
                    <a:pt x="3259" y="1424"/>
                  </a:cubicBezTo>
                  <a:cubicBezTo>
                    <a:pt x="3288" y="1436"/>
                    <a:pt x="3332" y="1413"/>
                    <a:pt x="3354" y="1424"/>
                  </a:cubicBezTo>
                  <a:cubicBezTo>
                    <a:pt x="3376" y="1435"/>
                    <a:pt x="3344" y="1480"/>
                    <a:pt x="3391" y="1490"/>
                  </a:cubicBezTo>
                  <a:cubicBezTo>
                    <a:pt x="3437" y="1499"/>
                    <a:pt x="3586" y="1476"/>
                    <a:pt x="3633" y="1482"/>
                  </a:cubicBezTo>
                  <a:cubicBezTo>
                    <a:pt x="3679" y="1487"/>
                    <a:pt x="3626" y="1518"/>
                    <a:pt x="3670" y="1526"/>
                  </a:cubicBezTo>
                  <a:cubicBezTo>
                    <a:pt x="3713" y="1533"/>
                    <a:pt x="3849" y="1518"/>
                    <a:pt x="3897" y="1526"/>
                  </a:cubicBezTo>
                  <a:cubicBezTo>
                    <a:pt x="3944" y="1533"/>
                    <a:pt x="3920" y="1560"/>
                    <a:pt x="3956" y="1570"/>
                  </a:cubicBezTo>
                  <a:cubicBezTo>
                    <a:pt x="3991" y="1579"/>
                    <a:pt x="4074" y="1575"/>
                    <a:pt x="4110" y="1585"/>
                  </a:cubicBezTo>
                  <a:cubicBezTo>
                    <a:pt x="4145" y="1594"/>
                    <a:pt x="4095" y="1622"/>
                    <a:pt x="4169" y="1629"/>
                  </a:cubicBezTo>
                  <a:cubicBezTo>
                    <a:pt x="4242" y="1635"/>
                    <a:pt x="4480" y="1617"/>
                    <a:pt x="4550" y="1622"/>
                  </a:cubicBezTo>
                  <a:cubicBezTo>
                    <a:pt x="4619" y="1626"/>
                    <a:pt x="4473" y="1657"/>
                    <a:pt x="4587" y="1659"/>
                  </a:cubicBezTo>
                  <a:cubicBezTo>
                    <a:pt x="4700" y="1660"/>
                    <a:pt x="4966" y="1644"/>
                    <a:pt x="5233" y="1629"/>
                  </a:cubicBezTo>
                </a:path>
              </a:pathLst>
            </a:custGeom>
            <a:noFill/>
            <a:ln w="28575" cap="flat" cmpd="sng">
              <a:solidFill>
                <a:srgbClr val="00FF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sp>
          <p:nvSpPr>
            <p:cNvPr id="8241" name="Rectangle 28"/>
            <p:cNvSpPr>
              <a:spLocks noChangeArrowheads="1"/>
            </p:cNvSpPr>
            <p:nvPr/>
          </p:nvSpPr>
          <p:spPr bwMode="auto">
            <a:xfrm>
              <a:off x="4453" y="2496"/>
              <a:ext cx="5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s-CL" sz="3200" b="1" dirty="0">
                  <a:ln w="22225">
                    <a:solidFill>
                      <a:schemeClr val="accent2"/>
                    </a:solidFill>
                    <a:prstDash val="solid"/>
                  </a:ln>
                  <a:solidFill>
                    <a:schemeClr val="accent2">
                      <a:lumMod val="40000"/>
                      <a:lumOff val="60000"/>
                    </a:schemeClr>
                  </a:solidFill>
                  <a:latin typeface="Arial" panose="020B0604020202020204" pitchFamily="34" charset="0"/>
                </a:rPr>
                <a:t>UIP</a:t>
              </a:r>
            </a:p>
          </p:txBody>
        </p:sp>
      </p:grpSp>
      <p:sp>
        <p:nvSpPr>
          <p:cNvPr id="18460" name="Line 29"/>
          <p:cNvSpPr>
            <a:spLocks noChangeShapeType="1"/>
          </p:cNvSpPr>
          <p:nvPr/>
        </p:nvSpPr>
        <p:spPr bwMode="auto">
          <a:xfrm>
            <a:off x="2627313" y="4660900"/>
            <a:ext cx="0"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61" name="Freeform 30"/>
          <p:cNvSpPr>
            <a:spLocks/>
          </p:cNvSpPr>
          <p:nvPr/>
        </p:nvSpPr>
        <p:spPr bwMode="auto">
          <a:xfrm>
            <a:off x="2624138" y="1550988"/>
            <a:ext cx="7410450" cy="3090862"/>
          </a:xfrm>
          <a:custGeom>
            <a:avLst/>
            <a:gdLst>
              <a:gd name="T0" fmla="*/ 0 w 5232"/>
              <a:gd name="T1" fmla="*/ 0 h 1920"/>
              <a:gd name="T2" fmla="*/ 0 w 5232"/>
              <a:gd name="T3" fmla="*/ 2147483646 h 1920"/>
              <a:gd name="T4" fmla="*/ 2147483646 w 5232"/>
              <a:gd name="T5" fmla="*/ 2147483646 h 1920"/>
              <a:gd name="T6" fmla="*/ 0 60000 65536"/>
              <a:gd name="T7" fmla="*/ 0 60000 65536"/>
              <a:gd name="T8" fmla="*/ 0 60000 65536"/>
              <a:gd name="T9" fmla="*/ 0 w 5232"/>
              <a:gd name="T10" fmla="*/ 0 h 1920"/>
              <a:gd name="T11" fmla="*/ 5232 w 5232"/>
              <a:gd name="T12" fmla="*/ 1920 h 1920"/>
            </a:gdLst>
            <a:ahLst/>
            <a:cxnLst>
              <a:cxn ang="T6">
                <a:pos x="T0" y="T1"/>
              </a:cxn>
              <a:cxn ang="T7">
                <a:pos x="T2" y="T3"/>
              </a:cxn>
              <a:cxn ang="T8">
                <a:pos x="T4" y="T5"/>
              </a:cxn>
            </a:cxnLst>
            <a:rect l="T9" t="T10" r="T11" b="T12"/>
            <a:pathLst>
              <a:path w="5232" h="1920">
                <a:moveTo>
                  <a:pt x="0" y="0"/>
                </a:moveTo>
                <a:lnTo>
                  <a:pt x="0" y="1920"/>
                </a:lnTo>
                <a:lnTo>
                  <a:pt x="5232" y="1920"/>
                </a:lnTo>
              </a:path>
            </a:pathLst>
          </a:custGeom>
          <a:noFill/>
          <a:ln w="1905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sp>
        <p:nvSpPr>
          <p:cNvPr id="18462" name="Line 31"/>
          <p:cNvSpPr>
            <a:spLocks noChangeShapeType="1"/>
          </p:cNvSpPr>
          <p:nvPr/>
        </p:nvSpPr>
        <p:spPr bwMode="auto">
          <a:xfrm flipH="1">
            <a:off x="2562225" y="4641850"/>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3" name="Group 32"/>
          <p:cNvGrpSpPr>
            <a:grpSpLocks/>
          </p:cNvGrpSpPr>
          <p:nvPr/>
        </p:nvGrpSpPr>
        <p:grpSpPr bwMode="auto">
          <a:xfrm>
            <a:off x="2649538" y="1524000"/>
            <a:ext cx="7340600" cy="609600"/>
            <a:chOff x="816" y="1344"/>
            <a:chExt cx="4624" cy="384"/>
          </a:xfrm>
        </p:grpSpPr>
        <p:sp>
          <p:nvSpPr>
            <p:cNvPr id="8237" name="Rectangle 33"/>
            <p:cNvSpPr>
              <a:spLocks noChangeArrowheads="1"/>
            </p:cNvSpPr>
            <p:nvPr/>
          </p:nvSpPr>
          <p:spPr bwMode="auto">
            <a:xfrm>
              <a:off x="4238" y="1449"/>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1200150" algn="ctr"/>
                  <a:tab pos="2166938" algn="ctr"/>
                  <a:tab pos="3262313" algn="ctr"/>
                  <a:tab pos="4287838" algn="ctr"/>
                  <a:tab pos="5313363" algn="ctr"/>
                  <a:tab pos="6338888" algn="ctr"/>
                  <a:tab pos="7375525" algn="ctr"/>
                  <a:tab pos="8401050" algn="ctr"/>
                </a:tabLs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s-CL" sz="2000" dirty="0">
                  <a:ln w="0"/>
                  <a:effectLst>
                    <a:outerShdw blurRad="38100" dist="19050" dir="2700000" algn="tl" rotWithShape="0">
                      <a:schemeClr val="dk1">
                        <a:alpha val="40000"/>
                      </a:schemeClr>
                    </a:outerShdw>
                  </a:effectLst>
                </a:rPr>
                <a:t>Cellular NSIP</a:t>
              </a:r>
            </a:p>
          </p:txBody>
        </p:sp>
        <p:sp>
          <p:nvSpPr>
            <p:cNvPr id="18478" name="Freeform 34"/>
            <p:cNvSpPr>
              <a:spLocks/>
            </p:cNvSpPr>
            <p:nvPr/>
          </p:nvSpPr>
          <p:spPr bwMode="auto">
            <a:xfrm>
              <a:off x="1584" y="1488"/>
              <a:ext cx="3856" cy="240"/>
            </a:xfrm>
            <a:custGeom>
              <a:avLst/>
              <a:gdLst>
                <a:gd name="T0" fmla="*/ 0 w 4345"/>
                <a:gd name="T1" fmla="*/ 0 h 403"/>
                <a:gd name="T2" fmla="*/ 0 w 4345"/>
                <a:gd name="T3" fmla="*/ 8 h 403"/>
                <a:gd name="T4" fmla="*/ 164 w 4345"/>
                <a:gd name="T5" fmla="*/ 8 h 403"/>
                <a:gd name="T6" fmla="*/ 164 w 4345"/>
                <a:gd name="T7" fmla="*/ 15 h 403"/>
                <a:gd name="T8" fmla="*/ 1038 w 4345"/>
                <a:gd name="T9" fmla="*/ 15 h 403"/>
                <a:gd name="T10" fmla="*/ 1038 w 4345"/>
                <a:gd name="T11" fmla="*/ 27 h 403"/>
                <a:gd name="T12" fmla="*/ 1761 w 4345"/>
                <a:gd name="T13" fmla="*/ 27 h 403"/>
                <a:gd name="T14" fmla="*/ 1761 w 4345"/>
                <a:gd name="T15" fmla="*/ 51 h 403"/>
                <a:gd name="T16" fmla="*/ 2695 w 4345"/>
                <a:gd name="T17" fmla="*/ 51 h 4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45"/>
                <a:gd name="T28" fmla="*/ 0 h 403"/>
                <a:gd name="T29" fmla="*/ 4345 w 4345"/>
                <a:gd name="T30" fmla="*/ 403 h 4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45" h="403">
                  <a:moveTo>
                    <a:pt x="0" y="0"/>
                  </a:moveTo>
                  <a:lnTo>
                    <a:pt x="0" y="66"/>
                  </a:lnTo>
                  <a:lnTo>
                    <a:pt x="264" y="66"/>
                  </a:lnTo>
                  <a:lnTo>
                    <a:pt x="264" y="125"/>
                  </a:lnTo>
                  <a:lnTo>
                    <a:pt x="1673" y="125"/>
                  </a:lnTo>
                  <a:lnTo>
                    <a:pt x="1673" y="213"/>
                  </a:lnTo>
                  <a:lnTo>
                    <a:pt x="2840" y="213"/>
                  </a:lnTo>
                  <a:lnTo>
                    <a:pt x="2840" y="403"/>
                  </a:lnTo>
                  <a:lnTo>
                    <a:pt x="4345" y="403"/>
                  </a:lnTo>
                </a:path>
              </a:pathLst>
            </a:custGeom>
            <a:noFill/>
            <a:ln w="28575"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sp>
          <p:nvSpPr>
            <p:cNvPr id="18479" name="Freeform 35"/>
            <p:cNvSpPr>
              <a:spLocks/>
            </p:cNvSpPr>
            <p:nvPr/>
          </p:nvSpPr>
          <p:spPr bwMode="auto">
            <a:xfrm>
              <a:off x="816" y="1344"/>
              <a:ext cx="750" cy="153"/>
            </a:xfrm>
            <a:custGeom>
              <a:avLst/>
              <a:gdLst>
                <a:gd name="T0" fmla="*/ 0 w 873"/>
                <a:gd name="T1" fmla="*/ 0 h 322"/>
                <a:gd name="T2" fmla="*/ 28 w 873"/>
                <a:gd name="T3" fmla="*/ 0 h 322"/>
                <a:gd name="T4" fmla="*/ 28 w 873"/>
                <a:gd name="T5" fmla="*/ 3 h 322"/>
                <a:gd name="T6" fmla="*/ 64 w 873"/>
                <a:gd name="T7" fmla="*/ 3 h 322"/>
                <a:gd name="T8" fmla="*/ 64 w 873"/>
                <a:gd name="T9" fmla="*/ 7 h 322"/>
                <a:gd name="T10" fmla="*/ 165 w 873"/>
                <a:gd name="T11" fmla="*/ 7 h 322"/>
                <a:gd name="T12" fmla="*/ 165 w 873"/>
                <a:gd name="T13" fmla="*/ 9 h 322"/>
                <a:gd name="T14" fmla="*/ 296 w 873"/>
                <a:gd name="T15" fmla="*/ 9 h 322"/>
                <a:gd name="T16" fmla="*/ 296 w 873"/>
                <a:gd name="T17" fmla="*/ 12 h 322"/>
                <a:gd name="T18" fmla="*/ 407 w 873"/>
                <a:gd name="T19" fmla="*/ 12 h 322"/>
                <a:gd name="T20" fmla="*/ 407 w 873"/>
                <a:gd name="T21" fmla="*/ 14 h 322"/>
                <a:gd name="T22" fmla="*/ 475 w 873"/>
                <a:gd name="T23" fmla="*/ 14 h 322"/>
                <a:gd name="T24" fmla="*/ 475 w 873"/>
                <a:gd name="T25" fmla="*/ 17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3"/>
                <a:gd name="T40" fmla="*/ 0 h 322"/>
                <a:gd name="T41" fmla="*/ 873 w 873"/>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3" h="322">
                  <a:moveTo>
                    <a:pt x="0" y="0"/>
                  </a:moveTo>
                  <a:lnTo>
                    <a:pt x="51" y="0"/>
                  </a:lnTo>
                  <a:lnTo>
                    <a:pt x="51" y="66"/>
                  </a:lnTo>
                  <a:lnTo>
                    <a:pt x="117" y="66"/>
                  </a:lnTo>
                  <a:lnTo>
                    <a:pt x="117" y="132"/>
                  </a:lnTo>
                  <a:lnTo>
                    <a:pt x="301" y="132"/>
                  </a:lnTo>
                  <a:lnTo>
                    <a:pt x="301" y="183"/>
                  </a:lnTo>
                  <a:lnTo>
                    <a:pt x="543" y="183"/>
                  </a:lnTo>
                  <a:lnTo>
                    <a:pt x="543" y="234"/>
                  </a:lnTo>
                  <a:lnTo>
                    <a:pt x="748" y="234"/>
                  </a:lnTo>
                  <a:lnTo>
                    <a:pt x="748" y="278"/>
                  </a:lnTo>
                  <a:lnTo>
                    <a:pt x="873" y="278"/>
                  </a:lnTo>
                  <a:lnTo>
                    <a:pt x="873" y="322"/>
                  </a:lnTo>
                </a:path>
              </a:pathLst>
            </a:custGeom>
            <a:noFill/>
            <a:ln w="28575"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grpSp>
      <p:grpSp>
        <p:nvGrpSpPr>
          <p:cNvPr id="4" name="Group 36"/>
          <p:cNvGrpSpPr>
            <a:grpSpLocks/>
          </p:cNvGrpSpPr>
          <p:nvPr/>
        </p:nvGrpSpPr>
        <p:grpSpPr bwMode="auto">
          <a:xfrm>
            <a:off x="2649538" y="1600201"/>
            <a:ext cx="6705600" cy="1920875"/>
            <a:chOff x="816" y="1392"/>
            <a:chExt cx="4224" cy="1210"/>
          </a:xfrm>
        </p:grpSpPr>
        <p:sp>
          <p:nvSpPr>
            <p:cNvPr id="18475" name="Line 37"/>
            <p:cNvSpPr>
              <a:spLocks noChangeShapeType="1"/>
            </p:cNvSpPr>
            <p:nvPr/>
          </p:nvSpPr>
          <p:spPr bwMode="auto">
            <a:xfrm>
              <a:off x="816" y="1392"/>
              <a:ext cx="4224" cy="1056"/>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8476" name="Text Box 38"/>
            <p:cNvSpPr txBox="1">
              <a:spLocks noChangeArrowheads="1"/>
            </p:cNvSpPr>
            <p:nvPr/>
          </p:nvSpPr>
          <p:spPr bwMode="auto">
            <a:xfrm>
              <a:off x="3744" y="2352"/>
              <a:ext cx="107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2000" b="1"/>
                <a:t>Fibrotic NSIP</a:t>
              </a:r>
            </a:p>
          </p:txBody>
        </p:sp>
      </p:grpSp>
      <p:grpSp>
        <p:nvGrpSpPr>
          <p:cNvPr id="5" name="Group 39"/>
          <p:cNvGrpSpPr>
            <a:grpSpLocks/>
          </p:cNvGrpSpPr>
          <p:nvPr/>
        </p:nvGrpSpPr>
        <p:grpSpPr bwMode="auto">
          <a:xfrm>
            <a:off x="2743200" y="1660526"/>
            <a:ext cx="7467600" cy="1325563"/>
            <a:chOff x="864" y="1536"/>
            <a:chExt cx="4704" cy="729"/>
          </a:xfrm>
        </p:grpSpPr>
        <p:grpSp>
          <p:nvGrpSpPr>
            <p:cNvPr id="18469" name="Group 40"/>
            <p:cNvGrpSpPr>
              <a:grpSpLocks/>
            </p:cNvGrpSpPr>
            <p:nvPr/>
          </p:nvGrpSpPr>
          <p:grpSpPr bwMode="auto">
            <a:xfrm>
              <a:off x="864" y="1536"/>
              <a:ext cx="4650" cy="729"/>
              <a:chOff x="838" y="1546"/>
              <a:chExt cx="4650" cy="729"/>
            </a:xfrm>
          </p:grpSpPr>
          <p:sp>
            <p:nvSpPr>
              <p:cNvPr id="18471" name="Freeform 41"/>
              <p:cNvSpPr>
                <a:spLocks/>
              </p:cNvSpPr>
              <p:nvPr/>
            </p:nvSpPr>
            <p:spPr bwMode="auto">
              <a:xfrm>
                <a:off x="1632" y="1872"/>
                <a:ext cx="3856" cy="403"/>
              </a:xfrm>
              <a:custGeom>
                <a:avLst/>
                <a:gdLst>
                  <a:gd name="T0" fmla="*/ 0 w 4345"/>
                  <a:gd name="T1" fmla="*/ 0 h 403"/>
                  <a:gd name="T2" fmla="*/ 0 w 4345"/>
                  <a:gd name="T3" fmla="*/ 66 h 403"/>
                  <a:gd name="T4" fmla="*/ 164 w 4345"/>
                  <a:gd name="T5" fmla="*/ 66 h 403"/>
                  <a:gd name="T6" fmla="*/ 164 w 4345"/>
                  <a:gd name="T7" fmla="*/ 125 h 403"/>
                  <a:gd name="T8" fmla="*/ 1038 w 4345"/>
                  <a:gd name="T9" fmla="*/ 125 h 403"/>
                  <a:gd name="T10" fmla="*/ 1038 w 4345"/>
                  <a:gd name="T11" fmla="*/ 213 h 403"/>
                  <a:gd name="T12" fmla="*/ 1761 w 4345"/>
                  <a:gd name="T13" fmla="*/ 213 h 403"/>
                  <a:gd name="T14" fmla="*/ 1761 w 4345"/>
                  <a:gd name="T15" fmla="*/ 403 h 403"/>
                  <a:gd name="T16" fmla="*/ 2695 w 4345"/>
                  <a:gd name="T17" fmla="*/ 403 h 4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45"/>
                  <a:gd name="T28" fmla="*/ 0 h 403"/>
                  <a:gd name="T29" fmla="*/ 4345 w 4345"/>
                  <a:gd name="T30" fmla="*/ 403 h 4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45" h="403">
                    <a:moveTo>
                      <a:pt x="0" y="0"/>
                    </a:moveTo>
                    <a:lnTo>
                      <a:pt x="0" y="66"/>
                    </a:lnTo>
                    <a:lnTo>
                      <a:pt x="264" y="66"/>
                    </a:lnTo>
                    <a:lnTo>
                      <a:pt x="264" y="125"/>
                    </a:lnTo>
                    <a:lnTo>
                      <a:pt x="1673" y="125"/>
                    </a:lnTo>
                    <a:lnTo>
                      <a:pt x="1673" y="213"/>
                    </a:lnTo>
                    <a:lnTo>
                      <a:pt x="2840" y="213"/>
                    </a:lnTo>
                    <a:lnTo>
                      <a:pt x="2840" y="403"/>
                    </a:lnTo>
                    <a:lnTo>
                      <a:pt x="4345" y="403"/>
                    </a:lnTo>
                  </a:path>
                </a:pathLst>
              </a:custGeom>
              <a:noFill/>
              <a:ln w="28575"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grpSp>
            <p:nvGrpSpPr>
              <p:cNvPr id="18472" name="Group 42"/>
              <p:cNvGrpSpPr>
                <a:grpSpLocks/>
              </p:cNvGrpSpPr>
              <p:nvPr/>
            </p:nvGrpSpPr>
            <p:grpSpPr bwMode="auto">
              <a:xfrm>
                <a:off x="838" y="1546"/>
                <a:ext cx="809" cy="322"/>
                <a:chOff x="859" y="1527"/>
                <a:chExt cx="910" cy="322"/>
              </a:xfrm>
            </p:grpSpPr>
            <p:sp>
              <p:nvSpPr>
                <p:cNvPr id="18473" name="Freeform 43"/>
                <p:cNvSpPr>
                  <a:spLocks/>
                </p:cNvSpPr>
                <p:nvPr/>
              </p:nvSpPr>
              <p:spPr bwMode="auto">
                <a:xfrm>
                  <a:off x="859" y="1527"/>
                  <a:ext cx="873" cy="322"/>
                </a:xfrm>
                <a:custGeom>
                  <a:avLst/>
                  <a:gdLst>
                    <a:gd name="T0" fmla="*/ 0 w 873"/>
                    <a:gd name="T1" fmla="*/ 0 h 322"/>
                    <a:gd name="T2" fmla="*/ 51 w 873"/>
                    <a:gd name="T3" fmla="*/ 0 h 322"/>
                    <a:gd name="T4" fmla="*/ 51 w 873"/>
                    <a:gd name="T5" fmla="*/ 66 h 322"/>
                    <a:gd name="T6" fmla="*/ 117 w 873"/>
                    <a:gd name="T7" fmla="*/ 66 h 322"/>
                    <a:gd name="T8" fmla="*/ 117 w 873"/>
                    <a:gd name="T9" fmla="*/ 132 h 322"/>
                    <a:gd name="T10" fmla="*/ 301 w 873"/>
                    <a:gd name="T11" fmla="*/ 132 h 322"/>
                    <a:gd name="T12" fmla="*/ 301 w 873"/>
                    <a:gd name="T13" fmla="*/ 183 h 322"/>
                    <a:gd name="T14" fmla="*/ 543 w 873"/>
                    <a:gd name="T15" fmla="*/ 183 h 322"/>
                    <a:gd name="T16" fmla="*/ 543 w 873"/>
                    <a:gd name="T17" fmla="*/ 234 h 322"/>
                    <a:gd name="T18" fmla="*/ 748 w 873"/>
                    <a:gd name="T19" fmla="*/ 234 h 322"/>
                    <a:gd name="T20" fmla="*/ 748 w 873"/>
                    <a:gd name="T21" fmla="*/ 278 h 322"/>
                    <a:gd name="T22" fmla="*/ 873 w 873"/>
                    <a:gd name="T23" fmla="*/ 278 h 322"/>
                    <a:gd name="T24" fmla="*/ 873 w 873"/>
                    <a:gd name="T25" fmla="*/ 322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3"/>
                    <a:gd name="T40" fmla="*/ 0 h 322"/>
                    <a:gd name="T41" fmla="*/ 873 w 873"/>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3" h="322">
                      <a:moveTo>
                        <a:pt x="0" y="0"/>
                      </a:moveTo>
                      <a:lnTo>
                        <a:pt x="51" y="0"/>
                      </a:lnTo>
                      <a:lnTo>
                        <a:pt x="51" y="66"/>
                      </a:lnTo>
                      <a:lnTo>
                        <a:pt x="117" y="66"/>
                      </a:lnTo>
                      <a:lnTo>
                        <a:pt x="117" y="132"/>
                      </a:lnTo>
                      <a:lnTo>
                        <a:pt x="301" y="132"/>
                      </a:lnTo>
                      <a:lnTo>
                        <a:pt x="301" y="183"/>
                      </a:lnTo>
                      <a:lnTo>
                        <a:pt x="543" y="183"/>
                      </a:lnTo>
                      <a:lnTo>
                        <a:pt x="543" y="234"/>
                      </a:lnTo>
                      <a:lnTo>
                        <a:pt x="748" y="234"/>
                      </a:lnTo>
                      <a:lnTo>
                        <a:pt x="748" y="278"/>
                      </a:lnTo>
                      <a:lnTo>
                        <a:pt x="873" y="278"/>
                      </a:lnTo>
                      <a:lnTo>
                        <a:pt x="873" y="322"/>
                      </a:lnTo>
                    </a:path>
                  </a:pathLst>
                </a:custGeom>
                <a:noFill/>
                <a:ln w="28575"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sp>
              <p:nvSpPr>
                <p:cNvPr id="18474" name="Line 44"/>
                <p:cNvSpPr>
                  <a:spLocks noChangeShapeType="1"/>
                </p:cNvSpPr>
                <p:nvPr/>
              </p:nvSpPr>
              <p:spPr bwMode="auto">
                <a:xfrm>
                  <a:off x="1732" y="1849"/>
                  <a:ext cx="37"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grpSp>
        <p:sp>
          <p:nvSpPr>
            <p:cNvPr id="18470" name="Text Box 45"/>
            <p:cNvSpPr txBox="1">
              <a:spLocks noChangeArrowheads="1"/>
            </p:cNvSpPr>
            <p:nvPr/>
          </p:nvSpPr>
          <p:spPr bwMode="auto">
            <a:xfrm>
              <a:off x="4848" y="1870"/>
              <a:ext cx="72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3200" b="1">
                  <a:latin typeface="Arial" panose="020B0604020202020204" pitchFamily="34" charset="0"/>
                </a:rPr>
                <a:t>NSIP</a:t>
              </a:r>
            </a:p>
          </p:txBody>
        </p:sp>
      </p:grpSp>
      <p:sp>
        <p:nvSpPr>
          <p:cNvPr id="18466" name="Line 46"/>
          <p:cNvSpPr>
            <a:spLocks noChangeShapeType="1"/>
          </p:cNvSpPr>
          <p:nvPr/>
        </p:nvSpPr>
        <p:spPr bwMode="auto">
          <a:xfrm>
            <a:off x="2590800" y="1447800"/>
            <a:ext cx="0" cy="3581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18467" name="Line 47"/>
          <p:cNvSpPr>
            <a:spLocks noChangeShapeType="1"/>
          </p:cNvSpPr>
          <p:nvPr/>
        </p:nvSpPr>
        <p:spPr bwMode="auto">
          <a:xfrm>
            <a:off x="2590800" y="4724400"/>
            <a:ext cx="7467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18468" name="Text Box 49"/>
          <p:cNvSpPr txBox="1">
            <a:spLocks noChangeArrowheads="1"/>
          </p:cNvSpPr>
          <p:nvPr/>
        </p:nvSpPr>
        <p:spPr bwMode="auto">
          <a:xfrm>
            <a:off x="2682876" y="5484813"/>
            <a:ext cx="746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i="1"/>
              <a:t>From Travis Am J Surg Pathol 2000 24(1):19-33</a:t>
            </a:r>
          </a:p>
        </p:txBody>
      </p:sp>
    </p:spTree>
    <p:extLst>
      <p:ext uri="{BB962C8B-B14F-4D97-AF65-F5344CB8AC3E}">
        <p14:creationId xmlns:p14="http://schemas.microsoft.com/office/powerpoint/2010/main" val="34088201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8126414" y="2182814"/>
            <a:ext cx="2541587"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3087688" algn="l"/>
                <a:tab pos="5888038" algn="l"/>
              </a:tabLs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a:t>Neumoconiosis </a:t>
            </a:r>
          </a:p>
          <a:p>
            <a:pPr>
              <a:spcBef>
                <a:spcPct val="50000"/>
              </a:spcBef>
            </a:pPr>
            <a:r>
              <a:rPr lang="en-US" altLang="es-CL" sz="2000"/>
              <a:t>Relacionada a tabaco</a:t>
            </a:r>
          </a:p>
          <a:p>
            <a:pPr>
              <a:spcBef>
                <a:spcPct val="50000"/>
              </a:spcBef>
            </a:pPr>
            <a:r>
              <a:rPr lang="en-US" altLang="es-CL" sz="2000"/>
              <a:t>Sarcoidosis/Berylliosis</a:t>
            </a:r>
          </a:p>
          <a:p>
            <a:pPr>
              <a:spcBef>
                <a:spcPct val="50000"/>
              </a:spcBef>
            </a:pPr>
            <a:endParaRPr lang="en-US" altLang="es-CL" sz="2000"/>
          </a:p>
          <a:p>
            <a:pPr>
              <a:spcBef>
                <a:spcPct val="50000"/>
              </a:spcBef>
            </a:pPr>
            <a:endParaRPr lang="en-US" altLang="es-CL" sz="2000"/>
          </a:p>
          <a:p>
            <a:pPr>
              <a:spcBef>
                <a:spcPct val="50000"/>
              </a:spcBef>
            </a:pPr>
            <a:endParaRPr lang="en-US" altLang="es-CL" sz="2000"/>
          </a:p>
          <a:p>
            <a:pPr>
              <a:spcBef>
                <a:spcPct val="50000"/>
              </a:spcBef>
            </a:pPr>
            <a:endParaRPr lang="en-US" altLang="es-CL" sz="2000"/>
          </a:p>
          <a:p>
            <a:pPr>
              <a:spcBef>
                <a:spcPct val="50000"/>
              </a:spcBef>
            </a:pPr>
            <a:endParaRPr lang="en-US" altLang="es-CL" sz="2000"/>
          </a:p>
          <a:p>
            <a:pPr>
              <a:spcBef>
                <a:spcPct val="50000"/>
              </a:spcBef>
            </a:pPr>
            <a:r>
              <a:rPr lang="en-US" altLang="es-CL" sz="2000"/>
              <a:t>UIP</a:t>
            </a:r>
          </a:p>
          <a:p>
            <a:pPr>
              <a:spcBef>
                <a:spcPct val="50000"/>
              </a:spcBef>
            </a:pPr>
            <a:r>
              <a:rPr lang="en-US" altLang="es-CL"/>
              <a:t>NSIP/F</a:t>
            </a:r>
          </a:p>
          <a:p>
            <a:pPr>
              <a:spcBef>
                <a:spcPct val="50000"/>
              </a:spcBef>
            </a:pPr>
            <a:endParaRPr lang="en-US" altLang="es-CL" sz="2000"/>
          </a:p>
        </p:txBody>
      </p:sp>
      <p:sp>
        <p:nvSpPr>
          <p:cNvPr id="20483" name="Text Box 3"/>
          <p:cNvSpPr txBox="1">
            <a:spLocks noChangeArrowheads="1"/>
          </p:cNvSpPr>
          <p:nvPr/>
        </p:nvSpPr>
        <p:spPr bwMode="auto">
          <a:xfrm>
            <a:off x="1630291" y="270725"/>
            <a:ext cx="870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3200" dirty="0" err="1"/>
              <a:t>Distribución</a:t>
            </a:r>
            <a:r>
              <a:rPr lang="en-US" altLang="es-CL" sz="3200" dirty="0"/>
              <a:t> de las ILD </a:t>
            </a:r>
            <a:r>
              <a:rPr lang="en-US" altLang="es-CL" sz="3200" dirty="0" err="1"/>
              <a:t>por</a:t>
            </a:r>
            <a:r>
              <a:rPr lang="en-US" altLang="es-CL" sz="3200" dirty="0"/>
              <a:t> </a:t>
            </a:r>
            <a:r>
              <a:rPr lang="en-US" altLang="es-CL" sz="3200" dirty="0" err="1"/>
              <a:t>presentación</a:t>
            </a:r>
            <a:r>
              <a:rPr lang="en-US" altLang="es-CL" sz="3200" dirty="0"/>
              <a:t> </a:t>
            </a:r>
            <a:r>
              <a:rPr lang="en-US" altLang="es-CL" sz="3200" dirty="0" err="1"/>
              <a:t>clínica</a:t>
            </a:r>
            <a:endParaRPr lang="en-US" altLang="es-CL" sz="3200" dirty="0"/>
          </a:p>
        </p:txBody>
      </p:sp>
      <p:sp>
        <p:nvSpPr>
          <p:cNvPr id="20484" name="Line 4"/>
          <p:cNvSpPr>
            <a:spLocks noChangeShapeType="1"/>
          </p:cNvSpPr>
          <p:nvPr/>
        </p:nvSpPr>
        <p:spPr bwMode="auto">
          <a:xfrm>
            <a:off x="2114550" y="1003300"/>
            <a:ext cx="80010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501765" name="Text Box 5"/>
          <p:cNvSpPr txBox="1">
            <a:spLocks noChangeArrowheads="1"/>
          </p:cNvSpPr>
          <p:nvPr/>
        </p:nvSpPr>
        <p:spPr bwMode="auto">
          <a:xfrm>
            <a:off x="7943850" y="1263651"/>
            <a:ext cx="272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b="1" u="sng">
                <a:solidFill>
                  <a:srgbClr val="00CCFF"/>
                </a:solidFill>
              </a:rPr>
              <a:t>Crónicas</a:t>
            </a:r>
          </a:p>
          <a:p>
            <a:pPr algn="ctr">
              <a:spcBef>
                <a:spcPct val="50000"/>
              </a:spcBef>
            </a:pPr>
            <a:r>
              <a:rPr lang="en-US" altLang="es-CL" sz="2000" b="1" u="sng">
                <a:solidFill>
                  <a:srgbClr val="00CCFF"/>
                </a:solidFill>
              </a:rPr>
              <a:t>Muchos meses a años</a:t>
            </a:r>
          </a:p>
        </p:txBody>
      </p:sp>
      <p:sp>
        <p:nvSpPr>
          <p:cNvPr id="501766" name="Text Box 6"/>
          <p:cNvSpPr txBox="1">
            <a:spLocks noChangeArrowheads="1"/>
          </p:cNvSpPr>
          <p:nvPr/>
        </p:nvSpPr>
        <p:spPr bwMode="auto">
          <a:xfrm>
            <a:off x="1727200" y="1257301"/>
            <a:ext cx="2419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b="1" u="sng">
                <a:solidFill>
                  <a:srgbClr val="FF3300"/>
                </a:solidFill>
              </a:rPr>
              <a:t>Aguda</a:t>
            </a:r>
          </a:p>
          <a:p>
            <a:pPr algn="ctr">
              <a:spcBef>
                <a:spcPct val="50000"/>
              </a:spcBef>
            </a:pPr>
            <a:r>
              <a:rPr lang="en-US" altLang="es-CL" sz="2000" b="1" u="sng">
                <a:solidFill>
                  <a:srgbClr val="FF3300"/>
                </a:solidFill>
              </a:rPr>
              <a:t>Horas a días</a:t>
            </a:r>
            <a:endParaRPr lang="en-US" altLang="es-CL" b="1">
              <a:solidFill>
                <a:srgbClr val="FF3300"/>
              </a:solidFill>
            </a:endParaRPr>
          </a:p>
        </p:txBody>
      </p:sp>
      <p:sp>
        <p:nvSpPr>
          <p:cNvPr id="501767" name="Text Box 7"/>
          <p:cNvSpPr txBox="1">
            <a:spLocks noChangeArrowheads="1"/>
          </p:cNvSpPr>
          <p:nvPr/>
        </p:nvSpPr>
        <p:spPr bwMode="auto">
          <a:xfrm>
            <a:off x="1778000" y="2171701"/>
            <a:ext cx="305435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a:t>Daño alveolar difuso</a:t>
            </a:r>
          </a:p>
          <a:p>
            <a:pPr>
              <a:spcBef>
                <a:spcPct val="50000"/>
              </a:spcBef>
            </a:pPr>
            <a:r>
              <a:rPr lang="en-US" altLang="es-CL" sz="2000"/>
              <a:t>Neumonia eosinófila aguda</a:t>
            </a:r>
          </a:p>
          <a:p>
            <a:pPr>
              <a:spcBef>
                <a:spcPct val="50000"/>
              </a:spcBef>
            </a:pPr>
            <a:r>
              <a:rPr lang="en-US" altLang="es-CL" sz="2000"/>
              <a:t>Relacionadas a inhalación aguda y tóxicos</a:t>
            </a:r>
          </a:p>
          <a:p>
            <a:pPr>
              <a:spcBef>
                <a:spcPct val="50000"/>
              </a:spcBef>
            </a:pPr>
            <a:r>
              <a:rPr lang="en-US" altLang="es-CL" sz="2000"/>
              <a:t>Relacionadas CVD</a:t>
            </a:r>
          </a:p>
          <a:p>
            <a:pPr>
              <a:spcBef>
                <a:spcPct val="50000"/>
              </a:spcBef>
            </a:pPr>
            <a:r>
              <a:rPr lang="en-US" altLang="es-CL" sz="2000"/>
              <a:t>Vascultitis/DAH</a:t>
            </a:r>
          </a:p>
          <a:p>
            <a:pPr>
              <a:spcBef>
                <a:spcPct val="50000"/>
              </a:spcBef>
            </a:pPr>
            <a:endParaRPr lang="en-US" altLang="es-CL" sz="2000"/>
          </a:p>
          <a:p>
            <a:pPr>
              <a:spcBef>
                <a:spcPct val="50000"/>
              </a:spcBef>
            </a:pPr>
            <a:r>
              <a:rPr lang="en-US" altLang="es-CL" sz="2000"/>
              <a:t>AIP</a:t>
            </a:r>
            <a:r>
              <a:rPr lang="en-US" altLang="es-CL" sz="1800" b="1"/>
              <a:t> </a:t>
            </a:r>
            <a:endParaRPr lang="en-US" altLang="es-CL" sz="1800"/>
          </a:p>
          <a:p>
            <a:pPr>
              <a:spcBef>
                <a:spcPct val="50000"/>
              </a:spcBef>
            </a:pPr>
            <a:r>
              <a:rPr lang="en-US" altLang="es-CL" sz="2000"/>
              <a:t>Exacerbación de IPF/UIP</a:t>
            </a:r>
            <a:endParaRPr lang="en-US" altLang="es-CL" sz="1800"/>
          </a:p>
        </p:txBody>
      </p:sp>
      <p:sp>
        <p:nvSpPr>
          <p:cNvPr id="501768" name="Text Box 8"/>
          <p:cNvSpPr txBox="1">
            <a:spLocks noChangeArrowheads="1"/>
          </p:cNvSpPr>
          <p:nvPr/>
        </p:nvSpPr>
        <p:spPr bwMode="auto">
          <a:xfrm>
            <a:off x="4654550" y="1257301"/>
            <a:ext cx="3238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b="1" u="sng">
                <a:solidFill>
                  <a:schemeClr val="folHlink"/>
                </a:solidFill>
              </a:rPr>
              <a:t>Enfermedad subaguda</a:t>
            </a:r>
          </a:p>
          <a:p>
            <a:pPr algn="ctr">
              <a:spcBef>
                <a:spcPct val="50000"/>
              </a:spcBef>
            </a:pPr>
            <a:r>
              <a:rPr lang="en-US" altLang="es-CL" sz="2000" b="1" u="sng">
                <a:solidFill>
                  <a:schemeClr val="folHlink"/>
                </a:solidFill>
              </a:rPr>
              <a:t>Semanas</a:t>
            </a:r>
          </a:p>
        </p:txBody>
      </p:sp>
      <p:sp>
        <p:nvSpPr>
          <p:cNvPr id="501769" name="Text Box 9"/>
          <p:cNvSpPr txBox="1">
            <a:spLocks noChangeArrowheads="1"/>
          </p:cNvSpPr>
          <p:nvPr/>
        </p:nvSpPr>
        <p:spPr bwMode="auto">
          <a:xfrm>
            <a:off x="4953000" y="2146300"/>
            <a:ext cx="32956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a:t>COP</a:t>
            </a:r>
          </a:p>
          <a:p>
            <a:pPr>
              <a:spcBef>
                <a:spcPct val="50000"/>
              </a:spcBef>
            </a:pPr>
            <a:r>
              <a:rPr lang="en-US" altLang="es-CL" sz="2000"/>
              <a:t>Hipersensibilidad</a:t>
            </a:r>
          </a:p>
          <a:p>
            <a:pPr>
              <a:spcBef>
                <a:spcPct val="50000"/>
              </a:spcBef>
            </a:pPr>
            <a:r>
              <a:rPr lang="en-US" altLang="es-CL" sz="2000"/>
              <a:t>Bronquiolitis respiratoria</a:t>
            </a:r>
          </a:p>
          <a:p>
            <a:pPr>
              <a:spcBef>
                <a:spcPct val="50000"/>
              </a:spcBef>
            </a:pPr>
            <a:r>
              <a:rPr lang="en-US" altLang="es-CL" sz="2000"/>
              <a:t>Sarcoidosis/Berylliosis</a:t>
            </a:r>
          </a:p>
          <a:p>
            <a:pPr>
              <a:spcBef>
                <a:spcPct val="50000"/>
              </a:spcBef>
            </a:pPr>
            <a:r>
              <a:rPr lang="en-US" altLang="es-CL" sz="2000"/>
              <a:t>Relacionadas a CVD</a:t>
            </a:r>
          </a:p>
          <a:p>
            <a:pPr>
              <a:spcBef>
                <a:spcPct val="50000"/>
              </a:spcBef>
            </a:pPr>
            <a:r>
              <a:rPr lang="en-US" altLang="es-CL" sz="2000"/>
              <a:t>Relacionadas a drogas</a:t>
            </a:r>
          </a:p>
          <a:p>
            <a:pPr>
              <a:spcBef>
                <a:spcPct val="50000"/>
              </a:spcBef>
            </a:pPr>
            <a:r>
              <a:rPr lang="en-US" altLang="es-CL" sz="2000"/>
              <a:t>Neumonia eosinofílica crónica</a:t>
            </a:r>
          </a:p>
          <a:p>
            <a:pPr>
              <a:spcBef>
                <a:spcPct val="50000"/>
              </a:spcBef>
            </a:pPr>
            <a:endParaRPr lang="en-US" altLang="es-CL" sz="2000"/>
          </a:p>
          <a:p>
            <a:pPr>
              <a:spcBef>
                <a:spcPct val="50000"/>
              </a:spcBef>
            </a:pPr>
            <a:r>
              <a:rPr lang="en-US" altLang="es-CL" sz="2000"/>
              <a:t>NSIP</a:t>
            </a:r>
          </a:p>
          <a:p>
            <a:pPr>
              <a:spcBef>
                <a:spcPct val="50000"/>
              </a:spcBef>
            </a:pPr>
            <a:r>
              <a:rPr lang="en-US" altLang="es-CL" sz="2000"/>
              <a:t>LIP</a:t>
            </a:r>
          </a:p>
        </p:txBody>
      </p:sp>
      <p:grpSp>
        <p:nvGrpSpPr>
          <p:cNvPr id="2" name="Group 22"/>
          <p:cNvGrpSpPr>
            <a:grpSpLocks/>
          </p:cNvGrpSpPr>
          <p:nvPr/>
        </p:nvGrpSpPr>
        <p:grpSpPr bwMode="auto">
          <a:xfrm>
            <a:off x="1874839" y="2171700"/>
            <a:ext cx="6980237" cy="4529138"/>
            <a:chOff x="261" y="1372"/>
            <a:chExt cx="4358" cy="2699"/>
          </a:xfrm>
        </p:grpSpPr>
        <p:sp>
          <p:nvSpPr>
            <p:cNvPr id="20495" name="Rectangle 12"/>
            <p:cNvSpPr>
              <a:spLocks noChangeArrowheads="1"/>
            </p:cNvSpPr>
            <p:nvPr/>
          </p:nvSpPr>
          <p:spPr bwMode="auto">
            <a:xfrm>
              <a:off x="261" y="3188"/>
              <a:ext cx="371" cy="24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20496" name="Rectangle 13"/>
            <p:cNvSpPr>
              <a:spLocks noChangeArrowheads="1"/>
            </p:cNvSpPr>
            <p:nvPr/>
          </p:nvSpPr>
          <p:spPr bwMode="auto">
            <a:xfrm>
              <a:off x="2192" y="3589"/>
              <a:ext cx="466" cy="20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20497" name="Rectangle 14"/>
            <p:cNvSpPr>
              <a:spLocks noChangeArrowheads="1"/>
            </p:cNvSpPr>
            <p:nvPr/>
          </p:nvSpPr>
          <p:spPr bwMode="auto">
            <a:xfrm>
              <a:off x="2195" y="1372"/>
              <a:ext cx="631" cy="2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20498" name="Rectangle 15"/>
            <p:cNvSpPr>
              <a:spLocks noChangeArrowheads="1"/>
            </p:cNvSpPr>
            <p:nvPr/>
          </p:nvSpPr>
          <p:spPr bwMode="auto">
            <a:xfrm>
              <a:off x="2192" y="3856"/>
              <a:ext cx="466" cy="21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20499" name="Rectangle 16"/>
            <p:cNvSpPr>
              <a:spLocks noChangeArrowheads="1"/>
            </p:cNvSpPr>
            <p:nvPr/>
          </p:nvSpPr>
          <p:spPr bwMode="auto">
            <a:xfrm>
              <a:off x="2197" y="1918"/>
              <a:ext cx="1675" cy="27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20500" name="Rectangle 17"/>
            <p:cNvSpPr>
              <a:spLocks noChangeArrowheads="1"/>
            </p:cNvSpPr>
            <p:nvPr/>
          </p:nvSpPr>
          <p:spPr bwMode="auto">
            <a:xfrm>
              <a:off x="4152" y="3570"/>
              <a:ext cx="467" cy="2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sp>
        <p:nvSpPr>
          <p:cNvPr id="501783" name="Rectangle 23"/>
          <p:cNvSpPr>
            <a:spLocks noChangeArrowheads="1"/>
          </p:cNvSpPr>
          <p:nvPr/>
        </p:nvSpPr>
        <p:spPr bwMode="auto">
          <a:xfrm>
            <a:off x="1790701" y="1257300"/>
            <a:ext cx="2911475" cy="52768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nvGrpSpPr>
          <p:cNvPr id="3" name="Group 29"/>
          <p:cNvGrpSpPr>
            <a:grpSpLocks/>
          </p:cNvGrpSpPr>
          <p:nvPr/>
        </p:nvGrpSpPr>
        <p:grpSpPr bwMode="auto">
          <a:xfrm>
            <a:off x="2552700" y="5562600"/>
            <a:ext cx="5562600" cy="476250"/>
            <a:chOff x="648" y="3504"/>
            <a:chExt cx="3504" cy="300"/>
          </a:xfrm>
        </p:grpSpPr>
        <p:sp>
          <p:nvSpPr>
            <p:cNvPr id="20493" name="Line 27"/>
            <p:cNvSpPr>
              <a:spLocks noChangeShapeType="1"/>
            </p:cNvSpPr>
            <p:nvPr/>
          </p:nvSpPr>
          <p:spPr bwMode="auto">
            <a:xfrm>
              <a:off x="648" y="3504"/>
              <a:ext cx="2832" cy="0"/>
            </a:xfrm>
            <a:prstGeom prst="line">
              <a:avLst/>
            </a:prstGeom>
            <a:noFill/>
            <a:ln w="571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s-CL"/>
            </a:p>
          </p:txBody>
        </p:sp>
        <p:sp>
          <p:nvSpPr>
            <p:cNvPr id="20494" name="Line 28"/>
            <p:cNvSpPr>
              <a:spLocks noChangeShapeType="1"/>
            </p:cNvSpPr>
            <p:nvPr/>
          </p:nvSpPr>
          <p:spPr bwMode="auto">
            <a:xfrm>
              <a:off x="3504" y="3504"/>
              <a:ext cx="648" cy="300"/>
            </a:xfrm>
            <a:prstGeom prst="line">
              <a:avLst/>
            </a:prstGeom>
            <a:noFill/>
            <a:ln w="571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s-CL"/>
            </a:p>
          </p:txBody>
        </p:sp>
      </p:grpSp>
    </p:spTree>
    <p:extLst>
      <p:ext uri="{BB962C8B-B14F-4D97-AF65-F5344CB8AC3E}">
        <p14:creationId xmlns:p14="http://schemas.microsoft.com/office/powerpoint/2010/main" val="648464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66"/>
                                        </p:tgtEl>
                                        <p:attrNameLst>
                                          <p:attrName>style.visibility</p:attrName>
                                        </p:attrNameLst>
                                      </p:cBhvr>
                                      <p:to>
                                        <p:strVal val="visible"/>
                                      </p:to>
                                    </p:set>
                                    <p:animEffect transition="in" filter="wipe(left)">
                                      <p:cBhvr>
                                        <p:cTn id="7" dur="500"/>
                                        <p:tgtEl>
                                          <p:spTgt spid="501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68"/>
                                        </p:tgtEl>
                                        <p:attrNameLst>
                                          <p:attrName>style.visibility</p:attrName>
                                        </p:attrNameLst>
                                      </p:cBhvr>
                                      <p:to>
                                        <p:strVal val="visible"/>
                                      </p:to>
                                    </p:set>
                                    <p:animEffect transition="in" filter="wipe(left)">
                                      <p:cBhvr>
                                        <p:cTn id="12" dur="500"/>
                                        <p:tgtEl>
                                          <p:spTgt spid="5017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65"/>
                                        </p:tgtEl>
                                        <p:attrNameLst>
                                          <p:attrName>style.visibility</p:attrName>
                                        </p:attrNameLst>
                                      </p:cBhvr>
                                      <p:to>
                                        <p:strVal val="visible"/>
                                      </p:to>
                                    </p:set>
                                    <p:animEffect transition="in" filter="wipe(left)">
                                      <p:cBhvr>
                                        <p:cTn id="17" dur="500"/>
                                        <p:tgtEl>
                                          <p:spTgt spid="5017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67"/>
                                        </p:tgtEl>
                                        <p:attrNameLst>
                                          <p:attrName>style.visibility</p:attrName>
                                        </p:attrNameLst>
                                      </p:cBhvr>
                                      <p:to>
                                        <p:strVal val="visible"/>
                                      </p:to>
                                    </p:set>
                                    <p:animEffect transition="in" filter="wipe(left)">
                                      <p:cBhvr>
                                        <p:cTn id="22" dur="500"/>
                                        <p:tgtEl>
                                          <p:spTgt spid="5017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01769"/>
                                        </p:tgtEl>
                                        <p:attrNameLst>
                                          <p:attrName>style.visibility</p:attrName>
                                        </p:attrNameLst>
                                      </p:cBhvr>
                                      <p:to>
                                        <p:strVal val="visible"/>
                                      </p:to>
                                    </p:set>
                                    <p:animEffect transition="in" filter="wipe(up)">
                                      <p:cBhvr>
                                        <p:cTn id="27" dur="500"/>
                                        <p:tgtEl>
                                          <p:spTgt spid="5017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501762"/>
                                        </p:tgtEl>
                                        <p:attrNameLst>
                                          <p:attrName>style.visibility</p:attrName>
                                        </p:attrNameLst>
                                      </p:cBhvr>
                                      <p:to>
                                        <p:strVal val="visible"/>
                                      </p:to>
                                    </p:set>
                                    <p:animEffect transition="in" filter="wipe(right)">
                                      <p:cBhvr>
                                        <p:cTn id="32" dur="500"/>
                                        <p:tgtEl>
                                          <p:spTgt spid="5017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8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strVal val="4/3*#ppt_w"/>
                                          </p:val>
                                        </p:tav>
                                        <p:tav tm="100000">
                                          <p:val>
                                            <p:strVal val="#ppt_w"/>
                                          </p:val>
                                        </p:tav>
                                      </p:tavLst>
                                    </p:anim>
                                    <p:anim calcmode="lin" valueType="num">
                                      <p:cBhvr>
                                        <p:cTn id="38" dur="500" fill="hold"/>
                                        <p:tgtEl>
                                          <p:spTgt spid="2"/>
                                        </p:tgtEl>
                                        <p:attrNameLst>
                                          <p:attrName>ppt_h</p:attrName>
                                        </p:attrNameLst>
                                      </p:cBhvr>
                                      <p:tavLst>
                                        <p:tav tm="0">
                                          <p:val>
                                            <p:strVal val="4/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288" fill="hold" grpId="0" nodeType="clickEffect">
                                  <p:stCondLst>
                                    <p:cond delay="0"/>
                                  </p:stCondLst>
                                  <p:childTnLst>
                                    <p:set>
                                      <p:cBhvr>
                                        <p:cTn id="47" dur="1" fill="hold">
                                          <p:stCondLst>
                                            <p:cond delay="0"/>
                                          </p:stCondLst>
                                        </p:cTn>
                                        <p:tgtEl>
                                          <p:spTgt spid="501783"/>
                                        </p:tgtEl>
                                        <p:attrNameLst>
                                          <p:attrName>style.visibility</p:attrName>
                                        </p:attrNameLst>
                                      </p:cBhvr>
                                      <p:to>
                                        <p:strVal val="visible"/>
                                      </p:to>
                                    </p:set>
                                    <p:anim calcmode="lin" valueType="num">
                                      <p:cBhvr>
                                        <p:cTn id="48" dur="500" fill="hold"/>
                                        <p:tgtEl>
                                          <p:spTgt spid="501783"/>
                                        </p:tgtEl>
                                        <p:attrNameLst>
                                          <p:attrName>ppt_w</p:attrName>
                                        </p:attrNameLst>
                                      </p:cBhvr>
                                      <p:tavLst>
                                        <p:tav tm="0">
                                          <p:val>
                                            <p:strVal val="4/3*#ppt_w"/>
                                          </p:val>
                                        </p:tav>
                                        <p:tav tm="100000">
                                          <p:val>
                                            <p:strVal val="#ppt_w"/>
                                          </p:val>
                                        </p:tav>
                                      </p:tavLst>
                                    </p:anim>
                                    <p:anim calcmode="lin" valueType="num">
                                      <p:cBhvr>
                                        <p:cTn id="49" dur="500" fill="hold"/>
                                        <p:tgtEl>
                                          <p:spTgt spid="50178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utoUpdateAnimBg="0"/>
      <p:bldP spid="501769" grpId="0" autoUpdateAnimBg="0"/>
      <p:bldP spid="5017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3291" y="806450"/>
            <a:ext cx="10515600" cy="1325563"/>
          </a:xfrm>
        </p:spPr>
        <p:txBody>
          <a:bodyPr/>
          <a:lstStyle/>
          <a:p>
            <a:r>
              <a:rPr lang="es-CL" dirty="0" smtClean="0"/>
              <a:t>Conceptos </a:t>
            </a:r>
            <a:r>
              <a:rPr lang="es-CL" dirty="0" err="1" smtClean="0"/>
              <a:t>anatomo</a:t>
            </a:r>
            <a:r>
              <a:rPr lang="es-CL" dirty="0" smtClean="0"/>
              <a:t>-fisiológicos</a:t>
            </a:r>
            <a:endParaRPr lang="es-CL" dirty="0"/>
          </a:p>
        </p:txBody>
      </p:sp>
      <p:pic>
        <p:nvPicPr>
          <p:cNvPr id="1026" name="Picture 2" descr="Lung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263" y="1839737"/>
            <a:ext cx="238125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ng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091" y="1690688"/>
            <a:ext cx="4408036" cy="3346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spital Clínico de la Universidad de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43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Daño alveolar difuso</a:t>
            </a:r>
            <a:endParaRPr lang="es-CL" dirty="0"/>
          </a:p>
        </p:txBody>
      </p:sp>
      <p:pic>
        <p:nvPicPr>
          <p:cNvPr id="3" name="Picture 1026" descr="ARDS with RSV-PIV CX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361" y="1415480"/>
            <a:ext cx="6891277"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54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3744913" y="1150938"/>
            <a:ext cx="4838700" cy="4381500"/>
          </a:xfrm>
          <a:prstGeom prst="ellipse">
            <a:avLst/>
          </a:prstGeom>
          <a:solidFill>
            <a:srgbClr val="66CCFF"/>
          </a:solidFill>
          <a:ln w="25400">
            <a:solidFill>
              <a:schemeClr val="bg2"/>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7200" b="1">
                <a:solidFill>
                  <a:schemeClr val="bg2"/>
                </a:solidFill>
              </a:rPr>
              <a:t>DAD</a:t>
            </a:r>
          </a:p>
          <a:p>
            <a:pPr algn="ctr"/>
            <a:endParaRPr lang="en-US" altLang="es-CL" sz="1800" b="1">
              <a:solidFill>
                <a:schemeClr val="bg2"/>
              </a:solidFill>
            </a:endParaRPr>
          </a:p>
          <a:p>
            <a:pPr algn="ctr"/>
            <a:endParaRPr lang="en-US" altLang="es-CL" sz="4800" b="1" u="sng">
              <a:solidFill>
                <a:schemeClr val="folHlink"/>
              </a:solidFill>
            </a:endParaRPr>
          </a:p>
        </p:txBody>
      </p:sp>
      <p:sp>
        <p:nvSpPr>
          <p:cNvPr id="359427" name="Oval 3"/>
          <p:cNvSpPr>
            <a:spLocks noChangeArrowheads="1"/>
          </p:cNvSpPr>
          <p:nvPr/>
        </p:nvSpPr>
        <p:spPr bwMode="auto">
          <a:xfrm>
            <a:off x="1957388" y="1900238"/>
            <a:ext cx="2686050" cy="2590800"/>
          </a:xfrm>
          <a:prstGeom prst="ellipse">
            <a:avLst/>
          </a:prstGeom>
          <a:solidFill>
            <a:schemeClr val="accent2">
              <a:lumMod val="75000"/>
            </a:schemeClr>
          </a:solidFill>
          <a:ln w="25400">
            <a:solidFill>
              <a:schemeClr val="bg2"/>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en-US" altLang="es-CL" sz="3200" b="1" dirty="0" err="1">
                <a:solidFill>
                  <a:schemeClr val="bg2"/>
                </a:solidFill>
              </a:rPr>
              <a:t>Enfermedad</a:t>
            </a:r>
            <a:r>
              <a:rPr lang="en-US" altLang="es-CL" sz="3200" b="1" dirty="0">
                <a:solidFill>
                  <a:schemeClr val="bg2"/>
                </a:solidFill>
              </a:rPr>
              <a:t> </a:t>
            </a:r>
          </a:p>
          <a:p>
            <a:pPr algn="ctr">
              <a:defRPr/>
            </a:pPr>
            <a:r>
              <a:rPr lang="en-US" altLang="es-CL" sz="3200" b="1" dirty="0" err="1">
                <a:solidFill>
                  <a:schemeClr val="bg2"/>
                </a:solidFill>
              </a:rPr>
              <a:t>inmunológica</a:t>
            </a:r>
            <a:endParaRPr lang="en-US" altLang="es-CL" sz="3200" dirty="0">
              <a:solidFill>
                <a:schemeClr val="bg2"/>
              </a:solidFill>
            </a:endParaRPr>
          </a:p>
        </p:txBody>
      </p:sp>
      <p:sp>
        <p:nvSpPr>
          <p:cNvPr id="359428" name="Oval 4"/>
          <p:cNvSpPr>
            <a:spLocks noChangeArrowheads="1"/>
          </p:cNvSpPr>
          <p:nvPr/>
        </p:nvSpPr>
        <p:spPr bwMode="auto">
          <a:xfrm>
            <a:off x="7707313" y="1890713"/>
            <a:ext cx="2686050" cy="2590800"/>
          </a:xfrm>
          <a:prstGeom prst="ellipse">
            <a:avLst/>
          </a:prstGeom>
          <a:solidFill>
            <a:schemeClr val="accent2">
              <a:lumMod val="60000"/>
              <a:lumOff val="40000"/>
            </a:schemeClr>
          </a:solidFill>
          <a:ln w="25400">
            <a:solidFill>
              <a:schemeClr val="bg2"/>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en-US" altLang="es-CL" sz="4000" b="1">
                <a:solidFill>
                  <a:schemeClr val="bg2"/>
                </a:solidFill>
              </a:rPr>
              <a:t>Drogas</a:t>
            </a:r>
            <a:endParaRPr lang="en-US" altLang="es-CL" sz="3200">
              <a:solidFill>
                <a:schemeClr val="bg2"/>
              </a:solidFill>
            </a:endParaRPr>
          </a:p>
        </p:txBody>
      </p:sp>
      <p:sp>
        <p:nvSpPr>
          <p:cNvPr id="359429" name="Text Box 5"/>
          <p:cNvSpPr txBox="1">
            <a:spLocks noChangeArrowheads="1"/>
          </p:cNvSpPr>
          <p:nvPr/>
        </p:nvSpPr>
        <p:spPr bwMode="auto">
          <a:xfrm>
            <a:off x="4213226" y="4059238"/>
            <a:ext cx="444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4400" b="1">
                <a:solidFill>
                  <a:schemeClr val="bg2"/>
                </a:solidFill>
              </a:rPr>
              <a:t>Infección/Sepsis</a:t>
            </a:r>
          </a:p>
        </p:txBody>
      </p:sp>
      <p:sp>
        <p:nvSpPr>
          <p:cNvPr id="359430" name="Text Box 6"/>
          <p:cNvSpPr txBox="1">
            <a:spLocks noChangeArrowheads="1"/>
          </p:cNvSpPr>
          <p:nvPr/>
        </p:nvSpPr>
        <p:spPr bwMode="auto">
          <a:xfrm>
            <a:off x="4524375" y="1643064"/>
            <a:ext cx="3771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4000" b="1">
                <a:solidFill>
                  <a:schemeClr val="bg2"/>
                </a:solidFill>
              </a:rPr>
              <a:t>Trauma/Shock</a:t>
            </a:r>
          </a:p>
        </p:txBody>
      </p:sp>
      <p:sp>
        <p:nvSpPr>
          <p:cNvPr id="359431" name="Oval 7"/>
          <p:cNvSpPr>
            <a:spLocks noChangeArrowheads="1"/>
          </p:cNvSpPr>
          <p:nvPr/>
        </p:nvSpPr>
        <p:spPr bwMode="auto">
          <a:xfrm>
            <a:off x="5173663" y="4743450"/>
            <a:ext cx="1981200" cy="1714500"/>
          </a:xfrm>
          <a:prstGeom prst="ellipse">
            <a:avLst/>
          </a:prstGeom>
          <a:solidFill>
            <a:schemeClr val="accent2">
              <a:lumMod val="50000"/>
            </a:schemeClr>
          </a:solidFill>
          <a:ln w="47625">
            <a:solidFill>
              <a:schemeClr val="bg2"/>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en-US" altLang="es-CL" sz="4000" b="1">
                <a:solidFill>
                  <a:schemeClr val="bg2"/>
                </a:solidFill>
              </a:rPr>
              <a:t>Toxinas</a:t>
            </a:r>
            <a:endParaRPr lang="en-US" altLang="es-CL" sz="3200">
              <a:solidFill>
                <a:schemeClr val="bg2"/>
              </a:solidFill>
            </a:endParaRPr>
          </a:p>
        </p:txBody>
      </p:sp>
      <p:sp>
        <p:nvSpPr>
          <p:cNvPr id="23560" name="Rectangle 8"/>
          <p:cNvSpPr>
            <a:spLocks noChangeArrowheads="1"/>
          </p:cNvSpPr>
          <p:nvPr/>
        </p:nvSpPr>
        <p:spPr bwMode="auto">
          <a:xfrm>
            <a:off x="1962150" y="138113"/>
            <a:ext cx="8705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2800"/>
              <a:t>Enfermedad intersticial difusa con manifestaciones agudas</a:t>
            </a:r>
          </a:p>
        </p:txBody>
      </p:sp>
      <p:sp>
        <p:nvSpPr>
          <p:cNvPr id="359433" name="Oval 9"/>
          <p:cNvSpPr>
            <a:spLocks noChangeArrowheads="1"/>
          </p:cNvSpPr>
          <p:nvPr/>
        </p:nvSpPr>
        <p:spPr bwMode="auto">
          <a:xfrm>
            <a:off x="4838700" y="3219450"/>
            <a:ext cx="2628900" cy="1047750"/>
          </a:xfrm>
          <a:prstGeom prst="ellipse">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3200">
                <a:solidFill>
                  <a:schemeClr val="bg2"/>
                </a:solidFill>
              </a:rPr>
              <a:t>Idiopathic</a:t>
            </a:r>
            <a:endParaRPr lang="en-US" altLang="es-CL"/>
          </a:p>
        </p:txBody>
      </p:sp>
      <p:sp>
        <p:nvSpPr>
          <p:cNvPr id="359434" name="Oval 10"/>
          <p:cNvSpPr>
            <a:spLocks noChangeArrowheads="1"/>
          </p:cNvSpPr>
          <p:nvPr/>
        </p:nvSpPr>
        <p:spPr bwMode="auto">
          <a:xfrm>
            <a:off x="4521201" y="3228975"/>
            <a:ext cx="3306763" cy="1104900"/>
          </a:xfrm>
          <a:prstGeom prst="ellipse">
            <a:avLst/>
          </a:prstGeom>
          <a:solidFill>
            <a:schemeClr val="accent1">
              <a:lumMod val="40000"/>
              <a:lumOff val="60000"/>
            </a:schemeClr>
          </a:solidFill>
          <a:ln w="19050">
            <a:solidFill>
              <a:schemeClr val="bg2"/>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defRPr/>
            </a:pPr>
            <a:r>
              <a:rPr lang="en-US" altLang="es-CL" dirty="0" err="1"/>
              <a:t>Neumonía</a:t>
            </a:r>
            <a:r>
              <a:rPr lang="en-US" altLang="es-CL" dirty="0"/>
              <a:t> </a:t>
            </a:r>
            <a:r>
              <a:rPr lang="en-US" altLang="es-CL" dirty="0" err="1"/>
              <a:t>intersticial</a:t>
            </a:r>
            <a:endParaRPr lang="en-US" altLang="es-CL" dirty="0"/>
          </a:p>
          <a:p>
            <a:pPr algn="ctr">
              <a:defRPr/>
            </a:pPr>
            <a:r>
              <a:rPr lang="en-US" altLang="es-CL" dirty="0"/>
              <a:t> </a:t>
            </a:r>
            <a:r>
              <a:rPr lang="en-US" altLang="es-CL" dirty="0" err="1"/>
              <a:t>aguda</a:t>
            </a:r>
            <a:endParaRPr lang="en-US" altLang="es-CL" sz="1800" dirty="0"/>
          </a:p>
        </p:txBody>
      </p:sp>
    </p:spTree>
    <p:extLst>
      <p:ext uri="{BB962C8B-B14F-4D97-AF65-F5344CB8AC3E}">
        <p14:creationId xmlns:p14="http://schemas.microsoft.com/office/powerpoint/2010/main" val="4244783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59430"/>
                                        </p:tgtEl>
                                        <p:attrNameLst>
                                          <p:attrName>style.visibility</p:attrName>
                                        </p:attrNameLst>
                                      </p:cBhvr>
                                      <p:to>
                                        <p:strVal val="visible"/>
                                      </p:to>
                                    </p:set>
                                    <p:anim calcmode="lin" valueType="num">
                                      <p:cBhvr>
                                        <p:cTn id="7" dur="500" fill="hold"/>
                                        <p:tgtEl>
                                          <p:spTgt spid="359430"/>
                                        </p:tgtEl>
                                        <p:attrNameLst>
                                          <p:attrName>ppt_w</p:attrName>
                                        </p:attrNameLst>
                                      </p:cBhvr>
                                      <p:tavLst>
                                        <p:tav tm="0">
                                          <p:val>
                                            <p:strVal val="2/3*#ppt_w"/>
                                          </p:val>
                                        </p:tav>
                                        <p:tav tm="100000">
                                          <p:val>
                                            <p:strVal val="#ppt_w"/>
                                          </p:val>
                                        </p:tav>
                                      </p:tavLst>
                                    </p:anim>
                                    <p:anim calcmode="lin" valueType="num">
                                      <p:cBhvr>
                                        <p:cTn id="8" dur="500" fill="hold"/>
                                        <p:tgtEl>
                                          <p:spTgt spid="359430"/>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59429"/>
                                        </p:tgtEl>
                                        <p:attrNameLst>
                                          <p:attrName>style.visibility</p:attrName>
                                        </p:attrNameLst>
                                      </p:cBhvr>
                                      <p:to>
                                        <p:strVal val="visible"/>
                                      </p:to>
                                    </p:set>
                                    <p:anim calcmode="lin" valueType="num">
                                      <p:cBhvr>
                                        <p:cTn id="13" dur="500" fill="hold"/>
                                        <p:tgtEl>
                                          <p:spTgt spid="359429"/>
                                        </p:tgtEl>
                                        <p:attrNameLst>
                                          <p:attrName>ppt_w</p:attrName>
                                        </p:attrNameLst>
                                      </p:cBhvr>
                                      <p:tavLst>
                                        <p:tav tm="0">
                                          <p:val>
                                            <p:strVal val="2/3*#ppt_w"/>
                                          </p:val>
                                        </p:tav>
                                        <p:tav tm="100000">
                                          <p:val>
                                            <p:strVal val="#ppt_w"/>
                                          </p:val>
                                        </p:tav>
                                      </p:tavLst>
                                    </p:anim>
                                    <p:anim calcmode="lin" valueType="num">
                                      <p:cBhvr>
                                        <p:cTn id="14" dur="500" fill="hold"/>
                                        <p:tgtEl>
                                          <p:spTgt spid="359429"/>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59431"/>
                                        </p:tgtEl>
                                        <p:attrNameLst>
                                          <p:attrName>style.visibility</p:attrName>
                                        </p:attrNameLst>
                                      </p:cBhvr>
                                      <p:to>
                                        <p:strVal val="visible"/>
                                      </p:to>
                                    </p:set>
                                    <p:anim calcmode="lin" valueType="num">
                                      <p:cBhvr>
                                        <p:cTn id="19" dur="500" fill="hold"/>
                                        <p:tgtEl>
                                          <p:spTgt spid="359431"/>
                                        </p:tgtEl>
                                        <p:attrNameLst>
                                          <p:attrName>ppt_w</p:attrName>
                                        </p:attrNameLst>
                                      </p:cBhvr>
                                      <p:tavLst>
                                        <p:tav tm="0">
                                          <p:val>
                                            <p:strVal val="2/3*#ppt_w"/>
                                          </p:val>
                                        </p:tav>
                                        <p:tav tm="100000">
                                          <p:val>
                                            <p:strVal val="#ppt_w"/>
                                          </p:val>
                                        </p:tav>
                                      </p:tavLst>
                                    </p:anim>
                                    <p:anim calcmode="lin" valueType="num">
                                      <p:cBhvr>
                                        <p:cTn id="20" dur="500" fill="hold"/>
                                        <p:tgtEl>
                                          <p:spTgt spid="359431"/>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59428"/>
                                        </p:tgtEl>
                                        <p:attrNameLst>
                                          <p:attrName>style.visibility</p:attrName>
                                        </p:attrNameLst>
                                      </p:cBhvr>
                                      <p:to>
                                        <p:strVal val="visible"/>
                                      </p:to>
                                    </p:set>
                                    <p:anim calcmode="lin" valueType="num">
                                      <p:cBhvr>
                                        <p:cTn id="25" dur="500" fill="hold"/>
                                        <p:tgtEl>
                                          <p:spTgt spid="359428"/>
                                        </p:tgtEl>
                                        <p:attrNameLst>
                                          <p:attrName>ppt_w</p:attrName>
                                        </p:attrNameLst>
                                      </p:cBhvr>
                                      <p:tavLst>
                                        <p:tav tm="0">
                                          <p:val>
                                            <p:strVal val="2/3*#ppt_w"/>
                                          </p:val>
                                        </p:tav>
                                        <p:tav tm="100000">
                                          <p:val>
                                            <p:strVal val="#ppt_w"/>
                                          </p:val>
                                        </p:tav>
                                      </p:tavLst>
                                    </p:anim>
                                    <p:anim calcmode="lin" valueType="num">
                                      <p:cBhvr>
                                        <p:cTn id="26" dur="500" fill="hold"/>
                                        <p:tgtEl>
                                          <p:spTgt spid="359428"/>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359427"/>
                                        </p:tgtEl>
                                        <p:attrNameLst>
                                          <p:attrName>style.visibility</p:attrName>
                                        </p:attrNameLst>
                                      </p:cBhvr>
                                      <p:to>
                                        <p:strVal val="visible"/>
                                      </p:to>
                                    </p:set>
                                    <p:anim calcmode="lin" valueType="num">
                                      <p:cBhvr>
                                        <p:cTn id="31" dur="500" fill="hold"/>
                                        <p:tgtEl>
                                          <p:spTgt spid="359427"/>
                                        </p:tgtEl>
                                        <p:attrNameLst>
                                          <p:attrName>ppt_w</p:attrName>
                                        </p:attrNameLst>
                                      </p:cBhvr>
                                      <p:tavLst>
                                        <p:tav tm="0">
                                          <p:val>
                                            <p:strVal val="2/3*#ppt_w"/>
                                          </p:val>
                                        </p:tav>
                                        <p:tav tm="100000">
                                          <p:val>
                                            <p:strVal val="#ppt_w"/>
                                          </p:val>
                                        </p:tav>
                                      </p:tavLst>
                                    </p:anim>
                                    <p:anim calcmode="lin" valueType="num">
                                      <p:cBhvr>
                                        <p:cTn id="32" dur="500" fill="hold"/>
                                        <p:tgtEl>
                                          <p:spTgt spid="359427"/>
                                        </p:tgtEl>
                                        <p:attrNameLst>
                                          <p:attrName>ppt_h</p:attrName>
                                        </p:attrNameLst>
                                      </p:cBhvr>
                                      <p:tavLst>
                                        <p:tav tm="0">
                                          <p:val>
                                            <p:strVal val="2/3*#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9433"/>
                                        </p:tgtEl>
                                        <p:attrNameLst>
                                          <p:attrName>style.visibility</p:attrName>
                                        </p:attrNameLst>
                                      </p:cBhvr>
                                      <p:to>
                                        <p:strVal val="visible"/>
                                      </p:to>
                                    </p:set>
                                    <p:animEffect transition="in" filter="dissolve">
                                      <p:cBhvr>
                                        <p:cTn id="37" dur="500"/>
                                        <p:tgtEl>
                                          <p:spTgt spid="3594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59434"/>
                                        </p:tgtEl>
                                        <p:attrNameLst>
                                          <p:attrName>style.visibility</p:attrName>
                                        </p:attrNameLst>
                                      </p:cBhvr>
                                      <p:to>
                                        <p:strVal val="visible"/>
                                      </p:to>
                                    </p:set>
                                    <p:animEffect transition="in" filter="dissolve">
                                      <p:cBhvr>
                                        <p:cTn id="42" dur="500"/>
                                        <p:tgtEl>
                                          <p:spTgt spid="359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animBg="1" autoUpdateAnimBg="0"/>
      <p:bldP spid="359428" grpId="0" animBg="1" autoUpdateAnimBg="0"/>
      <p:bldP spid="359429" grpId="0" autoUpdateAnimBg="0"/>
      <p:bldP spid="359430" grpId="0" autoUpdateAnimBg="0"/>
      <p:bldP spid="359431" grpId="0" animBg="1" autoUpdateAnimBg="0"/>
      <p:bldP spid="359433" grpId="0" animBg="1" autoUpdateAnimBg="0"/>
      <p:bldP spid="35943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a:defRPr/>
            </a:pPr>
            <a:r>
              <a:rPr lang="es-ES_tradnl" u="sng" dirty="0" smtClean="0">
                <a:solidFill>
                  <a:schemeClr val="tx1"/>
                </a:solidFill>
              </a:rPr>
              <a:t>Estudio de pacientes con DAD</a:t>
            </a:r>
            <a:endParaRPr lang="en-US" u="sng" dirty="0" smtClean="0">
              <a:solidFill>
                <a:schemeClr val="tx1"/>
              </a:solidFill>
            </a:endParaRPr>
          </a:p>
        </p:txBody>
      </p:sp>
      <p:sp>
        <p:nvSpPr>
          <p:cNvPr id="297992" name="Text Box 8"/>
          <p:cNvSpPr txBox="1">
            <a:spLocks noChangeArrowheads="1"/>
          </p:cNvSpPr>
          <p:nvPr/>
        </p:nvSpPr>
        <p:spPr bwMode="auto">
          <a:xfrm>
            <a:off x="2292350" y="1643063"/>
            <a:ext cx="7958138" cy="204311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endParaRPr lang="en-US" altLang="es-CL" sz="800" u="sng">
              <a:solidFill>
                <a:schemeClr val="bg2"/>
              </a:solidFill>
            </a:endParaRPr>
          </a:p>
          <a:p>
            <a:pPr algn="ctr">
              <a:spcBef>
                <a:spcPct val="50000"/>
              </a:spcBef>
            </a:pPr>
            <a:r>
              <a:rPr lang="en-US" altLang="es-CL" sz="6000" u="sng">
                <a:solidFill>
                  <a:schemeClr val="bg2"/>
                </a:solidFill>
              </a:rPr>
              <a:t>1:</a:t>
            </a:r>
            <a:r>
              <a:rPr lang="en-US" altLang="es-CL" sz="6000">
                <a:solidFill>
                  <a:schemeClr val="bg2"/>
                </a:solidFill>
              </a:rPr>
              <a:t>   Busca infección</a:t>
            </a:r>
          </a:p>
          <a:p>
            <a:pPr algn="ctr">
              <a:spcBef>
                <a:spcPct val="50000"/>
              </a:spcBef>
            </a:pPr>
            <a:endParaRPr lang="en-US" altLang="es-CL" sz="2000">
              <a:solidFill>
                <a:schemeClr val="bg2"/>
              </a:solidFill>
            </a:endParaRPr>
          </a:p>
        </p:txBody>
      </p:sp>
      <p:sp>
        <p:nvSpPr>
          <p:cNvPr id="297993" name="Text Box 9"/>
          <p:cNvSpPr txBox="1">
            <a:spLocks noChangeArrowheads="1"/>
          </p:cNvSpPr>
          <p:nvPr/>
        </p:nvSpPr>
        <p:spPr bwMode="auto">
          <a:xfrm>
            <a:off x="2827339" y="2205038"/>
            <a:ext cx="6886575" cy="36703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endParaRPr lang="en-US" altLang="es-CL" sz="3600" u="sng">
              <a:solidFill>
                <a:schemeClr val="bg2"/>
              </a:solidFill>
            </a:endParaRPr>
          </a:p>
          <a:p>
            <a:pPr algn="ctr">
              <a:spcBef>
                <a:spcPct val="50000"/>
              </a:spcBef>
            </a:pPr>
            <a:r>
              <a:rPr lang="en-US" altLang="es-CL" sz="6000" u="sng">
                <a:solidFill>
                  <a:schemeClr val="bg2"/>
                </a:solidFill>
              </a:rPr>
              <a:t>2:</a:t>
            </a:r>
            <a:r>
              <a:rPr lang="en-US" altLang="es-CL" sz="6000">
                <a:solidFill>
                  <a:schemeClr val="bg2"/>
                </a:solidFill>
              </a:rPr>
              <a:t>   Excluye Reacción a Medicamento</a:t>
            </a:r>
          </a:p>
          <a:p>
            <a:pPr algn="ctr">
              <a:spcBef>
                <a:spcPct val="50000"/>
              </a:spcBef>
            </a:pPr>
            <a:endParaRPr lang="en-US" altLang="es-CL" sz="2800">
              <a:solidFill>
                <a:schemeClr val="bg2"/>
              </a:solidFill>
            </a:endParaRPr>
          </a:p>
          <a:p>
            <a:pPr algn="ctr">
              <a:spcBef>
                <a:spcPct val="50000"/>
              </a:spcBef>
            </a:pPr>
            <a:endParaRPr lang="en-US" altLang="es-CL" sz="300">
              <a:solidFill>
                <a:schemeClr val="bg2"/>
              </a:solidFill>
            </a:endParaRPr>
          </a:p>
        </p:txBody>
      </p:sp>
      <p:sp>
        <p:nvSpPr>
          <p:cNvPr id="297994" name="Text Box 10"/>
          <p:cNvSpPr txBox="1">
            <a:spLocks noChangeArrowheads="1"/>
          </p:cNvSpPr>
          <p:nvPr/>
        </p:nvSpPr>
        <p:spPr bwMode="auto">
          <a:xfrm>
            <a:off x="2201864" y="2343151"/>
            <a:ext cx="8137525" cy="31861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sz="6000" u="sng">
                <a:solidFill>
                  <a:schemeClr val="bg2"/>
                </a:solidFill>
              </a:rPr>
              <a:t>Si todavía hay duda:</a:t>
            </a:r>
            <a:r>
              <a:rPr lang="en-US" altLang="es-CL" sz="6000">
                <a:solidFill>
                  <a:schemeClr val="bg2"/>
                </a:solidFill>
              </a:rPr>
              <a:t>  serología, CBC,          Sed. eritrocitos</a:t>
            </a:r>
          </a:p>
          <a:p>
            <a:pPr algn="ctr">
              <a:spcBef>
                <a:spcPct val="50000"/>
              </a:spcBef>
            </a:pPr>
            <a:endParaRPr lang="en-US" altLang="es-CL" sz="1400">
              <a:solidFill>
                <a:schemeClr val="bg2"/>
              </a:solidFill>
            </a:endParaRPr>
          </a:p>
        </p:txBody>
      </p:sp>
      <p:sp>
        <p:nvSpPr>
          <p:cNvPr id="297995" name="Text Box 11"/>
          <p:cNvSpPr txBox="1">
            <a:spLocks noChangeArrowheads="1"/>
          </p:cNvSpPr>
          <p:nvPr/>
        </p:nvSpPr>
        <p:spPr bwMode="auto">
          <a:xfrm>
            <a:off x="2317750" y="2111376"/>
            <a:ext cx="7977188" cy="36480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sz="6000" u="sng">
                <a:solidFill>
                  <a:schemeClr val="bg2"/>
                </a:solidFill>
              </a:rPr>
              <a:t>Y cuando TODAS las causas están excluidas--</a:t>
            </a:r>
            <a:r>
              <a:rPr lang="en-US" altLang="es-CL" sz="6000">
                <a:solidFill>
                  <a:schemeClr val="bg2"/>
                </a:solidFill>
              </a:rPr>
              <a:t>  es </a:t>
            </a:r>
            <a:r>
              <a:rPr lang="ja-JP" altLang="en-US" sz="6000">
                <a:solidFill>
                  <a:schemeClr val="bg2"/>
                </a:solidFill>
                <a:latin typeface="Arial" panose="020B0604020202020204" pitchFamily="34" charset="0"/>
              </a:rPr>
              <a:t>“</a:t>
            </a:r>
            <a:r>
              <a:rPr lang="en-US" altLang="ja-JP" sz="6000">
                <a:solidFill>
                  <a:schemeClr val="bg2"/>
                </a:solidFill>
              </a:rPr>
              <a:t>idiopático</a:t>
            </a:r>
            <a:r>
              <a:rPr lang="ja-JP" altLang="en-US" sz="6000">
                <a:solidFill>
                  <a:schemeClr val="bg2"/>
                </a:solidFill>
                <a:latin typeface="Arial" panose="020B0604020202020204" pitchFamily="34" charset="0"/>
              </a:rPr>
              <a:t>”</a:t>
            </a:r>
            <a:endParaRPr lang="en-US" altLang="ja-JP" sz="6000">
              <a:solidFill>
                <a:schemeClr val="bg2"/>
              </a:solidFill>
            </a:endParaRPr>
          </a:p>
          <a:p>
            <a:pPr algn="ctr">
              <a:spcBef>
                <a:spcPct val="50000"/>
              </a:spcBef>
            </a:pPr>
            <a:endParaRPr lang="en-US" altLang="es-CL" sz="1400">
              <a:solidFill>
                <a:schemeClr val="bg2"/>
              </a:solidFill>
            </a:endParaRPr>
          </a:p>
          <a:p>
            <a:pPr algn="ctr">
              <a:spcBef>
                <a:spcPct val="50000"/>
              </a:spcBef>
            </a:pPr>
            <a:endParaRPr lang="en-US" altLang="es-CL" sz="2000">
              <a:solidFill>
                <a:schemeClr val="bg2"/>
              </a:solidFill>
            </a:endParaRPr>
          </a:p>
        </p:txBody>
      </p:sp>
    </p:spTree>
    <p:extLst>
      <p:ext uri="{BB962C8B-B14F-4D97-AF65-F5344CB8AC3E}">
        <p14:creationId xmlns:p14="http://schemas.microsoft.com/office/powerpoint/2010/main" val="24279520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992"/>
                                        </p:tgtEl>
                                        <p:attrNameLst>
                                          <p:attrName>style.visibility</p:attrName>
                                        </p:attrNameLst>
                                      </p:cBhvr>
                                      <p:to>
                                        <p:strVal val="visible"/>
                                      </p:to>
                                    </p:set>
                                  </p:childTnLst>
                                  <p:subTnLst>
                                    <p:set>
                                      <p:cBhvr override="childStyle">
                                        <p:cTn dur="1" fill="hold" display="0" masterRel="nextClick" afterEffect="1"/>
                                        <p:tgtEl>
                                          <p:spTgt spid="29799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7993"/>
                                        </p:tgtEl>
                                        <p:attrNameLst>
                                          <p:attrName>style.visibility</p:attrName>
                                        </p:attrNameLst>
                                      </p:cBhvr>
                                      <p:to>
                                        <p:strVal val="visible"/>
                                      </p:to>
                                    </p:set>
                                  </p:childTnLst>
                                  <p:subTnLst>
                                    <p:set>
                                      <p:cBhvr override="childStyle">
                                        <p:cTn dur="1" fill="hold" display="0" masterRel="nextClick" afterEffect="1"/>
                                        <p:tgtEl>
                                          <p:spTgt spid="29799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7994"/>
                                        </p:tgtEl>
                                        <p:attrNameLst>
                                          <p:attrName>style.visibility</p:attrName>
                                        </p:attrNameLst>
                                      </p:cBhvr>
                                      <p:to>
                                        <p:strVal val="visible"/>
                                      </p:to>
                                    </p:set>
                                  </p:childTnLst>
                                  <p:subTnLst>
                                    <p:set>
                                      <p:cBhvr override="childStyle">
                                        <p:cTn dur="1" fill="hold" display="0" masterRel="nextClick" afterEffect="1"/>
                                        <p:tgtEl>
                                          <p:spTgt spid="29799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7995"/>
                                        </p:tgtEl>
                                        <p:attrNameLst>
                                          <p:attrName>style.visibility</p:attrName>
                                        </p:attrNameLst>
                                      </p:cBhvr>
                                      <p:to>
                                        <p:strVal val="visible"/>
                                      </p:to>
                                    </p:set>
                                  </p:childTnLst>
                                  <p:subTnLst>
                                    <p:set>
                                      <p:cBhvr override="childStyle">
                                        <p:cTn dur="1" fill="hold" display="0" masterRel="nextClick" afterEffect="1"/>
                                        <p:tgtEl>
                                          <p:spTgt spid="29799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animBg="1" autoUpdateAnimBg="0"/>
      <p:bldP spid="297993" grpId="0" animBg="1" autoUpdateAnimBg="0"/>
      <p:bldP spid="297994" grpId="0" animBg="1" autoUpdateAnimBg="0"/>
      <p:bldP spid="29799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www.pathologyoutlines.com/imgau/lungnontumordiffusealveolardamageYoshikawa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292" y="1466850"/>
            <a:ext cx="6598565" cy="4948924"/>
          </a:xfrm>
          <a:prstGeom prst="rect">
            <a:avLst/>
          </a:prstGeom>
          <a:noFill/>
          <a:extLst>
            <a:ext uri="{909E8E84-426E-40DD-AFC4-6F175D3DCCD1}">
              <a14:hiddenFill xmlns:a14="http://schemas.microsoft.com/office/drawing/2010/main">
                <a:solidFill>
                  <a:srgbClr val="FFFFFF"/>
                </a:solidFill>
              </a14:hiddenFill>
            </a:ext>
          </a:extLst>
        </p:spPr>
      </p:pic>
      <p:sp>
        <p:nvSpPr>
          <p:cNvPr id="299010" name="Rectangle 2"/>
          <p:cNvSpPr>
            <a:spLocks noGrp="1" noChangeArrowheads="1"/>
          </p:cNvSpPr>
          <p:nvPr>
            <p:ph type="title"/>
          </p:nvPr>
        </p:nvSpPr>
        <p:spPr>
          <a:xfrm>
            <a:off x="1962150" y="323850"/>
            <a:ext cx="8324850" cy="1143000"/>
          </a:xfrm>
          <a:extLst>
            <a:ext uri="{91240B29-F687-4f45-9708-019B960494DF}"/>
          </a:extLst>
        </p:spPr>
        <p:txBody>
          <a:bodyPr/>
          <a:lstStyle/>
          <a:p>
            <a:pPr>
              <a:defRPr/>
            </a:pPr>
            <a:r>
              <a:rPr lang="en-US" sz="3200" dirty="0" err="1"/>
              <a:t>Enfermedad</a:t>
            </a:r>
            <a:r>
              <a:rPr lang="en-US" sz="3200" dirty="0"/>
              <a:t> </a:t>
            </a:r>
            <a:r>
              <a:rPr lang="en-US" sz="3200" dirty="0" err="1"/>
              <a:t>intersticial</a:t>
            </a:r>
            <a:r>
              <a:rPr lang="en-US" sz="3200" dirty="0"/>
              <a:t> </a:t>
            </a:r>
            <a:r>
              <a:rPr lang="en-US" sz="3200" dirty="0" err="1"/>
              <a:t>difusa</a:t>
            </a:r>
            <a:r>
              <a:rPr lang="en-US" sz="3200" dirty="0"/>
              <a:t> con </a:t>
            </a:r>
            <a:r>
              <a:rPr lang="en-US" sz="3200" dirty="0" err="1"/>
              <a:t>manifestaciones</a:t>
            </a:r>
            <a:r>
              <a:rPr lang="en-US" sz="3200" dirty="0"/>
              <a:t> </a:t>
            </a:r>
            <a:r>
              <a:rPr lang="en-US" sz="3200" dirty="0" err="1"/>
              <a:t>agudas</a:t>
            </a:r>
            <a:endParaRPr lang="en-US" sz="3200" dirty="0"/>
          </a:p>
        </p:txBody>
      </p:sp>
      <p:sp>
        <p:nvSpPr>
          <p:cNvPr id="299029" name="Text Box 21"/>
          <p:cNvSpPr txBox="1">
            <a:spLocks noChangeArrowheads="1"/>
          </p:cNvSpPr>
          <p:nvPr/>
        </p:nvSpPr>
        <p:spPr bwMode="auto">
          <a:xfrm>
            <a:off x="3641726" y="2684464"/>
            <a:ext cx="5211763" cy="2124075"/>
          </a:xfrm>
          <a:prstGeom prst="rect">
            <a:avLst/>
          </a:prstGeom>
          <a:solidFill>
            <a:schemeClr val="accent1">
              <a:lumMod val="60000"/>
              <a:lumOff val="40000"/>
            </a:schemeClr>
          </a:solidFill>
          <a:ln>
            <a:noFill/>
          </a:ln>
        </p:spPr>
        <p:txBody>
          <a:bodyPr>
            <a:spAutoFit/>
          </a:bodyPr>
          <a:lstStyle>
            <a:lvl1pPr marL="457200" indent="-4572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defRPr/>
            </a:pPr>
            <a:r>
              <a:rPr lang="en-US" altLang="es-CL" dirty="0" err="1"/>
              <a:t>Elementos</a:t>
            </a:r>
            <a:r>
              <a:rPr lang="en-US" altLang="es-CL" dirty="0"/>
              <a:t> </a:t>
            </a:r>
            <a:r>
              <a:rPr lang="en-US" altLang="es-CL" dirty="0" err="1"/>
              <a:t>básicos</a:t>
            </a:r>
            <a:r>
              <a:rPr lang="en-US" altLang="es-CL" dirty="0"/>
              <a:t> del </a:t>
            </a:r>
            <a:r>
              <a:rPr lang="en-US" altLang="es-CL" dirty="0" err="1"/>
              <a:t>patrón</a:t>
            </a:r>
            <a:r>
              <a:rPr lang="en-US" altLang="es-CL" dirty="0"/>
              <a:t>:</a:t>
            </a:r>
          </a:p>
          <a:p>
            <a:pPr>
              <a:spcBef>
                <a:spcPct val="50000"/>
              </a:spcBef>
              <a:buFontTx/>
              <a:buChar char="•"/>
              <a:defRPr/>
            </a:pPr>
            <a:r>
              <a:rPr lang="en-US" altLang="es-CL" dirty="0"/>
              <a:t>Edema alveolar e </a:t>
            </a:r>
            <a:r>
              <a:rPr lang="en-US" altLang="es-CL" dirty="0" err="1"/>
              <a:t>intersticial</a:t>
            </a:r>
            <a:endParaRPr lang="en-US" altLang="es-CL" dirty="0"/>
          </a:p>
          <a:p>
            <a:pPr>
              <a:spcBef>
                <a:spcPct val="50000"/>
              </a:spcBef>
              <a:buFontTx/>
              <a:buChar char="•"/>
              <a:defRPr/>
            </a:pPr>
            <a:r>
              <a:rPr lang="en-US" altLang="es-CL" dirty="0" err="1"/>
              <a:t>Fibrina</a:t>
            </a:r>
            <a:r>
              <a:rPr lang="en-US" altLang="es-CL" dirty="0"/>
              <a:t> intra-alveolar</a:t>
            </a:r>
          </a:p>
          <a:p>
            <a:pPr>
              <a:spcBef>
                <a:spcPct val="50000"/>
              </a:spcBef>
              <a:buFontTx/>
              <a:buChar char="•"/>
              <a:defRPr/>
            </a:pPr>
            <a:r>
              <a:rPr lang="en-US" altLang="es-CL" dirty="0" err="1"/>
              <a:t>Hiperplasia</a:t>
            </a:r>
            <a:r>
              <a:rPr lang="en-US" altLang="es-CL" dirty="0"/>
              <a:t> de </a:t>
            </a:r>
            <a:r>
              <a:rPr lang="en-US" altLang="es-CL" dirty="0" err="1"/>
              <a:t>neumocitos</a:t>
            </a:r>
            <a:r>
              <a:rPr lang="en-US" altLang="es-CL" dirty="0"/>
              <a:t> </a:t>
            </a:r>
            <a:r>
              <a:rPr lang="en-US" altLang="es-CL" dirty="0" err="1"/>
              <a:t>tipo</a:t>
            </a:r>
            <a:r>
              <a:rPr lang="en-US" altLang="es-CL" dirty="0"/>
              <a:t> 2</a:t>
            </a:r>
          </a:p>
        </p:txBody>
      </p:sp>
    </p:spTree>
    <p:extLst>
      <p:ext uri="{BB962C8B-B14F-4D97-AF65-F5344CB8AC3E}">
        <p14:creationId xmlns:p14="http://schemas.microsoft.com/office/powerpoint/2010/main" val="29305220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9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9"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27" descr="ARDS 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361950"/>
            <a:ext cx="84836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03125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a:xfrm>
            <a:off x="1789113" y="73025"/>
            <a:ext cx="9525000" cy="1143000"/>
          </a:xfrm>
        </p:spPr>
        <p:txBody>
          <a:bodyPr/>
          <a:lstStyle/>
          <a:p>
            <a:pPr>
              <a:defRPr/>
            </a:pPr>
            <a:r>
              <a:rPr lang="en-US" sz="2800" b="1" dirty="0" err="1">
                <a:latin typeface="Arial" charset="0"/>
              </a:rPr>
              <a:t>Enfermedades</a:t>
            </a:r>
            <a:r>
              <a:rPr lang="en-US" sz="2800" b="1" dirty="0">
                <a:latin typeface="Arial" charset="0"/>
              </a:rPr>
              <a:t> </a:t>
            </a:r>
            <a:r>
              <a:rPr lang="en-US" sz="2800" b="1" dirty="0" err="1">
                <a:latin typeface="Arial" charset="0"/>
              </a:rPr>
              <a:t>intersticiales</a:t>
            </a:r>
            <a:r>
              <a:rPr lang="en-US" sz="2800" b="1" dirty="0">
                <a:latin typeface="Arial" charset="0"/>
              </a:rPr>
              <a:t> con </a:t>
            </a:r>
            <a:r>
              <a:rPr lang="en-US" sz="2800" b="1" dirty="0" err="1">
                <a:latin typeface="Arial" charset="0"/>
              </a:rPr>
              <a:t>manifestaciones</a:t>
            </a:r>
            <a:r>
              <a:rPr lang="en-US" sz="2800" b="1" dirty="0">
                <a:latin typeface="Arial" charset="0"/>
              </a:rPr>
              <a:t> </a:t>
            </a:r>
            <a:r>
              <a:rPr lang="en-US" sz="2800" b="1" dirty="0" err="1">
                <a:latin typeface="Arial" charset="0"/>
              </a:rPr>
              <a:t>agudas</a:t>
            </a:r>
            <a:endParaRPr lang="en-US" sz="2800" b="1" dirty="0">
              <a:latin typeface="Arial" charset="0"/>
            </a:endParaRPr>
          </a:p>
        </p:txBody>
      </p:sp>
      <p:sp>
        <p:nvSpPr>
          <p:cNvPr id="545795" name="Text Box 3"/>
          <p:cNvSpPr txBox="1">
            <a:spLocks noChangeArrowheads="1"/>
          </p:cNvSpPr>
          <p:nvPr/>
        </p:nvSpPr>
        <p:spPr bwMode="auto">
          <a:xfrm>
            <a:off x="1930400" y="2028825"/>
            <a:ext cx="706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b="1" u="sng">
                <a:solidFill>
                  <a:srgbClr val="FF3300"/>
                </a:solidFill>
                <a:latin typeface="Arial" panose="020B0604020202020204" pitchFamily="34" charset="0"/>
              </a:rPr>
              <a:t>DAD secundario</a:t>
            </a:r>
          </a:p>
        </p:txBody>
      </p:sp>
      <p:sp>
        <p:nvSpPr>
          <p:cNvPr id="545796" name="Text Box 4"/>
          <p:cNvSpPr txBox="1">
            <a:spLocks noChangeArrowheads="1"/>
          </p:cNvSpPr>
          <p:nvPr/>
        </p:nvSpPr>
        <p:spPr bwMode="auto">
          <a:xfrm>
            <a:off x="1993900" y="3784600"/>
            <a:ext cx="361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b="1" u="sng">
                <a:solidFill>
                  <a:srgbClr val="FF3300"/>
                </a:solidFill>
                <a:latin typeface="Arial" panose="020B0604020202020204" pitchFamily="34" charset="0"/>
              </a:rPr>
              <a:t>Neumonía eosinofílica</a:t>
            </a:r>
          </a:p>
        </p:txBody>
      </p:sp>
      <p:grpSp>
        <p:nvGrpSpPr>
          <p:cNvPr id="2" name="Group 5"/>
          <p:cNvGrpSpPr>
            <a:grpSpLocks/>
          </p:cNvGrpSpPr>
          <p:nvPr/>
        </p:nvGrpSpPr>
        <p:grpSpPr bwMode="auto">
          <a:xfrm>
            <a:off x="2089151" y="2555876"/>
            <a:ext cx="4879975" cy="892175"/>
            <a:chOff x="636" y="1296"/>
            <a:chExt cx="1548" cy="562"/>
          </a:xfrm>
        </p:grpSpPr>
        <p:sp>
          <p:nvSpPr>
            <p:cNvPr id="27669" name="Text Box 6"/>
            <p:cNvSpPr txBox="1">
              <a:spLocks noChangeArrowheads="1"/>
            </p:cNvSpPr>
            <p:nvPr/>
          </p:nvSpPr>
          <p:spPr bwMode="auto">
            <a:xfrm>
              <a:off x="636" y="1296"/>
              <a:ext cx="15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b="1">
                  <a:latin typeface="Arial" panose="020B0604020202020204" pitchFamily="34" charset="0"/>
                </a:rPr>
                <a:t>Por infección</a:t>
              </a:r>
            </a:p>
          </p:txBody>
        </p:sp>
        <p:sp>
          <p:nvSpPr>
            <p:cNvPr id="27670" name="Text Box 7"/>
            <p:cNvSpPr txBox="1">
              <a:spLocks noChangeArrowheads="1"/>
            </p:cNvSpPr>
            <p:nvPr/>
          </p:nvSpPr>
          <p:spPr bwMode="auto">
            <a:xfrm>
              <a:off x="648" y="1608"/>
              <a:ext cx="15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b="1">
                  <a:latin typeface="Arial" panose="020B0604020202020204" pitchFamily="34" charset="0"/>
                </a:rPr>
                <a:t>Por reacción a medicamento</a:t>
              </a:r>
            </a:p>
          </p:txBody>
        </p:sp>
      </p:grpSp>
      <p:sp>
        <p:nvSpPr>
          <p:cNvPr id="545801" name="Text Box 9"/>
          <p:cNvSpPr txBox="1">
            <a:spLocks noChangeArrowheads="1"/>
          </p:cNvSpPr>
          <p:nvPr/>
        </p:nvSpPr>
        <p:spPr bwMode="auto">
          <a:xfrm>
            <a:off x="2035175" y="4651375"/>
            <a:ext cx="706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b="1" u="sng">
                <a:solidFill>
                  <a:srgbClr val="FF3300"/>
                </a:solidFill>
                <a:latin typeface="Arial" panose="020B0604020202020204" pitchFamily="34" charset="0"/>
              </a:rPr>
              <a:t>Daño agudo causado por:</a:t>
            </a:r>
          </a:p>
        </p:txBody>
      </p:sp>
      <p:sp>
        <p:nvSpPr>
          <p:cNvPr id="27655" name="Text Box 13"/>
          <p:cNvSpPr txBox="1">
            <a:spLocks noChangeArrowheads="1"/>
          </p:cNvSpPr>
          <p:nvPr/>
        </p:nvSpPr>
        <p:spPr bwMode="auto">
          <a:xfrm>
            <a:off x="2093913" y="5588001"/>
            <a:ext cx="344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endParaRPr lang="es-ES" altLang="es-CL" sz="1800" b="1">
              <a:latin typeface="Arial" panose="020B0604020202020204" pitchFamily="34" charset="0"/>
            </a:endParaRPr>
          </a:p>
        </p:txBody>
      </p:sp>
      <p:grpSp>
        <p:nvGrpSpPr>
          <p:cNvPr id="3" name="Group 28"/>
          <p:cNvGrpSpPr>
            <a:grpSpLocks/>
          </p:cNvGrpSpPr>
          <p:nvPr/>
        </p:nvGrpSpPr>
        <p:grpSpPr bwMode="auto">
          <a:xfrm>
            <a:off x="2093914" y="5164138"/>
            <a:ext cx="5748337" cy="1281112"/>
            <a:chOff x="359" y="3253"/>
            <a:chExt cx="3621" cy="807"/>
          </a:xfrm>
        </p:grpSpPr>
        <p:sp>
          <p:nvSpPr>
            <p:cNvPr id="27664" name="Text Box 11"/>
            <p:cNvSpPr txBox="1">
              <a:spLocks noChangeArrowheads="1"/>
            </p:cNvSpPr>
            <p:nvPr/>
          </p:nvSpPr>
          <p:spPr bwMode="auto">
            <a:xfrm>
              <a:off x="359" y="3253"/>
              <a:ext cx="15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SLE</a:t>
              </a:r>
            </a:p>
          </p:txBody>
        </p:sp>
        <p:sp>
          <p:nvSpPr>
            <p:cNvPr id="27665" name="Text Box 12"/>
            <p:cNvSpPr txBox="1">
              <a:spLocks noChangeArrowheads="1"/>
            </p:cNvSpPr>
            <p:nvPr/>
          </p:nvSpPr>
          <p:spPr bwMode="auto">
            <a:xfrm>
              <a:off x="371" y="3541"/>
              <a:ext cx="15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RA</a:t>
              </a:r>
            </a:p>
          </p:txBody>
        </p:sp>
        <p:sp>
          <p:nvSpPr>
            <p:cNvPr id="27666" name="Text Box 14"/>
            <p:cNvSpPr txBox="1">
              <a:spLocks noChangeArrowheads="1"/>
            </p:cNvSpPr>
            <p:nvPr/>
          </p:nvSpPr>
          <p:spPr bwMode="auto">
            <a:xfrm>
              <a:off x="1196" y="3547"/>
              <a:ext cx="27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Scleroderma</a:t>
              </a:r>
            </a:p>
          </p:txBody>
        </p:sp>
        <p:sp>
          <p:nvSpPr>
            <p:cNvPr id="27667" name="Text Box 15"/>
            <p:cNvSpPr txBox="1">
              <a:spLocks noChangeArrowheads="1"/>
            </p:cNvSpPr>
            <p:nvPr/>
          </p:nvSpPr>
          <p:spPr bwMode="auto">
            <a:xfrm>
              <a:off x="1196" y="3265"/>
              <a:ext cx="27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MCTD</a:t>
              </a:r>
            </a:p>
          </p:txBody>
        </p:sp>
        <p:sp>
          <p:nvSpPr>
            <p:cNvPr id="27668" name="Text Box 16"/>
            <p:cNvSpPr txBox="1">
              <a:spLocks noChangeArrowheads="1"/>
            </p:cNvSpPr>
            <p:nvPr/>
          </p:nvSpPr>
          <p:spPr bwMode="auto">
            <a:xfrm>
              <a:off x="383" y="3829"/>
              <a:ext cx="27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Dermatomyositis/polymyositis</a:t>
              </a:r>
            </a:p>
          </p:txBody>
        </p:sp>
      </p:grpSp>
      <p:sp>
        <p:nvSpPr>
          <p:cNvPr id="545809" name="Text Box 17"/>
          <p:cNvSpPr txBox="1">
            <a:spLocks noChangeArrowheads="1"/>
          </p:cNvSpPr>
          <p:nvPr/>
        </p:nvSpPr>
        <p:spPr bwMode="auto">
          <a:xfrm>
            <a:off x="7910514" y="1016000"/>
            <a:ext cx="2441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b="1">
                <a:solidFill>
                  <a:srgbClr val="FF3300"/>
                </a:solidFill>
                <a:latin typeface="Arial" panose="020B0604020202020204" pitchFamily="34" charset="0"/>
              </a:rPr>
              <a:t>Idiopático</a:t>
            </a:r>
          </a:p>
        </p:txBody>
      </p:sp>
      <p:sp>
        <p:nvSpPr>
          <p:cNvPr id="545811" name="Line 19"/>
          <p:cNvSpPr>
            <a:spLocks noChangeShapeType="1"/>
          </p:cNvSpPr>
          <p:nvPr/>
        </p:nvSpPr>
        <p:spPr bwMode="auto">
          <a:xfrm>
            <a:off x="7194550" y="1116013"/>
            <a:ext cx="0" cy="54038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4" name="Group 27"/>
          <p:cNvGrpSpPr>
            <a:grpSpLocks/>
          </p:cNvGrpSpPr>
          <p:nvPr/>
        </p:nvGrpSpPr>
        <p:grpSpPr bwMode="auto">
          <a:xfrm>
            <a:off x="7348538" y="1931989"/>
            <a:ext cx="3206750" cy="4162425"/>
            <a:chOff x="3669" y="1298"/>
            <a:chExt cx="2020" cy="2622"/>
          </a:xfrm>
        </p:grpSpPr>
        <p:sp>
          <p:nvSpPr>
            <p:cNvPr id="27662" name="Text Box 21"/>
            <p:cNvSpPr txBox="1">
              <a:spLocks noChangeArrowheads="1"/>
            </p:cNvSpPr>
            <p:nvPr/>
          </p:nvSpPr>
          <p:spPr bwMode="auto">
            <a:xfrm>
              <a:off x="4120" y="1298"/>
              <a:ext cx="117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5400" b="1">
                  <a:solidFill>
                    <a:srgbClr val="FF3300"/>
                  </a:solidFill>
                  <a:latin typeface="Arial" panose="020B0604020202020204" pitchFamily="34" charset="0"/>
                </a:rPr>
                <a:t>DAD</a:t>
              </a:r>
            </a:p>
          </p:txBody>
        </p:sp>
        <p:sp>
          <p:nvSpPr>
            <p:cNvPr id="27663" name="Text Box 22"/>
            <p:cNvSpPr txBox="1">
              <a:spLocks noChangeArrowheads="1"/>
            </p:cNvSpPr>
            <p:nvPr/>
          </p:nvSpPr>
          <p:spPr bwMode="auto">
            <a:xfrm>
              <a:off x="3669" y="2134"/>
              <a:ext cx="2020" cy="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sz="4000" b="1">
                  <a:solidFill>
                    <a:srgbClr val="FF3300"/>
                  </a:solidFill>
                  <a:latin typeface="Arial" panose="020B0604020202020204" pitchFamily="34" charset="0"/>
                </a:rPr>
                <a:t>Neumonía organizante con Fibrina</a:t>
              </a:r>
            </a:p>
            <a:p>
              <a:pPr algn="ctr">
                <a:spcBef>
                  <a:spcPct val="50000"/>
                </a:spcBef>
              </a:pPr>
              <a:r>
                <a:rPr lang="en-US" altLang="es-CL" sz="4000" b="1">
                  <a:solidFill>
                    <a:srgbClr val="FF3300"/>
                  </a:solidFill>
                  <a:latin typeface="Arial" panose="020B0604020202020204" pitchFamily="34" charset="0"/>
                </a:rPr>
                <a:t>(AFOP)</a:t>
              </a:r>
            </a:p>
          </p:txBody>
        </p:sp>
      </p:grpSp>
      <p:sp>
        <p:nvSpPr>
          <p:cNvPr id="545817" name="Text Box 25"/>
          <p:cNvSpPr txBox="1">
            <a:spLocks noChangeArrowheads="1"/>
          </p:cNvSpPr>
          <p:nvPr/>
        </p:nvSpPr>
        <p:spPr bwMode="auto">
          <a:xfrm>
            <a:off x="2398714" y="1039814"/>
            <a:ext cx="4784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b="1">
                <a:solidFill>
                  <a:srgbClr val="FF3300"/>
                </a:solidFill>
                <a:latin typeface="Arial" panose="020B0604020202020204" pitchFamily="34" charset="0"/>
              </a:rPr>
              <a:t>Causa Conocida</a:t>
            </a:r>
          </a:p>
        </p:txBody>
      </p:sp>
      <p:sp>
        <p:nvSpPr>
          <p:cNvPr id="545818" name="Line 26"/>
          <p:cNvSpPr>
            <a:spLocks noChangeShapeType="1"/>
          </p:cNvSpPr>
          <p:nvPr/>
        </p:nvSpPr>
        <p:spPr bwMode="auto">
          <a:xfrm flipV="1">
            <a:off x="2044700" y="1600200"/>
            <a:ext cx="8326438" cy="12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Tree>
    <p:extLst>
      <p:ext uri="{BB962C8B-B14F-4D97-AF65-F5344CB8AC3E}">
        <p14:creationId xmlns:p14="http://schemas.microsoft.com/office/powerpoint/2010/main" val="35028696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5818"/>
                                        </p:tgtEl>
                                        <p:attrNameLst>
                                          <p:attrName>style.visibility</p:attrName>
                                        </p:attrNameLst>
                                      </p:cBhvr>
                                      <p:to>
                                        <p:strVal val="visible"/>
                                      </p:to>
                                    </p:set>
                                    <p:animEffect transition="in" filter="wipe(left)">
                                      <p:cBhvr>
                                        <p:cTn id="7" dur="500"/>
                                        <p:tgtEl>
                                          <p:spTgt spid="545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45811"/>
                                        </p:tgtEl>
                                        <p:attrNameLst>
                                          <p:attrName>style.visibility</p:attrName>
                                        </p:attrNameLst>
                                      </p:cBhvr>
                                      <p:to>
                                        <p:strVal val="visible"/>
                                      </p:to>
                                    </p:set>
                                    <p:animEffect transition="in" filter="wipe(up)">
                                      <p:cBhvr>
                                        <p:cTn id="12" dur="500"/>
                                        <p:tgtEl>
                                          <p:spTgt spid="545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5817"/>
                                        </p:tgtEl>
                                        <p:attrNameLst>
                                          <p:attrName>style.visibility</p:attrName>
                                        </p:attrNameLst>
                                      </p:cBhvr>
                                      <p:to>
                                        <p:strVal val="visible"/>
                                      </p:to>
                                    </p:set>
                                    <p:animEffect transition="in" filter="fade">
                                      <p:cBhvr>
                                        <p:cTn id="17" dur="500"/>
                                        <p:tgtEl>
                                          <p:spTgt spid="5458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5809"/>
                                        </p:tgtEl>
                                        <p:attrNameLst>
                                          <p:attrName>style.visibility</p:attrName>
                                        </p:attrNameLst>
                                      </p:cBhvr>
                                      <p:to>
                                        <p:strVal val="visible"/>
                                      </p:to>
                                    </p:set>
                                    <p:animEffect transition="in" filter="fade">
                                      <p:cBhvr>
                                        <p:cTn id="22" dur="500"/>
                                        <p:tgtEl>
                                          <p:spTgt spid="5458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5795"/>
                                        </p:tgtEl>
                                        <p:attrNameLst>
                                          <p:attrName>style.visibility</p:attrName>
                                        </p:attrNameLst>
                                      </p:cBhvr>
                                      <p:to>
                                        <p:strVal val="visible"/>
                                      </p:to>
                                    </p:set>
                                    <p:animEffect transition="in" filter="wipe(left)">
                                      <p:cBhvr>
                                        <p:cTn id="27" dur="500"/>
                                        <p:tgtEl>
                                          <p:spTgt spid="5457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5796"/>
                                        </p:tgtEl>
                                        <p:attrNameLst>
                                          <p:attrName>style.visibility</p:attrName>
                                        </p:attrNameLst>
                                      </p:cBhvr>
                                      <p:to>
                                        <p:strVal val="visible"/>
                                      </p:to>
                                    </p:set>
                                    <p:animEffect transition="in" filter="wipe(left)">
                                      <p:cBhvr>
                                        <p:cTn id="37" dur="500"/>
                                        <p:tgtEl>
                                          <p:spTgt spid="54579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5801"/>
                                        </p:tgtEl>
                                        <p:attrNameLst>
                                          <p:attrName>style.visibility</p:attrName>
                                        </p:attrNameLst>
                                      </p:cBhvr>
                                      <p:to>
                                        <p:strVal val="visible"/>
                                      </p:to>
                                    </p:set>
                                    <p:animEffect transition="in" filter="wipe(left)">
                                      <p:cBhvr>
                                        <p:cTn id="42" dur="500"/>
                                        <p:tgtEl>
                                          <p:spTgt spid="54580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5" grpId="0" autoUpdateAnimBg="0"/>
      <p:bldP spid="545796" grpId="0" autoUpdateAnimBg="0"/>
      <p:bldP spid="545801" grpId="0" autoUpdateAnimBg="0"/>
      <p:bldP spid="545809" grpId="0" autoUpdateAnimBg="0"/>
      <p:bldP spid="5458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1026"/>
          <p:cNvSpPr>
            <a:spLocks noGrp="1" noChangeArrowheads="1"/>
          </p:cNvSpPr>
          <p:nvPr>
            <p:ph type="title"/>
          </p:nvPr>
        </p:nvSpPr>
        <p:spPr>
          <a:xfrm>
            <a:off x="1733550" y="63500"/>
            <a:ext cx="9525000" cy="1143000"/>
          </a:xfrm>
        </p:spPr>
        <p:txBody>
          <a:bodyPr/>
          <a:lstStyle/>
          <a:p>
            <a:pPr>
              <a:defRPr/>
            </a:pPr>
            <a:r>
              <a:rPr lang="en-US" sz="2800" b="1" dirty="0" err="1">
                <a:latin typeface="Arial" charset="0"/>
              </a:rPr>
              <a:t>Enfermedad</a:t>
            </a:r>
            <a:r>
              <a:rPr lang="en-US" sz="2800" b="1" dirty="0">
                <a:latin typeface="Arial" charset="0"/>
              </a:rPr>
              <a:t> </a:t>
            </a:r>
            <a:r>
              <a:rPr lang="en-US" sz="2800" b="1" dirty="0" err="1">
                <a:latin typeface="Arial" charset="0"/>
              </a:rPr>
              <a:t>intersticial</a:t>
            </a:r>
            <a:r>
              <a:rPr lang="en-US" sz="2800" b="1" dirty="0">
                <a:latin typeface="Arial" charset="0"/>
              </a:rPr>
              <a:t> con </a:t>
            </a:r>
            <a:r>
              <a:rPr lang="en-US" sz="2800" b="1" dirty="0" err="1">
                <a:latin typeface="Arial" charset="0"/>
              </a:rPr>
              <a:t>manifestaciones</a:t>
            </a:r>
            <a:r>
              <a:rPr lang="en-US" sz="2800" b="1" dirty="0">
                <a:latin typeface="Arial" charset="0"/>
              </a:rPr>
              <a:t> </a:t>
            </a:r>
            <a:r>
              <a:rPr lang="en-US" sz="2800" b="1" dirty="0" err="1">
                <a:latin typeface="Arial" charset="0"/>
              </a:rPr>
              <a:t>subagudas</a:t>
            </a:r>
            <a:endParaRPr lang="en-US" sz="2800" b="1" dirty="0">
              <a:latin typeface="Arial" charset="0"/>
            </a:endParaRPr>
          </a:p>
        </p:txBody>
      </p:sp>
      <p:sp>
        <p:nvSpPr>
          <p:cNvPr id="295940" name="Text Box 1028"/>
          <p:cNvSpPr txBox="1">
            <a:spLocks noChangeArrowheads="1"/>
          </p:cNvSpPr>
          <p:nvPr/>
        </p:nvSpPr>
        <p:spPr bwMode="auto">
          <a:xfrm>
            <a:off x="1949450" y="1828800"/>
            <a:ext cx="706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b="1" u="sng">
                <a:solidFill>
                  <a:schemeClr val="folHlink"/>
                </a:solidFill>
                <a:latin typeface="Arial" panose="020B0604020202020204" pitchFamily="34" charset="0"/>
              </a:rPr>
              <a:t>Neumonitis por hipersensibilidad</a:t>
            </a:r>
          </a:p>
        </p:txBody>
      </p:sp>
      <p:sp>
        <p:nvSpPr>
          <p:cNvPr id="295941" name="Text Box 1029"/>
          <p:cNvSpPr txBox="1">
            <a:spLocks noChangeArrowheads="1"/>
          </p:cNvSpPr>
          <p:nvPr/>
        </p:nvSpPr>
        <p:spPr bwMode="auto">
          <a:xfrm>
            <a:off x="2036763" y="3327400"/>
            <a:ext cx="361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b="1" u="sng">
                <a:solidFill>
                  <a:schemeClr val="folHlink"/>
                </a:solidFill>
                <a:latin typeface="Arial" panose="020B0604020202020204" pitchFamily="34" charset="0"/>
              </a:rPr>
              <a:t>Infecciones</a:t>
            </a:r>
          </a:p>
        </p:txBody>
      </p:sp>
      <p:grpSp>
        <p:nvGrpSpPr>
          <p:cNvPr id="2" name="Group 1047"/>
          <p:cNvGrpSpPr>
            <a:grpSpLocks/>
          </p:cNvGrpSpPr>
          <p:nvPr/>
        </p:nvGrpSpPr>
        <p:grpSpPr bwMode="auto">
          <a:xfrm>
            <a:off x="2089150" y="2355851"/>
            <a:ext cx="3646488" cy="892175"/>
            <a:chOff x="636" y="1296"/>
            <a:chExt cx="1548" cy="562"/>
          </a:xfrm>
        </p:grpSpPr>
        <p:sp>
          <p:nvSpPr>
            <p:cNvPr id="28695" name="Text Box 1030"/>
            <p:cNvSpPr txBox="1">
              <a:spLocks noChangeArrowheads="1"/>
            </p:cNvSpPr>
            <p:nvPr/>
          </p:nvSpPr>
          <p:spPr bwMode="auto">
            <a:xfrm>
              <a:off x="636" y="1296"/>
              <a:ext cx="15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b="1">
                  <a:latin typeface="Arial" panose="020B0604020202020204" pitchFamily="34" charset="0"/>
                </a:rPr>
                <a:t>Por antigenos inhalados</a:t>
              </a:r>
            </a:p>
          </p:txBody>
        </p:sp>
        <p:sp>
          <p:nvSpPr>
            <p:cNvPr id="28696" name="Text Box 1031"/>
            <p:cNvSpPr txBox="1">
              <a:spLocks noChangeArrowheads="1"/>
            </p:cNvSpPr>
            <p:nvPr/>
          </p:nvSpPr>
          <p:spPr bwMode="auto">
            <a:xfrm>
              <a:off x="648" y="1608"/>
              <a:ext cx="15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b="1">
                  <a:latin typeface="Arial" panose="020B0604020202020204" pitchFamily="34" charset="0"/>
                </a:rPr>
                <a:t>Por drogas</a:t>
              </a:r>
            </a:p>
          </p:txBody>
        </p:sp>
      </p:grpSp>
      <p:sp>
        <p:nvSpPr>
          <p:cNvPr id="295946" name="Text Box 1034"/>
          <p:cNvSpPr txBox="1">
            <a:spLocks noChangeArrowheads="1"/>
          </p:cNvSpPr>
          <p:nvPr/>
        </p:nvSpPr>
        <p:spPr bwMode="auto">
          <a:xfrm>
            <a:off x="2151063" y="3825876"/>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2000" b="1">
                <a:latin typeface="Arial" panose="020B0604020202020204" pitchFamily="34" charset="0"/>
              </a:rPr>
              <a:t>Micobacterias atipicas</a:t>
            </a:r>
          </a:p>
        </p:txBody>
      </p:sp>
      <p:sp>
        <p:nvSpPr>
          <p:cNvPr id="295954" name="Text Box 1042"/>
          <p:cNvSpPr txBox="1">
            <a:spLocks noChangeArrowheads="1"/>
          </p:cNvSpPr>
          <p:nvPr/>
        </p:nvSpPr>
        <p:spPr bwMode="auto">
          <a:xfrm>
            <a:off x="2049463" y="4251325"/>
            <a:ext cx="706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b="1" u="sng">
                <a:solidFill>
                  <a:schemeClr val="folHlink"/>
                </a:solidFill>
                <a:latin typeface="Arial" panose="020B0604020202020204" pitchFamily="34" charset="0"/>
              </a:rPr>
              <a:t>Enfermedades del tejido conectivo</a:t>
            </a:r>
          </a:p>
        </p:txBody>
      </p:sp>
      <p:grpSp>
        <p:nvGrpSpPr>
          <p:cNvPr id="3" name="Group 1051"/>
          <p:cNvGrpSpPr>
            <a:grpSpLocks/>
          </p:cNvGrpSpPr>
          <p:nvPr/>
        </p:nvGrpSpPr>
        <p:grpSpPr bwMode="auto">
          <a:xfrm>
            <a:off x="2093914" y="4692651"/>
            <a:ext cx="5748337" cy="1281113"/>
            <a:chOff x="684" y="2808"/>
            <a:chExt cx="3621" cy="807"/>
          </a:xfrm>
        </p:grpSpPr>
        <p:sp>
          <p:nvSpPr>
            <p:cNvPr id="28689" name="Text Box 1037"/>
            <p:cNvSpPr txBox="1">
              <a:spLocks noChangeArrowheads="1"/>
            </p:cNvSpPr>
            <p:nvPr/>
          </p:nvSpPr>
          <p:spPr bwMode="auto">
            <a:xfrm>
              <a:off x="684" y="2808"/>
              <a:ext cx="15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Lupus</a:t>
              </a:r>
            </a:p>
          </p:txBody>
        </p:sp>
        <p:sp>
          <p:nvSpPr>
            <p:cNvPr id="28690" name="Text Box 1038"/>
            <p:cNvSpPr txBox="1">
              <a:spLocks noChangeArrowheads="1"/>
            </p:cNvSpPr>
            <p:nvPr/>
          </p:nvSpPr>
          <p:spPr bwMode="auto">
            <a:xfrm>
              <a:off x="696" y="3096"/>
              <a:ext cx="15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AR</a:t>
              </a:r>
            </a:p>
          </p:txBody>
        </p:sp>
        <p:sp>
          <p:nvSpPr>
            <p:cNvPr id="28691" name="Text Box 1039"/>
            <p:cNvSpPr txBox="1">
              <a:spLocks noChangeArrowheads="1"/>
            </p:cNvSpPr>
            <p:nvPr/>
          </p:nvSpPr>
          <p:spPr bwMode="auto">
            <a:xfrm>
              <a:off x="684" y="3372"/>
              <a:ext cx="21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Sjogren</a:t>
              </a:r>
            </a:p>
          </p:txBody>
        </p:sp>
        <p:sp>
          <p:nvSpPr>
            <p:cNvPr id="28692" name="Text Box 1040"/>
            <p:cNvSpPr txBox="1">
              <a:spLocks noChangeArrowheads="1"/>
            </p:cNvSpPr>
            <p:nvPr/>
          </p:nvSpPr>
          <p:spPr bwMode="auto">
            <a:xfrm>
              <a:off x="1521" y="3120"/>
              <a:ext cx="27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Esclerodermia</a:t>
              </a:r>
            </a:p>
          </p:txBody>
        </p:sp>
        <p:sp>
          <p:nvSpPr>
            <p:cNvPr id="28693" name="Text Box 1041"/>
            <p:cNvSpPr txBox="1">
              <a:spLocks noChangeArrowheads="1"/>
            </p:cNvSpPr>
            <p:nvPr/>
          </p:nvSpPr>
          <p:spPr bwMode="auto">
            <a:xfrm>
              <a:off x="1521" y="2820"/>
              <a:ext cx="27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Enfermedad mixta del TC</a:t>
              </a:r>
            </a:p>
          </p:txBody>
        </p:sp>
        <p:sp>
          <p:nvSpPr>
            <p:cNvPr id="28694" name="Text Box 1043"/>
            <p:cNvSpPr txBox="1">
              <a:spLocks noChangeArrowheads="1"/>
            </p:cNvSpPr>
            <p:nvPr/>
          </p:nvSpPr>
          <p:spPr bwMode="auto">
            <a:xfrm>
              <a:off x="1509" y="3384"/>
              <a:ext cx="27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1800" b="1">
                  <a:latin typeface="Arial" panose="020B0604020202020204" pitchFamily="34" charset="0"/>
                </a:rPr>
                <a:t>Dermatomiositis/polymiositis</a:t>
              </a:r>
            </a:p>
          </p:txBody>
        </p:sp>
      </p:grpSp>
      <p:sp>
        <p:nvSpPr>
          <p:cNvPr id="295956" name="Text Box 1044"/>
          <p:cNvSpPr txBox="1">
            <a:spLocks noChangeArrowheads="1"/>
          </p:cNvSpPr>
          <p:nvPr/>
        </p:nvSpPr>
        <p:spPr bwMode="auto">
          <a:xfrm>
            <a:off x="7910514" y="1016000"/>
            <a:ext cx="2441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b="1">
                <a:solidFill>
                  <a:schemeClr val="folHlink"/>
                </a:solidFill>
                <a:latin typeface="Arial" panose="020B0604020202020204" pitchFamily="34" charset="0"/>
              </a:rPr>
              <a:t>Idiopática</a:t>
            </a:r>
          </a:p>
        </p:txBody>
      </p:sp>
      <p:sp>
        <p:nvSpPr>
          <p:cNvPr id="295958" name="Text Box 1046"/>
          <p:cNvSpPr txBox="1">
            <a:spLocks noChangeArrowheads="1"/>
          </p:cNvSpPr>
          <p:nvPr/>
        </p:nvSpPr>
        <p:spPr bwMode="auto">
          <a:xfrm>
            <a:off x="1919288" y="5988050"/>
            <a:ext cx="5815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s-CL" altLang="ja-JP" b="1" u="sng">
                <a:solidFill>
                  <a:schemeClr val="folHlink"/>
                </a:solidFill>
                <a:latin typeface="Arial" panose="020B0604020202020204" pitchFamily="34" charset="0"/>
              </a:rPr>
              <a:t>Neumonía eosinofílica ”crónica”</a:t>
            </a:r>
            <a:endParaRPr lang="en-US" altLang="es-CL" b="1" u="sng">
              <a:solidFill>
                <a:schemeClr val="folHlink"/>
              </a:solidFill>
              <a:latin typeface="Arial" panose="020B0604020202020204" pitchFamily="34" charset="0"/>
            </a:endParaRPr>
          </a:p>
        </p:txBody>
      </p:sp>
      <p:sp>
        <p:nvSpPr>
          <p:cNvPr id="295965" name="Line 1053"/>
          <p:cNvSpPr>
            <a:spLocks noChangeShapeType="1"/>
          </p:cNvSpPr>
          <p:nvPr/>
        </p:nvSpPr>
        <p:spPr bwMode="auto">
          <a:xfrm>
            <a:off x="7194550" y="1116013"/>
            <a:ext cx="0" cy="54038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4" name="Group 1059"/>
          <p:cNvGrpSpPr>
            <a:grpSpLocks/>
          </p:cNvGrpSpPr>
          <p:nvPr/>
        </p:nvGrpSpPr>
        <p:grpSpPr bwMode="auto">
          <a:xfrm>
            <a:off x="7348538" y="2060575"/>
            <a:ext cx="3206750" cy="1955800"/>
            <a:chOff x="3669" y="1274"/>
            <a:chExt cx="1891" cy="1232"/>
          </a:xfrm>
        </p:grpSpPr>
        <p:sp>
          <p:nvSpPr>
            <p:cNvPr id="28687" name="Text Box 1045"/>
            <p:cNvSpPr txBox="1">
              <a:spLocks noChangeArrowheads="1"/>
            </p:cNvSpPr>
            <p:nvPr/>
          </p:nvSpPr>
          <p:spPr bwMode="auto">
            <a:xfrm>
              <a:off x="4091" y="1274"/>
              <a:ext cx="11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5400" b="1">
                  <a:solidFill>
                    <a:srgbClr val="FFFF00"/>
                  </a:solidFill>
                  <a:latin typeface="Arial" panose="020B0604020202020204" pitchFamily="34" charset="0"/>
                </a:rPr>
                <a:t>NSIP</a:t>
              </a:r>
            </a:p>
          </p:txBody>
        </p:sp>
        <p:sp>
          <p:nvSpPr>
            <p:cNvPr id="28688" name="Text Box 1056"/>
            <p:cNvSpPr txBox="1">
              <a:spLocks noChangeArrowheads="1"/>
            </p:cNvSpPr>
            <p:nvPr/>
          </p:nvSpPr>
          <p:spPr bwMode="auto">
            <a:xfrm>
              <a:off x="3669" y="1930"/>
              <a:ext cx="189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sz="5400" b="1">
                  <a:solidFill>
                    <a:srgbClr val="FFFF00"/>
                  </a:solidFill>
                  <a:latin typeface="Arial" panose="020B0604020202020204" pitchFamily="34" charset="0"/>
                </a:rPr>
                <a:t>COP</a:t>
              </a:r>
            </a:p>
          </p:txBody>
        </p:sp>
      </p:grpSp>
      <p:sp>
        <p:nvSpPr>
          <p:cNvPr id="295972" name="Text Box 1060"/>
          <p:cNvSpPr txBox="1">
            <a:spLocks noChangeArrowheads="1"/>
          </p:cNvSpPr>
          <p:nvPr/>
        </p:nvSpPr>
        <p:spPr bwMode="auto">
          <a:xfrm>
            <a:off x="2841626" y="1039814"/>
            <a:ext cx="4784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b="1">
                <a:solidFill>
                  <a:schemeClr val="folHlink"/>
                </a:solidFill>
                <a:latin typeface="Arial" panose="020B0604020202020204" pitchFamily="34" charset="0"/>
              </a:rPr>
              <a:t>Causa conocida</a:t>
            </a:r>
          </a:p>
        </p:txBody>
      </p:sp>
      <p:sp>
        <p:nvSpPr>
          <p:cNvPr id="295973" name="Line 1061"/>
          <p:cNvSpPr>
            <a:spLocks noChangeShapeType="1"/>
          </p:cNvSpPr>
          <p:nvPr/>
        </p:nvSpPr>
        <p:spPr bwMode="auto">
          <a:xfrm flipV="1">
            <a:off x="2044700" y="1600200"/>
            <a:ext cx="8326438" cy="12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Tree>
    <p:extLst>
      <p:ext uri="{BB962C8B-B14F-4D97-AF65-F5344CB8AC3E}">
        <p14:creationId xmlns:p14="http://schemas.microsoft.com/office/powerpoint/2010/main" val="15854365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5973"/>
                                        </p:tgtEl>
                                        <p:attrNameLst>
                                          <p:attrName>style.visibility</p:attrName>
                                        </p:attrNameLst>
                                      </p:cBhvr>
                                      <p:to>
                                        <p:strVal val="visible"/>
                                      </p:to>
                                    </p:set>
                                    <p:animEffect transition="in" filter="wipe(left)">
                                      <p:cBhvr>
                                        <p:cTn id="7" dur="500"/>
                                        <p:tgtEl>
                                          <p:spTgt spid="295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95965"/>
                                        </p:tgtEl>
                                        <p:attrNameLst>
                                          <p:attrName>style.visibility</p:attrName>
                                        </p:attrNameLst>
                                      </p:cBhvr>
                                      <p:to>
                                        <p:strVal val="visible"/>
                                      </p:to>
                                    </p:set>
                                    <p:animEffect transition="in" filter="wipe(up)">
                                      <p:cBhvr>
                                        <p:cTn id="12" dur="500"/>
                                        <p:tgtEl>
                                          <p:spTgt spid="295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5972"/>
                                        </p:tgtEl>
                                        <p:attrNameLst>
                                          <p:attrName>style.visibility</p:attrName>
                                        </p:attrNameLst>
                                      </p:cBhvr>
                                      <p:to>
                                        <p:strVal val="visible"/>
                                      </p:to>
                                    </p:set>
                                    <p:animEffect transition="in" filter="fade">
                                      <p:cBhvr>
                                        <p:cTn id="17" dur="500"/>
                                        <p:tgtEl>
                                          <p:spTgt spid="2959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5956"/>
                                        </p:tgtEl>
                                        <p:attrNameLst>
                                          <p:attrName>style.visibility</p:attrName>
                                        </p:attrNameLst>
                                      </p:cBhvr>
                                      <p:to>
                                        <p:strVal val="visible"/>
                                      </p:to>
                                    </p:set>
                                    <p:animEffect transition="in" filter="fade">
                                      <p:cBhvr>
                                        <p:cTn id="22" dur="500"/>
                                        <p:tgtEl>
                                          <p:spTgt spid="2959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5940"/>
                                        </p:tgtEl>
                                        <p:attrNameLst>
                                          <p:attrName>style.visibility</p:attrName>
                                        </p:attrNameLst>
                                      </p:cBhvr>
                                      <p:to>
                                        <p:strVal val="visible"/>
                                      </p:to>
                                    </p:set>
                                    <p:animEffect transition="in" filter="wipe(left)">
                                      <p:cBhvr>
                                        <p:cTn id="27" dur="500"/>
                                        <p:tgtEl>
                                          <p:spTgt spid="2959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5941"/>
                                        </p:tgtEl>
                                        <p:attrNameLst>
                                          <p:attrName>style.visibility</p:attrName>
                                        </p:attrNameLst>
                                      </p:cBhvr>
                                      <p:to>
                                        <p:strVal val="visible"/>
                                      </p:to>
                                    </p:set>
                                    <p:animEffect transition="in" filter="wipe(left)">
                                      <p:cBhvr>
                                        <p:cTn id="37" dur="500"/>
                                        <p:tgtEl>
                                          <p:spTgt spid="2959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5946"/>
                                        </p:tgtEl>
                                        <p:attrNameLst>
                                          <p:attrName>style.visibility</p:attrName>
                                        </p:attrNameLst>
                                      </p:cBhvr>
                                      <p:to>
                                        <p:strVal val="visible"/>
                                      </p:to>
                                    </p:set>
                                    <p:animEffect transition="in" filter="wipe(left)">
                                      <p:cBhvr>
                                        <p:cTn id="42" dur="500"/>
                                        <p:tgtEl>
                                          <p:spTgt spid="2959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5954"/>
                                        </p:tgtEl>
                                        <p:attrNameLst>
                                          <p:attrName>style.visibility</p:attrName>
                                        </p:attrNameLst>
                                      </p:cBhvr>
                                      <p:to>
                                        <p:strVal val="visible"/>
                                      </p:to>
                                    </p:set>
                                    <p:animEffect transition="in" filter="wipe(left)">
                                      <p:cBhvr>
                                        <p:cTn id="47" dur="500"/>
                                        <p:tgtEl>
                                          <p:spTgt spid="29595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5958"/>
                                        </p:tgtEl>
                                        <p:attrNameLst>
                                          <p:attrName>style.visibility</p:attrName>
                                        </p:attrNameLst>
                                      </p:cBhvr>
                                      <p:to>
                                        <p:strVal val="visible"/>
                                      </p:to>
                                    </p:set>
                                    <p:animEffect transition="in" filter="wipe(left)">
                                      <p:cBhvr>
                                        <p:cTn id="57" dur="500"/>
                                        <p:tgtEl>
                                          <p:spTgt spid="29595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up)">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0" grpId="0" autoUpdateAnimBg="0"/>
      <p:bldP spid="295941" grpId="0" autoUpdateAnimBg="0"/>
      <p:bldP spid="295946" grpId="0" autoUpdateAnimBg="0"/>
      <p:bldP spid="295954" grpId="0" autoUpdateAnimBg="0"/>
      <p:bldP spid="295956" grpId="0" autoUpdateAnimBg="0"/>
      <p:bldP spid="295958" grpId="0" autoUpdateAnimBg="0"/>
      <p:bldP spid="29597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Abshaus MAI CT"/>
          <p:cNvPicPr>
            <a:picLocks noChangeAspect="1" noChangeArrowheads="1"/>
          </p:cNvPicPr>
          <p:nvPr/>
        </p:nvPicPr>
        <p:blipFill>
          <a:blip r:embed="rId2">
            <a:extLst>
              <a:ext uri="{28A0092B-C50C-407E-A947-70E740481C1C}">
                <a14:useLocalDpi xmlns:a14="http://schemas.microsoft.com/office/drawing/2010/main" val="0"/>
              </a:ext>
            </a:extLst>
          </a:blip>
          <a:srcRect l="2405" t="21104" r="4761" b="16966"/>
          <a:stretch>
            <a:fillRect/>
          </a:stretch>
        </p:blipFill>
        <p:spPr bwMode="auto">
          <a:xfrm>
            <a:off x="2057400" y="1066800"/>
            <a:ext cx="81534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Rectangle 3"/>
          <p:cNvSpPr>
            <a:spLocks noGrp="1" noChangeArrowheads="1"/>
          </p:cNvSpPr>
          <p:nvPr>
            <p:ph type="title"/>
          </p:nvPr>
        </p:nvSpPr>
        <p:spPr>
          <a:xfrm>
            <a:off x="2343150" y="47625"/>
            <a:ext cx="7772400" cy="1143000"/>
          </a:xfrm>
        </p:spPr>
        <p:txBody>
          <a:bodyPr/>
          <a:lstStyle/>
          <a:p>
            <a:pPr>
              <a:defRPr/>
            </a:pPr>
            <a:r>
              <a:rPr lang="en-US" dirty="0" err="1" smtClean="0">
                <a:solidFill>
                  <a:schemeClr val="folHlink"/>
                </a:solidFill>
              </a:rPr>
              <a:t>Neumonitis</a:t>
            </a:r>
            <a:r>
              <a:rPr lang="en-US" dirty="0" smtClean="0">
                <a:solidFill>
                  <a:schemeClr val="folHlink"/>
                </a:solidFill>
              </a:rPr>
              <a:t> </a:t>
            </a:r>
            <a:r>
              <a:rPr lang="en-US" dirty="0" err="1" smtClean="0">
                <a:solidFill>
                  <a:schemeClr val="folHlink"/>
                </a:solidFill>
              </a:rPr>
              <a:t>por</a:t>
            </a:r>
            <a:r>
              <a:rPr lang="en-US" dirty="0" smtClean="0">
                <a:solidFill>
                  <a:schemeClr val="folHlink"/>
                </a:solidFill>
              </a:rPr>
              <a:t> </a:t>
            </a:r>
            <a:r>
              <a:rPr lang="en-US" dirty="0" err="1" smtClean="0">
                <a:solidFill>
                  <a:schemeClr val="folHlink"/>
                </a:solidFill>
              </a:rPr>
              <a:t>hipersensibilidad</a:t>
            </a:r>
            <a:endParaRPr lang="en-US" dirty="0" smtClean="0">
              <a:solidFill>
                <a:schemeClr val="folHlink"/>
              </a:solidFill>
            </a:endParaRPr>
          </a:p>
        </p:txBody>
      </p:sp>
    </p:spTree>
    <p:extLst>
      <p:ext uri="{BB962C8B-B14F-4D97-AF65-F5344CB8AC3E}">
        <p14:creationId xmlns:p14="http://schemas.microsoft.com/office/powerpoint/2010/main" val="19022880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66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2"/>
          <p:cNvSpPr>
            <a:spLocks noGrp="1" noChangeArrowheads="1"/>
          </p:cNvSpPr>
          <p:nvPr>
            <p:ph type="title"/>
          </p:nvPr>
        </p:nvSpPr>
        <p:spPr>
          <a:xfrm>
            <a:off x="2147888" y="206375"/>
            <a:ext cx="9334500" cy="876300"/>
          </a:xfrm>
        </p:spPr>
        <p:txBody>
          <a:bodyPr/>
          <a:lstStyle/>
          <a:p>
            <a:pPr>
              <a:defRPr/>
            </a:pPr>
            <a:r>
              <a:rPr lang="en-US" altLang="es-CL" sz="2800" dirty="0">
                <a:latin typeface="Arial" panose="020B0604020202020204" pitchFamily="34" charset="0"/>
              </a:rPr>
              <a:t>ILD con </a:t>
            </a:r>
            <a:r>
              <a:rPr lang="en-US" altLang="es-CL" sz="2800" dirty="0" err="1">
                <a:latin typeface="Arial" panose="020B0604020202020204" pitchFamily="34" charset="0"/>
              </a:rPr>
              <a:t>manifestaciones</a:t>
            </a:r>
            <a:r>
              <a:rPr lang="en-US" altLang="es-CL" sz="2800" dirty="0">
                <a:latin typeface="Arial" panose="020B0604020202020204" pitchFamily="34" charset="0"/>
              </a:rPr>
              <a:t> </a:t>
            </a:r>
            <a:r>
              <a:rPr lang="en-US" altLang="es-CL" sz="2800" dirty="0" err="1" smtClean="0">
                <a:latin typeface="Arial" panose="020B0604020202020204" pitchFamily="34" charset="0"/>
              </a:rPr>
              <a:t>clínicas</a:t>
            </a:r>
            <a:r>
              <a:rPr lang="en-US" altLang="es-CL" sz="2800" dirty="0" smtClean="0">
                <a:latin typeface="Arial" panose="020B0604020202020204" pitchFamily="34" charset="0"/>
              </a:rPr>
              <a:t> </a:t>
            </a:r>
            <a:r>
              <a:rPr lang="en-US" altLang="es-CL" sz="2800" dirty="0" err="1">
                <a:latin typeface="Arial" panose="020B0604020202020204" pitchFamily="34" charset="0"/>
              </a:rPr>
              <a:t>subagudas</a:t>
            </a:r>
            <a:endParaRPr lang="en-US" altLang="es-CL" sz="2800" dirty="0">
              <a:latin typeface="Arial" panose="020B0604020202020204" pitchFamily="34" charset="0"/>
            </a:endParaRPr>
          </a:p>
        </p:txBody>
      </p:sp>
      <p:pic>
        <p:nvPicPr>
          <p:cNvPr id="30723" name="Picture 13" descr="NSIP"/>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2971800" y="1214439"/>
            <a:ext cx="6400800" cy="511333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4923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8325" y="-1588"/>
            <a:ext cx="8915400" cy="1143001"/>
          </a:xfrm>
        </p:spPr>
        <p:txBody>
          <a:bodyPr/>
          <a:lstStyle/>
          <a:p>
            <a:pPr>
              <a:defRPr/>
            </a:pPr>
            <a:r>
              <a:rPr lang="en-US" altLang="es-CL" sz="3000" dirty="0" err="1">
                <a:latin typeface="Arial" panose="020B0604020202020204" pitchFamily="34" charset="0"/>
              </a:rPr>
              <a:t>Enfermedad</a:t>
            </a:r>
            <a:r>
              <a:rPr lang="en-US" altLang="es-CL" sz="3000" dirty="0">
                <a:latin typeface="Arial" panose="020B0604020202020204" pitchFamily="34" charset="0"/>
              </a:rPr>
              <a:t> </a:t>
            </a:r>
            <a:r>
              <a:rPr lang="en-US" altLang="es-CL" sz="3000" dirty="0" err="1">
                <a:latin typeface="Arial" panose="020B0604020202020204" pitchFamily="34" charset="0"/>
              </a:rPr>
              <a:t>intersticial</a:t>
            </a:r>
            <a:r>
              <a:rPr lang="en-US" altLang="es-CL" sz="3000" dirty="0">
                <a:latin typeface="Arial" panose="020B0604020202020204" pitchFamily="34" charset="0"/>
              </a:rPr>
              <a:t> </a:t>
            </a:r>
            <a:r>
              <a:rPr lang="en-US" altLang="es-CL" sz="3000" dirty="0" err="1">
                <a:latin typeface="Arial" panose="020B0604020202020204" pitchFamily="34" charset="0"/>
              </a:rPr>
              <a:t>difusa</a:t>
            </a:r>
            <a:r>
              <a:rPr lang="en-US" altLang="es-CL" sz="3000" dirty="0">
                <a:latin typeface="Arial" panose="020B0604020202020204" pitchFamily="34" charset="0"/>
              </a:rPr>
              <a:t> con </a:t>
            </a:r>
            <a:r>
              <a:rPr lang="en-US" altLang="es-CL" sz="3000" dirty="0" err="1">
                <a:latin typeface="Arial" panose="020B0604020202020204" pitchFamily="34" charset="0"/>
              </a:rPr>
              <a:t>manifestaciones</a:t>
            </a:r>
            <a:r>
              <a:rPr lang="en-US" altLang="es-CL" sz="3000" dirty="0">
                <a:latin typeface="Arial" panose="020B0604020202020204" pitchFamily="34" charset="0"/>
              </a:rPr>
              <a:t> </a:t>
            </a:r>
            <a:r>
              <a:rPr lang="en-US" altLang="es-CL" sz="3000" dirty="0" err="1">
                <a:latin typeface="Arial" panose="020B0604020202020204" pitchFamily="34" charset="0"/>
              </a:rPr>
              <a:t>clínicas</a:t>
            </a:r>
            <a:r>
              <a:rPr lang="en-US" altLang="es-CL" sz="3000" dirty="0">
                <a:latin typeface="Arial" panose="020B0604020202020204" pitchFamily="34" charset="0"/>
              </a:rPr>
              <a:t> </a:t>
            </a:r>
            <a:r>
              <a:rPr lang="en-US" altLang="es-CL" sz="3000" dirty="0" err="1">
                <a:latin typeface="Arial" panose="020B0604020202020204" pitchFamily="34" charset="0"/>
              </a:rPr>
              <a:t>crÓnicas</a:t>
            </a:r>
            <a:endParaRPr lang="en-US" altLang="es-CL" sz="3000" dirty="0">
              <a:latin typeface="Arial" panose="020B0604020202020204" pitchFamily="34" charset="0"/>
            </a:endParaRPr>
          </a:p>
        </p:txBody>
      </p:sp>
      <p:sp>
        <p:nvSpPr>
          <p:cNvPr id="296968" name="Text Box 8"/>
          <p:cNvSpPr txBox="1">
            <a:spLocks noChangeArrowheads="1"/>
          </p:cNvSpPr>
          <p:nvPr/>
        </p:nvSpPr>
        <p:spPr bwMode="auto">
          <a:xfrm>
            <a:off x="1633538" y="1828801"/>
            <a:ext cx="7067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u="sng">
                <a:solidFill>
                  <a:srgbClr val="99CCFF"/>
                </a:solidFill>
                <a:latin typeface="Arial" panose="020B0604020202020204" pitchFamily="34" charset="0"/>
              </a:rPr>
              <a:t>Enfermedades del tejido </a:t>
            </a:r>
          </a:p>
          <a:p>
            <a:pPr>
              <a:spcBef>
                <a:spcPct val="50000"/>
              </a:spcBef>
            </a:pPr>
            <a:r>
              <a:rPr lang="en-US" altLang="es-CL" sz="3200" u="sng">
                <a:solidFill>
                  <a:srgbClr val="99CCFF"/>
                </a:solidFill>
                <a:latin typeface="Arial" panose="020B0604020202020204" pitchFamily="34" charset="0"/>
              </a:rPr>
              <a:t>conectivo</a:t>
            </a:r>
          </a:p>
        </p:txBody>
      </p:sp>
      <p:sp>
        <p:nvSpPr>
          <p:cNvPr id="296970" name="Text Box 10"/>
          <p:cNvSpPr txBox="1">
            <a:spLocks noChangeArrowheads="1"/>
          </p:cNvSpPr>
          <p:nvPr/>
        </p:nvSpPr>
        <p:spPr bwMode="auto">
          <a:xfrm>
            <a:off x="8162925" y="1746250"/>
            <a:ext cx="19431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7200" u="sng">
                <a:solidFill>
                  <a:srgbClr val="99CCFF"/>
                </a:solidFill>
                <a:latin typeface="Arial" panose="020B0604020202020204" pitchFamily="34" charset="0"/>
              </a:rPr>
              <a:t>UIP</a:t>
            </a:r>
            <a:endParaRPr lang="en-US" altLang="es-CL" sz="7200">
              <a:solidFill>
                <a:srgbClr val="99CCFF"/>
              </a:solidFill>
              <a:latin typeface="Arial" panose="020B0604020202020204" pitchFamily="34" charset="0"/>
            </a:endParaRPr>
          </a:p>
        </p:txBody>
      </p:sp>
      <p:sp>
        <p:nvSpPr>
          <p:cNvPr id="296971" name="Text Box 11"/>
          <p:cNvSpPr txBox="1">
            <a:spLocks noChangeArrowheads="1"/>
          </p:cNvSpPr>
          <p:nvPr/>
        </p:nvSpPr>
        <p:spPr bwMode="auto">
          <a:xfrm>
            <a:off x="1884363" y="4646614"/>
            <a:ext cx="3314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u="sng">
                <a:solidFill>
                  <a:srgbClr val="99CCFF"/>
                </a:solidFill>
                <a:latin typeface="Arial" panose="020B0604020202020204" pitchFamily="34" charset="0"/>
              </a:rPr>
              <a:t>Neumoconiosis</a:t>
            </a:r>
          </a:p>
        </p:txBody>
      </p:sp>
      <p:sp>
        <p:nvSpPr>
          <p:cNvPr id="296974" name="Text Box 14"/>
          <p:cNvSpPr txBox="1">
            <a:spLocks noChangeArrowheads="1"/>
          </p:cNvSpPr>
          <p:nvPr/>
        </p:nvSpPr>
        <p:spPr bwMode="auto">
          <a:xfrm>
            <a:off x="7781925" y="3278188"/>
            <a:ext cx="27051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4400">
                <a:solidFill>
                  <a:srgbClr val="99CCFF"/>
                </a:solidFill>
                <a:latin typeface="Arial" panose="020B0604020202020204" pitchFamily="34" charset="0"/>
              </a:rPr>
              <a:t> NSIP FIBROSA</a:t>
            </a:r>
          </a:p>
        </p:txBody>
      </p:sp>
      <p:sp>
        <p:nvSpPr>
          <p:cNvPr id="296975" name="Text Box 15"/>
          <p:cNvSpPr txBox="1">
            <a:spLocks noChangeArrowheads="1"/>
          </p:cNvSpPr>
          <p:nvPr/>
        </p:nvSpPr>
        <p:spPr bwMode="auto">
          <a:xfrm>
            <a:off x="1865313" y="3151188"/>
            <a:ext cx="44307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u="sng">
                <a:solidFill>
                  <a:srgbClr val="99CCFF"/>
                </a:solidFill>
                <a:latin typeface="Arial" panose="020B0604020202020204" pitchFamily="34" charset="0"/>
              </a:rPr>
              <a:t>Hipersensibilidad crónica</a:t>
            </a:r>
            <a:endParaRPr lang="en-US" altLang="es-CL" sz="3200">
              <a:solidFill>
                <a:srgbClr val="99CCFF"/>
              </a:solidFill>
              <a:latin typeface="Arial" panose="020B0604020202020204" pitchFamily="34" charset="0"/>
            </a:endParaRPr>
          </a:p>
        </p:txBody>
      </p:sp>
      <p:sp>
        <p:nvSpPr>
          <p:cNvPr id="296978" name="Line 18"/>
          <p:cNvSpPr>
            <a:spLocks noChangeShapeType="1"/>
          </p:cNvSpPr>
          <p:nvPr/>
        </p:nvSpPr>
        <p:spPr bwMode="auto">
          <a:xfrm>
            <a:off x="7561263" y="1130301"/>
            <a:ext cx="0" cy="55022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296979" name="Line 19"/>
          <p:cNvSpPr>
            <a:spLocks noChangeShapeType="1"/>
          </p:cNvSpPr>
          <p:nvPr/>
        </p:nvSpPr>
        <p:spPr bwMode="auto">
          <a:xfrm>
            <a:off x="2076450" y="1590675"/>
            <a:ext cx="8229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296980" name="Text Box 20"/>
          <p:cNvSpPr txBox="1">
            <a:spLocks noChangeArrowheads="1"/>
          </p:cNvSpPr>
          <p:nvPr/>
        </p:nvSpPr>
        <p:spPr bwMode="auto">
          <a:xfrm>
            <a:off x="1922463" y="5345114"/>
            <a:ext cx="7867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u="sng">
                <a:solidFill>
                  <a:srgbClr val="99CCFF"/>
                </a:solidFill>
                <a:latin typeface="Arial" panose="020B0604020202020204" pitchFamily="34" charset="0"/>
              </a:rPr>
              <a:t>Drogas</a:t>
            </a:r>
          </a:p>
        </p:txBody>
      </p:sp>
      <p:sp>
        <p:nvSpPr>
          <p:cNvPr id="296981" name="Text Box 21"/>
          <p:cNvSpPr txBox="1">
            <a:spLocks noChangeArrowheads="1"/>
          </p:cNvSpPr>
          <p:nvPr/>
        </p:nvSpPr>
        <p:spPr bwMode="auto">
          <a:xfrm>
            <a:off x="8064500" y="1003300"/>
            <a:ext cx="274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solidFill>
                  <a:srgbClr val="66CCFF"/>
                </a:solidFill>
                <a:latin typeface="Arial" panose="020B0604020202020204" pitchFamily="34" charset="0"/>
              </a:rPr>
              <a:t>Idiopathic</a:t>
            </a:r>
          </a:p>
        </p:txBody>
      </p:sp>
      <p:sp>
        <p:nvSpPr>
          <p:cNvPr id="296983" name="Text Box 23"/>
          <p:cNvSpPr txBox="1">
            <a:spLocks noChangeArrowheads="1"/>
          </p:cNvSpPr>
          <p:nvPr/>
        </p:nvSpPr>
        <p:spPr bwMode="auto">
          <a:xfrm>
            <a:off x="3157538" y="1012825"/>
            <a:ext cx="7067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solidFill>
                  <a:srgbClr val="66CCFF"/>
                </a:solidFill>
                <a:latin typeface="Arial" panose="020B0604020202020204" pitchFamily="34" charset="0"/>
              </a:rPr>
              <a:t>Causas conocidas</a:t>
            </a:r>
          </a:p>
        </p:txBody>
      </p:sp>
    </p:spTree>
    <p:extLst>
      <p:ext uri="{BB962C8B-B14F-4D97-AF65-F5344CB8AC3E}">
        <p14:creationId xmlns:p14="http://schemas.microsoft.com/office/powerpoint/2010/main" val="23141552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6979"/>
                                        </p:tgtEl>
                                        <p:attrNameLst>
                                          <p:attrName>style.visibility</p:attrName>
                                        </p:attrNameLst>
                                      </p:cBhvr>
                                      <p:to>
                                        <p:strVal val="visible"/>
                                      </p:to>
                                    </p:set>
                                    <p:animEffect transition="in" filter="wipe(left)">
                                      <p:cBhvr>
                                        <p:cTn id="7" dur="500"/>
                                        <p:tgtEl>
                                          <p:spTgt spid="296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96978"/>
                                        </p:tgtEl>
                                        <p:attrNameLst>
                                          <p:attrName>style.visibility</p:attrName>
                                        </p:attrNameLst>
                                      </p:cBhvr>
                                      <p:to>
                                        <p:strVal val="visible"/>
                                      </p:to>
                                    </p:set>
                                    <p:animEffect transition="in" filter="wipe(up)">
                                      <p:cBhvr>
                                        <p:cTn id="12" dur="500"/>
                                        <p:tgtEl>
                                          <p:spTgt spid="2969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6983"/>
                                        </p:tgtEl>
                                        <p:attrNameLst>
                                          <p:attrName>style.visibility</p:attrName>
                                        </p:attrNameLst>
                                      </p:cBhvr>
                                      <p:to>
                                        <p:strVal val="visible"/>
                                      </p:to>
                                    </p:set>
                                    <p:animEffect transition="in" filter="wipe(left)">
                                      <p:cBhvr>
                                        <p:cTn id="17" dur="500"/>
                                        <p:tgtEl>
                                          <p:spTgt spid="2969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6981"/>
                                        </p:tgtEl>
                                        <p:attrNameLst>
                                          <p:attrName>style.visibility</p:attrName>
                                        </p:attrNameLst>
                                      </p:cBhvr>
                                      <p:to>
                                        <p:strVal val="visible"/>
                                      </p:to>
                                    </p:set>
                                    <p:animEffect transition="in" filter="wipe(left)">
                                      <p:cBhvr>
                                        <p:cTn id="22" dur="500"/>
                                        <p:tgtEl>
                                          <p:spTgt spid="2969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6968"/>
                                        </p:tgtEl>
                                        <p:attrNameLst>
                                          <p:attrName>style.visibility</p:attrName>
                                        </p:attrNameLst>
                                      </p:cBhvr>
                                      <p:to>
                                        <p:strVal val="visible"/>
                                      </p:to>
                                    </p:set>
                                    <p:animEffect transition="in" filter="wipe(left)">
                                      <p:cBhvr>
                                        <p:cTn id="27" dur="500"/>
                                        <p:tgtEl>
                                          <p:spTgt spid="2969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6975"/>
                                        </p:tgtEl>
                                        <p:attrNameLst>
                                          <p:attrName>style.visibility</p:attrName>
                                        </p:attrNameLst>
                                      </p:cBhvr>
                                      <p:to>
                                        <p:strVal val="visible"/>
                                      </p:to>
                                    </p:set>
                                    <p:animEffect transition="in" filter="wipe(left)">
                                      <p:cBhvr>
                                        <p:cTn id="32" dur="500"/>
                                        <p:tgtEl>
                                          <p:spTgt spid="2969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6971"/>
                                        </p:tgtEl>
                                        <p:attrNameLst>
                                          <p:attrName>style.visibility</p:attrName>
                                        </p:attrNameLst>
                                      </p:cBhvr>
                                      <p:to>
                                        <p:strVal val="visible"/>
                                      </p:to>
                                    </p:set>
                                    <p:animEffect transition="in" filter="wipe(left)">
                                      <p:cBhvr>
                                        <p:cTn id="37" dur="500"/>
                                        <p:tgtEl>
                                          <p:spTgt spid="29697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6980"/>
                                        </p:tgtEl>
                                        <p:attrNameLst>
                                          <p:attrName>style.visibility</p:attrName>
                                        </p:attrNameLst>
                                      </p:cBhvr>
                                      <p:to>
                                        <p:strVal val="visible"/>
                                      </p:to>
                                    </p:set>
                                    <p:animEffect transition="in" filter="wipe(left)">
                                      <p:cBhvr>
                                        <p:cTn id="42" dur="500"/>
                                        <p:tgtEl>
                                          <p:spTgt spid="2969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6970"/>
                                        </p:tgtEl>
                                        <p:attrNameLst>
                                          <p:attrName>style.visibility</p:attrName>
                                        </p:attrNameLst>
                                      </p:cBhvr>
                                      <p:to>
                                        <p:strVal val="visible"/>
                                      </p:to>
                                    </p:set>
                                    <p:animEffect transition="in" filter="dissolve">
                                      <p:cBhvr>
                                        <p:cTn id="47" dur="500"/>
                                        <p:tgtEl>
                                          <p:spTgt spid="29697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6974"/>
                                        </p:tgtEl>
                                        <p:attrNameLst>
                                          <p:attrName>style.visibility</p:attrName>
                                        </p:attrNameLst>
                                      </p:cBhvr>
                                      <p:to>
                                        <p:strVal val="visible"/>
                                      </p:to>
                                    </p:set>
                                    <p:animEffect transition="in" filter="wipe(left)">
                                      <p:cBhvr>
                                        <p:cTn id="52" dur="500"/>
                                        <p:tgtEl>
                                          <p:spTgt spid="296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8" grpId="0" autoUpdateAnimBg="0"/>
      <p:bldP spid="296970" grpId="0" autoUpdateAnimBg="0"/>
      <p:bldP spid="296971" grpId="0" autoUpdateAnimBg="0"/>
      <p:bldP spid="296974" grpId="0" autoUpdateAnimBg="0"/>
      <p:bldP spid="296975" grpId="0" autoUpdateAnimBg="0"/>
      <p:bldP spid="296980" grpId="0" autoUpdateAnimBg="0"/>
      <p:bldP spid="296981" grpId="0" autoUpdateAnimBg="0"/>
      <p:bldP spid="2969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Histología del aparato respiratorio - Tráquea</a:t>
            </a:r>
            <a:endParaRPr lang="es-CL" dirty="0"/>
          </a:p>
        </p:txBody>
      </p:sp>
      <p:pic>
        <p:nvPicPr>
          <p:cNvPr id="4" name="Imagen 3"/>
          <p:cNvPicPr>
            <a:picLocks noChangeAspect="1"/>
          </p:cNvPicPr>
          <p:nvPr/>
        </p:nvPicPr>
        <p:blipFill rotWithShape="1">
          <a:blip r:embed="rId3"/>
          <a:srcRect t="20155" r="46111" b="8241"/>
          <a:stretch/>
        </p:blipFill>
        <p:spPr>
          <a:xfrm>
            <a:off x="2838450" y="1690688"/>
            <a:ext cx="6515100" cy="4869535"/>
          </a:xfrm>
          <a:prstGeom prst="rect">
            <a:avLst/>
          </a:prstGeom>
        </p:spPr>
      </p:pic>
      <p:sp>
        <p:nvSpPr>
          <p:cNvPr id="5" name="CuadroTexto 4"/>
          <p:cNvSpPr txBox="1"/>
          <p:nvPr/>
        </p:nvSpPr>
        <p:spPr>
          <a:xfrm>
            <a:off x="7543800" y="5207000"/>
            <a:ext cx="508000" cy="830997"/>
          </a:xfrm>
          <a:prstGeom prst="rect">
            <a:avLst/>
          </a:prstGeom>
          <a:noFill/>
        </p:spPr>
        <p:txBody>
          <a:bodyPr wrap="square" rtlCol="0">
            <a:spAutoFit/>
          </a:bodyPr>
          <a:lstStyle/>
          <a:p>
            <a:r>
              <a:rPr lang="es-CL" sz="4800" b="1" dirty="0" smtClean="0"/>
              <a:t>*</a:t>
            </a:r>
            <a:endParaRPr lang="es-CL" sz="4800" b="1" dirty="0"/>
          </a:p>
        </p:txBody>
      </p:sp>
      <p:sp>
        <p:nvSpPr>
          <p:cNvPr id="6" name="Flecha derecha 5"/>
          <p:cNvSpPr/>
          <p:nvPr/>
        </p:nvSpPr>
        <p:spPr>
          <a:xfrm rot="5400000">
            <a:off x="6286500" y="2451100"/>
            <a:ext cx="4064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Picture 8"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4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9829800" y="6324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endParaRPr lang="es-ES" altLang="es-CL" sz="1200">
              <a:latin typeface="Arial" panose="020B0604020202020204" pitchFamily="34" charset="0"/>
            </a:endParaRPr>
          </a:p>
        </p:txBody>
      </p:sp>
      <p:sp>
        <p:nvSpPr>
          <p:cNvPr id="12298" name="Rectangle 10"/>
          <p:cNvSpPr>
            <a:spLocks noGrp="1" noChangeArrowheads="1"/>
          </p:cNvSpPr>
          <p:nvPr>
            <p:ph type="title"/>
          </p:nvPr>
        </p:nvSpPr>
        <p:spPr>
          <a:xfrm>
            <a:off x="2057400" y="800100"/>
            <a:ext cx="8153400" cy="914400"/>
          </a:xfrm>
        </p:spPr>
        <p:txBody>
          <a:bodyPr/>
          <a:lstStyle/>
          <a:p>
            <a:pPr>
              <a:defRPr/>
            </a:pPr>
            <a:r>
              <a:rPr lang="en-US" sz="2800" u="sng">
                <a:solidFill>
                  <a:schemeClr val="tx1">
                    <a:lumMod val="95000"/>
                    <a:lumOff val="5000"/>
                  </a:schemeClr>
                </a:solidFill>
              </a:rPr>
              <a:t>ATS/ERS Consensus Statement on IPF</a:t>
            </a:r>
          </a:p>
        </p:txBody>
      </p:sp>
      <p:sp>
        <p:nvSpPr>
          <p:cNvPr id="32772" name="Rectangle 4"/>
          <p:cNvSpPr>
            <a:spLocks noGrp="1" noChangeArrowheads="1"/>
          </p:cNvSpPr>
          <p:nvPr>
            <p:ph idx="1"/>
          </p:nvPr>
        </p:nvSpPr>
        <p:spPr>
          <a:xfrm>
            <a:off x="2286000" y="209550"/>
            <a:ext cx="7696200" cy="762000"/>
          </a:xfrm>
        </p:spPr>
        <p:txBody>
          <a:bodyPr/>
          <a:lstStyle/>
          <a:p>
            <a:pPr algn="ctr" eaLnBrk="1" hangingPunct="1">
              <a:buFontTx/>
              <a:buNone/>
            </a:pPr>
            <a:r>
              <a:rPr lang="en-US" altLang="es-CL" sz="4800" b="1">
                <a:solidFill>
                  <a:srgbClr val="33CCFF"/>
                </a:solidFill>
              </a:rPr>
              <a:t>U</a:t>
            </a:r>
            <a:r>
              <a:rPr lang="en-US" altLang="es-CL" sz="3600" b="1"/>
              <a:t>sual</a:t>
            </a:r>
            <a:r>
              <a:rPr lang="en-US" altLang="es-CL" sz="4800" b="1">
                <a:solidFill>
                  <a:srgbClr val="33CCFF"/>
                </a:solidFill>
              </a:rPr>
              <a:t> I</a:t>
            </a:r>
            <a:r>
              <a:rPr lang="en-US" altLang="es-CL" sz="3200" b="1"/>
              <a:t>nterstitial</a:t>
            </a:r>
            <a:r>
              <a:rPr lang="en-US" altLang="es-CL" sz="4800" b="1">
                <a:solidFill>
                  <a:srgbClr val="33CCFF"/>
                </a:solidFill>
              </a:rPr>
              <a:t> P</a:t>
            </a:r>
            <a:r>
              <a:rPr lang="en-US" altLang="es-CL" sz="3200" b="1"/>
              <a:t>neumonia</a:t>
            </a:r>
            <a:endParaRPr lang="en-US" altLang="es-CL" sz="4800" b="1">
              <a:solidFill>
                <a:srgbClr val="33CCFF"/>
              </a:solidFill>
            </a:endParaRPr>
          </a:p>
        </p:txBody>
      </p:sp>
      <p:sp>
        <p:nvSpPr>
          <p:cNvPr id="32773" name="Text Box 5"/>
          <p:cNvSpPr txBox="1">
            <a:spLocks noChangeArrowheads="1"/>
          </p:cNvSpPr>
          <p:nvPr/>
        </p:nvSpPr>
        <p:spPr bwMode="auto">
          <a:xfrm>
            <a:off x="2616200" y="1463675"/>
            <a:ext cx="662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r>
              <a:rPr lang="en-US" altLang="es-CL">
                <a:latin typeface="Arial Narrow" panose="020B0606020202030204" pitchFamily="34" charset="0"/>
              </a:rPr>
              <a:t>ATS/ERS. </a:t>
            </a:r>
            <a:r>
              <a:rPr lang="en-US" altLang="es-CL" i="1">
                <a:latin typeface="Arial Narrow" panose="020B0606020202030204" pitchFamily="34" charset="0"/>
              </a:rPr>
              <a:t>Am J Respir Crit Care Med</a:t>
            </a:r>
            <a:r>
              <a:rPr lang="en-US" altLang="es-CL">
                <a:latin typeface="Arial Narrow" panose="020B0606020202030204" pitchFamily="34" charset="0"/>
              </a:rPr>
              <a:t>. 2000;161:646.</a:t>
            </a:r>
          </a:p>
        </p:txBody>
      </p:sp>
      <p:sp>
        <p:nvSpPr>
          <p:cNvPr id="12294" name="Text Box 6"/>
          <p:cNvSpPr txBox="1">
            <a:spLocks noChangeArrowheads="1"/>
          </p:cNvSpPr>
          <p:nvPr/>
        </p:nvSpPr>
        <p:spPr bwMode="auto">
          <a:xfrm>
            <a:off x="1866900" y="2324100"/>
            <a:ext cx="8496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1"/>
            <a:r>
              <a:rPr lang="en-US" altLang="es-CL" sz="2800"/>
              <a:t>UIP es una lesión histológica observable solo en biopsias quirúrgicas</a:t>
            </a:r>
            <a:endParaRPr lang="en-US" altLang="es-CL" sz="2000"/>
          </a:p>
        </p:txBody>
      </p:sp>
      <p:sp>
        <p:nvSpPr>
          <p:cNvPr id="12296" name="Text Box 8"/>
          <p:cNvSpPr txBox="1">
            <a:spLocks noChangeArrowheads="1"/>
          </p:cNvSpPr>
          <p:nvPr/>
        </p:nvSpPr>
        <p:spPr bwMode="auto">
          <a:xfrm>
            <a:off x="1885950" y="4819650"/>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1"/>
            <a:r>
              <a:rPr lang="en-US" altLang="es-CL" sz="2800"/>
              <a:t>Las biopsias transbronquiales son solo para excluir otras enfermedades</a:t>
            </a:r>
            <a:endParaRPr lang="en-US" altLang="es-CL" sz="2000"/>
          </a:p>
        </p:txBody>
      </p:sp>
    </p:spTree>
    <p:extLst>
      <p:ext uri="{BB962C8B-B14F-4D97-AF65-F5344CB8AC3E}">
        <p14:creationId xmlns:p14="http://schemas.microsoft.com/office/powerpoint/2010/main" val="30750694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left)">
                                      <p:cBhvr>
                                        <p:cTn id="7" dur="5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6"/>
                                        </p:tgtEl>
                                        <p:attrNameLst>
                                          <p:attrName>style.visibility</p:attrName>
                                        </p:attrNameLst>
                                      </p:cBhvr>
                                      <p:to>
                                        <p:strVal val="visible"/>
                                      </p:to>
                                    </p:set>
                                    <p:animEffect transition="in" filter="wipe(left)">
                                      <p:cBhvr>
                                        <p:cTn id="12"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utoUpdateAnimBg="0"/>
      <p:bldP spid="1229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0126664" y="6521450"/>
            <a:ext cx="541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endParaRPr lang="es-ES" altLang="es-CL" sz="1200">
              <a:latin typeface="Arial" panose="020B0604020202020204" pitchFamily="34" charset="0"/>
            </a:endParaRPr>
          </a:p>
        </p:txBody>
      </p:sp>
      <p:sp>
        <p:nvSpPr>
          <p:cNvPr id="336899" name="Rectangle 3"/>
          <p:cNvSpPr>
            <a:spLocks noGrp="1" noChangeArrowheads="1"/>
          </p:cNvSpPr>
          <p:nvPr>
            <p:ph type="title"/>
          </p:nvPr>
        </p:nvSpPr>
        <p:spPr>
          <a:xfrm>
            <a:off x="2243138" y="527050"/>
            <a:ext cx="7772400" cy="738188"/>
          </a:xfrm>
        </p:spPr>
        <p:txBody>
          <a:bodyPr>
            <a:normAutofit fontScale="90000"/>
          </a:bodyPr>
          <a:lstStyle/>
          <a:p>
            <a:pPr>
              <a:defRPr/>
            </a:pPr>
            <a:r>
              <a:rPr lang="en-US" sz="4800" dirty="0"/>
              <a:t>HRCT </a:t>
            </a:r>
            <a:r>
              <a:rPr lang="en-US" sz="4800" dirty="0" err="1"/>
              <a:t>Fase</a:t>
            </a:r>
            <a:r>
              <a:rPr lang="en-US" sz="4800" dirty="0"/>
              <a:t> </a:t>
            </a:r>
            <a:r>
              <a:rPr lang="en-US" sz="4800" dirty="0" err="1"/>
              <a:t>tardia</a:t>
            </a:r>
            <a:r>
              <a:rPr lang="en-US" sz="4800" dirty="0"/>
              <a:t> de UIP</a:t>
            </a:r>
          </a:p>
        </p:txBody>
      </p:sp>
      <p:pic>
        <p:nvPicPr>
          <p:cNvPr id="336901" name="Picture 5" descr="IPF CT 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4" y="1562100"/>
            <a:ext cx="4465637" cy="363855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7"/>
          <p:cNvGrpSpPr>
            <a:grpSpLocks/>
          </p:cNvGrpSpPr>
          <p:nvPr/>
        </p:nvGrpSpPr>
        <p:grpSpPr bwMode="auto">
          <a:xfrm>
            <a:off x="5700714" y="1581150"/>
            <a:ext cx="4967287" cy="4514850"/>
            <a:chOff x="2631" y="996"/>
            <a:chExt cx="3129" cy="2844"/>
          </a:xfrm>
        </p:grpSpPr>
        <p:sp>
          <p:nvSpPr>
            <p:cNvPr id="34822" name="Text Box 4"/>
            <p:cNvSpPr txBox="1">
              <a:spLocks noChangeArrowheads="1"/>
            </p:cNvSpPr>
            <p:nvPr/>
          </p:nvSpPr>
          <p:spPr bwMode="auto">
            <a:xfrm>
              <a:off x="2631" y="3552"/>
              <a:ext cx="31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a:solidFill>
                    <a:srgbClr val="FFFFFF"/>
                  </a:solidFill>
                  <a:latin typeface="Arial Narrow" panose="020B0606020202030204" pitchFamily="34" charset="0"/>
                </a:rPr>
                <a:t>Images courtesy of G. Raghu, MD.</a:t>
              </a:r>
            </a:p>
          </p:txBody>
        </p:sp>
        <p:pic>
          <p:nvPicPr>
            <p:cNvPr id="34823" name="Picture 6" descr="IPF CT 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 y="996"/>
              <a:ext cx="2697" cy="226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29204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69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2260601" y="360363"/>
            <a:ext cx="7991475" cy="990600"/>
          </a:xfrm>
        </p:spPr>
        <p:txBody>
          <a:bodyPr/>
          <a:lstStyle/>
          <a:p>
            <a:pPr>
              <a:defRPr/>
            </a:pPr>
            <a:r>
              <a:rPr lang="en-US" sz="4800" dirty="0"/>
              <a:t> HRCT en </a:t>
            </a:r>
            <a:r>
              <a:rPr lang="en-US" sz="4800" dirty="0" err="1"/>
              <a:t>etapa</a:t>
            </a:r>
            <a:r>
              <a:rPr lang="en-US" sz="4800" dirty="0"/>
              <a:t> </a:t>
            </a:r>
            <a:r>
              <a:rPr lang="en-US" sz="4800" dirty="0" err="1"/>
              <a:t>precoz</a:t>
            </a:r>
            <a:r>
              <a:rPr lang="en-US" sz="4800" dirty="0"/>
              <a:t> IPF</a:t>
            </a:r>
          </a:p>
        </p:txBody>
      </p:sp>
      <p:pic>
        <p:nvPicPr>
          <p:cNvPr id="36867" name="Picture 3" descr="Early UIP CT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51" y="1735139"/>
            <a:ext cx="7362825" cy="4427537"/>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496644" name="Rectangle 4"/>
          <p:cNvSpPr>
            <a:spLocks noChangeArrowheads="1"/>
          </p:cNvSpPr>
          <p:nvPr/>
        </p:nvSpPr>
        <p:spPr bwMode="auto">
          <a:xfrm>
            <a:off x="6775450" y="4537076"/>
            <a:ext cx="1689100" cy="1090613"/>
          </a:xfrm>
          <a:prstGeom prst="rect">
            <a:avLst/>
          </a:prstGeom>
          <a:noFill/>
          <a:ln w="317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nvGrpSpPr>
          <p:cNvPr id="2" name="Group 5"/>
          <p:cNvGrpSpPr>
            <a:grpSpLocks/>
          </p:cNvGrpSpPr>
          <p:nvPr/>
        </p:nvGrpSpPr>
        <p:grpSpPr bwMode="auto">
          <a:xfrm>
            <a:off x="1816100" y="1524000"/>
            <a:ext cx="4395788" cy="3054350"/>
            <a:chOff x="636" y="846"/>
            <a:chExt cx="2769" cy="1748"/>
          </a:xfrm>
        </p:grpSpPr>
        <p:pic>
          <p:nvPicPr>
            <p:cNvPr id="36882" name="Picture 6" descr="UIP CT2"/>
            <p:cNvPicPr>
              <a:picLocks noChangeAspect="1" noChangeArrowheads="1"/>
            </p:cNvPicPr>
            <p:nvPr/>
          </p:nvPicPr>
          <p:blipFill>
            <a:blip r:embed="rId4" cstate="print">
              <a:lum contrast="24000"/>
              <a:extLst>
                <a:ext uri="{28A0092B-C50C-407E-A947-70E740481C1C}">
                  <a14:useLocalDpi xmlns:a14="http://schemas.microsoft.com/office/drawing/2010/main" val="0"/>
                </a:ext>
              </a:extLst>
            </a:blip>
            <a:srcRect/>
            <a:stretch>
              <a:fillRect/>
            </a:stretch>
          </p:blipFill>
          <p:spPr bwMode="auto">
            <a:xfrm>
              <a:off x="644" y="851"/>
              <a:ext cx="2761" cy="174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6883" name="Rectangle 7"/>
            <p:cNvSpPr>
              <a:spLocks noChangeArrowheads="1"/>
            </p:cNvSpPr>
            <p:nvPr/>
          </p:nvSpPr>
          <p:spPr bwMode="auto">
            <a:xfrm>
              <a:off x="636" y="846"/>
              <a:ext cx="2764" cy="1736"/>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nvGrpSpPr>
          <p:cNvPr id="3" name="Group 8"/>
          <p:cNvGrpSpPr>
            <a:grpSpLocks/>
          </p:cNvGrpSpPr>
          <p:nvPr/>
        </p:nvGrpSpPr>
        <p:grpSpPr bwMode="auto">
          <a:xfrm>
            <a:off x="4537076" y="2971800"/>
            <a:ext cx="2227263" cy="1358900"/>
            <a:chOff x="2248" y="1872"/>
            <a:chExt cx="1403" cy="856"/>
          </a:xfrm>
        </p:grpSpPr>
        <p:sp>
          <p:nvSpPr>
            <p:cNvPr id="36878" name="Line 9"/>
            <p:cNvSpPr>
              <a:spLocks noChangeShapeType="1"/>
            </p:cNvSpPr>
            <p:nvPr/>
          </p:nvSpPr>
          <p:spPr bwMode="auto">
            <a:xfrm flipH="1" flipV="1">
              <a:off x="2640" y="2200"/>
              <a:ext cx="216" cy="20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CL"/>
            </a:p>
          </p:txBody>
        </p:sp>
        <p:sp>
          <p:nvSpPr>
            <p:cNvPr id="36879" name="Line 10"/>
            <p:cNvSpPr>
              <a:spLocks noChangeShapeType="1"/>
            </p:cNvSpPr>
            <p:nvPr/>
          </p:nvSpPr>
          <p:spPr bwMode="auto">
            <a:xfrm flipH="1" flipV="1">
              <a:off x="2248" y="2520"/>
              <a:ext cx="216" cy="20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CL"/>
            </a:p>
          </p:txBody>
        </p:sp>
        <p:sp>
          <p:nvSpPr>
            <p:cNvPr id="36880" name="Line 11"/>
            <p:cNvSpPr>
              <a:spLocks noChangeShapeType="1"/>
            </p:cNvSpPr>
            <p:nvPr/>
          </p:nvSpPr>
          <p:spPr bwMode="auto">
            <a:xfrm flipH="1" flipV="1">
              <a:off x="2400" y="2416"/>
              <a:ext cx="216" cy="20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CL"/>
            </a:p>
          </p:txBody>
        </p:sp>
        <p:sp>
          <p:nvSpPr>
            <p:cNvPr id="36881" name="Text Box 12"/>
            <p:cNvSpPr txBox="1">
              <a:spLocks noChangeArrowheads="1"/>
            </p:cNvSpPr>
            <p:nvPr/>
          </p:nvSpPr>
          <p:spPr bwMode="auto">
            <a:xfrm>
              <a:off x="2768" y="1872"/>
              <a:ext cx="883"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115000"/>
                </a:lnSpc>
                <a:spcBef>
                  <a:spcPct val="50000"/>
                </a:spcBef>
              </a:pPr>
              <a:r>
                <a:rPr lang="en-US" altLang="es-CL" sz="1800" b="1">
                  <a:solidFill>
                    <a:srgbClr val="000000"/>
                  </a:solidFill>
                  <a:latin typeface="Arial" panose="020B0604020202020204" pitchFamily="34" charset="0"/>
                </a:rPr>
                <a:t>Con base pleural</a:t>
              </a:r>
            </a:p>
          </p:txBody>
        </p:sp>
      </p:grpSp>
      <p:grpSp>
        <p:nvGrpSpPr>
          <p:cNvPr id="4" name="Group 13"/>
          <p:cNvGrpSpPr>
            <a:grpSpLocks/>
          </p:cNvGrpSpPr>
          <p:nvPr/>
        </p:nvGrpSpPr>
        <p:grpSpPr bwMode="auto">
          <a:xfrm rot="21386608">
            <a:off x="6067425" y="1368426"/>
            <a:ext cx="4362450" cy="5730875"/>
            <a:chOff x="2960" y="862"/>
            <a:chExt cx="2748" cy="3610"/>
          </a:xfrm>
          <a:solidFill>
            <a:schemeClr val="bg1"/>
          </a:solidFill>
        </p:grpSpPr>
        <p:sp>
          <p:nvSpPr>
            <p:cNvPr id="22543" name="Oval 14"/>
            <p:cNvSpPr>
              <a:spLocks noChangeArrowheads="1"/>
            </p:cNvSpPr>
            <p:nvPr/>
          </p:nvSpPr>
          <p:spPr bwMode="auto">
            <a:xfrm rot="-2939363">
              <a:off x="2529" y="1293"/>
              <a:ext cx="3610" cy="2748"/>
            </a:xfrm>
            <a:prstGeom prst="ellipse">
              <a:avLst/>
            </a:prstGeom>
            <a:grp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s-ES" altLang="es-CL"/>
            </a:p>
          </p:txBody>
        </p:sp>
        <p:pic>
          <p:nvPicPr>
            <p:cNvPr id="22544" name="Picture 15" descr="uip lo 3716178"/>
            <p:cNvPicPr>
              <a:picLocks noChangeAspect="1" noChangeArrowheads="1"/>
            </p:cNvPicPr>
            <p:nvPr/>
          </p:nvPicPr>
          <p:blipFill>
            <a:blip r:embed="rId5">
              <a:clrChange>
                <a:clrFrom>
                  <a:srgbClr val="FEFEFE"/>
                </a:clrFrom>
                <a:clrTo>
                  <a:srgbClr val="FEFEFE">
                    <a:alpha val="0"/>
                  </a:srgbClr>
                </a:clrTo>
              </a:clrChange>
              <a:lum bright="-12000" contrast="12000"/>
              <a:extLst>
                <a:ext uri="{28A0092B-C50C-407E-A947-70E740481C1C}">
                  <a14:useLocalDpi xmlns:a14="http://schemas.microsoft.com/office/drawing/2010/main" val="0"/>
                </a:ext>
              </a:extLst>
            </a:blip>
            <a:srcRect l="11871" t="18222" r="3137"/>
            <a:stretch>
              <a:fillRect/>
            </a:stretch>
          </p:blipFill>
          <p:spPr bwMode="auto">
            <a:xfrm rot="1813102">
              <a:off x="3190" y="1351"/>
              <a:ext cx="2407" cy="25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 name="Group 16"/>
          <p:cNvGrpSpPr>
            <a:grpSpLocks/>
          </p:cNvGrpSpPr>
          <p:nvPr/>
        </p:nvGrpSpPr>
        <p:grpSpPr bwMode="auto">
          <a:xfrm>
            <a:off x="9866314" y="4467225"/>
            <a:ext cx="649287" cy="1143000"/>
            <a:chOff x="5255" y="2814"/>
            <a:chExt cx="409" cy="720"/>
          </a:xfrm>
        </p:grpSpPr>
        <p:sp>
          <p:nvSpPr>
            <p:cNvPr id="36875" name="Line 17"/>
            <p:cNvSpPr>
              <a:spLocks noChangeShapeType="1"/>
            </p:cNvSpPr>
            <p:nvPr/>
          </p:nvSpPr>
          <p:spPr bwMode="auto">
            <a:xfrm rot="-486022" flipH="1" flipV="1">
              <a:off x="5448" y="2814"/>
              <a:ext cx="216" cy="20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CL"/>
            </a:p>
          </p:txBody>
        </p:sp>
        <p:sp>
          <p:nvSpPr>
            <p:cNvPr id="36876" name="Line 18"/>
            <p:cNvSpPr>
              <a:spLocks noChangeShapeType="1"/>
            </p:cNvSpPr>
            <p:nvPr/>
          </p:nvSpPr>
          <p:spPr bwMode="auto">
            <a:xfrm rot="-486022" flipH="1" flipV="1">
              <a:off x="5255" y="3326"/>
              <a:ext cx="216" cy="20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CL"/>
            </a:p>
          </p:txBody>
        </p:sp>
        <p:sp>
          <p:nvSpPr>
            <p:cNvPr id="36877" name="Line 19"/>
            <p:cNvSpPr>
              <a:spLocks noChangeShapeType="1"/>
            </p:cNvSpPr>
            <p:nvPr/>
          </p:nvSpPr>
          <p:spPr bwMode="auto">
            <a:xfrm rot="-486022" flipH="1" flipV="1">
              <a:off x="5351" y="3082"/>
              <a:ext cx="216" cy="20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s-CL"/>
            </a:p>
          </p:txBody>
        </p:sp>
      </p:grpSp>
      <p:sp>
        <p:nvSpPr>
          <p:cNvPr id="496660" name="Freeform 20"/>
          <p:cNvSpPr>
            <a:spLocks/>
          </p:cNvSpPr>
          <p:nvPr/>
        </p:nvSpPr>
        <p:spPr bwMode="auto">
          <a:xfrm>
            <a:off x="6797675" y="2124075"/>
            <a:ext cx="2541588" cy="2427288"/>
          </a:xfrm>
          <a:custGeom>
            <a:avLst/>
            <a:gdLst>
              <a:gd name="T0" fmla="*/ 2147483646 w 1601"/>
              <a:gd name="T1" fmla="*/ 2147483646 h 1529"/>
              <a:gd name="T2" fmla="*/ 2147483646 w 1601"/>
              <a:gd name="T3" fmla="*/ 2147483646 h 1529"/>
              <a:gd name="T4" fmla="*/ 2147483646 w 1601"/>
              <a:gd name="T5" fmla="*/ 2147483646 h 1529"/>
              <a:gd name="T6" fmla="*/ 2147483646 w 1601"/>
              <a:gd name="T7" fmla="*/ 2147483646 h 1529"/>
              <a:gd name="T8" fmla="*/ 2147483646 w 1601"/>
              <a:gd name="T9" fmla="*/ 2147483646 h 1529"/>
              <a:gd name="T10" fmla="*/ 2147483646 w 1601"/>
              <a:gd name="T11" fmla="*/ 2147483646 h 1529"/>
              <a:gd name="T12" fmla="*/ 2147483646 w 1601"/>
              <a:gd name="T13" fmla="*/ 2147483646 h 1529"/>
              <a:gd name="T14" fmla="*/ 2147483646 w 1601"/>
              <a:gd name="T15" fmla="*/ 2147483646 h 1529"/>
              <a:gd name="T16" fmla="*/ 2147483646 w 1601"/>
              <a:gd name="T17" fmla="*/ 2147483646 h 1529"/>
              <a:gd name="T18" fmla="*/ 2147483646 w 1601"/>
              <a:gd name="T19" fmla="*/ 2147483646 h 1529"/>
              <a:gd name="T20" fmla="*/ 2147483646 w 1601"/>
              <a:gd name="T21" fmla="*/ 2147483646 h 15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1"/>
              <a:gd name="T34" fmla="*/ 0 h 1529"/>
              <a:gd name="T35" fmla="*/ 1601 w 1601"/>
              <a:gd name="T36" fmla="*/ 1529 h 15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1" h="1529">
                <a:moveTo>
                  <a:pt x="720" y="1465"/>
                </a:moveTo>
                <a:cubicBezTo>
                  <a:pt x="602" y="1529"/>
                  <a:pt x="628" y="1473"/>
                  <a:pt x="556" y="1456"/>
                </a:cubicBezTo>
                <a:cubicBezTo>
                  <a:pt x="484" y="1439"/>
                  <a:pt x="378" y="1426"/>
                  <a:pt x="288" y="1360"/>
                </a:cubicBezTo>
                <a:cubicBezTo>
                  <a:pt x="198" y="1294"/>
                  <a:pt x="38" y="1185"/>
                  <a:pt x="19" y="1062"/>
                </a:cubicBezTo>
                <a:cubicBezTo>
                  <a:pt x="0" y="939"/>
                  <a:pt x="38" y="783"/>
                  <a:pt x="172" y="620"/>
                </a:cubicBezTo>
                <a:cubicBezTo>
                  <a:pt x="306" y="457"/>
                  <a:pt x="622" y="166"/>
                  <a:pt x="825" y="83"/>
                </a:cubicBezTo>
                <a:cubicBezTo>
                  <a:pt x="1028" y="0"/>
                  <a:pt x="1266" y="33"/>
                  <a:pt x="1392" y="121"/>
                </a:cubicBezTo>
                <a:cubicBezTo>
                  <a:pt x="1518" y="209"/>
                  <a:pt x="1567" y="475"/>
                  <a:pt x="1584" y="611"/>
                </a:cubicBezTo>
                <a:cubicBezTo>
                  <a:pt x="1601" y="747"/>
                  <a:pt x="1550" y="860"/>
                  <a:pt x="1497" y="937"/>
                </a:cubicBezTo>
                <a:cubicBezTo>
                  <a:pt x="1444" y="1014"/>
                  <a:pt x="1396" y="989"/>
                  <a:pt x="1267" y="1072"/>
                </a:cubicBezTo>
                <a:cubicBezTo>
                  <a:pt x="1138" y="1155"/>
                  <a:pt x="838" y="1401"/>
                  <a:pt x="720" y="1465"/>
                </a:cubicBezTo>
                <a:close/>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496661" name="Freeform 21"/>
          <p:cNvSpPr>
            <a:spLocks/>
          </p:cNvSpPr>
          <p:nvPr/>
        </p:nvSpPr>
        <p:spPr bwMode="auto">
          <a:xfrm>
            <a:off x="7626350" y="3802064"/>
            <a:ext cx="2438400" cy="2586037"/>
          </a:xfrm>
          <a:custGeom>
            <a:avLst/>
            <a:gdLst>
              <a:gd name="T0" fmla="*/ 2147483646 w 1536"/>
              <a:gd name="T1" fmla="*/ 2147483646 h 1629"/>
              <a:gd name="T2" fmla="*/ 2147483646 w 1536"/>
              <a:gd name="T3" fmla="*/ 2147483646 h 1629"/>
              <a:gd name="T4" fmla="*/ 2147483646 w 1536"/>
              <a:gd name="T5" fmla="*/ 2147483646 h 1629"/>
              <a:gd name="T6" fmla="*/ 2147483646 w 1536"/>
              <a:gd name="T7" fmla="*/ 2147483646 h 1629"/>
              <a:gd name="T8" fmla="*/ 2147483646 w 1536"/>
              <a:gd name="T9" fmla="*/ 2147483646 h 1629"/>
              <a:gd name="T10" fmla="*/ 2147483646 w 1536"/>
              <a:gd name="T11" fmla="*/ 2147483646 h 1629"/>
              <a:gd name="T12" fmla="*/ 2147483646 w 1536"/>
              <a:gd name="T13" fmla="*/ 2147483646 h 1629"/>
              <a:gd name="T14" fmla="*/ 2147483646 w 1536"/>
              <a:gd name="T15" fmla="*/ 2147483646 h 1629"/>
              <a:gd name="T16" fmla="*/ 2147483646 w 1536"/>
              <a:gd name="T17" fmla="*/ 2147483646 h 1629"/>
              <a:gd name="T18" fmla="*/ 2147483646 w 1536"/>
              <a:gd name="T19" fmla="*/ 2147483646 h 1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6"/>
              <a:gd name="T31" fmla="*/ 0 h 1629"/>
              <a:gd name="T32" fmla="*/ 1536 w 1536"/>
              <a:gd name="T33" fmla="*/ 1629 h 1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6" h="1629">
                <a:moveTo>
                  <a:pt x="1522" y="341"/>
                </a:moveTo>
                <a:cubicBezTo>
                  <a:pt x="1508" y="501"/>
                  <a:pt x="1400" y="826"/>
                  <a:pt x="1311" y="1013"/>
                </a:cubicBezTo>
                <a:cubicBezTo>
                  <a:pt x="1222" y="1200"/>
                  <a:pt x="1108" y="1362"/>
                  <a:pt x="985" y="1464"/>
                </a:cubicBezTo>
                <a:cubicBezTo>
                  <a:pt x="862" y="1566"/>
                  <a:pt x="706" y="1625"/>
                  <a:pt x="572" y="1627"/>
                </a:cubicBezTo>
                <a:cubicBezTo>
                  <a:pt x="438" y="1629"/>
                  <a:pt x="272" y="1570"/>
                  <a:pt x="178" y="1474"/>
                </a:cubicBezTo>
                <a:cubicBezTo>
                  <a:pt x="84" y="1378"/>
                  <a:pt x="12" y="1216"/>
                  <a:pt x="6" y="1051"/>
                </a:cubicBezTo>
                <a:cubicBezTo>
                  <a:pt x="0" y="886"/>
                  <a:pt x="6" y="648"/>
                  <a:pt x="140" y="485"/>
                </a:cubicBezTo>
                <a:cubicBezTo>
                  <a:pt x="274" y="322"/>
                  <a:pt x="602" y="144"/>
                  <a:pt x="812" y="72"/>
                </a:cubicBezTo>
                <a:cubicBezTo>
                  <a:pt x="1022" y="0"/>
                  <a:pt x="1280" y="10"/>
                  <a:pt x="1398" y="53"/>
                </a:cubicBezTo>
                <a:cubicBezTo>
                  <a:pt x="1516" y="96"/>
                  <a:pt x="1536" y="181"/>
                  <a:pt x="1522" y="341"/>
                </a:cubicBezTo>
                <a:close/>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Tree>
    <p:extLst>
      <p:ext uri="{BB962C8B-B14F-4D97-AF65-F5344CB8AC3E}">
        <p14:creationId xmlns:p14="http://schemas.microsoft.com/office/powerpoint/2010/main" val="12148319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66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52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2/3*#ppt_w"/>
                                          </p:val>
                                        </p:tav>
                                        <p:tav tm="100000">
                                          <p:val>
                                            <p:strVal val="#ppt_w"/>
                                          </p:val>
                                        </p:tav>
                                      </p:tavLst>
                                    </p:anim>
                                    <p:anim calcmode="lin" valueType="num">
                                      <p:cBhvr>
                                        <p:cTn id="20"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96660"/>
                                        </p:tgtEl>
                                        <p:attrNameLst>
                                          <p:attrName>style.visibility</p:attrName>
                                        </p:attrNameLst>
                                      </p:cBhvr>
                                      <p:to>
                                        <p:strVal val="visible"/>
                                      </p:to>
                                    </p:set>
                                    <p:animEffect transition="in" filter="wipe(left)">
                                      <p:cBhvr>
                                        <p:cTn id="34" dur="500"/>
                                        <p:tgtEl>
                                          <p:spTgt spid="49666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496661"/>
                                        </p:tgtEl>
                                        <p:attrNameLst>
                                          <p:attrName>style.visibility</p:attrName>
                                        </p:attrNameLst>
                                      </p:cBhvr>
                                      <p:to>
                                        <p:strVal val="visible"/>
                                      </p:to>
                                    </p:set>
                                    <p:animEffect transition="in" filter="wipe(down)">
                                      <p:cBhvr>
                                        <p:cTn id="39" dur="500"/>
                                        <p:tgtEl>
                                          <p:spTgt spid="496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66938" y="209551"/>
            <a:ext cx="7993062" cy="582613"/>
          </a:xfrm>
        </p:spPr>
        <p:txBody>
          <a:bodyPr vert="horz" lIns="92075" tIns="46038" rIns="92075" bIns="46038" rtlCol="0" anchor="b">
            <a:normAutofit fontScale="90000"/>
          </a:bodyPr>
          <a:lstStyle/>
          <a:p>
            <a:pPr>
              <a:defRPr/>
            </a:pPr>
            <a:r>
              <a:rPr lang="en-US" sz="4000" b="1" dirty="0" err="1">
                <a:solidFill>
                  <a:schemeClr val="tx1">
                    <a:lumMod val="95000"/>
                    <a:lumOff val="5000"/>
                  </a:schemeClr>
                </a:solidFill>
                <a:latin typeface="Arial" charset="0"/>
              </a:rPr>
              <a:t>Histologia</a:t>
            </a:r>
            <a:r>
              <a:rPr lang="en-US" sz="4000" b="1" dirty="0">
                <a:solidFill>
                  <a:schemeClr val="tx1">
                    <a:lumMod val="95000"/>
                    <a:lumOff val="5000"/>
                  </a:schemeClr>
                </a:solidFill>
                <a:latin typeface="Arial" charset="0"/>
              </a:rPr>
              <a:t> de  UIP/IPF</a:t>
            </a:r>
          </a:p>
        </p:txBody>
      </p:sp>
      <p:sp>
        <p:nvSpPr>
          <p:cNvPr id="38915" name="Rectangle 3"/>
          <p:cNvSpPr>
            <a:spLocks noGrp="1" noChangeArrowheads="1"/>
          </p:cNvSpPr>
          <p:nvPr>
            <p:ph idx="1"/>
          </p:nvPr>
        </p:nvSpPr>
        <p:spPr>
          <a:xfrm>
            <a:off x="1971676" y="782638"/>
            <a:ext cx="8240713" cy="895630"/>
          </a:xfrm>
          <a:effectLst>
            <a:outerShdw algn="ctr" rotWithShape="0">
              <a:schemeClr val="bg2"/>
            </a:outerShdw>
          </a:effectLst>
        </p:spPr>
        <p:txBody>
          <a:bodyPr>
            <a:spAutoFit/>
          </a:bodyPr>
          <a:lstStyle/>
          <a:p>
            <a:pPr marL="0" indent="0" algn="ctr">
              <a:buNone/>
            </a:pPr>
            <a:r>
              <a:rPr lang="en-US" altLang="es-CL" sz="2900" b="1">
                <a:latin typeface="Arial" panose="020B0604020202020204" pitchFamily="34" charset="0"/>
              </a:rPr>
              <a:t> Se observa plano de transicion fibrosis/normal</a:t>
            </a:r>
          </a:p>
        </p:txBody>
      </p:sp>
      <p:pic>
        <p:nvPicPr>
          <p:cNvPr id="38916" name="Picture 4" descr="Transition 2"/>
          <p:cNvPicPr>
            <a:picLocks noChangeAspect="1" noChangeArrowheads="1"/>
          </p:cNvPicPr>
          <p:nvPr/>
        </p:nvPicPr>
        <p:blipFill>
          <a:blip r:embed="rId3">
            <a:lum bright="4000" contrast="10000"/>
            <a:extLst>
              <a:ext uri="{28A0092B-C50C-407E-A947-70E740481C1C}">
                <a14:useLocalDpi xmlns:a14="http://schemas.microsoft.com/office/drawing/2010/main" val="0"/>
              </a:ext>
            </a:extLst>
          </a:blip>
          <a:srcRect/>
          <a:stretch>
            <a:fillRect/>
          </a:stretch>
        </p:blipFill>
        <p:spPr bwMode="auto">
          <a:xfrm>
            <a:off x="2955926" y="1739901"/>
            <a:ext cx="6354763" cy="502761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0965" name="Line 5"/>
          <p:cNvSpPr>
            <a:spLocks noChangeShapeType="1"/>
          </p:cNvSpPr>
          <p:nvPr/>
        </p:nvSpPr>
        <p:spPr bwMode="auto">
          <a:xfrm flipH="1">
            <a:off x="5048250" y="1595438"/>
            <a:ext cx="3314700" cy="2647950"/>
          </a:xfrm>
          <a:prstGeom prst="line">
            <a:avLst/>
          </a:prstGeom>
          <a:noFill/>
          <a:ln w="2000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L"/>
          </a:p>
        </p:txBody>
      </p:sp>
      <p:sp>
        <p:nvSpPr>
          <p:cNvPr id="40966" name="Oval 6"/>
          <p:cNvSpPr>
            <a:spLocks noChangeArrowheads="1"/>
          </p:cNvSpPr>
          <p:nvPr/>
        </p:nvSpPr>
        <p:spPr bwMode="auto">
          <a:xfrm>
            <a:off x="6858000" y="2757488"/>
            <a:ext cx="1390650" cy="1066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Tree>
    <p:extLst>
      <p:ext uri="{BB962C8B-B14F-4D97-AF65-F5344CB8AC3E}">
        <p14:creationId xmlns:p14="http://schemas.microsoft.com/office/powerpoint/2010/main" val="29174286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up)">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0966"/>
                                        </p:tgtEl>
                                        <p:attrNameLst>
                                          <p:attrName>style.visibility</p:attrName>
                                        </p:attrNameLst>
                                      </p:cBhvr>
                                      <p:to>
                                        <p:strVal val="visible"/>
                                      </p:to>
                                    </p:set>
                                    <p:anim calcmode="lin" valueType="num">
                                      <p:cBhvr>
                                        <p:cTn id="12" dur="500" fill="hold"/>
                                        <p:tgtEl>
                                          <p:spTgt spid="40966"/>
                                        </p:tgtEl>
                                        <p:attrNameLst>
                                          <p:attrName>ppt_w</p:attrName>
                                        </p:attrNameLst>
                                      </p:cBhvr>
                                      <p:tavLst>
                                        <p:tav tm="0">
                                          <p:val>
                                            <p:strVal val="4*#ppt_w"/>
                                          </p:val>
                                        </p:tav>
                                        <p:tav tm="100000">
                                          <p:val>
                                            <p:strVal val="#ppt_w"/>
                                          </p:val>
                                        </p:tav>
                                      </p:tavLst>
                                    </p:anim>
                                    <p:anim calcmode="lin" valueType="num">
                                      <p:cBhvr>
                                        <p:cTn id="13" dur="500" fill="hold"/>
                                        <p:tgtEl>
                                          <p:spTgt spid="4096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F trans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82600"/>
            <a:ext cx="86868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1" name="AutoShape 3"/>
          <p:cNvSpPr>
            <a:spLocks noChangeArrowheads="1"/>
          </p:cNvSpPr>
          <p:nvPr/>
        </p:nvSpPr>
        <p:spPr bwMode="auto">
          <a:xfrm rot="3855169">
            <a:off x="8166101" y="1689101"/>
            <a:ext cx="1058862" cy="896937"/>
          </a:xfrm>
          <a:prstGeom prst="lightningBolt">
            <a:avLst/>
          </a:prstGeom>
          <a:solidFill>
            <a:srgbClr val="FF0000"/>
          </a:solidFill>
          <a:ln w="19050">
            <a:solidFill>
              <a:schemeClr val="bg2"/>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78212" name="AutoShape 4"/>
          <p:cNvSpPr>
            <a:spLocks noChangeArrowheads="1"/>
          </p:cNvSpPr>
          <p:nvPr/>
        </p:nvSpPr>
        <p:spPr bwMode="auto">
          <a:xfrm rot="619658">
            <a:off x="5799138" y="3886200"/>
            <a:ext cx="1058862" cy="896938"/>
          </a:xfrm>
          <a:prstGeom prst="lightningBolt">
            <a:avLst/>
          </a:prstGeom>
          <a:solidFill>
            <a:srgbClr val="FF0000"/>
          </a:solidFill>
          <a:ln w="19050">
            <a:solidFill>
              <a:schemeClr val="bg2"/>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pic>
        <p:nvPicPr>
          <p:cNvPr id="478213" name="Picture 5" descr="F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9412">
            <a:off x="5943600" y="4292600"/>
            <a:ext cx="1905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4" name="Picture 6" descr="Fibrosis2"/>
          <p:cNvPicPr>
            <a:picLocks noChangeAspect="1" noChangeArrowheads="1"/>
          </p:cNvPicPr>
          <p:nvPr/>
        </p:nvPicPr>
        <p:blipFill>
          <a:blip r:embed="rId4">
            <a:clrChange>
              <a:clrFrom>
                <a:srgbClr val="FFF2FF"/>
              </a:clrFrom>
              <a:clrTo>
                <a:srgbClr val="FFF2FF">
                  <a:alpha val="0"/>
                </a:srgbClr>
              </a:clrTo>
            </a:clrChange>
            <a:extLst>
              <a:ext uri="{28A0092B-C50C-407E-A947-70E740481C1C}">
                <a14:useLocalDpi xmlns:a14="http://schemas.microsoft.com/office/drawing/2010/main" val="0"/>
              </a:ext>
            </a:extLst>
          </a:blip>
          <a:srcRect b="3317"/>
          <a:stretch>
            <a:fillRect/>
          </a:stretch>
        </p:blipFill>
        <p:spPr bwMode="auto">
          <a:xfrm>
            <a:off x="6096001" y="3952876"/>
            <a:ext cx="20478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5" name="Picture 7" descr="Uip 3"/>
          <p:cNvPicPr>
            <a:picLocks noChangeAspect="1" noChangeArrowheads="1"/>
          </p:cNvPicPr>
          <p:nvPr/>
        </p:nvPicPr>
        <p:blipFill>
          <a:blip r:embed="rId5">
            <a:extLst>
              <a:ext uri="{28A0092B-C50C-407E-A947-70E740481C1C}">
                <a14:useLocalDpi xmlns:a14="http://schemas.microsoft.com/office/drawing/2010/main" val="0"/>
              </a:ext>
            </a:extLst>
          </a:blip>
          <a:srcRect l="9949" r="20409" b="-10460"/>
          <a:stretch>
            <a:fillRect/>
          </a:stretch>
        </p:blipFill>
        <p:spPr bwMode="auto">
          <a:xfrm rot="21135704">
            <a:off x="7696200" y="198120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6" name="Picture 8" descr="Uip 2"/>
          <p:cNvPicPr>
            <a:picLocks noChangeAspect="1" noChangeArrowheads="1"/>
          </p:cNvPicPr>
          <p:nvPr/>
        </p:nvPicPr>
        <p:blipFill>
          <a:blip r:embed="rId6">
            <a:clrChange>
              <a:clrFrom>
                <a:srgbClr val="FDECFE"/>
              </a:clrFrom>
              <a:clrTo>
                <a:srgbClr val="FDECFE">
                  <a:alpha val="0"/>
                </a:srgbClr>
              </a:clrTo>
            </a:clrChange>
            <a:extLst>
              <a:ext uri="{28A0092B-C50C-407E-A947-70E740481C1C}">
                <a14:useLocalDpi xmlns:a14="http://schemas.microsoft.com/office/drawing/2010/main" val="0"/>
              </a:ext>
            </a:extLst>
          </a:blip>
          <a:srcRect t="18581" r="-2905"/>
          <a:stretch>
            <a:fillRect/>
          </a:stretch>
        </p:blipFill>
        <p:spPr bwMode="auto">
          <a:xfrm rot="21424359">
            <a:off x="7162800" y="1828800"/>
            <a:ext cx="26987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7" name="Line 9"/>
          <p:cNvSpPr>
            <a:spLocks noChangeShapeType="1"/>
          </p:cNvSpPr>
          <p:nvPr/>
        </p:nvSpPr>
        <p:spPr bwMode="auto">
          <a:xfrm flipH="1" flipV="1">
            <a:off x="6446838" y="4433888"/>
            <a:ext cx="3306762" cy="1128712"/>
          </a:xfrm>
          <a:prstGeom prst="line">
            <a:avLst/>
          </a:prstGeom>
          <a:noFill/>
          <a:ln w="1270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CL"/>
          </a:p>
        </p:txBody>
      </p:sp>
      <p:sp>
        <p:nvSpPr>
          <p:cNvPr id="478218" name="Line 10"/>
          <p:cNvSpPr>
            <a:spLocks noChangeShapeType="1"/>
          </p:cNvSpPr>
          <p:nvPr/>
        </p:nvSpPr>
        <p:spPr bwMode="auto">
          <a:xfrm flipH="1" flipV="1">
            <a:off x="8093075" y="2163764"/>
            <a:ext cx="1690688" cy="3444875"/>
          </a:xfrm>
          <a:prstGeom prst="line">
            <a:avLst/>
          </a:prstGeom>
          <a:noFill/>
          <a:ln w="1270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CL"/>
          </a:p>
        </p:txBody>
      </p:sp>
    </p:spTree>
    <p:extLst>
      <p:ext uri="{BB962C8B-B14F-4D97-AF65-F5344CB8AC3E}">
        <p14:creationId xmlns:p14="http://schemas.microsoft.com/office/powerpoint/2010/main" val="34884007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8211"/>
                                        </p:tgtEl>
                                        <p:attrNameLst>
                                          <p:attrName>style.visibility</p:attrName>
                                        </p:attrNameLst>
                                      </p:cBhvr>
                                      <p:to>
                                        <p:strVal val="visible"/>
                                      </p:to>
                                    </p:set>
                                    <p:animEffect transition="in" filter="wipe(up)">
                                      <p:cBhvr>
                                        <p:cTn id="7" dur="500"/>
                                        <p:tgtEl>
                                          <p:spTgt spid="478211"/>
                                        </p:tgtEl>
                                      </p:cBhvr>
                                    </p:animEffect>
                                  </p:childTnLst>
                                  <p:subTnLst>
                                    <p:set>
                                      <p:cBhvr override="childStyle">
                                        <p:cTn dur="1" fill="hold" display="0" masterRel="nextClick" afterEffect="1"/>
                                        <p:tgtEl>
                                          <p:spTgt spid="47821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78215"/>
                                        </p:tgtEl>
                                        <p:attrNameLst>
                                          <p:attrName>style.visibility</p:attrName>
                                        </p:attrNameLst>
                                      </p:cBhvr>
                                      <p:to>
                                        <p:strVal val="visible"/>
                                      </p:to>
                                    </p:set>
                                    <p:animEffect transition="in" filter="wipe(down)">
                                      <p:cBhvr>
                                        <p:cTn id="12" dur="500"/>
                                        <p:tgtEl>
                                          <p:spTgt spid="4782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78216"/>
                                        </p:tgtEl>
                                        <p:attrNameLst>
                                          <p:attrName>style.visibility</p:attrName>
                                        </p:attrNameLst>
                                      </p:cBhvr>
                                      <p:to>
                                        <p:strVal val="visible"/>
                                      </p:to>
                                    </p:set>
                                    <p:animEffect transition="in" filter="wipe(down)">
                                      <p:cBhvr>
                                        <p:cTn id="17" dur="500"/>
                                        <p:tgtEl>
                                          <p:spTgt spid="4782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78212"/>
                                        </p:tgtEl>
                                        <p:attrNameLst>
                                          <p:attrName>style.visibility</p:attrName>
                                        </p:attrNameLst>
                                      </p:cBhvr>
                                      <p:to>
                                        <p:strVal val="visible"/>
                                      </p:to>
                                    </p:set>
                                    <p:animEffect transition="in" filter="wipe(up)">
                                      <p:cBhvr>
                                        <p:cTn id="22" dur="500"/>
                                        <p:tgtEl>
                                          <p:spTgt spid="478212"/>
                                        </p:tgtEl>
                                      </p:cBhvr>
                                    </p:animEffect>
                                  </p:childTnLst>
                                  <p:subTnLst>
                                    <p:set>
                                      <p:cBhvr override="childStyle">
                                        <p:cTn dur="1" fill="hold" display="0" masterRel="nextClick" afterEffect="1"/>
                                        <p:tgtEl>
                                          <p:spTgt spid="47821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78213"/>
                                        </p:tgtEl>
                                        <p:attrNameLst>
                                          <p:attrName>style.visibility</p:attrName>
                                        </p:attrNameLst>
                                      </p:cBhvr>
                                      <p:to>
                                        <p:strVal val="visible"/>
                                      </p:to>
                                    </p:set>
                                    <p:animEffect transition="in" filter="wipe(down)">
                                      <p:cBhvr>
                                        <p:cTn id="27" dur="500"/>
                                        <p:tgtEl>
                                          <p:spTgt spid="478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478214"/>
                                        </p:tgtEl>
                                        <p:attrNameLst>
                                          <p:attrName>style.visibility</p:attrName>
                                        </p:attrNameLst>
                                      </p:cBhvr>
                                      <p:to>
                                        <p:strVal val="visible"/>
                                      </p:to>
                                    </p:set>
                                    <p:animEffect transition="in" filter="wipe(right)">
                                      <p:cBhvr>
                                        <p:cTn id="32" dur="500"/>
                                        <p:tgtEl>
                                          <p:spTgt spid="4782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78217"/>
                                        </p:tgtEl>
                                        <p:attrNameLst>
                                          <p:attrName>style.visibility</p:attrName>
                                        </p:attrNameLst>
                                      </p:cBhvr>
                                      <p:to>
                                        <p:strVal val="visible"/>
                                      </p:to>
                                    </p:set>
                                    <p:animEffect transition="in" filter="wipe(right)">
                                      <p:cBhvr>
                                        <p:cTn id="37" dur="500"/>
                                        <p:tgtEl>
                                          <p:spTgt spid="478217"/>
                                        </p:tgtEl>
                                      </p:cBhvr>
                                    </p:animEffect>
                                  </p:childTnLst>
                                </p:cTn>
                              </p:par>
                              <p:par>
                                <p:cTn id="38" presetID="22" presetClass="entr" presetSubtype="4" fill="hold" nodeType="withEffect">
                                  <p:stCondLst>
                                    <p:cond delay="0"/>
                                  </p:stCondLst>
                                  <p:childTnLst>
                                    <p:set>
                                      <p:cBhvr>
                                        <p:cTn id="39" dur="1" fill="hold">
                                          <p:stCondLst>
                                            <p:cond delay="0"/>
                                          </p:stCondLst>
                                        </p:cTn>
                                        <p:tgtEl>
                                          <p:spTgt spid="478218"/>
                                        </p:tgtEl>
                                        <p:attrNameLst>
                                          <p:attrName>style.visibility</p:attrName>
                                        </p:attrNameLst>
                                      </p:cBhvr>
                                      <p:to>
                                        <p:strVal val="visible"/>
                                      </p:to>
                                    </p:set>
                                    <p:animEffect transition="in" filter="wipe(down)">
                                      <p:cBhvr>
                                        <p:cTn id="40" dur="500"/>
                                        <p:tgtEl>
                                          <p:spTgt spid="47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1" grpId="0" animBg="1"/>
      <p:bldP spid="4782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352800" y="133350"/>
            <a:ext cx="5543550" cy="838200"/>
          </a:xfrm>
        </p:spPr>
        <p:txBody>
          <a:bodyPr>
            <a:normAutofit/>
          </a:bodyPr>
          <a:lstStyle/>
          <a:p>
            <a:pPr>
              <a:defRPr/>
            </a:pPr>
            <a:r>
              <a:rPr lang="en-US" altLang="es-CL" sz="4000" b="1">
                <a:solidFill>
                  <a:schemeClr val="tx1">
                    <a:lumMod val="95000"/>
                    <a:lumOff val="5000"/>
                  </a:schemeClr>
                </a:solidFill>
                <a:latin typeface="Arial" panose="020B0604020202020204" pitchFamily="34" charset="0"/>
              </a:rPr>
              <a:t>Histología  UIP/IPF</a:t>
            </a:r>
          </a:p>
        </p:txBody>
      </p:sp>
      <p:sp>
        <p:nvSpPr>
          <p:cNvPr id="41987" name="Rectangle 3"/>
          <p:cNvSpPr>
            <a:spLocks noGrp="1" noChangeArrowheads="1"/>
          </p:cNvSpPr>
          <p:nvPr>
            <p:ph idx="1"/>
          </p:nvPr>
        </p:nvSpPr>
        <p:spPr>
          <a:xfrm>
            <a:off x="2209800" y="838200"/>
            <a:ext cx="7772400" cy="685800"/>
          </a:xfrm>
        </p:spPr>
        <p:txBody>
          <a:bodyPr/>
          <a:lstStyle/>
          <a:p>
            <a:pPr algn="ctr" eaLnBrk="1" hangingPunct="1">
              <a:buFontTx/>
              <a:buNone/>
            </a:pPr>
            <a:r>
              <a:rPr lang="en-US" altLang="es-CL" smtClean="0">
                <a:latin typeface="Arial" panose="020B0604020202020204" pitchFamily="34" charset="0"/>
              </a:rPr>
              <a:t>Panal microscópico</a:t>
            </a:r>
            <a:endParaRPr lang="en-US" altLang="es-CL" sz="3600">
              <a:latin typeface="Arial" panose="020B0604020202020204" pitchFamily="34" charset="0"/>
            </a:endParaRPr>
          </a:p>
        </p:txBody>
      </p:sp>
      <p:pic>
        <p:nvPicPr>
          <p:cNvPr id="41988" name="Picture 4" descr="PIC00007"/>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3238500" y="1524000"/>
            <a:ext cx="58674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1" name="Picture 5" descr="PIC00009"/>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l="5040" t="2364"/>
          <a:stretch>
            <a:fillRect/>
          </a:stretch>
        </p:blipFill>
        <p:spPr bwMode="auto">
          <a:xfrm>
            <a:off x="3257550" y="1484313"/>
            <a:ext cx="5837238"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2367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fade">
                                      <p:cBhvr>
                                        <p:cTn id="7" dur="500"/>
                                        <p:tgtEl>
                                          <p:spTgt spid="285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ros HC l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09601"/>
            <a:ext cx="72390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8049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05025" y="466725"/>
            <a:ext cx="80597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3400" b="1">
                <a:solidFill>
                  <a:schemeClr val="tx2"/>
                </a:solidFill>
              </a:rPr>
              <a:t>Pasos de progresión de la enfermedad</a:t>
            </a:r>
          </a:p>
        </p:txBody>
      </p:sp>
      <p:sp>
        <p:nvSpPr>
          <p:cNvPr id="44035" name="Text Box 3"/>
          <p:cNvSpPr txBox="1">
            <a:spLocks noChangeArrowheads="1"/>
          </p:cNvSpPr>
          <p:nvPr/>
        </p:nvSpPr>
        <p:spPr bwMode="auto">
          <a:xfrm>
            <a:off x="1771651" y="5276850"/>
            <a:ext cx="25876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2200" b="1">
                <a:solidFill>
                  <a:srgbClr val="FFFFFF"/>
                </a:solidFill>
                <a:latin typeface="Arial" panose="020B0604020202020204" pitchFamily="34" charset="0"/>
              </a:rPr>
              <a:t>años</a:t>
            </a:r>
          </a:p>
        </p:txBody>
      </p:sp>
      <p:sp>
        <p:nvSpPr>
          <p:cNvPr id="44036" name="Text Box 4"/>
          <p:cNvSpPr txBox="1">
            <a:spLocks noChangeArrowheads="1"/>
          </p:cNvSpPr>
          <p:nvPr/>
        </p:nvSpPr>
        <p:spPr bwMode="auto">
          <a:xfrm rot="16200000">
            <a:off x="993776" y="3200401"/>
            <a:ext cx="3038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2200" b="1">
                <a:solidFill>
                  <a:srgbClr val="FFFFFF"/>
                </a:solidFill>
                <a:latin typeface="Arial" panose="020B0604020202020204" pitchFamily="34" charset="0"/>
              </a:rPr>
              <a:t>Sintomas/funcion respratoria</a:t>
            </a:r>
          </a:p>
        </p:txBody>
      </p:sp>
      <p:sp>
        <p:nvSpPr>
          <p:cNvPr id="44037" name="Freeform 5"/>
          <p:cNvSpPr>
            <a:spLocks/>
          </p:cNvSpPr>
          <p:nvPr/>
        </p:nvSpPr>
        <p:spPr bwMode="auto">
          <a:xfrm>
            <a:off x="2879725" y="2781301"/>
            <a:ext cx="6794500" cy="1992313"/>
          </a:xfrm>
          <a:custGeom>
            <a:avLst/>
            <a:gdLst>
              <a:gd name="T0" fmla="*/ 0 w 4815"/>
              <a:gd name="T1" fmla="*/ 0 h 1255"/>
              <a:gd name="T2" fmla="*/ 2147483646 w 4815"/>
              <a:gd name="T3" fmla="*/ 2147483646 h 1255"/>
              <a:gd name="T4" fmla="*/ 2147483646 w 4815"/>
              <a:gd name="T5" fmla="*/ 2147483646 h 1255"/>
              <a:gd name="T6" fmla="*/ 2147483646 w 4815"/>
              <a:gd name="T7" fmla="*/ 2147483646 h 1255"/>
              <a:gd name="T8" fmla="*/ 2147483646 w 4815"/>
              <a:gd name="T9" fmla="*/ 2147483646 h 1255"/>
              <a:gd name="T10" fmla="*/ 2147483646 w 4815"/>
              <a:gd name="T11" fmla="*/ 2147483646 h 1255"/>
              <a:gd name="T12" fmla="*/ 2147483646 w 4815"/>
              <a:gd name="T13" fmla="*/ 2147483646 h 1255"/>
              <a:gd name="T14" fmla="*/ 2147483646 w 4815"/>
              <a:gd name="T15" fmla="*/ 2147483646 h 1255"/>
              <a:gd name="T16" fmla="*/ 0 60000 65536"/>
              <a:gd name="T17" fmla="*/ 0 60000 65536"/>
              <a:gd name="T18" fmla="*/ 0 60000 65536"/>
              <a:gd name="T19" fmla="*/ 0 60000 65536"/>
              <a:gd name="T20" fmla="*/ 0 60000 65536"/>
              <a:gd name="T21" fmla="*/ 0 60000 65536"/>
              <a:gd name="T22" fmla="*/ 0 60000 65536"/>
              <a:gd name="T23" fmla="*/ 0 60000 65536"/>
              <a:gd name="T24" fmla="*/ 0 w 4815"/>
              <a:gd name="T25" fmla="*/ 0 h 1255"/>
              <a:gd name="T26" fmla="*/ 4815 w 4815"/>
              <a:gd name="T27" fmla="*/ 1255 h 1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15" h="1255">
                <a:moveTo>
                  <a:pt x="0" y="0"/>
                </a:moveTo>
                <a:lnTo>
                  <a:pt x="932" y="132"/>
                </a:lnTo>
                <a:lnTo>
                  <a:pt x="1006" y="345"/>
                </a:lnTo>
                <a:lnTo>
                  <a:pt x="2026" y="455"/>
                </a:lnTo>
                <a:lnTo>
                  <a:pt x="2231" y="646"/>
                </a:lnTo>
                <a:lnTo>
                  <a:pt x="3494" y="829"/>
                </a:lnTo>
                <a:lnTo>
                  <a:pt x="3729" y="1013"/>
                </a:lnTo>
                <a:lnTo>
                  <a:pt x="4815" y="1255"/>
                </a:lnTo>
              </a:path>
            </a:pathLst>
          </a:custGeom>
          <a:noFill/>
          <a:ln w="28575"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sp>
        <p:nvSpPr>
          <p:cNvPr id="44038" name="Line 6"/>
          <p:cNvSpPr>
            <a:spLocks noChangeShapeType="1"/>
          </p:cNvSpPr>
          <p:nvPr/>
        </p:nvSpPr>
        <p:spPr bwMode="auto">
          <a:xfrm>
            <a:off x="4294188" y="5080001"/>
            <a:ext cx="0" cy="73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44039" name="Line 7"/>
          <p:cNvSpPr>
            <a:spLocks noChangeShapeType="1"/>
          </p:cNvSpPr>
          <p:nvPr/>
        </p:nvSpPr>
        <p:spPr bwMode="auto">
          <a:xfrm>
            <a:off x="5702300" y="5080001"/>
            <a:ext cx="0" cy="73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44040" name="Line 8"/>
          <p:cNvSpPr>
            <a:spLocks noChangeShapeType="1"/>
          </p:cNvSpPr>
          <p:nvPr/>
        </p:nvSpPr>
        <p:spPr bwMode="auto">
          <a:xfrm>
            <a:off x="7021513" y="5080001"/>
            <a:ext cx="0" cy="73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44041" name="Line 9"/>
          <p:cNvSpPr>
            <a:spLocks noChangeShapeType="1"/>
          </p:cNvSpPr>
          <p:nvPr/>
        </p:nvSpPr>
        <p:spPr bwMode="auto">
          <a:xfrm>
            <a:off x="8231188" y="5080001"/>
            <a:ext cx="0" cy="73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44042" name="Freeform 10"/>
          <p:cNvSpPr>
            <a:spLocks/>
          </p:cNvSpPr>
          <p:nvPr/>
        </p:nvSpPr>
        <p:spPr bwMode="auto">
          <a:xfrm>
            <a:off x="2905125" y="2128839"/>
            <a:ext cx="7373938" cy="2941637"/>
          </a:xfrm>
          <a:custGeom>
            <a:avLst/>
            <a:gdLst>
              <a:gd name="T0" fmla="*/ 0 w 5232"/>
              <a:gd name="T1" fmla="*/ 0 h 1920"/>
              <a:gd name="T2" fmla="*/ 0 w 5232"/>
              <a:gd name="T3" fmla="*/ 2147483646 h 1920"/>
              <a:gd name="T4" fmla="*/ 2147483646 w 5232"/>
              <a:gd name="T5" fmla="*/ 2147483646 h 1920"/>
              <a:gd name="T6" fmla="*/ 0 60000 65536"/>
              <a:gd name="T7" fmla="*/ 0 60000 65536"/>
              <a:gd name="T8" fmla="*/ 0 60000 65536"/>
              <a:gd name="T9" fmla="*/ 0 w 5232"/>
              <a:gd name="T10" fmla="*/ 0 h 1920"/>
              <a:gd name="T11" fmla="*/ 5232 w 5232"/>
              <a:gd name="T12" fmla="*/ 1920 h 1920"/>
            </a:gdLst>
            <a:ahLst/>
            <a:cxnLst>
              <a:cxn ang="T6">
                <a:pos x="T0" y="T1"/>
              </a:cxn>
              <a:cxn ang="T7">
                <a:pos x="T2" y="T3"/>
              </a:cxn>
              <a:cxn ang="T8">
                <a:pos x="T4" y="T5"/>
              </a:cxn>
            </a:cxnLst>
            <a:rect l="T9" t="T10" r="T11" b="T12"/>
            <a:pathLst>
              <a:path w="5232" h="1920">
                <a:moveTo>
                  <a:pt x="0" y="0"/>
                </a:moveTo>
                <a:lnTo>
                  <a:pt x="0" y="1920"/>
                </a:lnTo>
                <a:lnTo>
                  <a:pt x="5232" y="1920"/>
                </a:lnTo>
              </a:path>
            </a:pathLst>
          </a:custGeom>
          <a:noFill/>
          <a:ln w="1905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s-CL"/>
          </a:p>
        </p:txBody>
      </p:sp>
      <p:sp>
        <p:nvSpPr>
          <p:cNvPr id="44043" name="Text Box 11"/>
          <p:cNvSpPr txBox="1">
            <a:spLocks noChangeArrowheads="1"/>
          </p:cNvSpPr>
          <p:nvPr/>
        </p:nvSpPr>
        <p:spPr bwMode="auto">
          <a:xfrm>
            <a:off x="2784476" y="1219200"/>
            <a:ext cx="5529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3200"/>
              <a:t>Con deterioro clínico progresivo</a:t>
            </a:r>
          </a:p>
        </p:txBody>
      </p:sp>
      <p:grpSp>
        <p:nvGrpSpPr>
          <p:cNvPr id="44044" name="Group 12"/>
          <p:cNvGrpSpPr>
            <a:grpSpLocks/>
          </p:cNvGrpSpPr>
          <p:nvPr/>
        </p:nvGrpSpPr>
        <p:grpSpPr bwMode="auto">
          <a:xfrm>
            <a:off x="4610100" y="2876550"/>
            <a:ext cx="685800" cy="476250"/>
            <a:chOff x="1944" y="1812"/>
            <a:chExt cx="432" cy="300"/>
          </a:xfrm>
        </p:grpSpPr>
        <p:sp>
          <p:nvSpPr>
            <p:cNvPr id="44093" name="AutoShape 13"/>
            <p:cNvSpPr>
              <a:spLocks noChangeArrowheads="1"/>
            </p:cNvSpPr>
            <p:nvPr/>
          </p:nvSpPr>
          <p:spPr bwMode="auto">
            <a:xfrm>
              <a:off x="1944" y="1812"/>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94" name="AutoShape 14"/>
            <p:cNvSpPr>
              <a:spLocks noChangeArrowheads="1"/>
            </p:cNvSpPr>
            <p:nvPr/>
          </p:nvSpPr>
          <p:spPr bwMode="auto">
            <a:xfrm>
              <a:off x="2220" y="1848"/>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nvGrpSpPr>
          <p:cNvPr id="44045" name="Group 15"/>
          <p:cNvGrpSpPr>
            <a:grpSpLocks/>
          </p:cNvGrpSpPr>
          <p:nvPr/>
        </p:nvGrpSpPr>
        <p:grpSpPr bwMode="auto">
          <a:xfrm>
            <a:off x="6210300" y="3333750"/>
            <a:ext cx="1066800" cy="590550"/>
            <a:chOff x="2952" y="2136"/>
            <a:chExt cx="672" cy="372"/>
          </a:xfrm>
        </p:grpSpPr>
        <p:sp>
          <p:nvSpPr>
            <p:cNvPr id="44090" name="AutoShape 16"/>
            <p:cNvSpPr>
              <a:spLocks noChangeArrowheads="1"/>
            </p:cNvSpPr>
            <p:nvPr/>
          </p:nvSpPr>
          <p:spPr bwMode="auto">
            <a:xfrm>
              <a:off x="2952" y="2136"/>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91" name="AutoShape 17"/>
            <p:cNvSpPr>
              <a:spLocks noChangeArrowheads="1"/>
            </p:cNvSpPr>
            <p:nvPr/>
          </p:nvSpPr>
          <p:spPr bwMode="auto">
            <a:xfrm>
              <a:off x="3180" y="2184"/>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92" name="AutoShape 18"/>
            <p:cNvSpPr>
              <a:spLocks noChangeArrowheads="1"/>
            </p:cNvSpPr>
            <p:nvPr/>
          </p:nvSpPr>
          <p:spPr bwMode="auto">
            <a:xfrm>
              <a:off x="3468" y="2244"/>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sp>
        <p:nvSpPr>
          <p:cNvPr id="44046" name="Text Box 19"/>
          <p:cNvSpPr txBox="1">
            <a:spLocks noChangeArrowheads="1"/>
          </p:cNvSpPr>
          <p:nvPr/>
        </p:nvSpPr>
        <p:spPr bwMode="auto">
          <a:xfrm>
            <a:off x="4114800" y="52959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t>1</a:t>
            </a:r>
          </a:p>
        </p:txBody>
      </p:sp>
      <p:sp>
        <p:nvSpPr>
          <p:cNvPr id="44047" name="Text Box 20"/>
          <p:cNvSpPr txBox="1">
            <a:spLocks noChangeArrowheads="1"/>
          </p:cNvSpPr>
          <p:nvPr/>
        </p:nvSpPr>
        <p:spPr bwMode="auto">
          <a:xfrm>
            <a:off x="5505450" y="527685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t>2</a:t>
            </a:r>
          </a:p>
        </p:txBody>
      </p:sp>
      <p:sp>
        <p:nvSpPr>
          <p:cNvPr id="44048" name="Text Box 21"/>
          <p:cNvSpPr txBox="1">
            <a:spLocks noChangeArrowheads="1"/>
          </p:cNvSpPr>
          <p:nvPr/>
        </p:nvSpPr>
        <p:spPr bwMode="auto">
          <a:xfrm>
            <a:off x="6858000" y="52959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t>3</a:t>
            </a:r>
          </a:p>
        </p:txBody>
      </p:sp>
      <p:sp>
        <p:nvSpPr>
          <p:cNvPr id="44049" name="Text Box 22"/>
          <p:cNvSpPr txBox="1">
            <a:spLocks noChangeArrowheads="1"/>
          </p:cNvSpPr>
          <p:nvPr/>
        </p:nvSpPr>
        <p:spPr bwMode="auto">
          <a:xfrm>
            <a:off x="8039100" y="527685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t>4</a:t>
            </a:r>
          </a:p>
        </p:txBody>
      </p:sp>
      <p:grpSp>
        <p:nvGrpSpPr>
          <p:cNvPr id="44050" name="Group 23"/>
          <p:cNvGrpSpPr>
            <a:grpSpLocks/>
          </p:cNvGrpSpPr>
          <p:nvPr/>
        </p:nvGrpSpPr>
        <p:grpSpPr bwMode="auto">
          <a:xfrm>
            <a:off x="8382000" y="4000500"/>
            <a:ext cx="1066800" cy="590550"/>
            <a:chOff x="2952" y="2136"/>
            <a:chExt cx="672" cy="372"/>
          </a:xfrm>
        </p:grpSpPr>
        <p:sp>
          <p:nvSpPr>
            <p:cNvPr id="44087" name="AutoShape 24"/>
            <p:cNvSpPr>
              <a:spLocks noChangeArrowheads="1"/>
            </p:cNvSpPr>
            <p:nvPr/>
          </p:nvSpPr>
          <p:spPr bwMode="auto">
            <a:xfrm>
              <a:off x="2952" y="2136"/>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8" name="AutoShape 25"/>
            <p:cNvSpPr>
              <a:spLocks noChangeArrowheads="1"/>
            </p:cNvSpPr>
            <p:nvPr/>
          </p:nvSpPr>
          <p:spPr bwMode="auto">
            <a:xfrm>
              <a:off x="3180" y="2184"/>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9" name="AutoShape 26"/>
            <p:cNvSpPr>
              <a:spLocks noChangeArrowheads="1"/>
            </p:cNvSpPr>
            <p:nvPr/>
          </p:nvSpPr>
          <p:spPr bwMode="auto">
            <a:xfrm>
              <a:off x="3468" y="2244"/>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nvGrpSpPr>
          <p:cNvPr id="44051" name="Group 27"/>
          <p:cNvGrpSpPr>
            <a:grpSpLocks/>
          </p:cNvGrpSpPr>
          <p:nvPr/>
        </p:nvGrpSpPr>
        <p:grpSpPr bwMode="auto">
          <a:xfrm>
            <a:off x="5505450" y="3295650"/>
            <a:ext cx="495300" cy="419100"/>
            <a:chOff x="1560" y="1764"/>
            <a:chExt cx="312" cy="264"/>
          </a:xfrm>
        </p:grpSpPr>
        <p:sp>
          <p:nvSpPr>
            <p:cNvPr id="44084" name="AutoShape 28"/>
            <p:cNvSpPr>
              <a:spLocks noChangeArrowheads="1"/>
            </p:cNvSpPr>
            <p:nvPr/>
          </p:nvSpPr>
          <p:spPr bwMode="auto">
            <a:xfrm>
              <a:off x="1560" y="1764"/>
              <a:ext cx="312" cy="264"/>
            </a:xfrm>
            <a:prstGeom prst="irregularSeal1">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5" name="AutoShape 29"/>
            <p:cNvSpPr>
              <a:spLocks noChangeArrowheads="1"/>
            </p:cNvSpPr>
            <p:nvPr/>
          </p:nvSpPr>
          <p:spPr bwMode="auto">
            <a:xfrm>
              <a:off x="1602" y="1806"/>
              <a:ext cx="228" cy="168"/>
            </a:xfrm>
            <a:prstGeom prst="irregularSeal1">
              <a:avLst/>
            </a:prstGeom>
            <a:solidFill>
              <a:schemeClr val="tx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6" name="AutoShape 30"/>
            <p:cNvSpPr>
              <a:spLocks noChangeArrowheads="1"/>
            </p:cNvSpPr>
            <p:nvPr/>
          </p:nvSpPr>
          <p:spPr bwMode="auto">
            <a:xfrm>
              <a:off x="1626" y="1836"/>
              <a:ext cx="168" cy="108"/>
            </a:xfrm>
            <a:prstGeom prst="irregularSeal1">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nvGrpSpPr>
          <p:cNvPr id="44052" name="Group 31"/>
          <p:cNvGrpSpPr>
            <a:grpSpLocks/>
          </p:cNvGrpSpPr>
          <p:nvPr/>
        </p:nvGrpSpPr>
        <p:grpSpPr bwMode="auto">
          <a:xfrm>
            <a:off x="7610475" y="3895725"/>
            <a:ext cx="495300" cy="419100"/>
            <a:chOff x="1560" y="1764"/>
            <a:chExt cx="312" cy="264"/>
          </a:xfrm>
        </p:grpSpPr>
        <p:sp>
          <p:nvSpPr>
            <p:cNvPr id="44081" name="AutoShape 32"/>
            <p:cNvSpPr>
              <a:spLocks noChangeArrowheads="1"/>
            </p:cNvSpPr>
            <p:nvPr/>
          </p:nvSpPr>
          <p:spPr bwMode="auto">
            <a:xfrm>
              <a:off x="1560" y="1764"/>
              <a:ext cx="312" cy="264"/>
            </a:xfrm>
            <a:prstGeom prst="irregularSeal1">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2" name="AutoShape 33"/>
            <p:cNvSpPr>
              <a:spLocks noChangeArrowheads="1"/>
            </p:cNvSpPr>
            <p:nvPr/>
          </p:nvSpPr>
          <p:spPr bwMode="auto">
            <a:xfrm>
              <a:off x="1602" y="1806"/>
              <a:ext cx="228" cy="168"/>
            </a:xfrm>
            <a:prstGeom prst="irregularSeal1">
              <a:avLst/>
            </a:prstGeom>
            <a:solidFill>
              <a:schemeClr val="tx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3" name="AutoShape 34"/>
            <p:cNvSpPr>
              <a:spLocks noChangeArrowheads="1"/>
            </p:cNvSpPr>
            <p:nvPr/>
          </p:nvSpPr>
          <p:spPr bwMode="auto">
            <a:xfrm>
              <a:off x="1626" y="1836"/>
              <a:ext cx="168" cy="108"/>
            </a:xfrm>
            <a:prstGeom prst="irregularSeal1">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nvGrpSpPr>
          <p:cNvPr id="44053" name="Group 35"/>
          <p:cNvGrpSpPr>
            <a:grpSpLocks/>
          </p:cNvGrpSpPr>
          <p:nvPr/>
        </p:nvGrpSpPr>
        <p:grpSpPr bwMode="auto">
          <a:xfrm>
            <a:off x="3162300" y="2333625"/>
            <a:ext cx="685800" cy="476250"/>
            <a:chOff x="1944" y="1812"/>
            <a:chExt cx="432" cy="300"/>
          </a:xfrm>
        </p:grpSpPr>
        <p:sp>
          <p:nvSpPr>
            <p:cNvPr id="44079" name="AutoShape 36"/>
            <p:cNvSpPr>
              <a:spLocks noChangeArrowheads="1"/>
            </p:cNvSpPr>
            <p:nvPr/>
          </p:nvSpPr>
          <p:spPr bwMode="auto">
            <a:xfrm>
              <a:off x="1944" y="1812"/>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80" name="AutoShape 37"/>
            <p:cNvSpPr>
              <a:spLocks noChangeArrowheads="1"/>
            </p:cNvSpPr>
            <p:nvPr/>
          </p:nvSpPr>
          <p:spPr bwMode="auto">
            <a:xfrm>
              <a:off x="2220" y="1848"/>
              <a:ext cx="156" cy="264"/>
            </a:xfrm>
            <a:prstGeom prst="lightningBolt">
              <a:avLst/>
            </a:prstGeom>
            <a:solidFill>
              <a:schemeClr val="accent1"/>
            </a:solidFill>
            <a:ln w="38100">
              <a:solidFill>
                <a:srgbClr val="FF0000"/>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sp>
        <p:nvSpPr>
          <p:cNvPr id="348198" name="Line 38"/>
          <p:cNvSpPr>
            <a:spLocks noChangeShapeType="1"/>
          </p:cNvSpPr>
          <p:nvPr/>
        </p:nvSpPr>
        <p:spPr bwMode="auto">
          <a:xfrm>
            <a:off x="2909888" y="2786063"/>
            <a:ext cx="1312862" cy="2159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44055" name="Group 40"/>
          <p:cNvGrpSpPr>
            <a:grpSpLocks/>
          </p:cNvGrpSpPr>
          <p:nvPr/>
        </p:nvGrpSpPr>
        <p:grpSpPr bwMode="auto">
          <a:xfrm>
            <a:off x="3940175" y="2806700"/>
            <a:ext cx="495300" cy="419100"/>
            <a:chOff x="1560" y="1764"/>
            <a:chExt cx="312" cy="264"/>
          </a:xfrm>
        </p:grpSpPr>
        <p:sp>
          <p:nvSpPr>
            <p:cNvPr id="44076" name="AutoShape 41"/>
            <p:cNvSpPr>
              <a:spLocks noChangeArrowheads="1"/>
            </p:cNvSpPr>
            <p:nvPr/>
          </p:nvSpPr>
          <p:spPr bwMode="auto">
            <a:xfrm>
              <a:off x="1560" y="1764"/>
              <a:ext cx="312" cy="264"/>
            </a:xfrm>
            <a:prstGeom prst="irregularSeal1">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77" name="AutoShape 42"/>
            <p:cNvSpPr>
              <a:spLocks noChangeArrowheads="1"/>
            </p:cNvSpPr>
            <p:nvPr/>
          </p:nvSpPr>
          <p:spPr bwMode="auto">
            <a:xfrm>
              <a:off x="1602" y="1806"/>
              <a:ext cx="228" cy="168"/>
            </a:xfrm>
            <a:prstGeom prst="irregularSeal1">
              <a:avLst/>
            </a:prstGeom>
            <a:solidFill>
              <a:schemeClr val="tx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78" name="AutoShape 43"/>
            <p:cNvSpPr>
              <a:spLocks noChangeArrowheads="1"/>
            </p:cNvSpPr>
            <p:nvPr/>
          </p:nvSpPr>
          <p:spPr bwMode="auto">
            <a:xfrm>
              <a:off x="1626" y="1836"/>
              <a:ext cx="168" cy="108"/>
            </a:xfrm>
            <a:prstGeom prst="irregularSeal1">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nvGrpSpPr>
          <p:cNvPr id="9" name="Group 67"/>
          <p:cNvGrpSpPr>
            <a:grpSpLocks/>
          </p:cNvGrpSpPr>
          <p:nvPr/>
        </p:nvGrpSpPr>
        <p:grpSpPr bwMode="auto">
          <a:xfrm>
            <a:off x="3597275" y="2520951"/>
            <a:ext cx="1289050" cy="2487613"/>
            <a:chOff x="1306" y="1588"/>
            <a:chExt cx="812" cy="1567"/>
          </a:xfrm>
        </p:grpSpPr>
        <p:sp>
          <p:nvSpPr>
            <p:cNvPr id="44071" name="Line 39"/>
            <p:cNvSpPr>
              <a:spLocks noChangeShapeType="1"/>
            </p:cNvSpPr>
            <p:nvPr/>
          </p:nvSpPr>
          <p:spPr bwMode="auto">
            <a:xfrm>
              <a:off x="1661" y="1891"/>
              <a:ext cx="336" cy="126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44072" name="Group 45"/>
            <p:cNvGrpSpPr>
              <a:grpSpLocks/>
            </p:cNvGrpSpPr>
            <p:nvPr/>
          </p:nvGrpSpPr>
          <p:grpSpPr bwMode="auto">
            <a:xfrm>
              <a:off x="1306" y="1588"/>
              <a:ext cx="812" cy="755"/>
              <a:chOff x="1560" y="1764"/>
              <a:chExt cx="312" cy="264"/>
            </a:xfrm>
          </p:grpSpPr>
          <p:sp>
            <p:nvSpPr>
              <p:cNvPr id="44073" name="AutoShape 46"/>
              <p:cNvSpPr>
                <a:spLocks noChangeArrowheads="1"/>
              </p:cNvSpPr>
              <p:nvPr/>
            </p:nvSpPr>
            <p:spPr bwMode="auto">
              <a:xfrm>
                <a:off x="1560" y="1764"/>
                <a:ext cx="312" cy="264"/>
              </a:xfrm>
              <a:prstGeom prst="irregularSeal1">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74" name="AutoShape 47"/>
              <p:cNvSpPr>
                <a:spLocks noChangeArrowheads="1"/>
              </p:cNvSpPr>
              <p:nvPr/>
            </p:nvSpPr>
            <p:spPr bwMode="auto">
              <a:xfrm>
                <a:off x="1602" y="1806"/>
                <a:ext cx="228" cy="168"/>
              </a:xfrm>
              <a:prstGeom prst="irregularSeal1">
                <a:avLst/>
              </a:prstGeom>
              <a:solidFill>
                <a:schemeClr val="tx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75" name="AutoShape 48"/>
              <p:cNvSpPr>
                <a:spLocks noChangeArrowheads="1"/>
              </p:cNvSpPr>
              <p:nvPr/>
            </p:nvSpPr>
            <p:spPr bwMode="auto">
              <a:xfrm>
                <a:off x="1626" y="1836"/>
                <a:ext cx="168" cy="108"/>
              </a:xfrm>
              <a:prstGeom prst="irregularSeal1">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sp>
        <p:nvSpPr>
          <p:cNvPr id="44057" name="Text Box 49"/>
          <p:cNvSpPr txBox="1">
            <a:spLocks noChangeArrowheads="1"/>
          </p:cNvSpPr>
          <p:nvPr/>
        </p:nvSpPr>
        <p:spPr bwMode="auto">
          <a:xfrm>
            <a:off x="4929188" y="2392364"/>
            <a:ext cx="4013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200">
                <a:solidFill>
                  <a:srgbClr val="FF3300"/>
                </a:solidFill>
              </a:rPr>
              <a:t> Exacerbacion</a:t>
            </a:r>
          </a:p>
        </p:txBody>
      </p:sp>
      <p:sp>
        <p:nvSpPr>
          <p:cNvPr id="348210" name="Text Box 50"/>
          <p:cNvSpPr txBox="1">
            <a:spLocks noChangeArrowheads="1"/>
          </p:cNvSpPr>
          <p:nvPr/>
        </p:nvSpPr>
        <p:spPr bwMode="auto">
          <a:xfrm>
            <a:off x="4705350" y="4032251"/>
            <a:ext cx="1314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4000">
                <a:solidFill>
                  <a:srgbClr val="FF3300"/>
                </a:solidFill>
              </a:rPr>
              <a:t>DAD</a:t>
            </a:r>
          </a:p>
        </p:txBody>
      </p:sp>
      <p:grpSp>
        <p:nvGrpSpPr>
          <p:cNvPr id="11" name="Group 70"/>
          <p:cNvGrpSpPr>
            <a:grpSpLocks/>
          </p:cNvGrpSpPr>
          <p:nvPr/>
        </p:nvGrpSpPr>
        <p:grpSpPr bwMode="auto">
          <a:xfrm>
            <a:off x="5781675" y="3213100"/>
            <a:ext cx="1289050" cy="1830388"/>
            <a:chOff x="2682" y="2024"/>
            <a:chExt cx="812" cy="1153"/>
          </a:xfrm>
        </p:grpSpPr>
        <p:sp>
          <p:nvSpPr>
            <p:cNvPr id="44066" name="Line 57"/>
            <p:cNvSpPr>
              <a:spLocks noChangeShapeType="1"/>
            </p:cNvSpPr>
            <p:nvPr/>
          </p:nvSpPr>
          <p:spPr bwMode="auto">
            <a:xfrm>
              <a:off x="3130" y="2557"/>
              <a:ext cx="144" cy="6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44067" name="Group 58"/>
            <p:cNvGrpSpPr>
              <a:grpSpLocks/>
            </p:cNvGrpSpPr>
            <p:nvPr/>
          </p:nvGrpSpPr>
          <p:grpSpPr bwMode="auto">
            <a:xfrm>
              <a:off x="2682" y="2024"/>
              <a:ext cx="812" cy="755"/>
              <a:chOff x="1560" y="1764"/>
              <a:chExt cx="312" cy="264"/>
            </a:xfrm>
          </p:grpSpPr>
          <p:sp>
            <p:nvSpPr>
              <p:cNvPr id="44068" name="AutoShape 59"/>
              <p:cNvSpPr>
                <a:spLocks noChangeArrowheads="1"/>
              </p:cNvSpPr>
              <p:nvPr/>
            </p:nvSpPr>
            <p:spPr bwMode="auto">
              <a:xfrm>
                <a:off x="1560" y="1764"/>
                <a:ext cx="312" cy="264"/>
              </a:xfrm>
              <a:prstGeom prst="irregularSeal1">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69" name="AutoShape 60"/>
              <p:cNvSpPr>
                <a:spLocks noChangeArrowheads="1"/>
              </p:cNvSpPr>
              <p:nvPr/>
            </p:nvSpPr>
            <p:spPr bwMode="auto">
              <a:xfrm>
                <a:off x="1602" y="1806"/>
                <a:ext cx="228" cy="168"/>
              </a:xfrm>
              <a:prstGeom prst="irregularSeal1">
                <a:avLst/>
              </a:prstGeom>
              <a:solidFill>
                <a:schemeClr val="tx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70" name="AutoShape 61"/>
              <p:cNvSpPr>
                <a:spLocks noChangeArrowheads="1"/>
              </p:cNvSpPr>
              <p:nvPr/>
            </p:nvSpPr>
            <p:spPr bwMode="auto">
              <a:xfrm>
                <a:off x="1626" y="1836"/>
                <a:ext cx="168" cy="108"/>
              </a:xfrm>
              <a:prstGeom prst="irregularSeal1">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grpSp>
        <p:nvGrpSpPr>
          <p:cNvPr id="13" name="Group 69"/>
          <p:cNvGrpSpPr>
            <a:grpSpLocks/>
          </p:cNvGrpSpPr>
          <p:nvPr/>
        </p:nvGrpSpPr>
        <p:grpSpPr bwMode="auto">
          <a:xfrm>
            <a:off x="7918450" y="3746500"/>
            <a:ext cx="1289050" cy="1328738"/>
            <a:chOff x="4028" y="2360"/>
            <a:chExt cx="812" cy="837"/>
          </a:xfrm>
        </p:grpSpPr>
        <p:sp>
          <p:nvSpPr>
            <p:cNvPr id="44061" name="Line 62"/>
            <p:cNvSpPr>
              <a:spLocks noChangeShapeType="1"/>
            </p:cNvSpPr>
            <p:nvPr/>
          </p:nvSpPr>
          <p:spPr bwMode="auto">
            <a:xfrm>
              <a:off x="4508" y="2883"/>
              <a:ext cx="124" cy="3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grpSp>
          <p:nvGrpSpPr>
            <p:cNvPr id="44062" name="Group 63"/>
            <p:cNvGrpSpPr>
              <a:grpSpLocks/>
            </p:cNvGrpSpPr>
            <p:nvPr/>
          </p:nvGrpSpPr>
          <p:grpSpPr bwMode="auto">
            <a:xfrm>
              <a:off x="4028" y="2360"/>
              <a:ext cx="812" cy="755"/>
              <a:chOff x="1560" y="1764"/>
              <a:chExt cx="312" cy="264"/>
            </a:xfrm>
          </p:grpSpPr>
          <p:sp>
            <p:nvSpPr>
              <p:cNvPr id="44063" name="AutoShape 64"/>
              <p:cNvSpPr>
                <a:spLocks noChangeArrowheads="1"/>
              </p:cNvSpPr>
              <p:nvPr/>
            </p:nvSpPr>
            <p:spPr bwMode="auto">
              <a:xfrm>
                <a:off x="1560" y="1764"/>
                <a:ext cx="312" cy="264"/>
              </a:xfrm>
              <a:prstGeom prst="irregularSeal1">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64" name="AutoShape 65"/>
              <p:cNvSpPr>
                <a:spLocks noChangeArrowheads="1"/>
              </p:cNvSpPr>
              <p:nvPr/>
            </p:nvSpPr>
            <p:spPr bwMode="auto">
              <a:xfrm>
                <a:off x="1602" y="1806"/>
                <a:ext cx="228" cy="168"/>
              </a:xfrm>
              <a:prstGeom prst="irregularSeal1">
                <a:avLst/>
              </a:prstGeom>
              <a:solidFill>
                <a:schemeClr val="tx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4065" name="AutoShape 66"/>
              <p:cNvSpPr>
                <a:spLocks noChangeArrowheads="1"/>
              </p:cNvSpPr>
              <p:nvPr/>
            </p:nvSpPr>
            <p:spPr bwMode="auto">
              <a:xfrm>
                <a:off x="1626" y="1836"/>
                <a:ext cx="168" cy="108"/>
              </a:xfrm>
              <a:prstGeom prst="irregularSeal1">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grpSp>
    </p:spTree>
    <p:extLst>
      <p:ext uri="{BB962C8B-B14F-4D97-AF65-F5344CB8AC3E}">
        <p14:creationId xmlns:p14="http://schemas.microsoft.com/office/powerpoint/2010/main" val="17956671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48198"/>
                                        </p:tgtEl>
                                        <p:attrNameLst>
                                          <p:attrName>style.visibility</p:attrName>
                                        </p:attrNameLst>
                                      </p:cBhvr>
                                      <p:to>
                                        <p:strVal val="visible"/>
                                      </p:to>
                                    </p:set>
                                    <p:animEffect transition="in" filter="wipe(left)">
                                      <p:cBhvr>
                                        <p:cTn id="7" dur="500"/>
                                        <p:tgtEl>
                                          <p:spTgt spid="348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210"/>
                                        </p:tgtEl>
                                        <p:attrNameLst>
                                          <p:attrName>style.visibility</p:attrName>
                                        </p:attrNameLst>
                                      </p:cBhvr>
                                      <p:to>
                                        <p:strVal val="visible"/>
                                      </p:to>
                                    </p:set>
                                    <p:animEffect transition="in" filter="dissolve">
                                      <p:cBhvr>
                                        <p:cTn id="17" dur="500"/>
                                        <p:tgtEl>
                                          <p:spTgt spid="3482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0"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7712075" y="1871663"/>
            <a:ext cx="1670050" cy="2354262"/>
            <a:chOff x="3898" y="1179"/>
            <a:chExt cx="1052" cy="1483"/>
          </a:xfrm>
        </p:grpSpPr>
        <p:sp>
          <p:nvSpPr>
            <p:cNvPr id="46117" name="Oval 3"/>
            <p:cNvSpPr>
              <a:spLocks noChangeArrowheads="1"/>
            </p:cNvSpPr>
            <p:nvPr/>
          </p:nvSpPr>
          <p:spPr bwMode="auto">
            <a:xfrm>
              <a:off x="3898" y="1179"/>
              <a:ext cx="1052" cy="1483"/>
            </a:xfrm>
            <a:prstGeom prst="ellipse">
              <a:avLst/>
            </a:prstGeom>
            <a:blipFill dpi="0" rotWithShape="0">
              <a:blip r:embed="rId3"/>
              <a:srcRect/>
              <a:tile tx="0" ty="0" sx="100000" sy="100000" flip="none" algn="tl"/>
            </a:blipFill>
            <a:ln w="9525">
              <a:solidFill>
                <a:schemeClr val="tx1"/>
              </a:solidFill>
              <a:round/>
              <a:headEnd/>
              <a:tailEnd/>
            </a:ln>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6118" name="Rectangle 4"/>
            <p:cNvSpPr>
              <a:spLocks noChangeArrowheads="1"/>
            </p:cNvSpPr>
            <p:nvPr/>
          </p:nvSpPr>
          <p:spPr bwMode="auto">
            <a:xfrm>
              <a:off x="4185" y="1730"/>
              <a:ext cx="529" cy="36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3800" b="1">
                  <a:solidFill>
                    <a:schemeClr val="bg2"/>
                  </a:solidFill>
                </a:rPr>
                <a:t>UIP</a:t>
              </a:r>
            </a:p>
          </p:txBody>
        </p:sp>
      </p:grpSp>
      <p:sp>
        <p:nvSpPr>
          <p:cNvPr id="46083" name="Rectangle 6"/>
          <p:cNvSpPr>
            <a:spLocks noChangeArrowheads="1"/>
          </p:cNvSpPr>
          <p:nvPr/>
        </p:nvSpPr>
        <p:spPr bwMode="auto">
          <a:xfrm>
            <a:off x="2738438" y="4859339"/>
            <a:ext cx="7370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4000">
                <a:solidFill>
                  <a:schemeClr val="folHlink"/>
                </a:solidFill>
              </a:rPr>
              <a:t>Pronostico de las enfermedades intersticiales</a:t>
            </a:r>
            <a:endParaRPr lang="en-US" altLang="es-CL" sz="3600">
              <a:solidFill>
                <a:schemeClr val="folHlink"/>
              </a:solidFill>
            </a:endParaRPr>
          </a:p>
        </p:txBody>
      </p:sp>
      <p:grpSp>
        <p:nvGrpSpPr>
          <p:cNvPr id="3" name="Group 7"/>
          <p:cNvGrpSpPr>
            <a:grpSpLocks/>
          </p:cNvGrpSpPr>
          <p:nvPr/>
        </p:nvGrpSpPr>
        <p:grpSpPr bwMode="auto">
          <a:xfrm>
            <a:off x="1870076" y="4492626"/>
            <a:ext cx="8562975" cy="658813"/>
            <a:chOff x="218" y="2683"/>
            <a:chExt cx="5394" cy="415"/>
          </a:xfrm>
        </p:grpSpPr>
        <p:sp>
          <p:nvSpPr>
            <p:cNvPr id="46114" name="Line 8"/>
            <p:cNvSpPr>
              <a:spLocks noChangeShapeType="1"/>
            </p:cNvSpPr>
            <p:nvPr/>
          </p:nvSpPr>
          <p:spPr bwMode="auto">
            <a:xfrm flipH="1">
              <a:off x="1068" y="2931"/>
              <a:ext cx="3766" cy="0"/>
            </a:xfrm>
            <a:prstGeom prst="line">
              <a:avLst/>
            </a:prstGeom>
            <a:noFill/>
            <a:ln w="571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s-CL"/>
            </a:p>
          </p:txBody>
        </p:sp>
        <p:sp>
          <p:nvSpPr>
            <p:cNvPr id="46115" name="Text Box 9"/>
            <p:cNvSpPr txBox="1">
              <a:spLocks noChangeArrowheads="1"/>
            </p:cNvSpPr>
            <p:nvPr/>
          </p:nvSpPr>
          <p:spPr bwMode="auto">
            <a:xfrm>
              <a:off x="218" y="2683"/>
              <a:ext cx="108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600"/>
                <a:t>Bueno</a:t>
              </a:r>
            </a:p>
          </p:txBody>
        </p:sp>
        <p:sp>
          <p:nvSpPr>
            <p:cNvPr id="46116" name="Text Box 10"/>
            <p:cNvSpPr txBox="1">
              <a:spLocks noChangeArrowheads="1"/>
            </p:cNvSpPr>
            <p:nvPr/>
          </p:nvSpPr>
          <p:spPr bwMode="auto">
            <a:xfrm>
              <a:off x="4812" y="2691"/>
              <a:ext cx="80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s-CL" sz="3600"/>
                <a:t>Malo</a:t>
              </a:r>
            </a:p>
          </p:txBody>
        </p:sp>
      </p:grpSp>
      <p:grpSp>
        <p:nvGrpSpPr>
          <p:cNvPr id="4" name="Group 11"/>
          <p:cNvGrpSpPr>
            <a:grpSpLocks/>
          </p:cNvGrpSpPr>
          <p:nvPr/>
        </p:nvGrpSpPr>
        <p:grpSpPr bwMode="auto">
          <a:xfrm>
            <a:off x="2427288" y="1201738"/>
            <a:ext cx="5592762" cy="3244850"/>
            <a:chOff x="569" y="757"/>
            <a:chExt cx="3523" cy="2044"/>
          </a:xfrm>
        </p:grpSpPr>
        <p:grpSp>
          <p:nvGrpSpPr>
            <p:cNvPr id="46102" name="Group 12"/>
            <p:cNvGrpSpPr>
              <a:grpSpLocks/>
            </p:cNvGrpSpPr>
            <p:nvPr/>
          </p:nvGrpSpPr>
          <p:grpSpPr bwMode="auto">
            <a:xfrm>
              <a:off x="1413" y="2245"/>
              <a:ext cx="1084" cy="556"/>
              <a:chOff x="1483" y="2320"/>
              <a:chExt cx="1084" cy="556"/>
            </a:xfrm>
          </p:grpSpPr>
          <p:sp>
            <p:nvSpPr>
              <p:cNvPr id="46112" name="Freeform 13"/>
              <p:cNvSpPr>
                <a:spLocks/>
              </p:cNvSpPr>
              <p:nvPr/>
            </p:nvSpPr>
            <p:spPr bwMode="auto">
              <a:xfrm>
                <a:off x="1483" y="2320"/>
                <a:ext cx="1084" cy="556"/>
              </a:xfrm>
              <a:custGeom>
                <a:avLst/>
                <a:gdLst>
                  <a:gd name="T0" fmla="*/ 194029 w 152"/>
                  <a:gd name="T1" fmla="*/ 2538 h 78"/>
                  <a:gd name="T2" fmla="*/ 0 w 152"/>
                  <a:gd name="T3" fmla="*/ 105740 h 78"/>
                  <a:gd name="T4" fmla="*/ 199114 w 152"/>
                  <a:gd name="T5" fmla="*/ 198827 h 78"/>
                  <a:gd name="T6" fmla="*/ 393192 w 152"/>
                  <a:gd name="T7" fmla="*/ 95625 h 78"/>
                  <a:gd name="T8" fmla="*/ 194029 w 152"/>
                  <a:gd name="T9" fmla="*/ 2538 h 78"/>
                  <a:gd name="T10" fmla="*/ 0 60000 65536"/>
                  <a:gd name="T11" fmla="*/ 0 60000 65536"/>
                  <a:gd name="T12" fmla="*/ 0 60000 65536"/>
                  <a:gd name="T13" fmla="*/ 0 60000 65536"/>
                  <a:gd name="T14" fmla="*/ 0 60000 65536"/>
                  <a:gd name="T15" fmla="*/ 0 w 152"/>
                  <a:gd name="T16" fmla="*/ 0 h 78"/>
                  <a:gd name="T17" fmla="*/ 152 w 152"/>
                  <a:gd name="T18" fmla="*/ 78 h 78"/>
                </a:gdLst>
                <a:ahLst/>
                <a:cxnLst>
                  <a:cxn ang="T10">
                    <a:pos x="T0" y="T1"/>
                  </a:cxn>
                  <a:cxn ang="T11">
                    <a:pos x="T2" y="T3"/>
                  </a:cxn>
                  <a:cxn ang="T12">
                    <a:pos x="T4" y="T5"/>
                  </a:cxn>
                  <a:cxn ang="T13">
                    <a:pos x="T6" y="T7"/>
                  </a:cxn>
                  <a:cxn ang="T14">
                    <a:pos x="T8" y="T9"/>
                  </a:cxn>
                </a:cxnLst>
                <a:rect l="T15" t="T16" r="T17" b="T18"/>
                <a:pathLst>
                  <a:path w="152" h="78">
                    <a:moveTo>
                      <a:pt x="75" y="1"/>
                    </a:moveTo>
                    <a:cubicBezTo>
                      <a:pt x="33" y="2"/>
                      <a:pt x="0" y="20"/>
                      <a:pt x="0" y="41"/>
                    </a:cubicBezTo>
                    <a:cubicBezTo>
                      <a:pt x="0" y="62"/>
                      <a:pt x="35" y="78"/>
                      <a:pt x="77" y="77"/>
                    </a:cubicBezTo>
                    <a:cubicBezTo>
                      <a:pt x="119" y="76"/>
                      <a:pt x="152" y="58"/>
                      <a:pt x="152" y="37"/>
                    </a:cubicBezTo>
                    <a:cubicBezTo>
                      <a:pt x="152" y="16"/>
                      <a:pt x="117" y="0"/>
                      <a:pt x="75" y="1"/>
                    </a:cubicBezTo>
                    <a:close/>
                  </a:path>
                </a:pathLst>
              </a:custGeom>
              <a:solidFill>
                <a:srgbClr val="00CC99"/>
              </a:solidFill>
              <a:ln w="9525" cap="rnd" cmpd="sng">
                <a:solidFill>
                  <a:schemeClr val="tx1"/>
                </a:solidFill>
                <a:prstDash val="solid"/>
                <a:round/>
                <a:headEnd type="none" w="med" len="med"/>
                <a:tailEnd type="none" w="med" len="med"/>
              </a:ln>
            </p:spPr>
            <p:txBody>
              <a:bodyPr/>
              <a:lstStyle/>
              <a:p>
                <a:endParaRPr lang="es-CL"/>
              </a:p>
            </p:txBody>
          </p:sp>
          <p:sp>
            <p:nvSpPr>
              <p:cNvPr id="46113" name="Rectangle 14"/>
              <p:cNvSpPr>
                <a:spLocks noChangeArrowheads="1"/>
              </p:cNvSpPr>
              <p:nvPr/>
            </p:nvSpPr>
            <p:spPr bwMode="auto">
              <a:xfrm rot="-45800">
                <a:off x="1593" y="2492"/>
                <a:ext cx="9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2600" b="1">
                    <a:solidFill>
                      <a:srgbClr val="000000"/>
                    </a:solidFill>
                  </a:rPr>
                  <a:t>Infección</a:t>
                </a:r>
                <a:endParaRPr lang="en-US" altLang="es-CL" sz="2600" b="1"/>
              </a:p>
            </p:txBody>
          </p:sp>
        </p:grpSp>
        <p:grpSp>
          <p:nvGrpSpPr>
            <p:cNvPr id="46103" name="Group 15"/>
            <p:cNvGrpSpPr>
              <a:grpSpLocks/>
            </p:cNvGrpSpPr>
            <p:nvPr/>
          </p:nvGrpSpPr>
          <p:grpSpPr bwMode="auto">
            <a:xfrm>
              <a:off x="569" y="1874"/>
              <a:ext cx="1057" cy="712"/>
              <a:chOff x="569" y="1874"/>
              <a:chExt cx="1057" cy="712"/>
            </a:xfrm>
          </p:grpSpPr>
          <p:sp>
            <p:nvSpPr>
              <p:cNvPr id="46110" name="Oval 16"/>
              <p:cNvSpPr>
                <a:spLocks noChangeArrowheads="1"/>
              </p:cNvSpPr>
              <p:nvPr/>
            </p:nvSpPr>
            <p:spPr bwMode="auto">
              <a:xfrm>
                <a:off x="569" y="1874"/>
                <a:ext cx="1057" cy="712"/>
              </a:xfrm>
              <a:prstGeom prst="ellipse">
                <a:avLst/>
              </a:prstGeom>
              <a:solidFill>
                <a:srgbClr val="33CCCC"/>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6111" name="Rectangle 17"/>
              <p:cNvSpPr>
                <a:spLocks noChangeArrowheads="1"/>
              </p:cNvSpPr>
              <p:nvPr/>
            </p:nvSpPr>
            <p:spPr bwMode="auto">
              <a:xfrm>
                <a:off x="674" y="2053"/>
                <a:ext cx="8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lnSpc>
                    <a:spcPct val="80000"/>
                  </a:lnSpc>
                </a:pPr>
                <a:r>
                  <a:rPr lang="en-US" altLang="es-CL" sz="2600" b="1">
                    <a:solidFill>
                      <a:srgbClr val="000000"/>
                    </a:solidFill>
                  </a:rPr>
                  <a:t>Reaccion </a:t>
                </a:r>
              </a:p>
              <a:p>
                <a:pPr algn="ctr">
                  <a:lnSpc>
                    <a:spcPct val="80000"/>
                  </a:lnSpc>
                </a:pPr>
                <a:r>
                  <a:rPr lang="en-US" altLang="es-CL" sz="2600" b="1">
                    <a:solidFill>
                      <a:srgbClr val="000000"/>
                    </a:solidFill>
                  </a:rPr>
                  <a:t>a drogas</a:t>
                </a:r>
                <a:endParaRPr lang="en-US" altLang="es-CL" sz="2600" b="1"/>
              </a:p>
            </p:txBody>
          </p:sp>
        </p:grpSp>
        <p:grpSp>
          <p:nvGrpSpPr>
            <p:cNvPr id="46104" name="Group 18"/>
            <p:cNvGrpSpPr>
              <a:grpSpLocks/>
            </p:cNvGrpSpPr>
            <p:nvPr/>
          </p:nvGrpSpPr>
          <p:grpSpPr bwMode="auto">
            <a:xfrm>
              <a:off x="1582" y="757"/>
              <a:ext cx="2432" cy="1057"/>
              <a:chOff x="1666" y="842"/>
              <a:chExt cx="2000" cy="1057"/>
            </a:xfrm>
          </p:grpSpPr>
          <p:sp>
            <p:nvSpPr>
              <p:cNvPr id="46108" name="Oval 19"/>
              <p:cNvSpPr>
                <a:spLocks noChangeArrowheads="1"/>
              </p:cNvSpPr>
              <p:nvPr/>
            </p:nvSpPr>
            <p:spPr bwMode="auto">
              <a:xfrm>
                <a:off x="1680" y="842"/>
                <a:ext cx="1986" cy="1057"/>
              </a:xfrm>
              <a:prstGeom prst="ellipse">
                <a:avLst/>
              </a:prstGeom>
              <a:solidFill>
                <a:srgbClr val="CC3300"/>
              </a:solidFill>
              <a:ln w="12700">
                <a:solidFill>
                  <a:srgbClr val="000000"/>
                </a:solidFill>
                <a:round/>
                <a:headEnd/>
                <a:tailEnd/>
              </a:ln>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6109" name="Rectangle 20"/>
              <p:cNvSpPr>
                <a:spLocks noChangeArrowheads="1"/>
              </p:cNvSpPr>
              <p:nvPr/>
            </p:nvSpPr>
            <p:spPr bwMode="auto">
              <a:xfrm>
                <a:off x="1666" y="1054"/>
                <a:ext cx="200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lnSpc>
                    <a:spcPct val="80000"/>
                  </a:lnSpc>
                </a:pPr>
                <a:r>
                  <a:rPr lang="en-US" altLang="es-CL" sz="2600" b="1">
                    <a:solidFill>
                      <a:srgbClr val="000000"/>
                    </a:solidFill>
                  </a:rPr>
                  <a:t>Enfermedad de tejido conectivo</a:t>
                </a:r>
                <a:endParaRPr lang="en-US" altLang="es-CL" sz="2600" b="1"/>
              </a:p>
            </p:txBody>
          </p:sp>
        </p:grpSp>
        <p:grpSp>
          <p:nvGrpSpPr>
            <p:cNvPr id="46105" name="Group 21"/>
            <p:cNvGrpSpPr>
              <a:grpSpLocks/>
            </p:cNvGrpSpPr>
            <p:nvPr/>
          </p:nvGrpSpPr>
          <p:grpSpPr bwMode="auto">
            <a:xfrm>
              <a:off x="2196" y="2066"/>
              <a:ext cx="1896" cy="712"/>
              <a:chOff x="2196" y="2021"/>
              <a:chExt cx="1896" cy="712"/>
            </a:xfrm>
          </p:grpSpPr>
          <p:sp>
            <p:nvSpPr>
              <p:cNvPr id="46106" name="Oval 22"/>
              <p:cNvSpPr>
                <a:spLocks noChangeArrowheads="1"/>
              </p:cNvSpPr>
              <p:nvPr/>
            </p:nvSpPr>
            <p:spPr bwMode="auto">
              <a:xfrm>
                <a:off x="2329" y="2075"/>
                <a:ext cx="1628" cy="658"/>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s-ES" altLang="es-CL" sz="1800"/>
              </a:p>
            </p:txBody>
          </p:sp>
          <p:sp>
            <p:nvSpPr>
              <p:cNvPr id="46107" name="Text Box 23"/>
              <p:cNvSpPr txBox="1">
                <a:spLocks noChangeArrowheads="1"/>
              </p:cNvSpPr>
              <p:nvPr/>
            </p:nvSpPr>
            <p:spPr bwMode="auto">
              <a:xfrm>
                <a:off x="2196" y="2021"/>
                <a:ext cx="189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s-CL" sz="2000" b="1">
                  <a:solidFill>
                    <a:srgbClr val="000000"/>
                  </a:solidFill>
                </a:endParaRPr>
              </a:p>
              <a:p>
                <a:pPr algn="ctr"/>
                <a:r>
                  <a:rPr lang="en-US" altLang="es-CL" sz="2000" b="1">
                    <a:solidFill>
                      <a:srgbClr val="000000"/>
                    </a:solidFill>
                  </a:rPr>
                  <a:t>Neumonitis por hipersensibilidad</a:t>
                </a:r>
              </a:p>
            </p:txBody>
          </p:sp>
        </p:grpSp>
      </p:grpSp>
      <p:sp>
        <p:nvSpPr>
          <p:cNvPr id="485405" name="Oval 29"/>
          <p:cNvSpPr>
            <a:spLocks noChangeArrowheads="1"/>
          </p:cNvSpPr>
          <p:nvPr/>
        </p:nvSpPr>
        <p:spPr bwMode="auto">
          <a:xfrm>
            <a:off x="3302000" y="1958976"/>
            <a:ext cx="1500188" cy="2232025"/>
          </a:xfrm>
          <a:prstGeom prst="ellipse">
            <a:avLst/>
          </a:prstGeom>
          <a:solidFill>
            <a:srgbClr val="0000FF">
              <a:alpha val="50195"/>
            </a:srgbClr>
          </a:solidFill>
          <a:ln w="95250">
            <a:solidFill>
              <a:schemeClr val="folHlink"/>
            </a:solidFill>
            <a:prstDash val="sysDot"/>
            <a:round/>
            <a:headEnd/>
            <a:tailEnd/>
          </a:ln>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85408" name="Rectangle 32"/>
          <p:cNvSpPr>
            <a:spLocks noChangeArrowheads="1"/>
          </p:cNvSpPr>
          <p:nvPr/>
        </p:nvSpPr>
        <p:spPr bwMode="auto">
          <a:xfrm>
            <a:off x="3473451" y="2903538"/>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3000" b="1">
                <a:solidFill>
                  <a:schemeClr val="folHlink"/>
                </a:solidFill>
              </a:rPr>
              <a:t>COP</a:t>
            </a:r>
          </a:p>
        </p:txBody>
      </p:sp>
      <p:grpSp>
        <p:nvGrpSpPr>
          <p:cNvPr id="9" name="Group 41"/>
          <p:cNvGrpSpPr>
            <a:grpSpLocks/>
          </p:cNvGrpSpPr>
          <p:nvPr/>
        </p:nvGrpSpPr>
        <p:grpSpPr bwMode="auto">
          <a:xfrm>
            <a:off x="4597401" y="2081213"/>
            <a:ext cx="3503613" cy="1714500"/>
            <a:chOff x="1936" y="1311"/>
            <a:chExt cx="2207" cy="1080"/>
          </a:xfrm>
        </p:grpSpPr>
        <p:grpSp>
          <p:nvGrpSpPr>
            <p:cNvPr id="46090" name="Group 24"/>
            <p:cNvGrpSpPr>
              <a:grpSpLocks/>
            </p:cNvGrpSpPr>
            <p:nvPr/>
          </p:nvGrpSpPr>
          <p:grpSpPr bwMode="auto">
            <a:xfrm>
              <a:off x="2893" y="1682"/>
              <a:ext cx="1023" cy="526"/>
              <a:chOff x="2550" y="1604"/>
              <a:chExt cx="1709" cy="466"/>
            </a:xfrm>
          </p:grpSpPr>
          <p:sp>
            <p:nvSpPr>
              <p:cNvPr id="46098" name="Oval 25" descr="Wide upward diagonal"/>
              <p:cNvSpPr>
                <a:spLocks noChangeArrowheads="1"/>
              </p:cNvSpPr>
              <p:nvPr/>
            </p:nvSpPr>
            <p:spPr bwMode="auto">
              <a:xfrm>
                <a:off x="2550" y="1615"/>
                <a:ext cx="1709" cy="455"/>
              </a:xfrm>
              <a:prstGeom prst="ellipse">
                <a:avLst/>
              </a:prstGeom>
              <a:blipFill dpi="0" rotWithShape="0">
                <a:blip r:embed="rId4"/>
                <a:srcRect/>
                <a:tile tx="0" ty="0" sx="100000" sy="100000" flip="none" algn="tl"/>
              </a:blip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grpSp>
            <p:nvGrpSpPr>
              <p:cNvPr id="46099" name="Group 26"/>
              <p:cNvGrpSpPr>
                <a:grpSpLocks/>
              </p:cNvGrpSpPr>
              <p:nvPr/>
            </p:nvGrpSpPr>
            <p:grpSpPr bwMode="auto">
              <a:xfrm>
                <a:off x="2826" y="1604"/>
                <a:ext cx="1160" cy="399"/>
                <a:chOff x="2709" y="1333"/>
                <a:chExt cx="1160" cy="399"/>
              </a:xfrm>
            </p:grpSpPr>
            <p:sp>
              <p:nvSpPr>
                <p:cNvPr id="46100" name="Oval 27"/>
                <p:cNvSpPr>
                  <a:spLocks noChangeArrowheads="1"/>
                </p:cNvSpPr>
                <p:nvPr/>
              </p:nvSpPr>
              <p:spPr bwMode="auto">
                <a:xfrm>
                  <a:off x="2709" y="1333"/>
                  <a:ext cx="1067" cy="3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6101" name="Rectangle 28"/>
                <p:cNvSpPr>
                  <a:spLocks noChangeArrowheads="1"/>
                </p:cNvSpPr>
                <p:nvPr/>
              </p:nvSpPr>
              <p:spPr bwMode="auto">
                <a:xfrm>
                  <a:off x="2765" y="1429"/>
                  <a:ext cx="110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lnSpc>
                      <a:spcPct val="80000"/>
                    </a:lnSpc>
                  </a:pPr>
                  <a:r>
                    <a:rPr lang="en-US" altLang="es-CL" sz="2200" b="1">
                      <a:solidFill>
                        <a:schemeClr val="bg2"/>
                      </a:solidFill>
                    </a:rPr>
                    <a:t>NSIP fibrosa</a:t>
                  </a:r>
                </a:p>
              </p:txBody>
            </p:sp>
          </p:grpSp>
        </p:grpSp>
        <p:grpSp>
          <p:nvGrpSpPr>
            <p:cNvPr id="46091" name="Group 33"/>
            <p:cNvGrpSpPr>
              <a:grpSpLocks/>
            </p:cNvGrpSpPr>
            <p:nvPr/>
          </p:nvGrpSpPr>
          <p:grpSpPr bwMode="auto">
            <a:xfrm>
              <a:off x="1936" y="1718"/>
              <a:ext cx="632" cy="673"/>
              <a:chOff x="1936" y="1718"/>
              <a:chExt cx="632" cy="673"/>
            </a:xfrm>
          </p:grpSpPr>
          <p:sp>
            <p:nvSpPr>
              <p:cNvPr id="46096" name="Oval 34"/>
              <p:cNvSpPr>
                <a:spLocks noChangeArrowheads="1"/>
              </p:cNvSpPr>
              <p:nvPr/>
            </p:nvSpPr>
            <p:spPr bwMode="auto">
              <a:xfrm>
                <a:off x="1982" y="1718"/>
                <a:ext cx="523" cy="673"/>
              </a:xfrm>
              <a:prstGeom prst="ellipse">
                <a:avLst/>
              </a:prstGeom>
              <a:gradFill rotWithShape="1">
                <a:gsLst>
                  <a:gs pos="0">
                    <a:srgbClr val="CC99FF">
                      <a:alpha val="43999"/>
                    </a:srgbClr>
                  </a:gs>
                  <a:gs pos="100000">
                    <a:srgbClr val="5E4776"/>
                  </a:gs>
                </a:gsLst>
                <a:lin ang="5400000" scaled="1"/>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6097" name="Text Box 35"/>
              <p:cNvSpPr txBox="1">
                <a:spLocks noChangeArrowheads="1"/>
              </p:cNvSpPr>
              <p:nvPr/>
            </p:nvSpPr>
            <p:spPr bwMode="auto">
              <a:xfrm>
                <a:off x="1936" y="1871"/>
                <a:ext cx="63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sz="1600" b="1">
                    <a:solidFill>
                      <a:schemeClr val="accent2"/>
                    </a:solidFill>
                  </a:rPr>
                  <a:t>NSIP celular</a:t>
                </a:r>
              </a:p>
            </p:txBody>
          </p:sp>
        </p:grpSp>
        <p:sp>
          <p:nvSpPr>
            <p:cNvPr id="46092" name="Oval 36"/>
            <p:cNvSpPr>
              <a:spLocks noChangeArrowheads="1"/>
            </p:cNvSpPr>
            <p:nvPr/>
          </p:nvSpPr>
          <p:spPr bwMode="auto">
            <a:xfrm>
              <a:off x="3543" y="1311"/>
              <a:ext cx="600" cy="519"/>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s-CL" sz="3600">
                  <a:solidFill>
                    <a:schemeClr val="bg2"/>
                  </a:solidFill>
                </a:rPr>
                <a:t>AIP</a:t>
              </a:r>
            </a:p>
          </p:txBody>
        </p:sp>
        <p:grpSp>
          <p:nvGrpSpPr>
            <p:cNvPr id="46093" name="Group 37"/>
            <p:cNvGrpSpPr>
              <a:grpSpLocks/>
            </p:cNvGrpSpPr>
            <p:nvPr/>
          </p:nvGrpSpPr>
          <p:grpSpPr bwMode="auto">
            <a:xfrm>
              <a:off x="2443" y="1613"/>
              <a:ext cx="499" cy="552"/>
              <a:chOff x="2423" y="1593"/>
              <a:chExt cx="451" cy="600"/>
            </a:xfrm>
          </p:grpSpPr>
          <p:sp>
            <p:nvSpPr>
              <p:cNvPr id="46094" name="Oval 38"/>
              <p:cNvSpPr>
                <a:spLocks noChangeArrowheads="1"/>
              </p:cNvSpPr>
              <p:nvPr/>
            </p:nvSpPr>
            <p:spPr bwMode="auto">
              <a:xfrm>
                <a:off x="2500" y="1593"/>
                <a:ext cx="288" cy="600"/>
              </a:xfrm>
              <a:prstGeom prst="ellipse">
                <a:avLst/>
              </a:prstGeom>
              <a:solidFill>
                <a:srgbClr val="FF00FF"/>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s-ES" altLang="es-CL"/>
              </a:p>
            </p:txBody>
          </p:sp>
          <p:sp>
            <p:nvSpPr>
              <p:cNvPr id="46095" name="Text Box 39"/>
              <p:cNvSpPr txBox="1">
                <a:spLocks noChangeArrowheads="1"/>
              </p:cNvSpPr>
              <p:nvPr/>
            </p:nvSpPr>
            <p:spPr bwMode="auto">
              <a:xfrm>
                <a:off x="2423" y="1670"/>
                <a:ext cx="451"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s-CL" sz="1000" b="1">
                    <a:solidFill>
                      <a:schemeClr val="bg2"/>
                    </a:solidFill>
                  </a:rPr>
                  <a:t>DIP</a:t>
                </a:r>
              </a:p>
              <a:p>
                <a:pPr algn="ctr">
                  <a:spcBef>
                    <a:spcPct val="50000"/>
                  </a:spcBef>
                </a:pPr>
                <a:r>
                  <a:rPr lang="en-US" altLang="es-CL" sz="1000" b="1">
                    <a:solidFill>
                      <a:schemeClr val="bg2"/>
                    </a:solidFill>
                  </a:rPr>
                  <a:t>PLCH</a:t>
                </a:r>
              </a:p>
              <a:p>
                <a:pPr algn="ctr">
                  <a:spcBef>
                    <a:spcPct val="50000"/>
                  </a:spcBef>
                </a:pPr>
                <a:r>
                  <a:rPr lang="en-US" altLang="es-CL" sz="1000" b="1">
                    <a:solidFill>
                      <a:schemeClr val="bg2"/>
                    </a:solidFill>
                  </a:rPr>
                  <a:t>RBILD</a:t>
                </a:r>
              </a:p>
            </p:txBody>
          </p:sp>
        </p:grpSp>
      </p:grpSp>
      <p:sp>
        <p:nvSpPr>
          <p:cNvPr id="485416" name="Text Box 40"/>
          <p:cNvSpPr txBox="1">
            <a:spLocks noChangeArrowheads="1"/>
          </p:cNvSpPr>
          <p:nvPr/>
        </p:nvSpPr>
        <p:spPr bwMode="auto">
          <a:xfrm>
            <a:off x="2165351" y="120651"/>
            <a:ext cx="48371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s-CL" sz="4800"/>
              <a:t>Diagnosis Matters!</a:t>
            </a:r>
          </a:p>
        </p:txBody>
      </p:sp>
    </p:spTree>
    <p:extLst>
      <p:ext uri="{BB962C8B-B14F-4D97-AF65-F5344CB8AC3E}">
        <p14:creationId xmlns:p14="http://schemas.microsoft.com/office/powerpoint/2010/main" val="7593719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5405"/>
                                        </p:tgtEl>
                                        <p:attrNameLst>
                                          <p:attrName>style.visibility</p:attrName>
                                        </p:attrNameLst>
                                      </p:cBhvr>
                                      <p:to>
                                        <p:strVal val="visible"/>
                                      </p:to>
                                    </p:set>
                                    <p:animEffect transition="in" filter="fade">
                                      <p:cBhvr>
                                        <p:cTn id="22" dur="500"/>
                                        <p:tgtEl>
                                          <p:spTgt spid="485405"/>
                                        </p:tgtEl>
                                      </p:cBhvr>
                                    </p:animEffect>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85408"/>
                                        </p:tgtEl>
                                        <p:attrNameLst>
                                          <p:attrName>style.visibility</p:attrName>
                                        </p:attrNameLst>
                                      </p:cBhvr>
                                      <p:to>
                                        <p:strVal val="visible"/>
                                      </p:to>
                                    </p:set>
                                    <p:animEffect transition="in" filter="fade">
                                      <p:cBhvr>
                                        <p:cTn id="26" dur="500"/>
                                        <p:tgtEl>
                                          <p:spTgt spid="48540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485416"/>
                                        </p:tgtEl>
                                        <p:attrNameLst>
                                          <p:attrName>style.visibility</p:attrName>
                                        </p:attrNameLst>
                                      </p:cBhvr>
                                      <p:to>
                                        <p:strVal val="visible"/>
                                      </p:to>
                                    </p:set>
                                    <p:animEffect transition="in" filter="wipe(down)">
                                      <p:cBhvr>
                                        <p:cTn id="36" dur="580">
                                          <p:stCondLst>
                                            <p:cond delay="0"/>
                                          </p:stCondLst>
                                        </p:cTn>
                                        <p:tgtEl>
                                          <p:spTgt spid="485416"/>
                                        </p:tgtEl>
                                      </p:cBhvr>
                                    </p:animEffect>
                                    <p:anim calcmode="lin" valueType="num">
                                      <p:cBhvr>
                                        <p:cTn id="37" dur="1822" tmFilter="0,0; 0.14,0.36; 0.43,0.73; 0.71,0.91; 1.0,1.0">
                                          <p:stCondLst>
                                            <p:cond delay="0"/>
                                          </p:stCondLst>
                                        </p:cTn>
                                        <p:tgtEl>
                                          <p:spTgt spid="48541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8541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8541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8541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85416"/>
                                        </p:tgtEl>
                                        <p:attrNameLst>
                                          <p:attrName>ppt_y</p:attrName>
                                        </p:attrNameLst>
                                      </p:cBhvr>
                                      <p:tavLst>
                                        <p:tav tm="0" fmla="#ppt_y-sin(pi*$)/81">
                                          <p:val>
                                            <p:fltVal val="0"/>
                                          </p:val>
                                        </p:tav>
                                        <p:tav tm="100000">
                                          <p:val>
                                            <p:fltVal val="1"/>
                                          </p:val>
                                        </p:tav>
                                      </p:tavLst>
                                    </p:anim>
                                    <p:animScale>
                                      <p:cBhvr>
                                        <p:cTn id="42" dur="26">
                                          <p:stCondLst>
                                            <p:cond delay="650"/>
                                          </p:stCondLst>
                                        </p:cTn>
                                        <p:tgtEl>
                                          <p:spTgt spid="485416"/>
                                        </p:tgtEl>
                                      </p:cBhvr>
                                      <p:to x="100000" y="60000"/>
                                    </p:animScale>
                                    <p:animScale>
                                      <p:cBhvr>
                                        <p:cTn id="43" dur="166" decel="50000">
                                          <p:stCondLst>
                                            <p:cond delay="676"/>
                                          </p:stCondLst>
                                        </p:cTn>
                                        <p:tgtEl>
                                          <p:spTgt spid="485416"/>
                                        </p:tgtEl>
                                      </p:cBhvr>
                                      <p:to x="100000" y="100000"/>
                                    </p:animScale>
                                    <p:animScale>
                                      <p:cBhvr>
                                        <p:cTn id="44" dur="26">
                                          <p:stCondLst>
                                            <p:cond delay="1312"/>
                                          </p:stCondLst>
                                        </p:cTn>
                                        <p:tgtEl>
                                          <p:spTgt spid="485416"/>
                                        </p:tgtEl>
                                      </p:cBhvr>
                                      <p:to x="100000" y="80000"/>
                                    </p:animScale>
                                    <p:animScale>
                                      <p:cBhvr>
                                        <p:cTn id="45" dur="166" decel="50000">
                                          <p:stCondLst>
                                            <p:cond delay="1338"/>
                                          </p:stCondLst>
                                        </p:cTn>
                                        <p:tgtEl>
                                          <p:spTgt spid="485416"/>
                                        </p:tgtEl>
                                      </p:cBhvr>
                                      <p:to x="100000" y="100000"/>
                                    </p:animScale>
                                    <p:animScale>
                                      <p:cBhvr>
                                        <p:cTn id="46" dur="26">
                                          <p:stCondLst>
                                            <p:cond delay="1642"/>
                                          </p:stCondLst>
                                        </p:cTn>
                                        <p:tgtEl>
                                          <p:spTgt spid="485416"/>
                                        </p:tgtEl>
                                      </p:cBhvr>
                                      <p:to x="100000" y="90000"/>
                                    </p:animScale>
                                    <p:animScale>
                                      <p:cBhvr>
                                        <p:cTn id="47" dur="166" decel="50000">
                                          <p:stCondLst>
                                            <p:cond delay="1668"/>
                                          </p:stCondLst>
                                        </p:cTn>
                                        <p:tgtEl>
                                          <p:spTgt spid="485416"/>
                                        </p:tgtEl>
                                      </p:cBhvr>
                                      <p:to x="100000" y="100000"/>
                                    </p:animScale>
                                    <p:animScale>
                                      <p:cBhvr>
                                        <p:cTn id="48" dur="26">
                                          <p:stCondLst>
                                            <p:cond delay="1808"/>
                                          </p:stCondLst>
                                        </p:cTn>
                                        <p:tgtEl>
                                          <p:spTgt spid="485416"/>
                                        </p:tgtEl>
                                      </p:cBhvr>
                                      <p:to x="100000" y="95000"/>
                                    </p:animScale>
                                    <p:animScale>
                                      <p:cBhvr>
                                        <p:cTn id="49" dur="166" decel="50000">
                                          <p:stCondLst>
                                            <p:cond delay="1834"/>
                                          </p:stCondLst>
                                        </p:cTn>
                                        <p:tgtEl>
                                          <p:spTgt spid="4854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405" grpId="0" animBg="1"/>
      <p:bldP spid="485408" grpId="0"/>
      <p:bldP spid="4854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istology.siu.edu/crr/images/CR00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74" y="1054100"/>
            <a:ext cx="7058025" cy="4811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43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Bronquio</a:t>
            </a:r>
            <a:endParaRPr lang="es-CL" dirty="0"/>
          </a:p>
        </p:txBody>
      </p:sp>
      <p:pic>
        <p:nvPicPr>
          <p:cNvPr id="4" name="Imagen 3"/>
          <p:cNvPicPr>
            <a:picLocks noChangeAspect="1"/>
          </p:cNvPicPr>
          <p:nvPr/>
        </p:nvPicPr>
        <p:blipFill rotWithShape="1">
          <a:blip r:embed="rId3"/>
          <a:srcRect t="20371" r="46667" b="8025"/>
          <a:stretch/>
        </p:blipFill>
        <p:spPr>
          <a:xfrm>
            <a:off x="2598157" y="1320800"/>
            <a:ext cx="6995686" cy="5283200"/>
          </a:xfrm>
          <a:prstGeom prst="rect">
            <a:avLst/>
          </a:prstGeom>
        </p:spPr>
      </p:pic>
      <p:sp>
        <p:nvSpPr>
          <p:cNvPr id="6" name="CuadroTexto 5"/>
          <p:cNvSpPr txBox="1"/>
          <p:nvPr/>
        </p:nvSpPr>
        <p:spPr>
          <a:xfrm>
            <a:off x="3497800" y="3639234"/>
            <a:ext cx="417251" cy="646331"/>
          </a:xfrm>
          <a:prstGeom prst="rect">
            <a:avLst/>
          </a:prstGeom>
          <a:noFill/>
        </p:spPr>
        <p:txBody>
          <a:bodyPr wrap="square" rtlCol="0">
            <a:spAutoFit/>
          </a:bodyPr>
          <a:lstStyle/>
          <a:p>
            <a:r>
              <a:rPr lang="es-CL" sz="3600" b="1" dirty="0" smtClean="0"/>
              <a:t>*</a:t>
            </a:r>
            <a:endParaRPr lang="es-CL" sz="3600" b="1" dirty="0"/>
          </a:p>
        </p:txBody>
      </p:sp>
      <p:pic>
        <p:nvPicPr>
          <p:cNvPr id="7" name="Picture 8" descr="Hospital Clínico de la Universidad de Ch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962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Alveolo</a:t>
            </a:r>
            <a:endParaRPr lang="es-CL" dirty="0"/>
          </a:p>
        </p:txBody>
      </p:sp>
      <p:pic>
        <p:nvPicPr>
          <p:cNvPr id="4" name="Imagen 3"/>
          <p:cNvPicPr>
            <a:picLocks noChangeAspect="1"/>
          </p:cNvPicPr>
          <p:nvPr/>
        </p:nvPicPr>
        <p:blipFill rotWithShape="1">
          <a:blip r:embed="rId2"/>
          <a:srcRect l="16320" t="18163" r="17294" b="19175"/>
          <a:stretch/>
        </p:blipFill>
        <p:spPr>
          <a:xfrm>
            <a:off x="1066799" y="1323398"/>
            <a:ext cx="10058402" cy="5340479"/>
          </a:xfrm>
          <a:prstGeom prst="rect">
            <a:avLst/>
          </a:prstGeom>
        </p:spPr>
      </p:pic>
      <p:sp>
        <p:nvSpPr>
          <p:cNvPr id="5" name="CuadroTexto 4"/>
          <p:cNvSpPr txBox="1"/>
          <p:nvPr/>
        </p:nvSpPr>
        <p:spPr>
          <a:xfrm>
            <a:off x="2904110" y="2869252"/>
            <a:ext cx="1216240" cy="369332"/>
          </a:xfrm>
          <a:prstGeom prst="rect">
            <a:avLst/>
          </a:prstGeom>
          <a:solidFill>
            <a:schemeClr val="bg1"/>
          </a:solidFill>
        </p:spPr>
        <p:txBody>
          <a:bodyPr wrap="square" rtlCol="0">
            <a:spAutoFit/>
          </a:bodyPr>
          <a:lstStyle/>
          <a:p>
            <a:r>
              <a:rPr lang="es-CL" dirty="0" smtClean="0"/>
              <a:t>Bronquiolo</a:t>
            </a:r>
            <a:endParaRPr lang="es-CL" dirty="0"/>
          </a:p>
        </p:txBody>
      </p:sp>
      <p:sp>
        <p:nvSpPr>
          <p:cNvPr id="6" name="CuadroTexto 5"/>
          <p:cNvSpPr txBox="1"/>
          <p:nvPr/>
        </p:nvSpPr>
        <p:spPr>
          <a:xfrm>
            <a:off x="6154815" y="2187637"/>
            <a:ext cx="976544" cy="369332"/>
          </a:xfrm>
          <a:prstGeom prst="rect">
            <a:avLst/>
          </a:prstGeom>
          <a:solidFill>
            <a:schemeClr val="bg1"/>
          </a:solidFill>
        </p:spPr>
        <p:txBody>
          <a:bodyPr wrap="square" rtlCol="0">
            <a:spAutoFit/>
          </a:bodyPr>
          <a:lstStyle/>
          <a:p>
            <a:r>
              <a:rPr lang="es-CL" dirty="0" smtClean="0"/>
              <a:t>Alveolos</a:t>
            </a:r>
            <a:endParaRPr lang="es-CL" dirty="0"/>
          </a:p>
        </p:txBody>
      </p:sp>
      <p:cxnSp>
        <p:nvCxnSpPr>
          <p:cNvPr id="8" name="Conector recto de flecha 7"/>
          <p:cNvCxnSpPr/>
          <p:nvPr/>
        </p:nvCxnSpPr>
        <p:spPr>
          <a:xfrm>
            <a:off x="4234649" y="3053918"/>
            <a:ext cx="67470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ector recto de flecha 9"/>
          <p:cNvCxnSpPr/>
          <p:nvPr/>
        </p:nvCxnSpPr>
        <p:spPr>
          <a:xfrm>
            <a:off x="7245658" y="2388093"/>
            <a:ext cx="67470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1"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543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16370" t="15962" r="17195" b="21111"/>
          <a:stretch/>
        </p:blipFill>
        <p:spPr>
          <a:xfrm>
            <a:off x="341657" y="262805"/>
            <a:ext cx="11545543" cy="6151312"/>
          </a:xfrm>
          <a:prstGeom prst="rect">
            <a:avLst/>
          </a:prstGeom>
        </p:spPr>
      </p:pic>
      <p:sp>
        <p:nvSpPr>
          <p:cNvPr id="5" name="CuadroTexto 4"/>
          <p:cNvSpPr txBox="1"/>
          <p:nvPr/>
        </p:nvSpPr>
        <p:spPr>
          <a:xfrm>
            <a:off x="3009528" y="1384306"/>
            <a:ext cx="417251" cy="646331"/>
          </a:xfrm>
          <a:prstGeom prst="rect">
            <a:avLst/>
          </a:prstGeom>
          <a:noFill/>
        </p:spPr>
        <p:txBody>
          <a:bodyPr wrap="square" rtlCol="0">
            <a:spAutoFit/>
          </a:bodyPr>
          <a:lstStyle/>
          <a:p>
            <a:r>
              <a:rPr lang="es-CL" sz="3600" b="1" dirty="0" smtClean="0"/>
              <a:t>*</a:t>
            </a:r>
            <a:endParaRPr lang="es-CL" sz="3600" b="1" dirty="0"/>
          </a:p>
        </p:txBody>
      </p:sp>
    </p:spTree>
    <p:extLst>
      <p:ext uri="{BB962C8B-B14F-4D97-AF65-F5344CB8AC3E}">
        <p14:creationId xmlns:p14="http://schemas.microsoft.com/office/powerpoint/2010/main" val="2755490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16418" t="13586" r="17195" b="23311"/>
          <a:stretch/>
        </p:blipFill>
        <p:spPr>
          <a:xfrm>
            <a:off x="875814" y="479394"/>
            <a:ext cx="10443813" cy="5584053"/>
          </a:xfrm>
          <a:prstGeom prst="rect">
            <a:avLst/>
          </a:prstGeom>
        </p:spPr>
      </p:pic>
    </p:spTree>
    <p:extLst>
      <p:ext uri="{BB962C8B-B14F-4D97-AF65-F5344CB8AC3E}">
        <p14:creationId xmlns:p14="http://schemas.microsoft.com/office/powerpoint/2010/main" val="3906837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Tipos de </a:t>
            </a:r>
            <a:r>
              <a:rPr lang="es-CL" dirty="0" err="1" smtClean="0"/>
              <a:t>neumocitos</a:t>
            </a:r>
            <a:endParaRPr lang="es-CL" dirty="0"/>
          </a:p>
        </p:txBody>
      </p:sp>
      <p:pic>
        <p:nvPicPr>
          <p:cNvPr id="6146" name="Picture 2" descr="My 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619" y="1850485"/>
            <a:ext cx="8587901" cy="4150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spital Clínico de la Universidad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08" y="1"/>
            <a:ext cx="5420509" cy="10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636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813</Words>
  <Application>Microsoft Office PowerPoint</Application>
  <PresentationFormat>Panorámica</PresentationFormat>
  <Paragraphs>264</Paragraphs>
  <Slides>38</Slides>
  <Notes>16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38</vt:i4>
      </vt:variant>
    </vt:vector>
  </HeadingPairs>
  <TitlesOfParts>
    <vt:vector size="45" baseType="lpstr">
      <vt:lpstr>ＭＳ Ｐゴシック</vt:lpstr>
      <vt:lpstr>Arial</vt:lpstr>
      <vt:lpstr>Arial Narrow</vt:lpstr>
      <vt:lpstr>Calibri</vt:lpstr>
      <vt:lpstr>Calibri Light</vt:lpstr>
      <vt:lpstr>Times New Roman</vt:lpstr>
      <vt:lpstr>Tema de Office</vt:lpstr>
      <vt:lpstr>Patología respiratoria</vt:lpstr>
      <vt:lpstr>Conceptos anatomo-fisiológicos</vt:lpstr>
      <vt:lpstr>Histología del aparato respiratorio - Tráquea</vt:lpstr>
      <vt:lpstr>Presentación de PowerPoint</vt:lpstr>
      <vt:lpstr>Bronquio</vt:lpstr>
      <vt:lpstr>Alveolo</vt:lpstr>
      <vt:lpstr>Presentación de PowerPoint</vt:lpstr>
      <vt:lpstr>Presentación de PowerPoint</vt:lpstr>
      <vt:lpstr>Tipos de neumocitos</vt:lpstr>
      <vt:lpstr>Tipos de neumocitos</vt:lpstr>
      <vt:lpstr>Infecciones pulmonares</vt:lpstr>
      <vt:lpstr>Neumonía </vt:lpstr>
      <vt:lpstr>Absceso pulmonar</vt:lpstr>
      <vt:lpstr>Bronquiectasias</vt:lpstr>
      <vt:lpstr>Enfermedades intersticiales difusas</vt:lpstr>
      <vt:lpstr>NSIP celular</vt:lpstr>
      <vt:lpstr>NSIP fibrosa</vt:lpstr>
      <vt:lpstr>Presentación de PowerPoint</vt:lpstr>
      <vt:lpstr>Presentación de PowerPoint</vt:lpstr>
      <vt:lpstr>Daño alveolar difuso</vt:lpstr>
      <vt:lpstr>Presentación de PowerPoint</vt:lpstr>
      <vt:lpstr>Estudio de pacientes con DAD</vt:lpstr>
      <vt:lpstr>Enfermedad intersticial difusa con manifestaciones agudas</vt:lpstr>
      <vt:lpstr>Presentación de PowerPoint</vt:lpstr>
      <vt:lpstr>Enfermedades intersticiales con manifestaciones agudas</vt:lpstr>
      <vt:lpstr>Enfermedad intersticial con manifestaciones subagudas</vt:lpstr>
      <vt:lpstr>Neumonitis por hipersensibilidad</vt:lpstr>
      <vt:lpstr>ILD con manifestaciones clínicas subagudas</vt:lpstr>
      <vt:lpstr>Enfermedad intersticial difusa con manifestaciones clínicas crÓnicas</vt:lpstr>
      <vt:lpstr>ATS/ERS Consensus Statement on IPF</vt:lpstr>
      <vt:lpstr>HRCT Fase tardia de UIP</vt:lpstr>
      <vt:lpstr> HRCT en etapa precoz IPF</vt:lpstr>
      <vt:lpstr>Histologia de  UIP/IPF</vt:lpstr>
      <vt:lpstr>Presentación de PowerPoint</vt:lpstr>
      <vt:lpstr>Histología  UIP/IPF</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Patología respiratoria</dc:title>
  <dc:creator>Usuario</dc:creator>
  <cp:lastModifiedBy>Usuario</cp:lastModifiedBy>
  <cp:revision>10</cp:revision>
  <dcterms:created xsi:type="dcterms:W3CDTF">2023-04-26T12:43:58Z</dcterms:created>
  <dcterms:modified xsi:type="dcterms:W3CDTF">2023-04-26T14:18:41Z</dcterms:modified>
</cp:coreProperties>
</file>