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6" r:id="rId4"/>
    <p:sldMasterId id="214748367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4d8f59c872_0_427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g24d8f59c872_0_427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4d8f59c872_0_489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24d8f59c872_0_489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4d8f59c872_0_494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g24d8f59c872_0_494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4d8f59c872_0_8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4d8f59c872_0_8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4d8f59c872_0_505:notes"/>
          <p:cNvSpPr txBox="1"/>
          <p:nvPr>
            <p:ph idx="1" type="body"/>
          </p:nvPr>
        </p:nvSpPr>
        <p:spPr>
          <a:xfrm>
            <a:off x="662490" y="3880567"/>
            <a:ext cx="5299800" cy="36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3050" lIns="86100" spcFirstLastPara="1" rIns="86100" wrap="square" tIns="43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59" name="Google Shape;259;g24d8f59c872_0_505:notes"/>
          <p:cNvSpPr/>
          <p:nvPr>
            <p:ph idx="2" type="sldImg"/>
          </p:nvPr>
        </p:nvSpPr>
        <p:spPr>
          <a:xfrm>
            <a:off x="368050" y="612721"/>
            <a:ext cx="5888700" cy="3063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4d8f59c872_0_511:notes"/>
          <p:cNvSpPr/>
          <p:nvPr>
            <p:ph idx="2" type="sldImg"/>
          </p:nvPr>
        </p:nvSpPr>
        <p:spPr>
          <a:xfrm>
            <a:off x="368050" y="612721"/>
            <a:ext cx="5888700" cy="3063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g24d8f59c872_0_511:notes"/>
          <p:cNvSpPr txBox="1"/>
          <p:nvPr>
            <p:ph idx="1" type="body"/>
          </p:nvPr>
        </p:nvSpPr>
        <p:spPr>
          <a:xfrm>
            <a:off x="662490" y="3880567"/>
            <a:ext cx="5299800" cy="36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3050" lIns="86100" spcFirstLastPara="1" rIns="86100" wrap="square" tIns="43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s"/>
              <a:t>El subtipo molecular parece asociarse con el beneficio de la NAC basada en cisplatino.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s"/>
              <a:t>Estudio multiinstitucional demostró, utilizando una clasificación de 4 grupos, luminales, luminal-infiltrados, basales o claudin-baja19.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s"/>
              <a:t>Informó que NAC confiere el mayor beneficio clínico a los pacientes con tumores basales, independiente de la respuesta patológica en este subtipo.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s"/>
              <a:t>un subconjunto de otros pacientes de otros subtipos moleculares se beneficiaron de NAC.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67" name="Google Shape;267;g24d8f59c872_0_511:notes"/>
          <p:cNvSpPr txBox="1"/>
          <p:nvPr>
            <p:ph idx="12" type="sldNum"/>
          </p:nvPr>
        </p:nvSpPr>
        <p:spPr>
          <a:xfrm>
            <a:off x="3752578" y="7759716"/>
            <a:ext cx="2870700" cy="40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3050" lIns="86100" spcFirstLastPara="1" rIns="86100" wrap="square" tIns="430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/>
              <a:buNone/>
            </a:pPr>
            <a:fld id="{00000000-1234-1234-1234-123412341234}" type="slidenum">
              <a:rPr lang="es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4d8f59c872_0_518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g24d8f59c872_0_518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4d8f59c872_0_523:notes"/>
          <p:cNvSpPr txBox="1"/>
          <p:nvPr>
            <p:ph idx="1" type="body"/>
          </p:nvPr>
        </p:nvSpPr>
        <p:spPr>
          <a:xfrm>
            <a:off x="662490" y="3880567"/>
            <a:ext cx="5299800" cy="36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3050" lIns="86100" spcFirstLastPara="1" rIns="86100" wrap="square" tIns="43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80" name="Google Shape;280;g24d8f59c872_0_523:notes"/>
          <p:cNvSpPr/>
          <p:nvPr>
            <p:ph idx="2" type="sldImg"/>
          </p:nvPr>
        </p:nvSpPr>
        <p:spPr>
          <a:xfrm>
            <a:off x="368050" y="612721"/>
            <a:ext cx="5888700" cy="3063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4d8f59c872_0_528:notes"/>
          <p:cNvSpPr/>
          <p:nvPr>
            <p:ph idx="2" type="sldImg"/>
          </p:nvPr>
        </p:nvSpPr>
        <p:spPr>
          <a:xfrm>
            <a:off x="368050" y="612721"/>
            <a:ext cx="5888700" cy="3063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g24d8f59c872_0_528:notes"/>
          <p:cNvSpPr txBox="1"/>
          <p:nvPr>
            <p:ph idx="1" type="body"/>
          </p:nvPr>
        </p:nvSpPr>
        <p:spPr>
          <a:xfrm>
            <a:off x="662490" y="3880567"/>
            <a:ext cx="5299800" cy="36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3050" lIns="86100" spcFirstLastPara="1" rIns="86100" wrap="square" tIns="43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87" name="Google Shape;287;g24d8f59c872_0_528:notes"/>
          <p:cNvSpPr txBox="1"/>
          <p:nvPr>
            <p:ph idx="12" type="sldNum"/>
          </p:nvPr>
        </p:nvSpPr>
        <p:spPr>
          <a:xfrm>
            <a:off x="3752578" y="7759716"/>
            <a:ext cx="2870700" cy="40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3050" lIns="86100" spcFirstLastPara="1" rIns="86100" wrap="square" tIns="430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4d8f59c872_0_534:notes"/>
          <p:cNvSpPr txBox="1"/>
          <p:nvPr>
            <p:ph idx="1" type="body"/>
          </p:nvPr>
        </p:nvSpPr>
        <p:spPr>
          <a:xfrm>
            <a:off x="662490" y="3880567"/>
            <a:ext cx="5299800" cy="36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3050" lIns="86100" spcFirstLastPara="1" rIns="86100" wrap="square" tIns="43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93" name="Google Shape;293;g24d8f59c872_0_534:notes"/>
          <p:cNvSpPr/>
          <p:nvPr>
            <p:ph idx="2" type="sldImg"/>
          </p:nvPr>
        </p:nvSpPr>
        <p:spPr>
          <a:xfrm>
            <a:off x="368050" y="612721"/>
            <a:ext cx="5888700" cy="3063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4d8f59c872_0_539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g24d8f59c872_0_539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4d8f59c872_0_433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g24d8f59c872_0_433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4d8f59c872_0_545:notes"/>
          <p:cNvSpPr txBox="1"/>
          <p:nvPr>
            <p:ph idx="1" type="body"/>
          </p:nvPr>
        </p:nvSpPr>
        <p:spPr>
          <a:xfrm>
            <a:off x="662490" y="3880567"/>
            <a:ext cx="5299800" cy="36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3050" lIns="86100" spcFirstLastPara="1" rIns="86100" wrap="square" tIns="43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06" name="Google Shape;306;g24d8f59c872_0_545:notes"/>
          <p:cNvSpPr/>
          <p:nvPr>
            <p:ph idx="2" type="sldImg"/>
          </p:nvPr>
        </p:nvSpPr>
        <p:spPr>
          <a:xfrm>
            <a:off x="368050" y="612721"/>
            <a:ext cx="5888700" cy="3063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4d8f59c872_0_550:notes"/>
          <p:cNvSpPr txBox="1"/>
          <p:nvPr>
            <p:ph idx="1" type="body"/>
          </p:nvPr>
        </p:nvSpPr>
        <p:spPr>
          <a:xfrm>
            <a:off x="662490" y="3880567"/>
            <a:ext cx="5299800" cy="36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3050" lIns="86100" spcFirstLastPara="1" rIns="86100" wrap="square" tIns="43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12" name="Google Shape;312;g24d8f59c872_0_550:notes"/>
          <p:cNvSpPr/>
          <p:nvPr>
            <p:ph idx="2" type="sldImg"/>
          </p:nvPr>
        </p:nvSpPr>
        <p:spPr>
          <a:xfrm>
            <a:off x="368050" y="612721"/>
            <a:ext cx="5888700" cy="3063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4d8f59c872_0_555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g24d8f59c872_0_555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4d8f59c872_0_560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g24d8f59c872_0_560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4d8f59c872_0_820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g24d8f59c872_0_820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4d8f59c872_0_825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g24d8f59c872_0_825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4d8f59c872_0_830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g24d8f59c872_0_830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4d8f59c872_0_568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g24d8f59c872_0_568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4d8f59c872_0_573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g24d8f59c872_0_573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4d8f59c872_0_580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g24d8f59c872_0_580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4d8f59c872_0_444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24d8f59c872_0_444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4d8f59c872_0_585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g24d8f59c872_0_585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4d8f59c872_0_590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g24d8f59c872_0_590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4d8f59c872_0_596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g24d8f59c872_0_596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4d8f59c872_0_601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g24d8f59c872_0_601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4d8f59c872_0_605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g24d8f59c872_0_605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4d8f59c872_0_610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g24d8f59c872_0_610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4d8f59c872_0_615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24d8f59c872_0_615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4d8f59c872_0_619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g24d8f59c872_0_619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4d8f59c872_0_626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g24d8f59c872_0_626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4d8f59c872_0_631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g24d8f59c872_0_631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4d8f59c872_0_449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g24d8f59c872_0_449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4d8f59c872_0_635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g24d8f59c872_0_635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4d8f59c872_0_640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g24d8f59c872_0_640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24d8f59c872_0_645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g24d8f59c872_0_645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4d8f59c872_0_650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g24d8f59c872_0_650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4d8f59c872_0_655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g24d8f59c872_0_655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4d8f59c872_0_660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g24d8f59c872_0_660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4d8f59c872_0_1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g24d8f59c872_0_110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24d8f59c872_0_664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g24d8f59c872_0_664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4d8f59c872_0_9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g24d8f59c872_0_95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24d8f59c872_0_673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g24d8f59c872_0_673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4d8f59c872_0_455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g24d8f59c872_0_455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4d8f59c872_0_677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g24d8f59c872_0_677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24d8f59c872_0_681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g24d8f59c872_0_681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24d8f59c872_0_686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g24d8f59c872_0_686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24d8f59c872_0_691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g24d8f59c872_0_691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4d8f59c872_0_460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g24d8f59c872_0_460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4d8f59c872_0_473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g24d8f59c872_0_473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4d8f59c872_0_479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g24d8f59c872_0_479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4d8f59c872_0_484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g24d8f59c872_0_484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/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, texto y 2 objetos" type="txAndTwoObj">
  <p:cSld name="TEXT_AND_TWO_OBJECTS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85800" y="1485900"/>
            <a:ext cx="38100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2" type="body"/>
          </p:nvPr>
        </p:nvSpPr>
        <p:spPr>
          <a:xfrm>
            <a:off x="4648200" y="1485900"/>
            <a:ext cx="38100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3" type="body"/>
          </p:nvPr>
        </p:nvSpPr>
        <p:spPr>
          <a:xfrm>
            <a:off x="4648200" y="3086100"/>
            <a:ext cx="38100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0" type="dt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idx="11" type="ftr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12" type="sldNum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" type="body"/>
          </p:nvPr>
        </p:nvSpPr>
        <p:spPr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0" type="dt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11" type="ftr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12" type="sldNum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e imágenes prediseñadas" type="txAndClipArt">
  <p:cSld name="TEXT_AND_CLIPAR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" type="body"/>
          </p:nvPr>
        </p:nvSpPr>
        <p:spPr>
          <a:xfrm>
            <a:off x="685800" y="1485900"/>
            <a:ext cx="38100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79" name="Google Shape;79;p17"/>
          <p:cNvSpPr/>
          <p:nvPr>
            <p:ph idx="2" type="clipArt"/>
          </p:nvPr>
        </p:nvSpPr>
        <p:spPr>
          <a:xfrm>
            <a:off x="4648200" y="1485900"/>
            <a:ext cx="38100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17"/>
          <p:cNvSpPr txBox="1"/>
          <p:nvPr>
            <p:ph idx="10" type="dt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7"/>
          <p:cNvSpPr txBox="1"/>
          <p:nvPr>
            <p:ph idx="11" type="ftr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7"/>
          <p:cNvSpPr txBox="1"/>
          <p:nvPr>
            <p:ph idx="12" type="sldNum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4 objetos" type="fourObj">
  <p:cSld name="FOUR_OBJECTS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1" type="body"/>
          </p:nvPr>
        </p:nvSpPr>
        <p:spPr>
          <a:xfrm>
            <a:off x="685800" y="1485900"/>
            <a:ext cx="38100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86" name="Google Shape;86;p18"/>
          <p:cNvSpPr txBox="1"/>
          <p:nvPr>
            <p:ph idx="2" type="body"/>
          </p:nvPr>
        </p:nvSpPr>
        <p:spPr>
          <a:xfrm>
            <a:off x="4648200" y="1485900"/>
            <a:ext cx="38100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87" name="Google Shape;87;p18"/>
          <p:cNvSpPr txBox="1"/>
          <p:nvPr>
            <p:ph idx="3" type="body"/>
          </p:nvPr>
        </p:nvSpPr>
        <p:spPr>
          <a:xfrm>
            <a:off x="685800" y="3086100"/>
            <a:ext cx="38100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88" name="Google Shape;88;p18"/>
          <p:cNvSpPr txBox="1"/>
          <p:nvPr>
            <p:ph idx="4" type="body"/>
          </p:nvPr>
        </p:nvSpPr>
        <p:spPr>
          <a:xfrm>
            <a:off x="4648200" y="3086100"/>
            <a:ext cx="38100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89" name="Google Shape;89;p18"/>
          <p:cNvSpPr txBox="1"/>
          <p:nvPr>
            <p:ph idx="10" type="dt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8"/>
          <p:cNvSpPr txBox="1"/>
          <p:nvPr>
            <p:ph idx="11" type="ftr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8"/>
          <p:cNvSpPr txBox="1"/>
          <p:nvPr>
            <p:ph idx="12" type="sldNum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, texto y objetos" type="txAndObj">
  <p:cSld name="TEXT_AND_OBJEC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/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9"/>
          <p:cNvSpPr txBox="1"/>
          <p:nvPr>
            <p:ph idx="1" type="body"/>
          </p:nvPr>
        </p:nvSpPr>
        <p:spPr>
          <a:xfrm>
            <a:off x="685800" y="1485900"/>
            <a:ext cx="38100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95" name="Google Shape;95;p19"/>
          <p:cNvSpPr txBox="1"/>
          <p:nvPr>
            <p:ph idx="2" type="body"/>
          </p:nvPr>
        </p:nvSpPr>
        <p:spPr>
          <a:xfrm>
            <a:off x="4648200" y="1485900"/>
            <a:ext cx="38100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96" name="Google Shape;96;p19"/>
          <p:cNvSpPr txBox="1"/>
          <p:nvPr>
            <p:ph idx="10" type="dt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9"/>
          <p:cNvSpPr txBox="1"/>
          <p:nvPr>
            <p:ph idx="11" type="ftr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9"/>
          <p:cNvSpPr txBox="1"/>
          <p:nvPr>
            <p:ph idx="12" type="sldNum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ólo el título" type="titleOnly">
  <p:cSld name="TITLE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/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0"/>
          <p:cNvSpPr txBox="1"/>
          <p:nvPr>
            <p:ph idx="10" type="dt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20"/>
          <p:cNvSpPr txBox="1"/>
          <p:nvPr>
            <p:ph idx="11" type="ftr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0"/>
          <p:cNvSpPr txBox="1"/>
          <p:nvPr>
            <p:ph idx="12" type="sldNum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" type="objOnly">
  <p:cSld name="OBJECT_ONLY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/>
          <p:nvPr>
            <p:ph idx="1" type="body"/>
          </p:nvPr>
        </p:nvSpPr>
        <p:spPr>
          <a:xfrm>
            <a:off x="685800" y="457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06" name="Google Shape;106;p21"/>
          <p:cNvSpPr txBox="1"/>
          <p:nvPr>
            <p:ph idx="10" type="dt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1"/>
          <p:cNvSpPr txBox="1"/>
          <p:nvPr>
            <p:ph idx="11" type="ftr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21"/>
          <p:cNvSpPr txBox="1"/>
          <p:nvPr>
            <p:ph idx="12" type="sldNum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>
            <a:off x="722313" y="2180035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sz="2000"/>
            </a:lvl1pPr>
            <a:lvl2pPr indent="-228600" lvl="1" marL="914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1800"/>
            </a:lvl2pPr>
            <a:lvl3pPr indent="-228600" lvl="2" marL="137160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  <a:defRPr sz="1600"/>
            </a:lvl3pPr>
            <a:lvl4pPr indent="-228600" lvl="3" marL="1828800" rtl="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400"/>
            </a:lvl4pPr>
            <a:lvl5pPr indent="-228600" lvl="4" marL="2286000" rtl="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400"/>
            </a:lvl5pPr>
            <a:lvl6pPr indent="-228600" lvl="5" marL="2743200" rtl="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400"/>
            </a:lvl6pPr>
            <a:lvl7pPr indent="-228600" lvl="6" marL="3200400" rtl="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400"/>
            </a:lvl7pPr>
            <a:lvl8pPr indent="-228600" lvl="7" marL="3657600" rtl="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400"/>
            </a:lvl8pPr>
            <a:lvl9pPr indent="-228600" lvl="8" marL="4114800" rtl="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400"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>
            <a:off x="685800" y="1485900"/>
            <a:ext cx="38100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•"/>
              <a:defRPr sz="2800"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–"/>
              <a:defRPr sz="2400"/>
            </a:lvl2pPr>
            <a:lvl3pPr indent="-355600" lvl="2" marL="13716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•"/>
              <a:defRPr sz="2000"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–"/>
              <a:defRPr sz="1800"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»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»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»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»"/>
              <a:defRPr sz="1800"/>
            </a:lvl9pPr>
          </a:lstStyle>
          <a:p/>
        </p:txBody>
      </p:sp>
      <p:sp>
        <p:nvSpPr>
          <p:cNvPr id="122" name="Google Shape;122;p24"/>
          <p:cNvSpPr txBox="1"/>
          <p:nvPr>
            <p:ph idx="2" type="body"/>
          </p:nvPr>
        </p:nvSpPr>
        <p:spPr>
          <a:xfrm>
            <a:off x="4648200" y="1485900"/>
            <a:ext cx="38100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•"/>
              <a:defRPr sz="2800"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–"/>
              <a:defRPr sz="2400"/>
            </a:lvl2pPr>
            <a:lvl3pPr indent="-355600" lvl="2" marL="13716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•"/>
              <a:defRPr sz="2000"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–"/>
              <a:defRPr sz="1800"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»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»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»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»"/>
              <a:defRPr sz="1800"/>
            </a:lvl9pPr>
          </a:lstStyle>
          <a:p/>
        </p:txBody>
      </p:sp>
      <p:sp>
        <p:nvSpPr>
          <p:cNvPr id="123" name="Google Shape;123;p24"/>
          <p:cNvSpPr txBox="1"/>
          <p:nvPr>
            <p:ph idx="10" type="dt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1" type="ftr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24"/>
          <p:cNvSpPr txBox="1"/>
          <p:nvPr>
            <p:ph idx="12" type="sldNum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25"/>
          <p:cNvSpPr txBox="1"/>
          <p:nvPr>
            <p:ph idx="1" type="body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b="1" sz="2400"/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b="1" sz="2000"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1" sz="1800"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  <a:defRPr b="1" sz="1600"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  <a:defRPr b="1" sz="1600"/>
            </a:lvl5pPr>
            <a:lvl6pPr indent="-228600" lvl="5" marL="274320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  <a:defRPr b="1" sz="1600"/>
            </a:lvl6pPr>
            <a:lvl7pPr indent="-228600" lvl="6" marL="320040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  <a:defRPr b="1" sz="1600"/>
            </a:lvl7pPr>
            <a:lvl8pPr indent="-228600" lvl="7" marL="365760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  <a:defRPr b="1" sz="1600"/>
            </a:lvl8pPr>
            <a:lvl9pPr indent="-228600" lvl="8" marL="411480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  <a:defRPr b="1" sz="1600"/>
            </a:lvl9pPr>
          </a:lstStyle>
          <a:p/>
        </p:txBody>
      </p:sp>
      <p:sp>
        <p:nvSpPr>
          <p:cNvPr id="129" name="Google Shape;129;p25"/>
          <p:cNvSpPr txBox="1"/>
          <p:nvPr>
            <p:ph idx="2" type="body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•"/>
              <a:defRPr sz="2400"/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–"/>
              <a:defRPr sz="2000"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 sz="1800"/>
            </a:lvl3pPr>
            <a:lvl4pPr indent="-330200" lvl="3" marL="182880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–"/>
              <a:defRPr sz="1600"/>
            </a:lvl4pPr>
            <a:lvl5pPr indent="-330200" lvl="4" marL="228600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»"/>
              <a:defRPr sz="1600"/>
            </a:lvl5pPr>
            <a:lvl6pPr indent="-330200" lvl="5" marL="274320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»"/>
              <a:defRPr sz="1600"/>
            </a:lvl6pPr>
            <a:lvl7pPr indent="-330200" lvl="6" marL="320040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»"/>
              <a:defRPr sz="1600"/>
            </a:lvl7pPr>
            <a:lvl8pPr indent="-330200" lvl="7" marL="365760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»"/>
              <a:defRPr sz="1600"/>
            </a:lvl8pPr>
            <a:lvl9pPr indent="-330200" lvl="8" marL="411480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»"/>
              <a:defRPr sz="1600"/>
            </a:lvl9pPr>
          </a:lstStyle>
          <a:p/>
        </p:txBody>
      </p:sp>
      <p:sp>
        <p:nvSpPr>
          <p:cNvPr id="130" name="Google Shape;130;p25"/>
          <p:cNvSpPr txBox="1"/>
          <p:nvPr>
            <p:ph idx="3" type="body"/>
          </p:nvPr>
        </p:nvSpPr>
        <p:spPr>
          <a:xfrm>
            <a:off x="4645025" y="1151335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b="1" sz="2400"/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b="1" sz="2000"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1" sz="1800"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  <a:defRPr b="1" sz="1600"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  <a:defRPr b="1" sz="1600"/>
            </a:lvl5pPr>
            <a:lvl6pPr indent="-228600" lvl="5" marL="274320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  <a:defRPr b="1" sz="1600"/>
            </a:lvl6pPr>
            <a:lvl7pPr indent="-228600" lvl="6" marL="320040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  <a:defRPr b="1" sz="1600"/>
            </a:lvl7pPr>
            <a:lvl8pPr indent="-228600" lvl="7" marL="365760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  <a:defRPr b="1" sz="1600"/>
            </a:lvl8pPr>
            <a:lvl9pPr indent="-228600" lvl="8" marL="411480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  <a:defRPr b="1" sz="1600"/>
            </a:lvl9pPr>
          </a:lstStyle>
          <a:p/>
        </p:txBody>
      </p:sp>
      <p:sp>
        <p:nvSpPr>
          <p:cNvPr id="131" name="Google Shape;131;p25"/>
          <p:cNvSpPr txBox="1"/>
          <p:nvPr>
            <p:ph idx="4" type="body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•"/>
              <a:defRPr sz="2400"/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–"/>
              <a:defRPr sz="2000"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 sz="1800"/>
            </a:lvl3pPr>
            <a:lvl4pPr indent="-330200" lvl="3" marL="182880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–"/>
              <a:defRPr sz="1600"/>
            </a:lvl4pPr>
            <a:lvl5pPr indent="-330200" lvl="4" marL="228600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»"/>
              <a:defRPr sz="1600"/>
            </a:lvl5pPr>
            <a:lvl6pPr indent="-330200" lvl="5" marL="274320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»"/>
              <a:defRPr sz="1600"/>
            </a:lvl6pPr>
            <a:lvl7pPr indent="-330200" lvl="6" marL="320040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»"/>
              <a:defRPr sz="1600"/>
            </a:lvl7pPr>
            <a:lvl8pPr indent="-330200" lvl="7" marL="365760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»"/>
              <a:defRPr sz="1600"/>
            </a:lvl8pPr>
            <a:lvl9pPr indent="-330200" lvl="8" marL="411480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»"/>
              <a:defRPr sz="1600"/>
            </a:lvl9pPr>
          </a:lstStyle>
          <a:p/>
        </p:txBody>
      </p:sp>
      <p:sp>
        <p:nvSpPr>
          <p:cNvPr id="132" name="Google Shape;132;p25"/>
          <p:cNvSpPr txBox="1"/>
          <p:nvPr>
            <p:ph idx="10" type="dt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25"/>
          <p:cNvSpPr txBox="1"/>
          <p:nvPr>
            <p:ph idx="11" type="ftr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25"/>
          <p:cNvSpPr txBox="1"/>
          <p:nvPr>
            <p:ph idx="12" type="sldNum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/>
          <p:nvPr>
            <p:ph type="title"/>
          </p:nvPr>
        </p:nvSpPr>
        <p:spPr>
          <a:xfrm>
            <a:off x="457200" y="204788"/>
            <a:ext cx="30084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26"/>
          <p:cNvSpPr txBox="1"/>
          <p:nvPr>
            <p:ph idx="1" type="body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•"/>
              <a:defRPr sz="3200"/>
            </a:lvl1pPr>
            <a:lvl2pPr indent="-406400" lvl="1" marL="91440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–"/>
              <a:defRPr sz="2800"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•"/>
              <a:defRPr sz="2400"/>
            </a:lvl3pPr>
            <a:lvl4pPr indent="-355600" lvl="3" marL="18288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–"/>
              <a:defRPr sz="2000"/>
            </a:lvl4pPr>
            <a:lvl5pPr indent="-355600" lvl="4" marL="22860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»"/>
              <a:defRPr sz="2000"/>
            </a:lvl5pPr>
            <a:lvl6pPr indent="-355600" lvl="5" marL="2743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»"/>
              <a:defRPr sz="2000"/>
            </a:lvl6pPr>
            <a:lvl7pPr indent="-355600" lvl="6" marL="32004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»"/>
              <a:defRPr sz="2000"/>
            </a:lvl7pPr>
            <a:lvl8pPr indent="-355600" lvl="7" marL="36576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»"/>
              <a:defRPr sz="2000"/>
            </a:lvl8pPr>
            <a:lvl9pPr indent="-355600" lvl="8" marL="41148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»"/>
              <a:defRPr sz="2000"/>
            </a:lvl9pPr>
          </a:lstStyle>
          <a:p/>
        </p:txBody>
      </p:sp>
      <p:sp>
        <p:nvSpPr>
          <p:cNvPr id="138" name="Google Shape;138;p26"/>
          <p:cNvSpPr txBox="1"/>
          <p:nvPr>
            <p:ph idx="2" type="body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400"/>
            </a:lvl1pPr>
            <a:lvl2pPr indent="-228600" lvl="1" marL="914400" rtl="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sz="1000"/>
            </a:lvl3pPr>
            <a:lvl4pPr indent="-228600" lvl="3" marL="1828800" rtl="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sz="900"/>
            </a:lvl4pPr>
            <a:lvl5pPr indent="-228600" lvl="4" marL="2286000" rtl="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sz="900"/>
            </a:lvl5pPr>
            <a:lvl6pPr indent="-228600" lvl="5" marL="2743200" rtl="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sz="900"/>
            </a:lvl6pPr>
            <a:lvl7pPr indent="-228600" lvl="6" marL="3200400" rtl="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sz="900"/>
            </a:lvl7pPr>
            <a:lvl8pPr indent="-228600" lvl="7" marL="3657600" rtl="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sz="900"/>
            </a:lvl8pPr>
            <a:lvl9pPr indent="-228600" lvl="8" marL="4114800" rtl="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sz="900"/>
            </a:lvl9pPr>
          </a:lstStyle>
          <a:p/>
        </p:txBody>
      </p:sp>
      <p:sp>
        <p:nvSpPr>
          <p:cNvPr id="139" name="Google Shape;139;p26"/>
          <p:cNvSpPr txBox="1"/>
          <p:nvPr>
            <p:ph idx="10" type="dt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26"/>
          <p:cNvSpPr txBox="1"/>
          <p:nvPr>
            <p:ph idx="11" type="ftr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26"/>
          <p:cNvSpPr txBox="1"/>
          <p:nvPr>
            <p:ph idx="12" type="sldNum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7"/>
          <p:cNvSpPr txBox="1"/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27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145" name="Google Shape;145;p27"/>
          <p:cNvSpPr txBox="1"/>
          <p:nvPr>
            <p:ph idx="1" type="body"/>
          </p:nvPr>
        </p:nvSpPr>
        <p:spPr>
          <a:xfrm>
            <a:off x="1792288" y="4025504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400"/>
            </a:lvl1pPr>
            <a:lvl2pPr indent="-228600" lvl="1" marL="914400" rtl="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sz="1000"/>
            </a:lvl3pPr>
            <a:lvl4pPr indent="-228600" lvl="3" marL="1828800" rtl="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sz="900"/>
            </a:lvl4pPr>
            <a:lvl5pPr indent="-228600" lvl="4" marL="2286000" rtl="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sz="900"/>
            </a:lvl5pPr>
            <a:lvl6pPr indent="-228600" lvl="5" marL="2743200" rtl="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sz="900"/>
            </a:lvl6pPr>
            <a:lvl7pPr indent="-228600" lvl="6" marL="3200400" rtl="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sz="900"/>
            </a:lvl7pPr>
            <a:lvl8pPr indent="-228600" lvl="7" marL="3657600" rtl="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sz="900"/>
            </a:lvl8pPr>
            <a:lvl9pPr indent="-228600" lvl="8" marL="4114800" rtl="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sz="900"/>
            </a:lvl9pPr>
          </a:lstStyle>
          <a:p/>
        </p:txBody>
      </p:sp>
      <p:sp>
        <p:nvSpPr>
          <p:cNvPr id="146" name="Google Shape;146;p27"/>
          <p:cNvSpPr txBox="1"/>
          <p:nvPr>
            <p:ph idx="10" type="dt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27"/>
          <p:cNvSpPr txBox="1"/>
          <p:nvPr>
            <p:ph idx="11" type="ftr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27"/>
          <p:cNvSpPr txBox="1"/>
          <p:nvPr>
            <p:ph idx="12" type="sldNum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/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28"/>
          <p:cNvSpPr txBox="1"/>
          <p:nvPr>
            <p:ph idx="1" type="body"/>
          </p:nvPr>
        </p:nvSpPr>
        <p:spPr>
          <a:xfrm rot="5400000">
            <a:off x="3028950" y="-857250"/>
            <a:ext cx="3086100" cy="77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52" name="Google Shape;152;p28"/>
          <p:cNvSpPr txBox="1"/>
          <p:nvPr>
            <p:ph idx="10" type="dt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28"/>
          <p:cNvSpPr txBox="1"/>
          <p:nvPr>
            <p:ph idx="11" type="ftr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28"/>
          <p:cNvSpPr txBox="1"/>
          <p:nvPr>
            <p:ph idx="12" type="sldNum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9"/>
          <p:cNvSpPr txBox="1"/>
          <p:nvPr>
            <p:ph type="title"/>
          </p:nvPr>
        </p:nvSpPr>
        <p:spPr>
          <a:xfrm rot="5400000">
            <a:off x="5429250" y="1543050"/>
            <a:ext cx="4114800" cy="19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29"/>
          <p:cNvSpPr txBox="1"/>
          <p:nvPr>
            <p:ph idx="1" type="body"/>
          </p:nvPr>
        </p:nvSpPr>
        <p:spPr>
          <a:xfrm rot="5400000">
            <a:off x="1466850" y="-323850"/>
            <a:ext cx="4114800" cy="56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58" name="Google Shape;158;p29"/>
          <p:cNvSpPr txBox="1"/>
          <p:nvPr>
            <p:ph idx="10" type="dt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29"/>
          <p:cNvSpPr txBox="1"/>
          <p:nvPr>
            <p:ph idx="11" type="ftr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29"/>
          <p:cNvSpPr txBox="1"/>
          <p:nvPr>
            <p:ph idx="12" type="sldNum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abla" type="tbl">
  <p:cSld name="TABLE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0"/>
          <p:cNvSpPr txBox="1"/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30"/>
          <p:cNvSpPr txBox="1"/>
          <p:nvPr>
            <p:ph idx="10" type="dt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30"/>
          <p:cNvSpPr txBox="1"/>
          <p:nvPr>
            <p:ph idx="11" type="ftr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30"/>
          <p:cNvSpPr txBox="1"/>
          <p:nvPr>
            <p:ph idx="12" type="sldNum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70C0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•"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–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–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»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»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»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»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»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igallegos@hcuch.cl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4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5.jpg"/><Relationship Id="rId4" Type="http://schemas.openxmlformats.org/officeDocument/2006/relationships/image" Target="../media/image28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7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8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4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3.jpg"/><Relationship Id="rId4" Type="http://schemas.openxmlformats.org/officeDocument/2006/relationships/image" Target="../media/image43.jpg"/><Relationship Id="rId5" Type="http://schemas.openxmlformats.org/officeDocument/2006/relationships/image" Target="../media/image32.jpg"/><Relationship Id="rId6" Type="http://schemas.openxmlformats.org/officeDocument/2006/relationships/image" Target="../media/image39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2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0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1"/>
          <p:cNvSpPr txBox="1"/>
          <p:nvPr>
            <p:ph type="ctrTitle"/>
          </p:nvPr>
        </p:nvSpPr>
        <p:spPr>
          <a:xfrm>
            <a:off x="685800" y="17145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Patología de la Vejiga y Próstata</a:t>
            </a:r>
            <a:r>
              <a:rPr lang="es">
                <a:solidFill>
                  <a:schemeClr val="dk2"/>
                </a:solidFill>
              </a:rPr>
              <a:t> 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71" name="Google Shape;171;p31"/>
          <p:cNvSpPr txBox="1"/>
          <p:nvPr>
            <p:ph idx="1" type="subTitle"/>
          </p:nvPr>
        </p:nvSpPr>
        <p:spPr>
          <a:xfrm>
            <a:off x="1371600" y="2355726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s"/>
              <a:t>Curso IV año Medicina</a:t>
            </a:r>
            <a:endParaRPr/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s"/>
              <a:t>2023</a:t>
            </a:r>
            <a:endParaRPr/>
          </a:p>
        </p:txBody>
      </p:sp>
      <p:sp>
        <p:nvSpPr>
          <p:cNvPr id="172" name="Google Shape;172;p31"/>
          <p:cNvSpPr txBox="1"/>
          <p:nvPr/>
        </p:nvSpPr>
        <p:spPr>
          <a:xfrm>
            <a:off x="179512" y="3381840"/>
            <a:ext cx="45366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Dr. Iván Gallegos 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Profesor Asociado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Jefe de Servicio Anatomía Patológica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Hospital Clínico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Sub-Director Departamento Anatomía Patológica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Universidad de Chile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Jefe Técnico Citolab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Uropatólogo Urofusión - APLAB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e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s" sz="14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igallegos@hcuch.cl</a:t>
            </a:r>
            <a:r>
              <a:rPr b="0" i="0" lang="e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/ </a:t>
            </a:r>
            <a:r>
              <a:rPr b="0" i="0" lang="es" sz="14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igallegosmendez@gmail.com</a:t>
            </a:r>
            <a:endParaRPr b="0" i="0" sz="2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0"/>
          <p:cNvSpPr txBox="1"/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 sz="3600">
                <a:solidFill>
                  <a:schemeClr val="lt1"/>
                </a:solidFill>
              </a:rPr>
              <a:t>Carcinoma transicional/urotelial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44" name="Google Shape;244;p40"/>
          <p:cNvSpPr txBox="1"/>
          <p:nvPr>
            <p:ph idx="1" type="body"/>
          </p:nvPr>
        </p:nvSpPr>
        <p:spPr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s"/>
              <a:t>Factores de riesgo:    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s"/>
              <a:t>- colorantes sintéticos</a:t>
            </a:r>
            <a:endParaRPr sz="2800"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s"/>
              <a:t>- tabaco.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s"/>
              <a:t>- </a:t>
            </a:r>
            <a:r>
              <a:rPr lang="es" sz="2800"/>
              <a:t>hidrocarburos policíclicos aromáticos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s"/>
              <a:t>- inflamación crónica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1"/>
          <p:cNvSpPr txBox="1"/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 sz="3600">
                <a:solidFill>
                  <a:schemeClr val="lt1"/>
                </a:solidFill>
              </a:rPr>
              <a:t>Carcinoma transicional/urotelial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50" name="Google Shape;250;p41"/>
          <p:cNvSpPr txBox="1"/>
          <p:nvPr>
            <p:ph idx="1" type="body"/>
          </p:nvPr>
        </p:nvSpPr>
        <p:spPr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s" sz="2800"/>
              <a:t> Fa</a:t>
            </a:r>
            <a:r>
              <a:rPr b="1" lang="es" sz="2800"/>
              <a:t>ctores pronósticos: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s" sz="2800"/>
              <a:t>       Grado Histológico: Bajo - Alto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s" sz="2800"/>
              <a:t>       Profundidad de invasión (muscular propia)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s" sz="2800"/>
              <a:t>       Recidivas vesicales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s" sz="2800"/>
              <a:t>       Multicentricidad</a:t>
            </a:r>
            <a:endParaRPr sz="2800"/>
          </a:p>
          <a:p>
            <a: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t/>
            </a:r>
            <a:endParaRPr sz="2800"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s" sz="2800"/>
              <a:t>    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s" sz="2800"/>
              <a:t>     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s"/>
              <a:t>   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2"/>
          <p:cNvSpPr txBox="1"/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Clasificación Molecular </a:t>
            </a:r>
            <a:endParaRPr/>
          </a:p>
        </p:txBody>
      </p:sp>
      <p:sp>
        <p:nvSpPr>
          <p:cNvPr id="256" name="Google Shape;256;p42"/>
          <p:cNvSpPr txBox="1"/>
          <p:nvPr>
            <p:ph idx="1" type="body"/>
          </p:nvPr>
        </p:nvSpPr>
        <p:spPr>
          <a:xfrm>
            <a:off x="685800" y="1485900"/>
            <a:ext cx="77724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500"/>
              <a:t>Primera vía (papilar): </a:t>
            </a:r>
            <a:endParaRPr sz="2500"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s" sz="2500"/>
              <a:t>- NUPBPM =&gt; CaU Papilar BG</a:t>
            </a:r>
            <a:endParaRPr sz="2500"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s" sz="2500"/>
              <a:t>- Mutación de FGFR3</a:t>
            </a:r>
            <a:endParaRPr sz="2500"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500"/>
              <a:t>Segunda vía (plana): </a:t>
            </a:r>
            <a:endParaRPr sz="2500"/>
          </a:p>
          <a:p>
            <a:pPr indent="-298450" lvl="0" marL="342900" rtl="0" algn="l">
              <a:spcBef>
                <a:spcPts val="640"/>
              </a:spcBef>
              <a:spcAft>
                <a:spcPts val="0"/>
              </a:spcAft>
              <a:buSzPts val="2500"/>
              <a:buChar char="-"/>
            </a:pPr>
            <a:r>
              <a:rPr lang="es" sz="2500"/>
              <a:t>Displasia =&gt; CIS urinario =&gt;  CaU Invasor AG</a:t>
            </a:r>
            <a:endParaRPr sz="2500"/>
          </a:p>
          <a:p>
            <a:pPr indent="-298450" lvl="0" marL="342900" rtl="0" algn="l">
              <a:spcBef>
                <a:spcPts val="640"/>
              </a:spcBef>
              <a:spcAft>
                <a:spcPts val="0"/>
              </a:spcAft>
              <a:buSzPts val="2500"/>
              <a:buChar char="-"/>
            </a:pPr>
            <a:r>
              <a:rPr lang="es" sz="2500"/>
              <a:t>Mutación p53</a:t>
            </a:r>
            <a:endParaRPr sz="25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1285875"/>
            <a:ext cx="6858000" cy="2554785"/>
          </a:xfrm>
          <a:prstGeom prst="rect">
            <a:avLst/>
          </a:prstGeom>
          <a:noFill/>
          <a:ln cap="flat" cmpd="sng" w="9525">
            <a:solidFill>
              <a:srgbClr val="4F81BD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2" name="Google Shape;262;p4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"/>
              <a:t>Clasificación Molecular NMIBC</a:t>
            </a:r>
            <a:endParaRPr/>
          </a:p>
        </p:txBody>
      </p:sp>
      <p:sp>
        <p:nvSpPr>
          <p:cNvPr id="263" name="Google Shape;263;p43"/>
          <p:cNvSpPr txBox="1"/>
          <p:nvPr/>
        </p:nvSpPr>
        <p:spPr>
          <a:xfrm>
            <a:off x="1249650" y="3965194"/>
            <a:ext cx="6921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Hedegaard, J.; Lamy, P.; Nordentoft, I.; Algaba, F.; Høyer, S.; Ulhøi, B.P.; Vang, S.; Reinert, T.; Hermann, G.G.; Mogensen, K.; et al. Comprehensive Transcriptional Analysis of Early-Stage Urothelial Carcinoma. Cancer Cell 2016, 30, 27–42.</a:t>
            </a:r>
            <a:endParaRPr b="0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58313"/>
            <a:ext cx="9144000" cy="3931162"/>
          </a:xfrm>
          <a:prstGeom prst="rect">
            <a:avLst/>
          </a:prstGeom>
          <a:noFill/>
          <a:ln cap="flat" cmpd="sng" w="9525">
            <a:solidFill>
              <a:srgbClr val="4F81BD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70" name="Google Shape;270;p44"/>
          <p:cNvSpPr txBox="1"/>
          <p:nvPr>
            <p:ph type="title"/>
          </p:nvPr>
        </p:nvSpPr>
        <p:spPr>
          <a:xfrm>
            <a:off x="628650" y="17419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2222"/>
              <a:buFont typeface="Calibri"/>
              <a:buNone/>
            </a:pPr>
            <a:r>
              <a:rPr lang="es" sz="3600"/>
              <a:t>Clasificación Molecular </a:t>
            </a:r>
            <a:br>
              <a:rPr lang="es" sz="3600"/>
            </a:br>
            <a:r>
              <a:rPr lang="es" sz="3600"/>
              <a:t>Uso clinico eventual MIBC</a:t>
            </a:r>
            <a:endParaRPr sz="3600"/>
          </a:p>
        </p:txBody>
      </p:sp>
      <p:sp>
        <p:nvSpPr>
          <p:cNvPr id="271" name="Google Shape;271;p44"/>
          <p:cNvSpPr txBox="1"/>
          <p:nvPr/>
        </p:nvSpPr>
        <p:spPr>
          <a:xfrm>
            <a:off x="1021325" y="4889475"/>
            <a:ext cx="6921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</a:pPr>
            <a:r>
              <a:rPr b="0" i="0" lang="es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Int. J. Mol. Sci. 2020, 21, 5670; doi:10.3390/ijms21165670</a:t>
            </a:r>
            <a:endParaRPr b="0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5"/>
          <p:cNvSpPr txBox="1"/>
          <p:nvPr>
            <p:ph type="title"/>
          </p:nvPr>
        </p:nvSpPr>
        <p:spPr>
          <a:xfrm>
            <a:off x="684213" y="303610"/>
            <a:ext cx="7772400" cy="857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/>
              <a:t>Carcinoma transicional/urotelial </a:t>
            </a:r>
            <a:endParaRPr/>
          </a:p>
        </p:txBody>
      </p:sp>
      <p:pic>
        <p:nvPicPr>
          <p:cNvPr id="277" name="Google Shape;277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1188" y="1144191"/>
            <a:ext cx="5238750" cy="3975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2222"/>
              <a:buFont typeface="Calibri"/>
              <a:buNone/>
            </a:pPr>
            <a:r>
              <a:rPr lang="es" sz="3600"/>
              <a:t>Evolución de Lesiones 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2222"/>
              <a:buFont typeface="Calibri"/>
              <a:buNone/>
            </a:pPr>
            <a:r>
              <a:rPr lang="es" sz="3600"/>
              <a:t>Uroteliales Papilares No Invasivas</a:t>
            </a:r>
            <a:endParaRPr sz="3600"/>
          </a:p>
        </p:txBody>
      </p:sp>
      <p:pic>
        <p:nvPicPr>
          <p:cNvPr id="283" name="Google Shape;283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0587" y="1504950"/>
            <a:ext cx="6407016" cy="30670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Calibri"/>
              <a:buNone/>
            </a:pPr>
            <a:r>
              <a:rPr lang="es" sz="3700"/>
              <a:t>Neoplasias</a:t>
            </a:r>
            <a:r>
              <a:rPr lang="es" sz="3700"/>
              <a:t> Uroteliales Papilares </a:t>
            </a:r>
            <a:endParaRPr sz="3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Calibri"/>
              <a:buNone/>
            </a:pPr>
            <a:r>
              <a:rPr lang="es" sz="3700"/>
              <a:t>No invasivas</a:t>
            </a:r>
            <a:endParaRPr sz="3700"/>
          </a:p>
        </p:txBody>
      </p:sp>
      <p:sp>
        <p:nvSpPr>
          <p:cNvPr id="290" name="Google Shape;290;p47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34671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Char char="-"/>
            </a:pPr>
            <a:r>
              <a:rPr lang="es" sz="2400"/>
              <a:t>Neoplasia Urotelial Papilar de Bajo Potencial Maligno:</a:t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s" sz="2100"/>
              <a:t>Papilas bien definidas, urotelio aspecto hiperplásico, mínima atipía y proliferación. Recurrencia 7-30%. Progresión mínima.</a:t>
            </a:r>
            <a:endParaRPr sz="21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t/>
            </a:r>
            <a:endParaRPr sz="2100"/>
          </a:p>
          <a:p>
            <a:pPr indent="-34671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Char char="-"/>
            </a:pPr>
            <a:r>
              <a:rPr lang="es" sz="2400"/>
              <a:t>Carcinoma Urotelial de Bajo Grado:</a:t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s" sz="2100"/>
              <a:t>Papilas bien definidas, urotelio leve atipía, aspecto ordenado, baja proliferación. Recurrencia hasta 50%. Progresión &lt;10%.</a:t>
            </a:r>
            <a:endParaRPr sz="21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t/>
            </a:r>
            <a:endParaRPr sz="2100"/>
          </a:p>
          <a:p>
            <a:pPr indent="-34671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Char char="-"/>
            </a:pPr>
            <a:r>
              <a:rPr lang="es" sz="2400"/>
              <a:t>Carcinoma Urotelial No invasivo de Alto grado:</a:t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s" sz="2100"/>
              <a:t>Papilas peor formadas, Urotelio atipia moderada o severa, aspecto desordenado, alta proliferación. Recurrencia alta. Progresión 15-50%</a:t>
            </a:r>
            <a:endParaRPr sz="21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54864" rtl="0" algn="ctr">
              <a:spcBef>
                <a:spcPts val="0"/>
              </a:spcBef>
              <a:spcAft>
                <a:spcPts val="0"/>
              </a:spcAft>
              <a:buClr>
                <a:srgbClr val="EBE6CD"/>
              </a:buClr>
              <a:buSzPts val="4600"/>
              <a:buFont typeface="Rockwell"/>
              <a:buNone/>
            </a:pPr>
            <a:r>
              <a:rPr lang="es" sz="3559"/>
              <a:t>Neoplasia Urotelial Papilar de Bajo Potencial Maligno</a:t>
            </a:r>
            <a:endParaRPr sz="3559"/>
          </a:p>
        </p:txBody>
      </p:sp>
      <p:pic>
        <p:nvPicPr>
          <p:cNvPr descr="P1010023" id="296" name="Google Shape;296;p4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4692" y="1387079"/>
            <a:ext cx="6034500" cy="33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9"/>
          <p:cNvSpPr txBox="1"/>
          <p:nvPr>
            <p:ph type="title"/>
          </p:nvPr>
        </p:nvSpPr>
        <p:spPr>
          <a:xfrm>
            <a:off x="684213" y="294085"/>
            <a:ext cx="7773900" cy="68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FFF66"/>
                </a:solidFill>
              </a:rPr>
              <a:t>Carcinoma Urotelial Papilar No invasivo de bajo grado</a:t>
            </a:r>
            <a:endParaRPr sz="3600">
              <a:solidFill>
                <a:srgbClr val="FFFF66"/>
              </a:solidFill>
            </a:endParaRPr>
          </a:p>
        </p:txBody>
      </p:sp>
      <p:pic>
        <p:nvPicPr>
          <p:cNvPr id="302" name="Google Shape;302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7500" y="1342054"/>
            <a:ext cx="4278300" cy="334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22400" y="1343348"/>
            <a:ext cx="4278300" cy="3323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2"/>
          <p:cNvSpPr txBox="1"/>
          <p:nvPr>
            <p:ph type="title"/>
          </p:nvPr>
        </p:nvSpPr>
        <p:spPr>
          <a:xfrm>
            <a:off x="609600" y="171450"/>
            <a:ext cx="7772400" cy="857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Pared vesical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8" name="Google Shape;178;p32"/>
          <p:cNvSpPr txBox="1"/>
          <p:nvPr>
            <p:ph idx="1" type="body"/>
          </p:nvPr>
        </p:nvSpPr>
        <p:spPr>
          <a:xfrm>
            <a:off x="304800" y="2286000"/>
            <a:ext cx="39624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•"/>
            </a:pPr>
            <a:r>
              <a:rPr lang="es" sz="2400"/>
              <a:t>Urotelio/Transición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•"/>
            </a:pPr>
            <a:r>
              <a:rPr lang="es" sz="2400"/>
              <a:t>Lámina propia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•"/>
            </a:pPr>
            <a:r>
              <a:rPr lang="es" sz="2400"/>
              <a:t>Muscular de la mucosa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•"/>
            </a:pPr>
            <a:r>
              <a:rPr lang="es" sz="2400"/>
              <a:t>Muscular propia</a:t>
            </a:r>
            <a:endParaRPr sz="2400"/>
          </a:p>
        </p:txBody>
      </p:sp>
      <p:pic>
        <p:nvPicPr>
          <p:cNvPr id="179" name="Google Shape;17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67944" y="1275606"/>
            <a:ext cx="2857500" cy="1852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67944" y="3154412"/>
            <a:ext cx="2857500" cy="19116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1" name="Google Shape;181;p32"/>
          <p:cNvCxnSpPr/>
          <p:nvPr/>
        </p:nvCxnSpPr>
        <p:spPr>
          <a:xfrm flipH="1" rot="10800000">
            <a:off x="1676400" y="1428750"/>
            <a:ext cx="3200400" cy="1028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2" name="Google Shape;182;p32"/>
          <p:cNvCxnSpPr/>
          <p:nvPr/>
        </p:nvCxnSpPr>
        <p:spPr>
          <a:xfrm flipH="1" rot="10800000">
            <a:off x="2514600" y="2057550"/>
            <a:ext cx="2895600" cy="7428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3" name="Google Shape;183;p32"/>
          <p:cNvCxnSpPr/>
          <p:nvPr/>
        </p:nvCxnSpPr>
        <p:spPr>
          <a:xfrm>
            <a:off x="2743200" y="3371850"/>
            <a:ext cx="2286000" cy="2859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4" name="Google Shape;184;p32"/>
          <p:cNvCxnSpPr/>
          <p:nvPr/>
        </p:nvCxnSpPr>
        <p:spPr>
          <a:xfrm flipH="1" rot="10800000">
            <a:off x="3581400" y="2971950"/>
            <a:ext cx="3124200" cy="570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" sz="3600">
                <a:solidFill>
                  <a:srgbClr val="FFFF66"/>
                </a:solidFill>
              </a:rPr>
              <a:t>Carcinoma Urotelial Papilar No invasivo de bajo grado</a:t>
            </a:r>
            <a:endParaRPr/>
          </a:p>
        </p:txBody>
      </p:sp>
      <p:pic>
        <p:nvPicPr>
          <p:cNvPr id="309" name="Google Shape;309;p5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4692" y="1234679"/>
            <a:ext cx="6034500" cy="33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54864" rtl="0" algn="ctr">
              <a:spcBef>
                <a:spcPts val="0"/>
              </a:spcBef>
              <a:spcAft>
                <a:spcPts val="0"/>
              </a:spcAft>
              <a:buClr>
                <a:srgbClr val="EBE6CD"/>
              </a:buClr>
              <a:buSzPts val="4600"/>
              <a:buFont typeface="Rockwell"/>
              <a:buNone/>
            </a:pPr>
            <a:r>
              <a:rPr lang="es" sz="3559"/>
              <a:t>Carcinoma Urotelial Papilar No Invasor de Alto Grado</a:t>
            </a:r>
            <a:endParaRPr sz="3559"/>
          </a:p>
        </p:txBody>
      </p:sp>
      <p:pic>
        <p:nvPicPr>
          <p:cNvPr id="315" name="Google Shape;315;p5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9633" y="1234679"/>
            <a:ext cx="5944800" cy="33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2"/>
          <p:cNvSpPr txBox="1"/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FFF66"/>
                </a:solidFill>
              </a:rPr>
              <a:t>Carcinoma transicional/urotelial </a:t>
            </a:r>
            <a:br>
              <a:rPr lang="es" sz="3600">
                <a:solidFill>
                  <a:srgbClr val="FFFF66"/>
                </a:solidFill>
              </a:rPr>
            </a:br>
            <a:r>
              <a:rPr lang="es" sz="3600">
                <a:solidFill>
                  <a:srgbClr val="FFFF66"/>
                </a:solidFill>
              </a:rPr>
              <a:t>in situ</a:t>
            </a:r>
            <a:endParaRPr sz="3600"/>
          </a:p>
        </p:txBody>
      </p:sp>
      <p:pic>
        <p:nvPicPr>
          <p:cNvPr id="321" name="Google Shape;321;p5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8853" l="0" r="0" t="18860"/>
          <a:stretch/>
        </p:blipFill>
        <p:spPr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3"/>
          <p:cNvSpPr txBox="1"/>
          <p:nvPr>
            <p:ph type="title"/>
          </p:nvPr>
        </p:nvSpPr>
        <p:spPr>
          <a:xfrm>
            <a:off x="685800" y="87474"/>
            <a:ext cx="7772400" cy="857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>
                <a:solidFill>
                  <a:schemeClr val="lt1"/>
                </a:solidFill>
              </a:rPr>
              <a:t>Carcinoma Vesical Infiltrante Músculo Invasor</a:t>
            </a:r>
            <a:endParaRPr sz="3200">
              <a:solidFill>
                <a:schemeClr val="lt1"/>
              </a:solidFill>
            </a:endParaRPr>
          </a:p>
        </p:txBody>
      </p:sp>
      <p:pic>
        <p:nvPicPr>
          <p:cNvPr id="327" name="Google Shape;327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2051" y="1198874"/>
            <a:ext cx="3113450" cy="373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49246" y="1546625"/>
            <a:ext cx="4580400" cy="28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53"/>
          <p:cNvSpPr txBox="1"/>
          <p:nvPr>
            <p:ph idx="4" type="body"/>
          </p:nvPr>
        </p:nvSpPr>
        <p:spPr>
          <a:xfrm>
            <a:off x="9072563" y="3975497"/>
            <a:ext cx="71400" cy="11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905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1010035" id="334" name="Google Shape;334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26425" y="934050"/>
            <a:ext cx="5391949" cy="404395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35" name="Google Shape;335;p54"/>
          <p:cNvSpPr/>
          <p:nvPr/>
        </p:nvSpPr>
        <p:spPr>
          <a:xfrm>
            <a:off x="684225" y="86925"/>
            <a:ext cx="7641900" cy="4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Verdana"/>
              <a:buNone/>
            </a:pPr>
            <a:r>
              <a:rPr lang="es" sz="3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Carcinoma Urotelial Invasor</a:t>
            </a:r>
            <a:endParaRPr sz="36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1010064" id="340" name="Google Shape;340;p5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0850" y="1219725"/>
            <a:ext cx="6840300" cy="38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55"/>
          <p:cNvSpPr/>
          <p:nvPr/>
        </p:nvSpPr>
        <p:spPr>
          <a:xfrm>
            <a:off x="684225" y="239325"/>
            <a:ext cx="7641900" cy="7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Verdana"/>
              <a:buNone/>
            </a:pPr>
            <a:r>
              <a:rPr lang="es" sz="3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Carcinoma Urotelial Invasor</a:t>
            </a:r>
            <a:endParaRPr sz="36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1010065" id="346" name="Google Shape;346;p5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2775" y="1340275"/>
            <a:ext cx="6625800" cy="37269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56"/>
          <p:cNvSpPr/>
          <p:nvPr/>
        </p:nvSpPr>
        <p:spPr>
          <a:xfrm>
            <a:off x="684225" y="315525"/>
            <a:ext cx="7641900" cy="8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Verdana"/>
              <a:buNone/>
            </a:pPr>
            <a:r>
              <a:rPr lang="es" sz="3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Carcinoma Urotelial Invasor</a:t>
            </a:r>
            <a:endParaRPr sz="36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7"/>
          <p:cNvSpPr txBox="1"/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>
                <a:solidFill>
                  <a:schemeClr val="lt1"/>
                </a:solidFill>
              </a:rPr>
              <a:t>Neoplasias uroteliales benignas</a:t>
            </a:r>
            <a:endParaRPr sz="4000">
              <a:solidFill>
                <a:schemeClr val="lt1"/>
              </a:solidFill>
            </a:endParaRPr>
          </a:p>
        </p:txBody>
      </p:sp>
      <p:sp>
        <p:nvSpPr>
          <p:cNvPr id="353" name="Google Shape;353;p57"/>
          <p:cNvSpPr txBox="1"/>
          <p:nvPr>
            <p:ph idx="1" type="body"/>
          </p:nvPr>
        </p:nvSpPr>
        <p:spPr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•"/>
            </a:pPr>
            <a:r>
              <a:rPr lang="es"/>
              <a:t>Papiloma…………………………2-3%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•"/>
            </a:pPr>
            <a:r>
              <a:rPr lang="es"/>
              <a:t>Papiloma invertido……………… Raro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8"/>
          <p:cNvSpPr txBox="1"/>
          <p:nvPr/>
        </p:nvSpPr>
        <p:spPr>
          <a:xfrm>
            <a:off x="684213" y="349943"/>
            <a:ext cx="2879700" cy="585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3200" u="none" cap="none" strike="noStrike">
                <a:solidFill>
                  <a:srgbClr val="FFFF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Papiloma</a:t>
            </a:r>
            <a:endParaRPr/>
          </a:p>
        </p:txBody>
      </p:sp>
      <p:pic>
        <p:nvPicPr>
          <p:cNvPr id="359" name="Google Shape;359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228" y="1563588"/>
            <a:ext cx="3887775" cy="3021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87900" y="1562434"/>
            <a:ext cx="3887775" cy="3022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9"/>
          <p:cNvSpPr txBox="1"/>
          <p:nvPr/>
        </p:nvSpPr>
        <p:spPr>
          <a:xfrm>
            <a:off x="2771775" y="214313"/>
            <a:ext cx="3384600" cy="585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3200" u="none" cap="none" strike="noStrike">
                <a:solidFill>
                  <a:srgbClr val="FFFF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Papiloma Invertido</a:t>
            </a:r>
            <a:endParaRPr/>
          </a:p>
        </p:txBody>
      </p:sp>
      <p:pic>
        <p:nvPicPr>
          <p:cNvPr id="366" name="Google Shape;366;p5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7605" l="0" r="0" t="7605"/>
          <a:stretch/>
        </p:blipFill>
        <p:spPr>
          <a:xfrm>
            <a:off x="684213" y="1006079"/>
            <a:ext cx="77724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3"/>
          <p:cNvSpPr txBox="1"/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Cistitis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90" name="Google Shape;190;p33"/>
          <p:cNvSpPr txBox="1"/>
          <p:nvPr>
            <p:ph idx="1" type="body"/>
          </p:nvPr>
        </p:nvSpPr>
        <p:spPr>
          <a:xfrm>
            <a:off x="685800" y="1485900"/>
            <a:ext cx="37920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•"/>
            </a:pPr>
            <a:r>
              <a:rPr lang="es"/>
              <a:t>Gram negativos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•"/>
            </a:pPr>
            <a:r>
              <a:rPr lang="es"/>
              <a:t>Mycobacterias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•"/>
            </a:pPr>
            <a:r>
              <a:rPr lang="es"/>
              <a:t>Cándida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•"/>
            </a:pPr>
            <a:r>
              <a:rPr lang="es"/>
              <a:t>Ciclofosfamida 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•"/>
            </a:pPr>
            <a:r>
              <a:rPr lang="es"/>
              <a:t>Radiación</a:t>
            </a:r>
            <a:endParaRPr/>
          </a:p>
        </p:txBody>
      </p:sp>
      <p:pic>
        <p:nvPicPr>
          <p:cNvPr id="191" name="Google Shape;191;p33"/>
          <p:cNvPicPr preferRelativeResize="0"/>
          <p:nvPr/>
        </p:nvPicPr>
        <p:blipFill rotWithShape="1">
          <a:blip r:embed="rId3">
            <a:alphaModFix/>
          </a:blip>
          <a:srcRect b="3052" l="23312" r="22483" t="17670"/>
          <a:stretch/>
        </p:blipFill>
        <p:spPr>
          <a:xfrm>
            <a:off x="4690575" y="1415850"/>
            <a:ext cx="4005450" cy="366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3"/>
          <p:cNvPicPr preferRelativeResize="0"/>
          <p:nvPr/>
        </p:nvPicPr>
        <p:blipFill rotWithShape="1">
          <a:blip r:embed="rId4">
            <a:alphaModFix/>
          </a:blip>
          <a:srcRect b="0" l="23105" r="23099" t="13494"/>
          <a:stretch/>
        </p:blipFill>
        <p:spPr>
          <a:xfrm>
            <a:off x="3981725" y="1386875"/>
            <a:ext cx="3792000" cy="328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60"/>
          <p:cNvSpPr txBox="1"/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/>
              <a:t>Neoplasias vesicales partes blandas</a:t>
            </a:r>
            <a:endParaRPr/>
          </a:p>
        </p:txBody>
      </p:sp>
      <p:sp>
        <p:nvSpPr>
          <p:cNvPr id="372" name="Google Shape;372;p60"/>
          <p:cNvSpPr txBox="1"/>
          <p:nvPr>
            <p:ph idx="1" type="body"/>
          </p:nvPr>
        </p:nvSpPr>
        <p:spPr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•"/>
            </a:pPr>
            <a:r>
              <a:rPr lang="es"/>
              <a:t>Más frecuentes corresponden a neoplasias musculares: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 Leiomiomas y leiomiosarcomas en adultos.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Rabdomiosarcomas en niños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1"/>
          <p:cNvSpPr txBox="1"/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:\Users\carlos guillermo\Pictures\imágenes 2\urología\vejiga blando leiomioma 35M 15-8816\vejiga blando leiomioma 15-8816 100x  (17).JPG" id="378" name="Google Shape;378;p6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38" y="0"/>
            <a:ext cx="9001200" cy="506370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61"/>
          <p:cNvSpPr txBox="1"/>
          <p:nvPr/>
        </p:nvSpPr>
        <p:spPr>
          <a:xfrm>
            <a:off x="2124075" y="411956"/>
            <a:ext cx="4968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LEIOMIOMA</a:t>
            </a:r>
            <a:r>
              <a:rPr b="0" i="0" lang="es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2"/>
          <p:cNvSpPr txBox="1"/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Patología de la próstata</a:t>
            </a:r>
            <a:br>
              <a:rPr lang="es">
                <a:solidFill>
                  <a:schemeClr val="lt1"/>
                </a:solidFill>
              </a:rPr>
            </a:br>
            <a:endParaRPr>
              <a:solidFill>
                <a:schemeClr val="lt1"/>
              </a:solidFill>
            </a:endParaRPr>
          </a:p>
        </p:txBody>
      </p:sp>
      <p:sp>
        <p:nvSpPr>
          <p:cNvPr id="385" name="Google Shape;385;p62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s"/>
              <a:t>Dr. Ivan Gallegos</a:t>
            </a:r>
            <a:endParaRPr/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s"/>
              <a:t>Universidad de Chile 2021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2400" y="0"/>
            <a:ext cx="462081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659606"/>
            <a:ext cx="6858000" cy="4504135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64"/>
          <p:cNvSpPr txBox="1"/>
          <p:nvPr/>
        </p:nvSpPr>
        <p:spPr>
          <a:xfrm>
            <a:off x="1258888" y="250031"/>
            <a:ext cx="4897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Histología Normal</a:t>
            </a: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5"/>
          <p:cNvSpPr txBox="1"/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u="sng">
                <a:solidFill>
                  <a:schemeClr val="lt1"/>
                </a:solidFill>
              </a:rPr>
              <a:t>Prostatitis </a:t>
            </a:r>
            <a:endParaRPr b="1" u="sng">
              <a:solidFill>
                <a:schemeClr val="lt1"/>
              </a:solidFill>
            </a:endParaRPr>
          </a:p>
        </p:txBody>
      </p:sp>
      <p:sp>
        <p:nvSpPr>
          <p:cNvPr id="402" name="Google Shape;402;p65"/>
          <p:cNvSpPr txBox="1"/>
          <p:nvPr>
            <p:ph idx="1" type="body"/>
          </p:nvPr>
        </p:nvSpPr>
        <p:spPr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•"/>
            </a:pPr>
            <a:r>
              <a:rPr b="1" lang="es" sz="2800"/>
              <a:t>Aguda.- Usualmente Gram (-)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b="1" lang="es" sz="2800"/>
              <a:t>                   Secundarias a ITUs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•"/>
            </a:pPr>
            <a:r>
              <a:rPr b="1" lang="es" sz="2800"/>
              <a:t>Crónica.- </a:t>
            </a:r>
            <a:r>
              <a:rPr b="1" lang="es" sz="2400"/>
              <a:t>post-aguda o no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b="1" lang="es" sz="2800"/>
              <a:t>                     Gram (-)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b="1" lang="es" sz="2800"/>
              <a:t>                     </a:t>
            </a:r>
            <a:r>
              <a:rPr b="1" lang="es" sz="2400"/>
              <a:t>Chlamydia.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•"/>
            </a:pPr>
            <a:r>
              <a:rPr b="1" lang="es" sz="2800"/>
              <a:t>Granulomatosa. Tuberculosa, micótica (raras)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b="1" lang="es" sz="2000"/>
              <a:t>                           </a:t>
            </a:r>
            <a:endParaRPr b="1" sz="20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0275" y="1553227"/>
            <a:ext cx="4757725" cy="344025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66"/>
          <p:cNvSpPr txBox="1"/>
          <p:nvPr>
            <p:ph idx="4294967295"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u="sng">
                <a:solidFill>
                  <a:schemeClr val="lt1"/>
                </a:solidFill>
              </a:rPr>
              <a:t>Prostatitis Granulomatosa </a:t>
            </a:r>
            <a:endParaRPr b="1" u="sng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7"/>
          <p:cNvSpPr txBox="1"/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Prostatitis Crónica</a:t>
            </a:r>
            <a:endParaRPr/>
          </a:p>
        </p:txBody>
      </p:sp>
      <p:sp>
        <p:nvSpPr>
          <p:cNvPr id="414" name="Google Shape;414;p67"/>
          <p:cNvSpPr txBox="1"/>
          <p:nvPr>
            <p:ph idx="1" type="body"/>
          </p:nvPr>
        </p:nvSpPr>
        <p:spPr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prostatitis cronica.jpg" id="415" name="Google Shape;415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1850" y="1291829"/>
            <a:ext cx="5161363" cy="3871913"/>
          </a:xfrm>
          <a:prstGeom prst="rect">
            <a:avLst/>
          </a:prstGeom>
          <a:noFill/>
          <a:ln cap="flat" cmpd="sng" w="9525">
            <a:solidFill>
              <a:srgbClr val="3366FF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prostatitis cronica2.jpg" id="416" name="Google Shape;416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78175" y="1315641"/>
            <a:ext cx="5103020" cy="3827857"/>
          </a:xfrm>
          <a:prstGeom prst="rect">
            <a:avLst/>
          </a:prstGeom>
          <a:noFill/>
          <a:ln cap="flat" cmpd="sng" w="9525">
            <a:solidFill>
              <a:srgbClr val="3366FF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8"/>
          <p:cNvSpPr txBox="1"/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u="sng">
                <a:solidFill>
                  <a:schemeClr val="lt1"/>
                </a:solidFill>
              </a:rPr>
              <a:t>Hiperplasia nodular</a:t>
            </a:r>
            <a:r>
              <a:rPr b="1" lang="es" u="sng"/>
              <a:t> </a:t>
            </a:r>
            <a:br>
              <a:rPr b="1" lang="es" u="sng"/>
            </a:br>
            <a:endParaRPr b="1" sz="3200" u="sng"/>
          </a:p>
        </p:txBody>
      </p:sp>
      <p:sp>
        <p:nvSpPr>
          <p:cNvPr id="422" name="Google Shape;422;p68"/>
          <p:cNvSpPr txBox="1"/>
          <p:nvPr>
            <p:ph idx="1" type="body"/>
          </p:nvPr>
        </p:nvSpPr>
        <p:spPr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t/>
            </a:r>
            <a:endParaRPr b="1"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•"/>
            </a:pPr>
            <a:r>
              <a:rPr b="1" lang="es"/>
              <a:t>Hiperplasia glandular y/o estromal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t/>
            </a:r>
            <a:endParaRPr b="1"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•"/>
            </a:pPr>
            <a:r>
              <a:rPr b="1" lang="es"/>
              <a:t>Zonas periuretral y transicional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t/>
            </a:r>
            <a:endParaRPr b="1"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t/>
            </a:r>
            <a:endParaRPr b="1"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t/>
            </a:r>
            <a:endParaRPr b="1"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403622"/>
            <a:ext cx="6858000" cy="4525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4"/>
          <p:cNvSpPr txBox="1"/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Cistitis intersticial (Ulcera de Hunner)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98" name="Google Shape;198;p34"/>
          <p:cNvSpPr txBox="1"/>
          <p:nvPr>
            <p:ph idx="1" type="body"/>
          </p:nvPr>
        </p:nvSpPr>
        <p:spPr>
          <a:xfrm>
            <a:off x="0" y="1221581"/>
            <a:ext cx="3492600" cy="3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t/>
            </a:r>
            <a:endParaRPr sz="28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•"/>
            </a:pPr>
            <a:r>
              <a:rPr lang="es" sz="2400"/>
              <a:t>Evolución crónica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•"/>
            </a:pPr>
            <a:r>
              <a:rPr lang="es" sz="2400"/>
              <a:t>Vejiga pequeña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•"/>
            </a:pPr>
            <a:r>
              <a:rPr lang="es" sz="2400"/>
              <a:t>Mujeres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•"/>
            </a:pPr>
            <a:r>
              <a:rPr lang="es" sz="2400"/>
              <a:t>Urgeincontinencia</a:t>
            </a:r>
            <a:endParaRPr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•"/>
            </a:pPr>
            <a:r>
              <a:rPr lang="es" sz="2400"/>
              <a:t>Inflamación crónica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•"/>
            </a:pPr>
            <a:r>
              <a:rPr lang="es" sz="2400"/>
              <a:t>Fibrosis transmural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•"/>
            </a:pPr>
            <a:r>
              <a:rPr lang="es" sz="2400"/>
              <a:t>Autoimune?</a:t>
            </a:r>
            <a:endParaRPr sz="2400"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t/>
            </a:r>
            <a:endParaRPr sz="2800">
              <a:solidFill>
                <a:schemeClr val="dk2"/>
              </a:solidFill>
            </a:endParaRPr>
          </a:p>
        </p:txBody>
      </p:sp>
      <p:pic>
        <p:nvPicPr>
          <p:cNvPr descr="caso59.jpg" id="199" name="Google Shape;199;p34"/>
          <p:cNvPicPr preferRelativeResize="0"/>
          <p:nvPr>
            <p:ph idx="2" type="clipArt"/>
          </p:nvPr>
        </p:nvPicPr>
        <p:blipFill rotWithShape="1">
          <a:blip r:embed="rId3">
            <a:alphaModFix/>
          </a:blip>
          <a:srcRect b="0" l="12962" r="12962" t="0"/>
          <a:stretch/>
        </p:blipFill>
        <p:spPr>
          <a:xfrm>
            <a:off x="3059113" y="1485900"/>
            <a:ext cx="5399088" cy="30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70"/>
          <p:cNvSpPr txBox="1"/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:\Users\carlos guillermo\Pictures\aaaaaaaa renal\E5010001.JPG" id="433" name="Google Shape;433;p7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71"/>
          <p:cNvSpPr txBox="1"/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:\Users\carlos guillermo\Pictures\aaaaaaaa renal\E5010002.JPG" id="439" name="Google Shape;439;p7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72"/>
          <p:cNvSpPr txBox="1"/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700" u="sng">
                <a:solidFill>
                  <a:schemeClr val="lt1"/>
                </a:solidFill>
              </a:rPr>
              <a:t>Cáncer de próstata</a:t>
            </a:r>
            <a:br>
              <a:rPr b="1" lang="es" sz="3700">
                <a:solidFill>
                  <a:schemeClr val="lt1"/>
                </a:solidFill>
              </a:rPr>
            </a:br>
            <a:r>
              <a:rPr b="1" lang="es" sz="3700">
                <a:solidFill>
                  <a:schemeClr val="lt1"/>
                </a:solidFill>
              </a:rPr>
              <a:t>Epidemiología</a:t>
            </a:r>
            <a:endParaRPr b="1" sz="3700" u="sng">
              <a:solidFill>
                <a:schemeClr val="lt1"/>
              </a:solidFill>
            </a:endParaRPr>
          </a:p>
        </p:txBody>
      </p:sp>
      <p:sp>
        <p:nvSpPr>
          <p:cNvPr id="445" name="Google Shape;445;p72"/>
          <p:cNvSpPr txBox="1"/>
          <p:nvPr>
            <p:ph idx="1" type="body"/>
          </p:nvPr>
        </p:nvSpPr>
        <p:spPr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845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Char char="•"/>
            </a:pPr>
            <a:r>
              <a:rPr b="1" lang="es" sz="2500"/>
              <a:t>Uno de los cánceres más frecuentes </a:t>
            </a:r>
            <a:endParaRPr sz="2500"/>
          </a:p>
          <a:p>
            <a:pPr indent="-29845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Char char="•"/>
            </a:pPr>
            <a:r>
              <a:rPr b="1" lang="es" sz="2500"/>
              <a:t>Incidencia mayores de 60a</a:t>
            </a:r>
            <a:endParaRPr sz="2500"/>
          </a:p>
          <a:p>
            <a:pPr indent="-29845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Char char="•"/>
            </a:pPr>
            <a:r>
              <a:rPr b="1" lang="es" sz="2500"/>
              <a:t>Cánceres latentes 50% a los 80a</a:t>
            </a:r>
            <a:endParaRPr sz="2500"/>
          </a:p>
          <a:p>
            <a:pPr indent="-29845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Char char="•"/>
            </a:pPr>
            <a:r>
              <a:rPr b="1" lang="es" sz="2500"/>
              <a:t>Andrógenos</a:t>
            </a:r>
            <a:endParaRPr sz="2500"/>
          </a:p>
          <a:p>
            <a:pPr indent="-29845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Char char="•"/>
            </a:pPr>
            <a:r>
              <a:rPr b="1" lang="es" sz="2500"/>
              <a:t>Genéticos.- familiares</a:t>
            </a:r>
            <a:endParaRPr sz="2500"/>
          </a:p>
          <a:p>
            <a:pPr indent="-29845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Char char="•"/>
            </a:pPr>
            <a:r>
              <a:rPr b="1" lang="es" sz="2500"/>
              <a:t>Asiáticos.- poca incidencia</a:t>
            </a:r>
            <a:endParaRPr sz="2500"/>
          </a:p>
          <a:p>
            <a:pPr indent="-29845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Char char="•"/>
            </a:pPr>
            <a:r>
              <a:rPr b="1" lang="es" sz="2500"/>
              <a:t>Negros americanos.- mayor incidencia </a:t>
            </a:r>
            <a:endParaRPr sz="2500"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t/>
            </a:r>
            <a:endParaRPr b="1" sz="25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3"/>
          <p:cNvSpPr txBox="1"/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u="sng">
                <a:solidFill>
                  <a:schemeClr val="lt1"/>
                </a:solidFill>
              </a:rPr>
              <a:t>Cáncer de próstata</a:t>
            </a:r>
            <a:br>
              <a:rPr b="1" lang="es" u="sng">
                <a:solidFill>
                  <a:schemeClr val="lt1"/>
                </a:solidFill>
              </a:rPr>
            </a:br>
            <a:r>
              <a:rPr b="1" lang="es">
                <a:solidFill>
                  <a:schemeClr val="lt1"/>
                </a:solidFill>
              </a:rPr>
              <a:t>anatomía patológica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451" name="Google Shape;451;p73"/>
          <p:cNvSpPr txBox="1"/>
          <p:nvPr>
            <p:ph idx="1" type="body"/>
          </p:nvPr>
        </p:nvSpPr>
        <p:spPr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t/>
            </a:r>
            <a:endParaRPr b="1" sz="2800"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•"/>
            </a:pPr>
            <a:r>
              <a:rPr b="1" lang="es"/>
              <a:t>Tipo histológico más frecuente</a:t>
            </a:r>
            <a:r>
              <a:rPr b="1" lang="es" sz="2800"/>
              <a:t>: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b="1" lang="es" sz="2800"/>
              <a:t>                                 Adenocarcinoma acinar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b="1" lang="es"/>
              <a:t> 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•"/>
            </a:pPr>
            <a:r>
              <a:rPr b="1" lang="es"/>
              <a:t>Localización más frecuente: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b="1" lang="es"/>
              <a:t>                             </a:t>
            </a:r>
            <a:r>
              <a:rPr b="1" lang="es" sz="2800"/>
              <a:t>Zona periférica de la glándula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74"/>
          <p:cNvSpPr txBox="1"/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u="sng">
                <a:solidFill>
                  <a:schemeClr val="lt1"/>
                </a:solidFill>
              </a:rPr>
              <a:t>Cáncer de próstata</a:t>
            </a:r>
            <a:br>
              <a:rPr b="1" lang="es" u="sng">
                <a:solidFill>
                  <a:schemeClr val="lt1"/>
                </a:solidFill>
              </a:rPr>
            </a:br>
            <a:r>
              <a:rPr b="1" lang="es">
                <a:solidFill>
                  <a:schemeClr val="lt1"/>
                </a:solidFill>
              </a:rPr>
              <a:t>anatomía patológica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457" name="Google Shape;457;p74"/>
          <p:cNvSpPr txBox="1"/>
          <p:nvPr>
            <p:ph idx="1" type="body"/>
          </p:nvPr>
        </p:nvSpPr>
        <p:spPr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t/>
            </a:r>
            <a:endParaRPr b="1" sz="2900"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b="1" lang="es" sz="2900"/>
              <a:t>FACTORES PRONÓSTICOS</a:t>
            </a:r>
            <a:endParaRPr sz="2900"/>
          </a:p>
          <a:p>
            <a:pPr indent="-29845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Char char="•"/>
            </a:pPr>
            <a:r>
              <a:rPr b="1" lang="es" sz="2500"/>
              <a:t>Gleason/Grupos ISUP-OMS ( grado histológico)</a:t>
            </a:r>
            <a:endParaRPr sz="2500"/>
          </a:p>
          <a:p>
            <a:pPr indent="-29845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Char char="•"/>
            </a:pPr>
            <a:r>
              <a:rPr b="1" lang="es" sz="2500"/>
              <a:t>Volumen tumoral</a:t>
            </a:r>
            <a:endParaRPr sz="2500"/>
          </a:p>
          <a:p>
            <a:pPr indent="-29845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Char char="•"/>
            </a:pPr>
            <a:r>
              <a:rPr b="1" lang="es" sz="2500"/>
              <a:t>Extensión extraprostática</a:t>
            </a:r>
            <a:endParaRPr b="1" sz="2500"/>
          </a:p>
          <a:p>
            <a:pPr indent="-298450" lvl="0" marL="342900" rtl="0" algn="l">
              <a:spcBef>
                <a:spcPts val="640"/>
              </a:spcBef>
              <a:spcAft>
                <a:spcPts val="0"/>
              </a:spcAft>
              <a:buSzPts val="2500"/>
              <a:buChar char="•"/>
            </a:pPr>
            <a:r>
              <a:rPr b="1" lang="es" sz="2500"/>
              <a:t>Vesículas seminales</a:t>
            </a:r>
            <a:endParaRPr b="1" sz="2500"/>
          </a:p>
          <a:p>
            <a:pPr indent="-298450" lvl="0" marL="342900" rtl="0" algn="l">
              <a:spcBef>
                <a:spcPts val="640"/>
              </a:spcBef>
              <a:spcAft>
                <a:spcPts val="0"/>
              </a:spcAft>
              <a:buSzPts val="2500"/>
              <a:buChar char="•"/>
            </a:pPr>
            <a:r>
              <a:rPr b="1" lang="es" sz="2500"/>
              <a:t>Linfonodos</a:t>
            </a:r>
            <a:endParaRPr b="1" sz="25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80222123050" id="462" name="Google Shape;462;p7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388" y="16669"/>
            <a:ext cx="8713800" cy="512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8847-2" id="467" name="Google Shape;467;p7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0"/>
            <a:ext cx="4876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68847-3" id="468" name="Google Shape;468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14550" y="627460"/>
            <a:ext cx="3657602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68847-4" id="469" name="Google Shape;469;p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67075" y="1168003"/>
            <a:ext cx="3657602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68847-1" id="470" name="Google Shape;470;p7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7"/>
          <p:cNvSpPr txBox="1"/>
          <p:nvPr>
            <p:ph type="title"/>
          </p:nvPr>
        </p:nvSpPr>
        <p:spPr>
          <a:xfrm>
            <a:off x="4695825" y="1772841"/>
            <a:ext cx="42369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Esquema grados de Gleason 2015</a:t>
            </a:r>
            <a:endParaRPr/>
          </a:p>
        </p:txBody>
      </p:sp>
      <p:pic>
        <p:nvPicPr>
          <p:cNvPr descr="IMG_4119.JPG" id="476" name="Google Shape;476;p77"/>
          <p:cNvPicPr preferRelativeResize="0"/>
          <p:nvPr/>
        </p:nvPicPr>
        <p:blipFill rotWithShape="1">
          <a:blip r:embed="rId3">
            <a:alphaModFix/>
          </a:blip>
          <a:srcRect b="7981" l="4170" r="2528" t="10579"/>
          <a:stretch/>
        </p:blipFill>
        <p:spPr>
          <a:xfrm rot="5400000">
            <a:off x="312144" y="579634"/>
            <a:ext cx="4606525" cy="3859214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78"/>
          <p:cNvSpPr txBox="1"/>
          <p:nvPr>
            <p:ph type="title"/>
          </p:nvPr>
        </p:nvSpPr>
        <p:spPr>
          <a:xfrm>
            <a:off x="685800" y="342900"/>
            <a:ext cx="77724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/>
              <a:t>Proposal for a new Grading System</a:t>
            </a:r>
            <a:endParaRPr sz="4000"/>
          </a:p>
        </p:txBody>
      </p:sp>
      <p:pic>
        <p:nvPicPr>
          <p:cNvPr id="482" name="Google Shape;482;p7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-16401" r="-16401" t="0"/>
          <a:stretch/>
        </p:blipFill>
        <p:spPr>
          <a:xfrm>
            <a:off x="734888" y="1364500"/>
            <a:ext cx="7509600" cy="309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78"/>
          <p:cNvSpPr txBox="1"/>
          <p:nvPr/>
        </p:nvSpPr>
        <p:spPr>
          <a:xfrm>
            <a:off x="971600" y="4463266"/>
            <a:ext cx="7496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five-year biochemical recurrence-free progression probabilities for radical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prostatectomy Grade Groups 1-5 were 96%, 88%, 63%, 48%, and 26%.</a:t>
            </a:r>
            <a:endParaRPr sz="11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1010001" id="488" name="Google Shape;488;p79"/>
          <p:cNvPicPr preferRelativeResize="0"/>
          <p:nvPr/>
        </p:nvPicPr>
        <p:blipFill rotWithShape="1">
          <a:blip r:embed="rId3">
            <a:alphaModFix/>
          </a:blip>
          <a:srcRect b="14437" l="5988" r="0" t="3950"/>
          <a:stretch/>
        </p:blipFill>
        <p:spPr>
          <a:xfrm>
            <a:off x="1219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5"/>
          <p:cNvSpPr txBox="1"/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Cistitis quística y glandular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5" name="Google Shape;205;p35"/>
          <p:cNvSpPr txBox="1"/>
          <p:nvPr>
            <p:ph idx="1" type="body"/>
          </p:nvPr>
        </p:nvSpPr>
        <p:spPr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•"/>
            </a:pPr>
            <a:r>
              <a:rPr lang="es"/>
              <a:t>Nidos de epitelio transicional en lámina propia  con cambio quístico o metaplasia columnar 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•"/>
            </a:pPr>
            <a:r>
              <a:rPr lang="es"/>
              <a:t>Asociada frecuentemente a inflamación crónica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•"/>
            </a:pPr>
            <a:r>
              <a:rPr lang="es"/>
              <a:t>Metaplasia mucinosa focal o extensa (riesgo de adenocarcinoma)</a:t>
            </a:r>
            <a:r>
              <a:rPr lang="es">
                <a:solidFill>
                  <a:schemeClr val="dk2"/>
                </a:solidFill>
              </a:rPr>
              <a:t> 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0" y="573881"/>
            <a:ext cx="6858000" cy="4491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81"/>
          <p:cNvSpPr txBox="1"/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u="sng">
                <a:solidFill>
                  <a:schemeClr val="lt1"/>
                </a:solidFill>
              </a:rPr>
              <a:t>Cáncer de próstata</a:t>
            </a:r>
            <a:br>
              <a:rPr b="1" lang="es" u="sng">
                <a:solidFill>
                  <a:schemeClr val="lt1"/>
                </a:solidFill>
              </a:rPr>
            </a:br>
            <a:r>
              <a:rPr b="1" lang="es">
                <a:solidFill>
                  <a:schemeClr val="lt1"/>
                </a:solidFill>
              </a:rPr>
              <a:t>diseminación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499" name="Google Shape;499;p81"/>
          <p:cNvSpPr txBox="1"/>
          <p:nvPr>
            <p:ph idx="1" type="body"/>
          </p:nvPr>
        </p:nvSpPr>
        <p:spPr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t/>
            </a:r>
            <a:endParaRPr b="1"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•"/>
            </a:pPr>
            <a:r>
              <a:rPr b="1" lang="es"/>
              <a:t>Metástasis ganglionares ilio-obturatrices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•"/>
            </a:pPr>
            <a:r>
              <a:rPr b="1" lang="es"/>
              <a:t>Metástasis óseas.- osteoblásticas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•"/>
            </a:pPr>
            <a:r>
              <a:rPr b="1" lang="es"/>
              <a:t>Invasión local.- vesículas seminales</a:t>
            </a:r>
            <a:endParaRPr b="1"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b="1" lang="es"/>
              <a:t>                               vejiga, recto </a:t>
            </a:r>
            <a:endParaRPr b="1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82"/>
          <p:cNvSpPr txBox="1"/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chemeClr val="lt1"/>
                </a:solidFill>
              </a:rPr>
              <a:t>Neoplasia intraepitelial (PIN)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505" name="Google Shape;505;p82"/>
          <p:cNvSpPr txBox="1"/>
          <p:nvPr>
            <p:ph idx="1" type="body"/>
          </p:nvPr>
        </p:nvSpPr>
        <p:spPr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•"/>
            </a:pPr>
            <a:r>
              <a:rPr lang="es" sz="2800"/>
              <a:t>Condición premaligna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•"/>
            </a:pPr>
            <a:r>
              <a:rPr lang="es" sz="2800"/>
              <a:t>Frecuentemente asociada al adenocarcinoma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•"/>
            </a:pPr>
            <a:r>
              <a:rPr lang="es" sz="2800"/>
              <a:t>Acinos revestidos por células epiteliales atípicas y células basales normotípicas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•"/>
            </a:pPr>
            <a:r>
              <a:rPr lang="es" sz="2800"/>
              <a:t>Marcador potencial de malignidad 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•"/>
            </a:pPr>
            <a:r>
              <a:rPr lang="es" sz="2800"/>
              <a:t>Eventual </a:t>
            </a:r>
            <a:r>
              <a:rPr lang="es" sz="2800"/>
              <a:t>Progresión </a:t>
            </a:r>
            <a:endParaRPr/>
          </a:p>
          <a:p>
            <a: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t/>
            </a:r>
            <a:endParaRPr sz="2800"/>
          </a:p>
          <a:p>
            <a: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t/>
            </a:r>
            <a:endParaRPr sz="28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83"/>
          <p:cNvSpPr txBox="1"/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:\Users\carlos guillermo\Pictures\hsjdd microscopía\urología\próstata uro mayo 2014 100OLYMP\E5010008.JPG" id="511" name="Google Shape;511;p8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953"/>
            <a:ext cx="9125100" cy="513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6"/>
          <p:cNvSpPr txBox="1"/>
          <p:nvPr>
            <p:ph type="title"/>
          </p:nvPr>
        </p:nvSpPr>
        <p:spPr>
          <a:xfrm>
            <a:off x="609600" y="342900"/>
            <a:ext cx="7772400" cy="857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Cistitis quística y glandular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1" name="Google Shape;211;p36"/>
          <p:cNvSpPr txBox="1"/>
          <p:nvPr>
            <p:ph idx="3" type="body"/>
          </p:nvPr>
        </p:nvSpPr>
        <p:spPr>
          <a:xfrm>
            <a:off x="0" y="5086350"/>
            <a:ext cx="609600" cy="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905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t/>
            </a:r>
            <a:endParaRPr sz="2400"/>
          </a:p>
        </p:txBody>
      </p:sp>
      <p:pic>
        <p:nvPicPr>
          <p:cNvPr id="212" name="Google Shape;21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588" y="1197769"/>
            <a:ext cx="3038475" cy="1735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3850" y="2965847"/>
            <a:ext cx="2996803" cy="20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08688" y="1762125"/>
            <a:ext cx="2262188" cy="338137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6"/>
          <p:cNvSpPr txBox="1"/>
          <p:nvPr/>
        </p:nvSpPr>
        <p:spPr>
          <a:xfrm>
            <a:off x="3589375" y="1200306"/>
            <a:ext cx="28194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Nidos de von Brunn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0" i="0" lang="es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Dilatación quística</a:t>
            </a:r>
            <a:endParaRPr b="0" i="0" sz="2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6" name="Google Shape;216;p36"/>
          <p:cNvSpPr txBox="1"/>
          <p:nvPr/>
        </p:nvSpPr>
        <p:spPr>
          <a:xfrm>
            <a:off x="4343400" y="3886200"/>
            <a:ext cx="19812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Metaplasia mucinosa</a:t>
            </a:r>
            <a:endParaRPr b="0" i="0" sz="2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17" name="Google Shape;217;p36"/>
          <p:cNvCxnSpPr/>
          <p:nvPr/>
        </p:nvCxnSpPr>
        <p:spPr>
          <a:xfrm>
            <a:off x="5364163" y="4083844"/>
            <a:ext cx="1512900" cy="2166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8" name="Google Shape;218;p36"/>
          <p:cNvCxnSpPr/>
          <p:nvPr/>
        </p:nvCxnSpPr>
        <p:spPr>
          <a:xfrm flipH="1">
            <a:off x="2078050" y="1370275"/>
            <a:ext cx="1545300" cy="4791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9" name="Google Shape;219;p36"/>
          <p:cNvCxnSpPr/>
          <p:nvPr/>
        </p:nvCxnSpPr>
        <p:spPr>
          <a:xfrm flipH="1">
            <a:off x="3013213" y="1732375"/>
            <a:ext cx="649200" cy="7014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7"/>
          <p:cNvSpPr txBox="1"/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Cistitis papilar y poliposa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5" name="Google Shape;225;p37"/>
          <p:cNvSpPr txBox="1"/>
          <p:nvPr>
            <p:ph idx="1" type="body"/>
          </p:nvPr>
        </p:nvSpPr>
        <p:spPr>
          <a:xfrm>
            <a:off x="323850" y="1485900"/>
            <a:ext cx="41721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•"/>
            </a:pPr>
            <a:r>
              <a:rPr lang="es" sz="2800"/>
              <a:t>Estructuras papilares revestidas por urotelio normotípico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•"/>
            </a:pPr>
            <a:r>
              <a:rPr lang="es" sz="2800"/>
              <a:t>Irritación crónica</a:t>
            </a:r>
            <a:endParaRPr sz="2800"/>
          </a:p>
        </p:txBody>
      </p:sp>
      <p:pic>
        <p:nvPicPr>
          <p:cNvPr id="226" name="Google Shape;226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5949" y="1471189"/>
            <a:ext cx="3001425" cy="36723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8"/>
          <p:cNvSpPr txBox="1"/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Neoplasias vesicales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2" name="Google Shape;232;p38"/>
          <p:cNvSpPr txBox="1"/>
          <p:nvPr>
            <p:ph idx="1" type="body"/>
          </p:nvPr>
        </p:nvSpPr>
        <p:spPr>
          <a:xfrm>
            <a:off x="685800" y="1485900"/>
            <a:ext cx="7772400" cy="3086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23850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Calibri"/>
              <a:buChar char="•"/>
            </a:pPr>
            <a:r>
              <a:rPr lang="es" sz="2900"/>
              <a:t>Epiteliales 95%</a:t>
            </a:r>
            <a:endParaRPr sz="2900"/>
          </a:p>
          <a:p>
            <a:pPr indent="-342900" lvl="0" marL="34290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s" sz="2900"/>
              <a:t>    </a:t>
            </a:r>
            <a:r>
              <a:rPr lang="es" sz="2500"/>
              <a:t>Papilomas </a:t>
            </a:r>
            <a:endParaRPr sz="2900"/>
          </a:p>
          <a:p>
            <a:pPr indent="-342900" lvl="0" marL="3429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s" sz="2500"/>
              <a:t>    Carcinomas transicionales/uroteliales,  adenocarcinomas, carcinomas epidermoides</a:t>
            </a:r>
            <a:endParaRPr sz="2900"/>
          </a:p>
          <a:p>
            <a:pPr indent="-342900" lvl="0" marL="3429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s" sz="2500"/>
              <a:t>    </a:t>
            </a:r>
            <a:endParaRPr sz="2900"/>
          </a:p>
          <a:p>
            <a:pPr indent="-323850" lvl="0" marL="34290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Calibri"/>
              <a:buChar char="•"/>
            </a:pPr>
            <a:r>
              <a:rPr lang="es" sz="2900"/>
              <a:t>Estromales 5%</a:t>
            </a:r>
            <a:endParaRPr sz="2900"/>
          </a:p>
          <a:p>
            <a:pPr indent="-342900" lvl="0" marL="34290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s" sz="2900"/>
              <a:t>    </a:t>
            </a:r>
            <a:r>
              <a:rPr lang="es" sz="2500"/>
              <a:t>Leiomiosarcomas y rabdomiosarcomas (adultos)</a:t>
            </a:r>
            <a:endParaRPr sz="2900"/>
          </a:p>
          <a:p>
            <a:pPr indent="-342900" lvl="0" marL="3429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s" sz="2500"/>
              <a:t>    Rabdomiosarcoma embrionario (sarcoma botrioides) (niños) </a:t>
            </a:r>
            <a:endParaRPr sz="25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9"/>
          <p:cNvSpPr txBox="1"/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chemeClr val="lt1"/>
                </a:solidFill>
              </a:rPr>
              <a:t>Carcinoma transicional/urotelial 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238" name="Google Shape;238;p39"/>
          <p:cNvSpPr txBox="1"/>
          <p:nvPr>
            <p:ph idx="1" type="body"/>
          </p:nvPr>
        </p:nvSpPr>
        <p:spPr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s"/>
              <a:t>    Epidemiología – Clínica: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s"/>
              <a:t>  -  3h : 1m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s"/>
              <a:t>  -  mayores de 50 a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s"/>
              <a:t>  -  paises industrializados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s"/>
              <a:t>  -  hematuria   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iseño predeterminado">
  <a:themeElements>
    <a:clrScheme name="Diseño predeterminado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