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handoutMasterIdLst>
    <p:handoutMasterId r:id="rId91"/>
  </p:handoutMasterIdLst>
  <p:sldIdLst>
    <p:sldId id="256" r:id="rId2"/>
    <p:sldId id="295" r:id="rId3"/>
    <p:sldId id="286" r:id="rId4"/>
    <p:sldId id="298" r:id="rId5"/>
    <p:sldId id="288" r:id="rId6"/>
    <p:sldId id="296" r:id="rId7"/>
    <p:sldId id="297" r:id="rId8"/>
    <p:sldId id="290" r:id="rId9"/>
    <p:sldId id="291" r:id="rId10"/>
    <p:sldId id="292" r:id="rId11"/>
    <p:sldId id="294" r:id="rId12"/>
    <p:sldId id="310" r:id="rId13"/>
    <p:sldId id="311" r:id="rId14"/>
    <p:sldId id="380" r:id="rId15"/>
    <p:sldId id="307" r:id="rId16"/>
    <p:sldId id="261" r:id="rId17"/>
    <p:sldId id="262" r:id="rId18"/>
    <p:sldId id="263" r:id="rId19"/>
    <p:sldId id="300" r:id="rId20"/>
    <p:sldId id="264" r:id="rId21"/>
    <p:sldId id="265" r:id="rId22"/>
    <p:sldId id="304" r:id="rId23"/>
    <p:sldId id="299" r:id="rId24"/>
    <p:sldId id="313" r:id="rId25"/>
    <p:sldId id="314" r:id="rId26"/>
    <p:sldId id="315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332" r:id="rId42"/>
    <p:sldId id="333" r:id="rId43"/>
    <p:sldId id="334" r:id="rId44"/>
    <p:sldId id="335" r:id="rId45"/>
    <p:sldId id="336" r:id="rId46"/>
    <p:sldId id="337" r:id="rId47"/>
    <p:sldId id="338" r:id="rId48"/>
    <p:sldId id="339" r:id="rId49"/>
    <p:sldId id="340" r:id="rId50"/>
    <p:sldId id="341" r:id="rId51"/>
    <p:sldId id="342" r:id="rId52"/>
    <p:sldId id="343" r:id="rId53"/>
    <p:sldId id="344" r:id="rId54"/>
    <p:sldId id="345" r:id="rId55"/>
    <p:sldId id="346" r:id="rId56"/>
    <p:sldId id="347" r:id="rId57"/>
    <p:sldId id="348" r:id="rId58"/>
    <p:sldId id="349" r:id="rId59"/>
    <p:sldId id="350" r:id="rId60"/>
    <p:sldId id="351" r:id="rId61"/>
    <p:sldId id="352" r:id="rId62"/>
    <p:sldId id="353" r:id="rId63"/>
    <p:sldId id="354" r:id="rId64"/>
    <p:sldId id="355" r:id="rId65"/>
    <p:sldId id="356" r:id="rId66"/>
    <p:sldId id="357" r:id="rId67"/>
    <p:sldId id="358" r:id="rId68"/>
    <p:sldId id="359" r:id="rId69"/>
    <p:sldId id="360" r:id="rId70"/>
    <p:sldId id="361" r:id="rId71"/>
    <p:sldId id="362" r:id="rId72"/>
    <p:sldId id="363" r:id="rId73"/>
    <p:sldId id="364" r:id="rId74"/>
    <p:sldId id="365" r:id="rId75"/>
    <p:sldId id="366" r:id="rId76"/>
    <p:sldId id="367" r:id="rId77"/>
    <p:sldId id="368" r:id="rId78"/>
    <p:sldId id="369" r:id="rId79"/>
    <p:sldId id="370" r:id="rId80"/>
    <p:sldId id="371" r:id="rId81"/>
    <p:sldId id="372" r:id="rId82"/>
    <p:sldId id="373" r:id="rId83"/>
    <p:sldId id="374" r:id="rId84"/>
    <p:sldId id="375" r:id="rId85"/>
    <p:sldId id="376" r:id="rId86"/>
    <p:sldId id="377" r:id="rId87"/>
    <p:sldId id="378" r:id="rId88"/>
    <p:sldId id="379" r:id="rId89"/>
  </p:sldIdLst>
  <p:sldSz cx="9144000" cy="6858000" type="screen4x3"/>
  <p:notesSz cx="7099300" cy="1023461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2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2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2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2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00009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08" y="6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smtClean="0"/>
            </a:lvl1pPr>
          </a:lstStyle>
          <a:p>
            <a:pPr>
              <a:defRPr/>
            </a:pPr>
            <a:fld id="{8A99E390-6830-4407-BD97-6D2A539F2B3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DCB61-3091-45BD-AB6B-E76D674C76D2}" type="datetimeFigureOut">
              <a:rPr lang="es-CL" smtClean="0"/>
              <a:t>31-05-2022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6E593-6240-4AAF-8D52-9FF3679B10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2322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Alteraciones cromosómicas, como las que afectan a CDKN2A, RB1 y E2F3, y un gran número de mutaciones genéticas, incluidas mutaciones recurrentes en TP53, FGFR3 y PIK3CA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3" name="Google Shape;553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El subtipo molecular parece asociarse con el beneficio de la NAC basada en cisplatino.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Estudio multiinstitucional demostró, utilizando una clasificación de 4 grupos, luminales, luminal-infiltrados, basales o claudin-baja19.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Informó que NAC confiere el mayor beneficio clínico a los pacientes con tumores basales, independiente de la respuesta patológica en este subtipo.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 subconjunto de otros pacientes de otros subtipos moleculares se beneficiaron de NAC.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cdbe439c95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cdbe439c95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cdbe439c95_0_2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1bf7f8fbc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11bf7f8fbc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1bf7f8fbc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11bf7f8fbc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1bf7f8fbc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11bf7f8fbc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80015-4C05-473B-99FA-6A7FAA3DD92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D5FA4-63CE-4C80-988F-0F036E971FE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5275B-305D-4536-B585-FA0D38C811D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F795F-D09D-455A-AC12-FDDFAAB93B3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s-MX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874B1-4805-4EEA-B568-26CDC2F489E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C4186-9F20-404D-82B4-CE07138F781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3A27F-2096-4CD3-810E-CD5E1DCE204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03EE3-D5CC-4359-A52B-4BC44D40566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s-MX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C1E47-3596-4AA6-BC48-934ED548E41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A0DF2-8244-4CC9-9EE0-5CCE9AB7710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F620A-098E-42E8-9A10-2F0A4C8C75D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23AE8-24E7-487B-B4C7-B8794660F27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5B81E-A9F8-426F-87DF-13FA367B96B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EAA67-E52A-428A-A501-E5FCE68F6D9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8662B-549B-4E44-BA78-61D3F875C9B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293B9-6C09-47DB-A2B9-4560D793014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F778D-5A13-448B-8891-64FDED61311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2B20012D-3150-4682-9AAC-54E5EC97C73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igallegos@hcuch.c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9.png"/><Relationship Id="rId4" Type="http://schemas.openxmlformats.org/officeDocument/2006/relationships/oleObject" Target="../embeddings/oleObject9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19.png"/><Relationship Id="rId4" Type="http://schemas.openxmlformats.org/officeDocument/2006/relationships/oleObject" Target="../embeddings/oleObject18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.png"/><Relationship Id="rId4" Type="http://schemas.openxmlformats.org/officeDocument/2006/relationships/oleObject" Target="../embeddings/oleObject4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dirty="0">
                <a:solidFill>
                  <a:schemeClr val="tx1"/>
                </a:solidFill>
                <a:ea typeface="ＭＳ Ｐゴシック" pitchFamily="2" charset="-128"/>
              </a:rPr>
              <a:t>Patología de la Vejiga y Próstata</a:t>
            </a:r>
            <a:r>
              <a:rPr lang="es-ES_tradnl" dirty="0">
                <a:solidFill>
                  <a:schemeClr val="bg1"/>
                </a:solidFill>
                <a:ea typeface="ＭＳ Ｐゴシック" pitchFamily="2" charset="-128"/>
              </a:rPr>
              <a:t> </a:t>
            </a:r>
            <a:endParaRPr lang="es-ES" dirty="0">
              <a:solidFill>
                <a:schemeClr val="bg1"/>
              </a:solidFill>
              <a:ea typeface="ＭＳ Ｐゴシック" pitchFamily="2" charset="-128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140968"/>
            <a:ext cx="6400800" cy="1752600"/>
          </a:xfrm>
        </p:spPr>
        <p:txBody>
          <a:bodyPr/>
          <a:lstStyle/>
          <a:p>
            <a:pPr eaLnBrk="1" hangingPunct="1"/>
            <a:r>
              <a:rPr lang="es-MX" dirty="0">
                <a:ea typeface="ＭＳ Ｐゴシック" pitchFamily="2" charset="-128"/>
              </a:rPr>
              <a:t>Curso </a:t>
            </a:r>
            <a:r>
              <a:rPr lang="es-CL" dirty="0">
                <a:ea typeface="ＭＳ Ｐゴシック" pitchFamily="2" charset="-128"/>
              </a:rPr>
              <a:t>IV año Medicina</a:t>
            </a:r>
          </a:p>
          <a:p>
            <a:pPr eaLnBrk="1" hangingPunct="1"/>
            <a:r>
              <a:rPr lang="es-CL" dirty="0">
                <a:ea typeface="ＭＳ Ｐゴシック" pitchFamily="2" charset="-128"/>
              </a:rPr>
              <a:t>2022</a:t>
            </a:r>
            <a:endParaRPr lang="es-MX" dirty="0">
              <a:ea typeface="ＭＳ Ｐゴシック" pitchFamily="2" charset="-12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316F7C7-AFEB-9CCA-1431-236D4247D2E0}"/>
              </a:ext>
            </a:extLst>
          </p:cNvPr>
          <p:cNvSpPr txBox="1"/>
          <p:nvPr/>
        </p:nvSpPr>
        <p:spPr>
          <a:xfrm>
            <a:off x="179512" y="4509120"/>
            <a:ext cx="45365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L" sz="1400" b="0" i="0" u="none" strike="noStrike" dirty="0">
                <a:effectLst/>
                <a:latin typeface="+mj-lt"/>
              </a:rPr>
              <a:t>Dr. Iván Gallegos </a:t>
            </a:r>
            <a:endParaRPr lang="es-CL" sz="1400" b="0" dirty="0">
              <a:effectLst/>
              <a:latin typeface="+mj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L" sz="1400" b="0" i="0" u="none" strike="noStrike" dirty="0">
                <a:effectLst/>
                <a:latin typeface="+mj-lt"/>
              </a:rPr>
              <a:t>Profesor Asociado</a:t>
            </a:r>
            <a:endParaRPr lang="es-CL" sz="1400" b="0" dirty="0">
              <a:effectLst/>
              <a:latin typeface="+mj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L" sz="1400" b="0" i="0" u="none" strike="noStrike" dirty="0">
                <a:effectLst/>
                <a:latin typeface="+mj-lt"/>
              </a:rPr>
              <a:t>Jefe de Servicio Anatomía Patológica</a:t>
            </a:r>
            <a:endParaRPr lang="es-CL" sz="1400" b="0" dirty="0">
              <a:effectLst/>
              <a:latin typeface="+mj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L" sz="1400" b="0" i="0" u="none" strike="noStrike" dirty="0">
                <a:effectLst/>
                <a:latin typeface="+mj-lt"/>
              </a:rPr>
              <a:t>Hospital Clínico</a:t>
            </a:r>
            <a:endParaRPr lang="es-CL" sz="1400" b="0" dirty="0">
              <a:effectLst/>
              <a:latin typeface="+mj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L" sz="1400" b="0" i="0" u="none" strike="noStrike" dirty="0">
                <a:effectLst/>
                <a:latin typeface="+mj-lt"/>
              </a:rPr>
              <a:t>Sub-Director Departamento Anatomía Patológica</a:t>
            </a:r>
            <a:endParaRPr lang="es-CL" sz="1400" b="0" dirty="0">
              <a:effectLst/>
              <a:latin typeface="+mj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L" sz="1400" b="0" i="0" u="none" strike="noStrike" dirty="0">
                <a:effectLst/>
                <a:latin typeface="+mj-lt"/>
              </a:rPr>
              <a:t>Universidad de Chile</a:t>
            </a:r>
            <a:endParaRPr lang="es-CL" sz="1400" b="0" dirty="0">
              <a:effectLst/>
              <a:latin typeface="+mj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L" sz="1400" b="0" i="0" u="none" strike="noStrike" dirty="0">
                <a:effectLst/>
                <a:latin typeface="+mj-lt"/>
              </a:rPr>
              <a:t>Jefe Técnico </a:t>
            </a:r>
            <a:r>
              <a:rPr lang="es-CL" sz="1400" b="0" i="0" u="none" strike="noStrike" dirty="0" err="1">
                <a:effectLst/>
                <a:latin typeface="+mj-lt"/>
              </a:rPr>
              <a:t>Citolab</a:t>
            </a:r>
            <a:endParaRPr lang="es-CL" sz="1400" b="0" dirty="0">
              <a:effectLst/>
              <a:latin typeface="+mj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L" sz="1400" b="0" i="0" u="none" strike="noStrike" dirty="0" err="1">
                <a:effectLst/>
                <a:latin typeface="+mj-lt"/>
              </a:rPr>
              <a:t>Uropatólogo</a:t>
            </a:r>
            <a:r>
              <a:rPr lang="es-CL" sz="1400" b="0" i="0" u="none" strike="noStrike" dirty="0">
                <a:effectLst/>
                <a:latin typeface="+mj-lt"/>
              </a:rPr>
              <a:t> </a:t>
            </a:r>
            <a:r>
              <a:rPr lang="es-CL" sz="1400" b="0" i="0" u="none" strike="noStrike" dirty="0" err="1">
                <a:effectLst/>
                <a:latin typeface="+mj-lt"/>
              </a:rPr>
              <a:t>Urofusión</a:t>
            </a:r>
            <a:r>
              <a:rPr lang="es-CL" sz="1400" b="0" i="0" u="none" strike="noStrike" dirty="0">
                <a:effectLst/>
                <a:latin typeface="+mj-lt"/>
              </a:rPr>
              <a:t> - APLAB</a:t>
            </a:r>
            <a:endParaRPr lang="es-CL" sz="1400" b="0" dirty="0">
              <a:effectLst/>
              <a:latin typeface="+mj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s-CL" sz="1400" b="0" dirty="0">
                <a:effectLst/>
                <a:latin typeface="+mj-lt"/>
              </a:rPr>
            </a:br>
            <a:r>
              <a:rPr lang="es-CL" sz="1400" b="0" i="0" u="sng" strike="noStrike" dirty="0">
                <a:effectLst/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igallegos@hcuch.cl</a:t>
            </a:r>
            <a:r>
              <a:rPr lang="es-CL" sz="1400" b="0" i="0" u="none" strike="noStrike" dirty="0">
                <a:effectLst/>
                <a:latin typeface="+mj-lt"/>
              </a:rPr>
              <a:t> / </a:t>
            </a:r>
            <a:r>
              <a:rPr lang="es-CL" sz="1400" b="0" i="0" u="sng" strike="noStrike" dirty="0">
                <a:effectLst/>
                <a:latin typeface="+mj-lt"/>
              </a:rPr>
              <a:t>igallegosmendez@gmail.com</a:t>
            </a:r>
            <a:endParaRPr lang="es-C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>
                <a:solidFill>
                  <a:schemeClr val="tx1"/>
                </a:solidFill>
                <a:ea typeface="ＭＳ Ｐゴシック" pitchFamily="2" charset="-128"/>
              </a:rPr>
              <a:t>Neoplasias vesicales </a:t>
            </a:r>
            <a:endParaRPr lang="es-ES">
              <a:solidFill>
                <a:schemeClr val="tx1"/>
              </a:solidFill>
              <a:ea typeface="ＭＳ Ｐゴシック" pitchFamily="2" charset="-128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CL" dirty="0">
                <a:ea typeface="ＭＳ Ｐゴシック" pitchFamily="2" charset="-128"/>
              </a:rPr>
              <a:t>Carcinoma transicional/urotelial </a:t>
            </a:r>
            <a:endParaRPr lang="es-CL" sz="2800" dirty="0">
              <a:ea typeface="ＭＳ Ｐゴシック" pitchFamily="2" charset="-128"/>
            </a:endParaRPr>
          </a:p>
          <a:p>
            <a:pPr eaLnBrk="1" hangingPunct="1">
              <a:buFontTx/>
              <a:buNone/>
            </a:pPr>
            <a:r>
              <a:rPr lang="es-CL" dirty="0">
                <a:ea typeface="ＭＳ Ｐゴシック" pitchFamily="2" charset="-128"/>
              </a:rPr>
              <a:t>Factores de riesgo:    </a:t>
            </a:r>
          </a:p>
          <a:p>
            <a:pPr eaLnBrk="1" hangingPunct="1">
              <a:buFontTx/>
              <a:buNone/>
            </a:pPr>
            <a:r>
              <a:rPr lang="es-CL" dirty="0">
                <a:ea typeface="ＭＳ Ｐゴシック" pitchFamily="2" charset="-128"/>
              </a:rPr>
              <a:t>- colorantes sintéticos</a:t>
            </a:r>
            <a:endParaRPr lang="es-CL" sz="2800" dirty="0">
              <a:ea typeface="ＭＳ Ｐゴシック" pitchFamily="2" charset="-128"/>
            </a:endParaRPr>
          </a:p>
          <a:p>
            <a:pPr eaLnBrk="1" hangingPunct="1">
              <a:buFontTx/>
              <a:buNone/>
            </a:pPr>
            <a:r>
              <a:rPr lang="es-CL" dirty="0">
                <a:ea typeface="ＭＳ Ｐゴシック" pitchFamily="2" charset="-128"/>
              </a:rPr>
              <a:t>- tabaco.</a:t>
            </a:r>
          </a:p>
          <a:p>
            <a:pPr eaLnBrk="1" hangingPunct="1">
              <a:buFontTx/>
              <a:buNone/>
            </a:pPr>
            <a:r>
              <a:rPr lang="es-CL" dirty="0">
                <a:ea typeface="ＭＳ Ｐゴシック" pitchFamily="2" charset="-128"/>
              </a:rPr>
              <a:t>- </a:t>
            </a:r>
            <a:r>
              <a:rPr lang="es-CL" sz="2800" dirty="0">
                <a:ea typeface="ＭＳ Ｐゴシック" pitchFamily="2" charset="-128"/>
              </a:rPr>
              <a:t>hidrocarburos policíclicos aromáticos</a:t>
            </a:r>
          </a:p>
          <a:p>
            <a:pPr eaLnBrk="1" hangingPunct="1">
              <a:buFontTx/>
              <a:buNone/>
            </a:pPr>
            <a:r>
              <a:rPr lang="es-CL" dirty="0">
                <a:ea typeface="ＭＳ Ｐゴシック" pitchFamily="2" charset="-128"/>
              </a:rPr>
              <a:t>- inflamación crónica</a:t>
            </a:r>
            <a:endParaRPr lang="es-ES" dirty="0">
              <a:ea typeface="ＭＳ Ｐゴシック" pitchFamily="2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es-CL">
                <a:solidFill>
                  <a:schemeClr val="tx1"/>
                </a:solidFill>
                <a:ea typeface="ＭＳ Ｐゴシック" pitchFamily="2" charset="-128"/>
              </a:rPr>
              <a:t>Neoplasias vesicales</a:t>
            </a:r>
            <a:r>
              <a:rPr lang="es-CL">
                <a:ea typeface="ＭＳ Ｐゴシック" pitchFamily="2" charset="-128"/>
              </a:rPr>
              <a:t> </a:t>
            </a:r>
            <a:endParaRPr lang="es-ES">
              <a:ea typeface="ＭＳ Ｐゴシック" pitchFamily="2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CL" dirty="0">
                <a:ea typeface="ＭＳ Ｐゴシック" pitchFamily="2" charset="-128"/>
              </a:rPr>
              <a:t>Carcinoma transicional/urotelial </a:t>
            </a:r>
            <a:endParaRPr lang="es-CL" sz="2800" dirty="0">
              <a:ea typeface="ＭＳ Ｐゴシック" pitchFamily="2" charset="-128"/>
            </a:endParaRPr>
          </a:p>
          <a:p>
            <a:pPr eaLnBrk="1" hangingPunct="1">
              <a:buFontTx/>
              <a:buNone/>
            </a:pPr>
            <a:r>
              <a:rPr lang="es-CL" sz="2800" dirty="0">
                <a:ea typeface="ＭＳ Ｐゴシック" pitchFamily="2" charset="-128"/>
              </a:rPr>
              <a:t>     </a:t>
            </a:r>
          </a:p>
          <a:p>
            <a:pPr eaLnBrk="1" hangingPunct="1">
              <a:buFontTx/>
              <a:buNone/>
            </a:pPr>
            <a:r>
              <a:rPr lang="es-CL" sz="2800" dirty="0">
                <a:ea typeface="ＭＳ Ｐゴシック" pitchFamily="2" charset="-128"/>
              </a:rPr>
              <a:t>  Fa</a:t>
            </a:r>
            <a:r>
              <a:rPr lang="es-CL" sz="2800" b="1" dirty="0">
                <a:ea typeface="ＭＳ Ｐゴシック" pitchFamily="2" charset="-128"/>
              </a:rPr>
              <a:t>ctores pronósticos:</a:t>
            </a:r>
          </a:p>
          <a:p>
            <a:pPr eaLnBrk="1" hangingPunct="1">
              <a:buFontTx/>
              <a:buNone/>
            </a:pPr>
            <a:r>
              <a:rPr lang="es-CL" sz="2800" dirty="0">
                <a:ea typeface="ＭＳ Ｐゴシック" pitchFamily="2" charset="-128"/>
              </a:rPr>
              <a:t>       Grado de pleomorfismo nuclear I-II-III</a:t>
            </a:r>
          </a:p>
          <a:p>
            <a:pPr eaLnBrk="1" hangingPunct="1">
              <a:buFontTx/>
              <a:buNone/>
            </a:pPr>
            <a:r>
              <a:rPr lang="es-CL" sz="2800" dirty="0">
                <a:ea typeface="ＭＳ Ｐゴシック" pitchFamily="2" charset="-128"/>
              </a:rPr>
              <a:t>       Profundidad de invasión (muscular propia)</a:t>
            </a:r>
          </a:p>
          <a:p>
            <a:pPr eaLnBrk="1" hangingPunct="1">
              <a:buFontTx/>
              <a:buNone/>
            </a:pPr>
            <a:r>
              <a:rPr lang="es-CL" sz="2800" dirty="0">
                <a:ea typeface="ＭＳ Ｐゴシック" pitchFamily="2" charset="-128"/>
              </a:rPr>
              <a:t>       Recidivas vesicales</a:t>
            </a:r>
          </a:p>
          <a:p>
            <a:pPr eaLnBrk="1" hangingPunct="1">
              <a:buFontTx/>
              <a:buNone/>
            </a:pPr>
            <a:r>
              <a:rPr lang="es-CL" sz="2800" dirty="0">
                <a:ea typeface="ＭＳ Ｐゴシック" pitchFamily="2" charset="-128"/>
              </a:rPr>
              <a:t>       </a:t>
            </a:r>
            <a:r>
              <a:rPr lang="es-CL" sz="2800" dirty="0" err="1">
                <a:ea typeface="ＭＳ Ｐゴシック" pitchFamily="2" charset="-128"/>
              </a:rPr>
              <a:t>Multicentricidad</a:t>
            </a:r>
            <a:endParaRPr lang="es-CL" sz="2800" dirty="0">
              <a:ea typeface="ＭＳ Ｐゴシック" pitchFamily="2" charset="-128"/>
            </a:endParaRPr>
          </a:p>
          <a:p>
            <a:pPr eaLnBrk="1" hangingPunct="1"/>
            <a:endParaRPr lang="es-CL" sz="2800" dirty="0">
              <a:ea typeface="ＭＳ Ｐゴシック" pitchFamily="2" charset="-128"/>
            </a:endParaRPr>
          </a:p>
          <a:p>
            <a:pPr eaLnBrk="1" hangingPunct="1">
              <a:buFontTx/>
              <a:buNone/>
            </a:pPr>
            <a:r>
              <a:rPr lang="es-CL" sz="2800" dirty="0">
                <a:ea typeface="ＭＳ Ｐゴシック" pitchFamily="2" charset="-128"/>
              </a:rPr>
              <a:t>    </a:t>
            </a:r>
            <a:endParaRPr lang="es-CL" dirty="0">
              <a:ea typeface="ＭＳ Ｐゴシック" pitchFamily="2" charset="-128"/>
            </a:endParaRPr>
          </a:p>
          <a:p>
            <a:pPr eaLnBrk="1" hangingPunct="1">
              <a:buFontTx/>
              <a:buNone/>
            </a:pPr>
            <a:r>
              <a:rPr lang="es-CL" sz="2800" dirty="0">
                <a:ea typeface="ＭＳ Ｐゴシック" pitchFamily="2" charset="-128"/>
              </a:rPr>
              <a:t>     </a:t>
            </a:r>
          </a:p>
          <a:p>
            <a:pPr eaLnBrk="1" hangingPunct="1">
              <a:buFontTx/>
              <a:buNone/>
            </a:pPr>
            <a:r>
              <a:rPr lang="es-CL" dirty="0">
                <a:ea typeface="ＭＳ Ｐゴシック" pitchFamily="2" charset="-128"/>
              </a:rPr>
              <a:t>    </a:t>
            </a:r>
            <a:endParaRPr lang="es-ES" dirty="0">
              <a:ea typeface="ＭＳ Ｐゴシック" pitchFamily="2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Clasificación Molecular </a:t>
            </a:r>
            <a:endParaRPr/>
          </a:p>
        </p:txBody>
      </p:sp>
      <p:sp>
        <p:nvSpPr>
          <p:cNvPr id="530" name="Google Shape;530;p7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Primera vía (papilar): 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- NUPBPM =&gt; CaU Papilar BG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- Mutación de FGFR3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Segunda vía (plana): 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/>
              <a:t>Displasia =&gt; CIS urinario =&gt;  CaU Invasor AG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/>
              <a:t>Mutación p53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14500"/>
            <a:ext cx="9144000" cy="3406380"/>
          </a:xfrm>
          <a:prstGeom prst="rect">
            <a:avLst/>
          </a:prstGeom>
          <a:noFill/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36" name="Google Shape;536;p8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Clasificación Molecular NMIBC</a:t>
            </a:r>
            <a:endParaRPr/>
          </a:p>
        </p:txBody>
      </p:sp>
      <p:sp>
        <p:nvSpPr>
          <p:cNvPr id="537" name="Google Shape;537;p80"/>
          <p:cNvSpPr txBox="1"/>
          <p:nvPr/>
        </p:nvSpPr>
        <p:spPr>
          <a:xfrm>
            <a:off x="1249650" y="5286925"/>
            <a:ext cx="6921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Hedegaard, J.; Lamy, P.; Nordentoft, I.; Algaba, F.; Høyer, S.; Ulhøi, B.P.; Vang, S.; Reinert, T.; Hermann, G.G.; Mogensen, K.; et al. Comprehensive Transcriptional Analysis of Early-Stage Urothelial Carcinoma. Cancer Cell 2016, 30, 27–42.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77750"/>
            <a:ext cx="9144000" cy="5241550"/>
          </a:xfrm>
          <a:prstGeom prst="rect">
            <a:avLst/>
          </a:prstGeom>
          <a:noFill/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57" name="Google Shape;557;p83"/>
          <p:cNvSpPr txBox="1">
            <a:spLocks noGrp="1"/>
          </p:cNvSpPr>
          <p:nvPr>
            <p:ph type="title"/>
          </p:nvPr>
        </p:nvSpPr>
        <p:spPr>
          <a:xfrm>
            <a:off x="628650" y="1248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/>
              <a:t>Clasificación Molecular </a:t>
            </a:r>
            <a:br>
              <a:rPr lang="en-US" sz="3600"/>
            </a:br>
            <a:r>
              <a:rPr lang="en-US" sz="3600"/>
              <a:t>Uso clinico eventual MIBC</a:t>
            </a:r>
            <a:endParaRPr sz="3600"/>
          </a:p>
        </p:txBody>
      </p:sp>
      <p:sp>
        <p:nvSpPr>
          <p:cNvPr id="558" name="Google Shape;558;p83"/>
          <p:cNvSpPr txBox="1"/>
          <p:nvPr/>
        </p:nvSpPr>
        <p:spPr>
          <a:xfrm>
            <a:off x="1021325" y="6519300"/>
            <a:ext cx="6921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Int. J. Mol. Sci. 2020, 21, 5670; doi:10.3390/ijms21165670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6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es-CL" sz="4000" dirty="0">
                <a:ea typeface="ＭＳ Ｐゴシック" pitchFamily="2" charset="-128"/>
              </a:rPr>
              <a:t>Carcinoma transicional/urotelial </a:t>
            </a:r>
          </a:p>
        </p:txBody>
      </p:sp>
      <p:graphicFrame>
        <p:nvGraphicFramePr>
          <p:cNvPr id="4098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042988" y="1525588"/>
          <a:ext cx="6985000" cy="530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Image" r:id="rId2" imgW="3514286" imgH="2666667" progId="PhotoDeluxeBusiness.Image.1">
                  <p:embed/>
                </p:oleObj>
              </mc:Choice>
              <mc:Fallback>
                <p:oleObj name="Image" r:id="rId2" imgW="3514286" imgH="2666667" progId="PhotoDeluxeBusiness.Image.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525588"/>
                        <a:ext cx="6985000" cy="5300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/>
              <a:t>Evolución de Lesiones </a:t>
            </a:r>
            <a:endParaRPr sz="3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/>
              <a:t>Uroteliales Papilares No Invasivas</a:t>
            </a:r>
            <a:endParaRPr sz="3600"/>
          </a:p>
        </p:txBody>
      </p:sp>
      <p:pic>
        <p:nvPicPr>
          <p:cNvPr id="209" name="Google Shape;20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787" y="1701800"/>
            <a:ext cx="8542687" cy="4089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Lesiones Uroteliales Papilares </a:t>
            </a:r>
            <a:endParaRPr sz="3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No invasivas</a:t>
            </a:r>
            <a:endParaRPr sz="3700"/>
          </a:p>
        </p:txBody>
      </p:sp>
      <p:sp>
        <p:nvSpPr>
          <p:cNvPr id="216" name="Google Shape;216;p3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Neoplasia Urotelial Papilar de Bajo Potencial Maligno:</a:t>
            </a: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100"/>
              <a:t>Papilas bien definidas, urotelio aspecto hiperplásico, mínima atipía y proliferación. Recurrencia 7-30%. Progresión mínima.</a:t>
            </a:r>
            <a:endParaRPr sz="21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Carcinoma Urotelial de Bajo Grado:</a:t>
            </a: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100"/>
              <a:t>Papilas bien definidas, urotelio leve atipía, aspecto ordenado, baja proliferación. Recurrencia hasta 50%. Progresión &lt;10%.</a:t>
            </a:r>
            <a:endParaRPr sz="21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Carcinoma Urotelial No invasivo de Alto grado:</a:t>
            </a: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100"/>
              <a:t>Papilas peor formadas, Urotelio atipia moderada o severa, aspecto desordenado, alta proliferación. Recurrencia alta. Progresión 15-50%</a:t>
            </a:r>
            <a:endParaRPr sz="21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54864" lvl="0" indent="0" algn="l" rtl="0">
              <a:spcBef>
                <a:spcPts val="0"/>
              </a:spcBef>
              <a:spcAft>
                <a:spcPts val="0"/>
              </a:spcAft>
              <a:buClr>
                <a:srgbClr val="EBE6CD"/>
              </a:buClr>
              <a:buSzPts val="4600"/>
              <a:buFont typeface="Rockwell"/>
              <a:buNone/>
            </a:pPr>
            <a:r>
              <a:rPr lang="en-US"/>
              <a:t>Neoplasia Urotelial Papilar de Bajo Potencial Maligno</a:t>
            </a:r>
            <a:endParaRPr/>
          </a:p>
        </p:txBody>
      </p:sp>
      <p:pic>
        <p:nvPicPr>
          <p:cNvPr id="222" name="Google Shape;222;p32" descr="P10100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54692" y="1646238"/>
            <a:ext cx="6034500" cy="452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4213" y="188913"/>
            <a:ext cx="7773987" cy="915987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es-CL" dirty="0">
                <a:solidFill>
                  <a:schemeClr val="tx2">
                    <a:lumMod val="60000"/>
                    <a:lumOff val="40000"/>
                  </a:schemeClr>
                </a:solidFill>
                <a:ea typeface="ＭＳ Ｐゴシック" pitchFamily="2" charset="-128"/>
              </a:rPr>
              <a:t>Carcinoma papilar bajo grado</a:t>
            </a:r>
            <a:endParaRPr lang="es-ES" dirty="0">
              <a:solidFill>
                <a:schemeClr val="tx2">
                  <a:lumMod val="60000"/>
                  <a:lumOff val="40000"/>
                </a:schemeClr>
              </a:solidFill>
              <a:ea typeface="ＭＳ Ｐゴシック" pitchFamily="2" charset="-128"/>
            </a:endParaRPr>
          </a:p>
        </p:txBody>
      </p:sp>
      <p:pic>
        <p:nvPicPr>
          <p:cNvPr id="18439" name="Imagen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2133600"/>
            <a:ext cx="4491038" cy="350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Imagen 1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33600"/>
            <a:ext cx="454025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es-CL">
                <a:solidFill>
                  <a:schemeClr val="tx1"/>
                </a:solidFill>
                <a:ea typeface="ＭＳ Ｐゴシック" pitchFamily="2" charset="-128"/>
              </a:rPr>
              <a:t>Pared vesical</a:t>
            </a:r>
            <a:endParaRPr lang="es-ES">
              <a:solidFill>
                <a:schemeClr val="tx1"/>
              </a:solidFill>
              <a:ea typeface="ＭＳ Ｐゴシック" pitchFamily="2" charset="-128"/>
            </a:endParaRP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3048000"/>
            <a:ext cx="3962400" cy="137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CL" sz="2400" dirty="0" err="1">
                <a:ea typeface="ＭＳ Ｐゴシック" pitchFamily="2" charset="-128"/>
              </a:rPr>
              <a:t>Urotelio</a:t>
            </a:r>
            <a:r>
              <a:rPr lang="es-CL" sz="2400" dirty="0">
                <a:ea typeface="ＭＳ Ｐゴシック" pitchFamily="2" charset="-128"/>
              </a:rPr>
              <a:t>/Transición</a:t>
            </a:r>
          </a:p>
          <a:p>
            <a:pPr eaLnBrk="1" hangingPunct="1">
              <a:lnSpc>
                <a:spcPct val="90000"/>
              </a:lnSpc>
            </a:pPr>
            <a:r>
              <a:rPr lang="es-CL" sz="2400" dirty="0">
                <a:ea typeface="ＭＳ Ｐゴシック" pitchFamily="2" charset="-128"/>
              </a:rPr>
              <a:t>Lámina propia</a:t>
            </a:r>
          </a:p>
          <a:p>
            <a:pPr eaLnBrk="1" hangingPunct="1">
              <a:lnSpc>
                <a:spcPct val="90000"/>
              </a:lnSpc>
            </a:pPr>
            <a:r>
              <a:rPr lang="es-CL" sz="2400" dirty="0">
                <a:ea typeface="ＭＳ Ｐゴシック" pitchFamily="2" charset="-128"/>
              </a:rPr>
              <a:t>Muscular de la mucosa</a:t>
            </a:r>
          </a:p>
          <a:p>
            <a:pPr eaLnBrk="1" hangingPunct="1">
              <a:lnSpc>
                <a:spcPct val="90000"/>
              </a:lnSpc>
            </a:pPr>
            <a:r>
              <a:rPr lang="es-CL" sz="2400" dirty="0">
                <a:ea typeface="ＭＳ Ｐゴシック" pitchFamily="2" charset="-128"/>
              </a:rPr>
              <a:t>Muscular propia</a:t>
            </a:r>
            <a:endParaRPr lang="es-ES" sz="2400" dirty="0">
              <a:ea typeface="ＭＳ Ｐゴシック" pitchFamily="2" charset="-128"/>
            </a:endParaRPr>
          </a:p>
        </p:txBody>
      </p:sp>
      <p:graphicFrame>
        <p:nvGraphicFramePr>
          <p:cNvPr id="1026" name="Object 6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290126223"/>
              </p:ext>
            </p:extLst>
          </p:nvPr>
        </p:nvGraphicFramePr>
        <p:xfrm>
          <a:off x="4067944" y="1700808"/>
          <a:ext cx="3810000" cy="2469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Image" r:id="rId2" imgW="3761905" imgH="2438095" progId="PhotoDeluxeBusiness.Image.1">
                  <p:embed/>
                </p:oleObj>
              </mc:Choice>
              <mc:Fallback>
                <p:oleObj name="Image" r:id="rId2" imgW="3761905" imgH="2438095" progId="PhotoDeluxeBusiness.Image.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1700808"/>
                        <a:ext cx="3810000" cy="24694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7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710169396"/>
              </p:ext>
            </p:extLst>
          </p:nvPr>
        </p:nvGraphicFramePr>
        <p:xfrm>
          <a:off x="4067944" y="4205883"/>
          <a:ext cx="3810000" cy="2548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Image" r:id="rId4" imgW="3685714" imgH="2467319" progId="PhotoDeluxeBusiness.Image.1">
                  <p:embed/>
                </p:oleObj>
              </mc:Choice>
              <mc:Fallback>
                <p:oleObj name="Image" r:id="rId4" imgW="3685714" imgH="2467319" progId="PhotoDeluxeBusiness.Image.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4205883"/>
                        <a:ext cx="3810000" cy="25488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Line 8"/>
          <p:cNvSpPr>
            <a:spLocks noChangeShapeType="1"/>
          </p:cNvSpPr>
          <p:nvPr/>
        </p:nvSpPr>
        <p:spPr bwMode="auto">
          <a:xfrm flipV="1">
            <a:off x="1676400" y="1905000"/>
            <a:ext cx="32004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 dirty="0"/>
          </a:p>
        </p:txBody>
      </p:sp>
      <p:sp>
        <p:nvSpPr>
          <p:cNvPr id="1031" name="Line 9"/>
          <p:cNvSpPr>
            <a:spLocks noChangeShapeType="1"/>
          </p:cNvSpPr>
          <p:nvPr/>
        </p:nvSpPr>
        <p:spPr bwMode="auto">
          <a:xfrm flipV="1">
            <a:off x="2514600" y="2743200"/>
            <a:ext cx="2895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032" name="Line 10"/>
          <p:cNvSpPr>
            <a:spLocks noChangeShapeType="1"/>
          </p:cNvSpPr>
          <p:nvPr/>
        </p:nvSpPr>
        <p:spPr bwMode="auto">
          <a:xfrm>
            <a:off x="2743200" y="4495800"/>
            <a:ext cx="2286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033" name="Line 11"/>
          <p:cNvSpPr>
            <a:spLocks noChangeShapeType="1"/>
          </p:cNvSpPr>
          <p:nvPr/>
        </p:nvSpPr>
        <p:spPr bwMode="auto">
          <a:xfrm flipV="1">
            <a:off x="3581400" y="3962400"/>
            <a:ext cx="3124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54864" lvl="0" indent="0" algn="l" rtl="0">
              <a:spcBef>
                <a:spcPts val="0"/>
              </a:spcBef>
              <a:spcAft>
                <a:spcPts val="0"/>
              </a:spcAft>
              <a:buClr>
                <a:srgbClr val="EBE6CD"/>
              </a:buClr>
              <a:buSzPts val="4600"/>
              <a:buFont typeface="Rockwell"/>
              <a:buNone/>
            </a:pPr>
            <a:r>
              <a:rPr lang="en-US"/>
              <a:t>Carcinoma Urotelial Papilar No Invasor de Bajo Grado</a:t>
            </a:r>
            <a:endParaRPr/>
          </a:p>
        </p:txBody>
      </p:sp>
      <p:pic>
        <p:nvPicPr>
          <p:cNvPr id="228" name="Google Shape;228;p3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54692" y="1646238"/>
            <a:ext cx="6034500" cy="452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54864" lvl="0" indent="0" algn="l" rtl="0">
              <a:spcBef>
                <a:spcPts val="0"/>
              </a:spcBef>
              <a:spcAft>
                <a:spcPts val="0"/>
              </a:spcAft>
              <a:buClr>
                <a:srgbClr val="EBE6CD"/>
              </a:buClr>
              <a:buSzPts val="4600"/>
              <a:buFont typeface="Rockwell"/>
              <a:buNone/>
            </a:pPr>
            <a:r>
              <a:rPr lang="en-US"/>
              <a:t>Carcinoma Urotelial Papilar No Invasor de Alto Grado</a:t>
            </a:r>
            <a:endParaRPr/>
          </a:p>
        </p:txBody>
      </p:sp>
      <p:pic>
        <p:nvPicPr>
          <p:cNvPr id="234" name="Google Shape;234;p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99633" y="1646238"/>
            <a:ext cx="5944800" cy="452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es-CL" dirty="0">
                <a:solidFill>
                  <a:schemeClr val="tx2">
                    <a:lumMod val="60000"/>
                    <a:lumOff val="40000"/>
                  </a:schemeClr>
                </a:solidFill>
                <a:ea typeface="ＭＳ Ｐゴシック" pitchFamily="2" charset="-128"/>
              </a:rPr>
              <a:t>Carcinoma transicional/urotelial </a:t>
            </a:r>
            <a:br>
              <a:rPr lang="es-CL" sz="4000" dirty="0">
                <a:solidFill>
                  <a:schemeClr val="tx2">
                    <a:lumMod val="60000"/>
                    <a:lumOff val="40000"/>
                  </a:schemeClr>
                </a:solidFill>
                <a:ea typeface="ＭＳ Ｐゴシック" pitchFamily="2" charset="-128"/>
              </a:rPr>
            </a:br>
            <a:r>
              <a:rPr lang="es-CL" dirty="0">
                <a:solidFill>
                  <a:schemeClr val="tx2">
                    <a:lumMod val="60000"/>
                    <a:lumOff val="40000"/>
                  </a:schemeClr>
                </a:solidFill>
                <a:ea typeface="ＭＳ Ｐゴシック" pitchFamily="2" charset="-128"/>
              </a:rPr>
              <a:t>in situ</a:t>
            </a:r>
          </a:p>
        </p:txBody>
      </p:sp>
      <p:pic>
        <p:nvPicPr>
          <p:cNvPr id="19459" name="Imagen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8858" b="18858"/>
          <a:stretch>
            <a:fillRect/>
          </a:stretch>
        </p:blipFill>
        <p:spPr/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116632"/>
            <a:ext cx="7772400" cy="1143000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es-CL" sz="3200" dirty="0">
                <a:solidFill>
                  <a:schemeClr val="tx1"/>
                </a:solidFill>
                <a:ea typeface="ＭＳ Ｐゴシック" pitchFamily="2" charset="-128"/>
              </a:rPr>
              <a:t>Carcinoma Vesical Infiltrante Músculo Invasor</a:t>
            </a:r>
            <a:endParaRPr lang="es-ES" sz="3200" dirty="0">
              <a:solidFill>
                <a:schemeClr val="tx1"/>
              </a:solidFill>
              <a:ea typeface="ＭＳ Ｐゴシック" pitchFamily="2" charset="-128"/>
            </a:endParaRPr>
          </a:p>
        </p:txBody>
      </p:sp>
      <p:graphicFrame>
        <p:nvGraphicFramePr>
          <p:cNvPr id="5122" name="Object 7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0" y="1095375"/>
          <a:ext cx="5019675" cy="303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Image" r:id="rId2" imgW="4001058" imgH="2419048" progId="PhotoDeluxeBusiness.Image.1">
                  <p:embed/>
                </p:oleObj>
              </mc:Choice>
              <mc:Fallback>
                <p:oleObj name="Image" r:id="rId2" imgW="4001058" imgH="2419048" progId="PhotoDeluxeBusiness.Image.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95375"/>
                        <a:ext cx="5019675" cy="303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8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839720941"/>
              </p:ext>
            </p:extLst>
          </p:nvPr>
        </p:nvGraphicFramePr>
        <p:xfrm>
          <a:off x="5384039" y="1412776"/>
          <a:ext cx="3670300" cy="440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Image" r:id="rId4" imgW="2771429" imgH="3323810" progId="PhotoDeluxeBusiness.Image.1">
                  <p:embed/>
                </p:oleObj>
              </mc:Choice>
              <mc:Fallback>
                <p:oleObj name="Image" r:id="rId4" imgW="2771429" imgH="3323810" progId="PhotoDeluxeBusiness.Image.1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4039" y="1412776"/>
                        <a:ext cx="3670300" cy="440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042988" y="4159250"/>
          <a:ext cx="4386262" cy="269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Image" r:id="rId6" imgW="3809524" imgH="2343477" progId="PhotoDeluxeBusiness.Image.1">
                  <p:embed/>
                </p:oleObj>
              </mc:Choice>
              <mc:Fallback>
                <p:oleObj name="Image" r:id="rId6" imgW="3809524" imgH="2343477" progId="PhotoDeluxeBusiness.Image.1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4159250"/>
                        <a:ext cx="4386262" cy="269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Rectangle 11"/>
          <p:cNvSpPr>
            <a:spLocks noGrp="1" noChangeArrowheads="1"/>
          </p:cNvSpPr>
          <p:nvPr>
            <p:ph sz="quarter" idx="4"/>
          </p:nvPr>
        </p:nvSpPr>
        <p:spPr>
          <a:xfrm>
            <a:off x="9072563" y="5300663"/>
            <a:ext cx="71437" cy="1557337"/>
          </a:xfrm>
        </p:spPr>
        <p:txBody>
          <a:bodyPr/>
          <a:lstStyle/>
          <a:p>
            <a:pPr eaLnBrk="1" hangingPunct="1"/>
            <a:endParaRPr lang="es-CL" sz="2400">
              <a:ea typeface="ＭＳ Ｐゴシック" pitchFamily="2" charset="-128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sz="4000" dirty="0">
                <a:solidFill>
                  <a:schemeClr val="tx1"/>
                </a:solidFill>
                <a:ea typeface="ＭＳ Ｐゴシック" pitchFamily="2" charset="-128"/>
              </a:rPr>
              <a:t>Neoplasias uroteliales vesicales benignas</a:t>
            </a:r>
            <a:endParaRPr lang="es-ES" sz="4000" dirty="0">
              <a:solidFill>
                <a:schemeClr val="tx1"/>
              </a:solidFill>
              <a:ea typeface="ＭＳ Ｐゴシック" pitchFamily="2" charset="-128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CL" dirty="0">
              <a:ea typeface="ＭＳ Ｐゴシック" pitchFamily="2" charset="-128"/>
            </a:endParaRPr>
          </a:p>
          <a:p>
            <a:pPr eaLnBrk="1" hangingPunct="1"/>
            <a:r>
              <a:rPr lang="es-CL" dirty="0">
                <a:ea typeface="ＭＳ Ｐゴシック" pitchFamily="2" charset="-128"/>
              </a:rPr>
              <a:t>Papiloma…………………………2-3%</a:t>
            </a:r>
          </a:p>
          <a:p>
            <a:pPr eaLnBrk="1" hangingPunct="1"/>
            <a:endParaRPr lang="es-CL" dirty="0">
              <a:ea typeface="ＭＳ Ｐゴシック" pitchFamily="2" charset="-128"/>
            </a:endParaRPr>
          </a:p>
          <a:p>
            <a:pPr eaLnBrk="1" hangingPunct="1"/>
            <a:r>
              <a:rPr lang="es-CL" dirty="0">
                <a:ea typeface="ＭＳ Ｐゴシック" pitchFamily="2" charset="-128"/>
              </a:rPr>
              <a:t>Papiloma invertido……………… Raro</a:t>
            </a:r>
            <a:endParaRPr lang="es-ES" dirty="0">
              <a:ea typeface="ＭＳ Ｐゴシック" pitchFamily="2" charset="-128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684213" y="1177790"/>
            <a:ext cx="2879725" cy="5889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Papiloma</a:t>
            </a:r>
          </a:p>
        </p:txBody>
      </p:sp>
      <p:sp>
        <p:nvSpPr>
          <p:cNvPr id="22531" name="Content Placeholder 1"/>
          <p:cNvSpPr>
            <a:spLocks noGrp="1"/>
          </p:cNvSpPr>
          <p:nvPr>
            <p:ph/>
          </p:nvPr>
        </p:nvSpPr>
        <p:spPr>
          <a:xfrm>
            <a:off x="685800" y="2348880"/>
            <a:ext cx="7772400" cy="3747120"/>
          </a:xfrm>
        </p:spPr>
        <p:txBody>
          <a:bodyPr/>
          <a:lstStyle/>
          <a:p>
            <a:endParaRPr lang="en-US" dirty="0">
              <a:ea typeface="ＭＳ Ｐゴシック" pitchFamily="2" charset="-128"/>
            </a:endParaRPr>
          </a:p>
        </p:txBody>
      </p:sp>
      <p:pic>
        <p:nvPicPr>
          <p:cNvPr id="22532" name="Imagen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2924175"/>
            <a:ext cx="4103687" cy="31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Imagen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2924175"/>
            <a:ext cx="4102100" cy="31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2771775" y="692150"/>
            <a:ext cx="3384550" cy="588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Papiloma Invertido</a:t>
            </a:r>
          </a:p>
        </p:txBody>
      </p:sp>
      <p:pic>
        <p:nvPicPr>
          <p:cNvPr id="23555" name="Imagen 9"/>
          <p:cNvPicPr>
            <a:picLocks noGrp="1" noChangeAspect="1"/>
          </p:cNvPicPr>
          <p:nvPr>
            <p:ph/>
          </p:nvPr>
        </p:nvPicPr>
        <p:blipFill>
          <a:blip r:embed="rId2" cstate="print"/>
          <a:srcRect t="7605" b="7605"/>
          <a:stretch>
            <a:fillRect/>
          </a:stretch>
        </p:blipFill>
        <p:spPr>
          <a:xfrm>
            <a:off x="684213" y="1341438"/>
            <a:ext cx="7772400" cy="54864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4000">
                <a:ea typeface="ＭＳ Ｐゴシック" pitchFamily="2" charset="-128"/>
              </a:rPr>
              <a:t>Neoplasias vesicales partes blandas</a:t>
            </a:r>
          </a:p>
        </p:txBody>
      </p:sp>
      <p:sp>
        <p:nvSpPr>
          <p:cNvPr id="24579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>
                <a:ea typeface="ＭＳ Ｐゴシック" pitchFamily="2" charset="-128"/>
              </a:rPr>
              <a:t>Más frecuentes correspoden a neoplasias musculares:</a:t>
            </a:r>
          </a:p>
          <a:p>
            <a:endParaRPr lang="es-MX">
              <a:ea typeface="ＭＳ Ｐゴシック" pitchFamily="2" charset="-128"/>
            </a:endParaRPr>
          </a:p>
          <a:p>
            <a:pPr>
              <a:buFontTx/>
              <a:buNone/>
            </a:pPr>
            <a:r>
              <a:rPr lang="es-MX">
                <a:ea typeface="ＭＳ Ｐゴシック" pitchFamily="2" charset="-128"/>
              </a:rPr>
              <a:t>  Leiomiomas y leiomiosarcomas en adultos</a:t>
            </a:r>
          </a:p>
          <a:p>
            <a:pPr>
              <a:buFontTx/>
              <a:buNone/>
            </a:pPr>
            <a:r>
              <a:rPr lang="es-MX">
                <a:ea typeface="ＭＳ Ｐゴシック" pitchFamily="2" charset="-128"/>
              </a:rPr>
              <a:t>  Rabdomiosarcomas en niños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>
              <a:ea typeface="ＭＳ Ｐゴシック" pitchFamily="2" charset="-128"/>
            </a:endParaRPr>
          </a:p>
        </p:txBody>
      </p:sp>
      <p:pic>
        <p:nvPicPr>
          <p:cNvPr id="25603" name="Picture 2" descr="C:\Users\carlos guillermo\Pictures\imágenes 2\urología\vejiga blando leiomioma 35M 15-8816\vejiga blando leiomioma 15-8816 100x  (1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438" y="0"/>
            <a:ext cx="9001125" cy="6751638"/>
          </a:xfrm>
        </p:spPr>
      </p:pic>
      <p:sp>
        <p:nvSpPr>
          <p:cNvPr id="25604" name="3 CuadroTexto"/>
          <p:cNvSpPr txBox="1">
            <a:spLocks noChangeArrowheads="1"/>
          </p:cNvSpPr>
          <p:nvPr/>
        </p:nvSpPr>
        <p:spPr bwMode="auto">
          <a:xfrm>
            <a:off x="2124075" y="549275"/>
            <a:ext cx="496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3600" b="1"/>
              <a:t>LEIOMIOMA</a:t>
            </a:r>
            <a:r>
              <a:rPr lang="es-MX"/>
              <a:t>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s-ES_tradnl">
                <a:solidFill>
                  <a:schemeClr val="tx1"/>
                </a:solidFill>
                <a:ea typeface="ＭＳ Ｐゴシック" pitchFamily="2" charset="-128"/>
              </a:rPr>
              <a:t>Patología de la próstata</a:t>
            </a:r>
            <a:br>
              <a:rPr lang="es-ES_tradnl">
                <a:solidFill>
                  <a:schemeClr val="tx1"/>
                </a:solidFill>
                <a:ea typeface="ＭＳ Ｐゴシック" pitchFamily="2" charset="-128"/>
              </a:rPr>
            </a:br>
            <a:endParaRPr lang="es-ES">
              <a:solidFill>
                <a:schemeClr val="tx1"/>
              </a:solidFill>
              <a:ea typeface="ＭＳ Ｐゴシック" pitchFamily="2" charset="-128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CL" dirty="0"/>
              <a:t>Dr. Ivan Gallegos</a:t>
            </a:r>
          </a:p>
          <a:p>
            <a:pPr eaLnBrk="1" hangingPunct="1">
              <a:defRPr/>
            </a:pPr>
            <a:r>
              <a:rPr lang="es-CL" dirty="0"/>
              <a:t>Universidad de Chile 2021</a:t>
            </a:r>
            <a:endParaRPr lang="es-E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es-CL">
                <a:solidFill>
                  <a:schemeClr val="tx1"/>
                </a:solidFill>
                <a:ea typeface="ＭＳ Ｐゴシック" pitchFamily="2" charset="-128"/>
              </a:rPr>
              <a:t>Cistitis</a:t>
            </a:r>
            <a:endParaRPr lang="es-ES">
              <a:solidFill>
                <a:schemeClr val="tx1"/>
              </a:solidFill>
              <a:ea typeface="ＭＳ Ｐゴシック" pitchFamily="2" charset="-128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CL" dirty="0">
                <a:ea typeface="ＭＳ Ｐゴシック" pitchFamily="2" charset="-128"/>
              </a:rPr>
              <a:t>Gram negativos</a:t>
            </a:r>
          </a:p>
          <a:p>
            <a:pPr eaLnBrk="1" hangingPunct="1"/>
            <a:r>
              <a:rPr lang="es-CL" dirty="0" err="1">
                <a:ea typeface="ＭＳ Ｐゴシック" pitchFamily="2" charset="-128"/>
              </a:rPr>
              <a:t>Mycobacterias</a:t>
            </a:r>
            <a:endParaRPr lang="es-CL" dirty="0">
              <a:ea typeface="ＭＳ Ｐゴシック" pitchFamily="2" charset="-128"/>
            </a:endParaRPr>
          </a:p>
          <a:p>
            <a:pPr eaLnBrk="1" hangingPunct="1"/>
            <a:r>
              <a:rPr lang="es-CL" dirty="0">
                <a:ea typeface="ＭＳ Ｐゴシック" pitchFamily="2" charset="-128"/>
              </a:rPr>
              <a:t>Cándida</a:t>
            </a:r>
          </a:p>
          <a:p>
            <a:pPr eaLnBrk="1" hangingPunct="1"/>
            <a:r>
              <a:rPr lang="es-CL" dirty="0">
                <a:ea typeface="ＭＳ Ｐゴシック" pitchFamily="2" charset="-128"/>
              </a:rPr>
              <a:t>Ciclofosfamida </a:t>
            </a:r>
          </a:p>
          <a:p>
            <a:pPr eaLnBrk="1" hangingPunct="1"/>
            <a:r>
              <a:rPr lang="es-CL" dirty="0">
                <a:ea typeface="ＭＳ Ｐゴシック" pitchFamily="2" charset="-128"/>
              </a:rPr>
              <a:t>Radiación</a:t>
            </a:r>
            <a:endParaRPr lang="es-ES" dirty="0">
              <a:ea typeface="ＭＳ Ｐゴシック" pitchFamily="2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5" name="Object 2"/>
          <p:cNvGraphicFramePr>
            <a:graphicFrameLocks noGrp="1" noChangeAspect="1"/>
          </p:cNvGraphicFramePr>
          <p:nvPr>
            <p:ph/>
          </p:nvPr>
        </p:nvGraphicFramePr>
        <p:xfrm>
          <a:off x="1422400" y="0"/>
          <a:ext cx="61610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8" name="Image" r:id="rId2" imgW="2857899" imgH="3180952" progId="PhotoDeluxeBusiness.Image.1">
                  <p:embed/>
                </p:oleObj>
              </mc:Choice>
              <mc:Fallback>
                <p:oleObj name="Image" r:id="rId2" imgW="2857899" imgH="3180952" progId="PhotoDeluxeBusiness.Image.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2400" y="0"/>
                        <a:ext cx="616108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9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879475"/>
          <a:ext cx="9144000" cy="600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2" name="Image" r:id="rId2" imgW="4800000" imgH="3153215" progId="PhotoDeluxeBusiness.Image.1">
                  <p:embed/>
                </p:oleObj>
              </mc:Choice>
              <mc:Fallback>
                <p:oleObj name="Image" r:id="rId2" imgW="4800000" imgH="3153215" progId="PhotoDeluxeBusiness.Image.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79475"/>
                        <a:ext cx="9144000" cy="600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258888" y="333375"/>
            <a:ext cx="4897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/>
              <a:t>Histología</a:t>
            </a:r>
            <a:endParaRPr lang="es-E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b="1" u="sng">
                <a:solidFill>
                  <a:schemeClr val="tx1"/>
                </a:solidFill>
              </a:rPr>
              <a:t>Prostatitis </a:t>
            </a:r>
            <a:endParaRPr lang="es-ES" b="1" u="sng">
              <a:solidFill>
                <a:schemeClr val="tx1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_tradnl" sz="2800" b="1">
                <a:ea typeface="ＭＳ Ｐゴシック" pitchFamily="2" charset="-128"/>
              </a:rPr>
              <a:t>Aguda.- Usualmente Gram (-)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800" b="1">
                <a:ea typeface="ＭＳ Ｐゴシック" pitchFamily="2" charset="-128"/>
              </a:rPr>
              <a:t>                   Secundarias a ITUs</a:t>
            </a:r>
          </a:p>
          <a:p>
            <a:pPr eaLnBrk="1" hangingPunct="1">
              <a:lnSpc>
                <a:spcPct val="90000"/>
              </a:lnSpc>
            </a:pPr>
            <a:r>
              <a:rPr lang="es-ES_tradnl" sz="2800" b="1">
                <a:ea typeface="ＭＳ Ｐゴシック" pitchFamily="2" charset="-128"/>
              </a:rPr>
              <a:t>Crónica.- </a:t>
            </a:r>
            <a:r>
              <a:rPr lang="es-ES_tradnl" sz="2400" b="1">
                <a:ea typeface="ＭＳ Ｐゴシック" pitchFamily="2" charset="-128"/>
              </a:rPr>
              <a:t>post-aguda o no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800" b="1">
                <a:ea typeface="ＭＳ Ｐゴシック" pitchFamily="2" charset="-128"/>
              </a:rPr>
              <a:t>                     Gram (-)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800" b="1">
                <a:ea typeface="ＭＳ Ｐゴシック" pitchFamily="2" charset="-128"/>
              </a:rPr>
              <a:t>                     </a:t>
            </a:r>
            <a:r>
              <a:rPr lang="es-ES_tradnl" sz="2400" b="1">
                <a:ea typeface="ＭＳ Ｐゴシック" pitchFamily="2" charset="-128"/>
              </a:rPr>
              <a:t>Chlamydia.</a:t>
            </a:r>
          </a:p>
          <a:p>
            <a:pPr eaLnBrk="1" hangingPunct="1">
              <a:lnSpc>
                <a:spcPct val="90000"/>
              </a:lnSpc>
            </a:pPr>
            <a:r>
              <a:rPr lang="es-ES_tradnl" sz="2800" b="1">
                <a:ea typeface="ＭＳ Ｐゴシック" pitchFamily="2" charset="-128"/>
              </a:rPr>
              <a:t>Granulomatosa.-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800" b="1">
                <a:ea typeface="ＭＳ Ｐゴシック" pitchFamily="2" charset="-128"/>
              </a:rPr>
              <a:t>                                  Secreciones prostáticas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800" b="1">
                <a:ea typeface="ＭＳ Ｐゴシック" pitchFamily="2" charset="-128"/>
              </a:rPr>
              <a:t>                                  Tuberculosa, micótica (raras)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000" b="1">
                <a:ea typeface="ＭＳ Ｐゴシック" pitchFamily="2" charset="-128"/>
              </a:rPr>
              <a:t>                           </a:t>
            </a:r>
            <a:endParaRPr lang="es-ES" sz="2000" b="1">
              <a:ea typeface="ＭＳ Ｐゴシック" pitchFamily="2" charset="-128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7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46038"/>
          <a:ext cx="9144000" cy="6611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6" name="Image" r:id="rId2" imgW="4266667" imgH="3086531" progId="PhotoDeluxeBusiness.Image.1">
                  <p:embed/>
                </p:oleObj>
              </mc:Choice>
              <mc:Fallback>
                <p:oleObj name="Image" r:id="rId2" imgW="4266667" imgH="3086531" progId="PhotoDeluxeBusiness.Image.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038"/>
                        <a:ext cx="9144000" cy="6611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2" charset="-128"/>
              </a:rPr>
              <a:t>Prostatitis Crónica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4" name="Picture 3" descr="prostatitis cronic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1722438"/>
            <a:ext cx="6881813" cy="516255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pic>
        <p:nvPicPr>
          <p:cNvPr id="5" name="Picture 4" descr="prostatitis cronica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754188"/>
            <a:ext cx="6804025" cy="5103812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b="1" u="sng">
                <a:solidFill>
                  <a:schemeClr val="tx1"/>
                </a:solidFill>
              </a:rPr>
              <a:t>Hiperplasia nodular</a:t>
            </a:r>
            <a:r>
              <a:rPr lang="es-ES_tradnl" b="1" u="sng"/>
              <a:t> </a:t>
            </a:r>
            <a:br>
              <a:rPr lang="es-ES_tradnl" b="1" u="sng"/>
            </a:br>
            <a:endParaRPr lang="es-ES" sz="3200" b="1" u="sng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b="1"/>
          </a:p>
          <a:p>
            <a:pPr eaLnBrk="1" hangingPunct="1">
              <a:defRPr/>
            </a:pPr>
            <a:r>
              <a:rPr lang="es-ES_tradnl" b="1"/>
              <a:t>Hiperplasia glandular y/o estromal</a:t>
            </a:r>
          </a:p>
          <a:p>
            <a:pPr eaLnBrk="1" hangingPunct="1">
              <a:defRPr/>
            </a:pPr>
            <a:endParaRPr lang="es-ES_tradnl" b="1"/>
          </a:p>
          <a:p>
            <a:pPr eaLnBrk="1" hangingPunct="1">
              <a:defRPr/>
            </a:pPr>
            <a:r>
              <a:rPr lang="es-ES_tradnl" b="1"/>
              <a:t>Zonas periuretral y transicional</a:t>
            </a:r>
          </a:p>
          <a:p>
            <a:pPr eaLnBrk="1" hangingPunct="1">
              <a:defRPr/>
            </a:pPr>
            <a:endParaRPr lang="es-ES_tradnl" b="1"/>
          </a:p>
          <a:p>
            <a:pPr eaLnBrk="1" hangingPunct="1">
              <a:defRPr/>
            </a:pPr>
            <a:endParaRPr lang="es-ES_tradnl" b="1"/>
          </a:p>
          <a:p>
            <a:pPr eaLnBrk="1" hangingPunct="1">
              <a:defRPr/>
            </a:pPr>
            <a:endParaRPr lang="es-ES_tradnl" b="1"/>
          </a:p>
          <a:p>
            <a:pPr eaLnBrk="1" hangingPunct="1">
              <a:defRPr/>
            </a:pPr>
            <a:endParaRPr lang="es-ES" b="1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5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334963"/>
          <a:ext cx="9144000" cy="603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0" name="Image" r:id="rId2" imgW="3809524" imgH="2514286" progId="PhotoDeluxeBusiness.Image.1">
                  <p:embed/>
                </p:oleObj>
              </mc:Choice>
              <mc:Fallback>
                <p:oleObj name="Image" r:id="rId2" imgW="3809524" imgH="2514286" progId="PhotoDeluxeBusiness.Image.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4963"/>
                        <a:ext cx="9144000" cy="6034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pic>
        <p:nvPicPr>
          <p:cNvPr id="10243" name="Picture 2" descr="C:\Users\carlos guillermo\Pictures\aaaaaaaa renal\E501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pic>
        <p:nvPicPr>
          <p:cNvPr id="11267" name="Picture 2" descr="C:\Users\carlos guillermo\Pictures\aaaaaaaa renal\E501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b="1" u="sng">
                <a:solidFill>
                  <a:schemeClr val="tx1"/>
                </a:solidFill>
                <a:ea typeface="ＭＳ Ｐゴシック" pitchFamily="2" charset="-128"/>
              </a:rPr>
              <a:t>Cáncer de próstata</a:t>
            </a:r>
            <a:br>
              <a:rPr lang="es-ES_tradnl" b="1">
                <a:solidFill>
                  <a:schemeClr val="tx1"/>
                </a:solidFill>
                <a:ea typeface="ＭＳ Ｐゴシック" pitchFamily="2" charset="-128"/>
              </a:rPr>
            </a:br>
            <a:r>
              <a:rPr lang="es-ES_tradnl" b="1">
                <a:solidFill>
                  <a:schemeClr val="tx1"/>
                </a:solidFill>
                <a:ea typeface="ＭＳ Ｐゴシック" pitchFamily="2" charset="-128"/>
              </a:rPr>
              <a:t>Epidemiología</a:t>
            </a:r>
            <a:endParaRPr lang="es-ES" b="1" u="sng">
              <a:solidFill>
                <a:schemeClr val="tx1"/>
              </a:solidFill>
              <a:ea typeface="ＭＳ Ｐゴシック" pitchFamily="2" charset="-128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ES_tradnl" b="1">
                <a:ea typeface="ＭＳ Ｐゴシック" pitchFamily="2" charset="-128"/>
              </a:rPr>
              <a:t>Uno de los cánceres más frecuentes </a:t>
            </a:r>
          </a:p>
          <a:p>
            <a:pPr eaLnBrk="1" hangingPunct="1"/>
            <a:r>
              <a:rPr lang="es-ES_tradnl" b="1">
                <a:ea typeface="ＭＳ Ｐゴシック" pitchFamily="2" charset="-128"/>
              </a:rPr>
              <a:t>Incidencia mayores de 60a</a:t>
            </a:r>
          </a:p>
          <a:p>
            <a:pPr eaLnBrk="1" hangingPunct="1"/>
            <a:r>
              <a:rPr lang="es-ES_tradnl" b="1">
                <a:ea typeface="ＭＳ Ｐゴシック" pitchFamily="2" charset="-128"/>
              </a:rPr>
              <a:t>Cánceres latentes 50% a los 80a</a:t>
            </a:r>
          </a:p>
          <a:p>
            <a:pPr eaLnBrk="1" hangingPunct="1"/>
            <a:r>
              <a:rPr lang="es-ES_tradnl" b="1">
                <a:ea typeface="ＭＳ Ｐゴシック" pitchFamily="2" charset="-128"/>
              </a:rPr>
              <a:t>Andrógenos</a:t>
            </a:r>
          </a:p>
          <a:p>
            <a:pPr eaLnBrk="1" hangingPunct="1"/>
            <a:r>
              <a:rPr lang="es-ES_tradnl" b="1">
                <a:ea typeface="ＭＳ Ｐゴシック" pitchFamily="2" charset="-128"/>
              </a:rPr>
              <a:t>Genéticos.- familiares</a:t>
            </a:r>
          </a:p>
          <a:p>
            <a:pPr eaLnBrk="1" hangingPunct="1"/>
            <a:r>
              <a:rPr lang="es-ES_tradnl" b="1">
                <a:ea typeface="ＭＳ Ｐゴシック" pitchFamily="2" charset="-128"/>
              </a:rPr>
              <a:t>Asiáticos.- poca incidencia</a:t>
            </a:r>
          </a:p>
          <a:p>
            <a:pPr eaLnBrk="1" hangingPunct="1"/>
            <a:r>
              <a:rPr lang="es-ES_tradnl" b="1">
                <a:ea typeface="ＭＳ Ｐゴシック" pitchFamily="2" charset="-128"/>
              </a:rPr>
              <a:t>Negros americanos.- mayor incidencia </a:t>
            </a:r>
          </a:p>
          <a:p>
            <a:pPr eaLnBrk="1" hangingPunct="1">
              <a:buFontTx/>
              <a:buNone/>
            </a:pPr>
            <a:endParaRPr lang="es-ES" b="1">
              <a:ea typeface="ＭＳ Ｐゴシック" pitchFamily="2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es-CL">
                <a:solidFill>
                  <a:schemeClr val="tx1"/>
                </a:solidFill>
                <a:ea typeface="ＭＳ Ｐゴシック" pitchFamily="2" charset="-128"/>
              </a:rPr>
              <a:t>Cistitis intersticial (Ulcera de Hunner)</a:t>
            </a:r>
            <a:endParaRPr lang="es-ES">
              <a:solidFill>
                <a:schemeClr val="tx1"/>
              </a:solidFill>
              <a:ea typeface="ＭＳ Ｐゴシック" pitchFamily="2" charset="-128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28775"/>
            <a:ext cx="3492500" cy="4392613"/>
          </a:xfrm>
        </p:spPr>
        <p:txBody>
          <a:bodyPr/>
          <a:lstStyle/>
          <a:p>
            <a:pPr eaLnBrk="1" hangingPunct="1"/>
            <a:endParaRPr lang="es-CL" sz="2800" dirty="0">
              <a:ea typeface="ＭＳ Ｐゴシック" pitchFamily="2" charset="-128"/>
            </a:endParaRPr>
          </a:p>
          <a:p>
            <a:pPr eaLnBrk="1" hangingPunct="1"/>
            <a:r>
              <a:rPr lang="es-CL" sz="2400" dirty="0">
                <a:ea typeface="ＭＳ Ｐゴシック" pitchFamily="2" charset="-128"/>
              </a:rPr>
              <a:t>Evolución crónica</a:t>
            </a:r>
          </a:p>
          <a:p>
            <a:pPr eaLnBrk="1" hangingPunct="1"/>
            <a:r>
              <a:rPr lang="es-CL" sz="2400" dirty="0">
                <a:ea typeface="ＭＳ Ｐゴシック" pitchFamily="2" charset="-128"/>
              </a:rPr>
              <a:t>Vejiga pequeña</a:t>
            </a:r>
          </a:p>
          <a:p>
            <a:pPr eaLnBrk="1" hangingPunct="1"/>
            <a:r>
              <a:rPr lang="es-CL" sz="2400" dirty="0">
                <a:ea typeface="ＭＳ Ｐゴシック" pitchFamily="2" charset="-128"/>
              </a:rPr>
              <a:t>Mujeres</a:t>
            </a:r>
          </a:p>
          <a:p>
            <a:pPr eaLnBrk="1" hangingPunct="1"/>
            <a:r>
              <a:rPr lang="es-CL" sz="2400" dirty="0" err="1">
                <a:ea typeface="ＭＳ Ｐゴシック" pitchFamily="2" charset="-128"/>
              </a:rPr>
              <a:t>Urgincontinencia</a:t>
            </a:r>
            <a:endParaRPr lang="es-CL" sz="2400" dirty="0">
              <a:ea typeface="ＭＳ Ｐゴシック" pitchFamily="2" charset="-128"/>
            </a:endParaRPr>
          </a:p>
          <a:p>
            <a:pPr eaLnBrk="1" hangingPunct="1"/>
            <a:r>
              <a:rPr lang="es-CL" sz="2400" dirty="0">
                <a:ea typeface="ＭＳ Ｐゴシック" pitchFamily="2" charset="-128"/>
              </a:rPr>
              <a:t>Inflamación crónica</a:t>
            </a:r>
          </a:p>
          <a:p>
            <a:pPr eaLnBrk="1" hangingPunct="1"/>
            <a:r>
              <a:rPr lang="es-CL" sz="2400" dirty="0">
                <a:ea typeface="ＭＳ Ｐゴシック" pitchFamily="2" charset="-128"/>
              </a:rPr>
              <a:t>Fibrosis transmural</a:t>
            </a:r>
          </a:p>
          <a:p>
            <a:pPr eaLnBrk="1" hangingPunct="1"/>
            <a:r>
              <a:rPr lang="es-CL" sz="2400" dirty="0" err="1">
                <a:ea typeface="ＭＳ Ｐゴシック" pitchFamily="2" charset="-128"/>
              </a:rPr>
              <a:t>Autoimune</a:t>
            </a:r>
            <a:r>
              <a:rPr lang="es-CL" sz="2400" dirty="0">
                <a:ea typeface="ＭＳ Ｐゴシック" pitchFamily="2" charset="-128"/>
              </a:rPr>
              <a:t>?</a:t>
            </a:r>
            <a:endParaRPr lang="es-ES" sz="2400" dirty="0">
              <a:ea typeface="ＭＳ Ｐゴシック" pitchFamily="2" charset="-128"/>
            </a:endParaRPr>
          </a:p>
          <a:p>
            <a:pPr eaLnBrk="1" hangingPunct="1">
              <a:buFontTx/>
              <a:buNone/>
            </a:pPr>
            <a:endParaRPr lang="es-ES" sz="2800" dirty="0">
              <a:solidFill>
                <a:schemeClr val="bg1"/>
              </a:solidFill>
              <a:ea typeface="ＭＳ Ｐゴシック" pitchFamily="2" charset="-128"/>
            </a:endParaRPr>
          </a:p>
        </p:txBody>
      </p:sp>
      <p:pic>
        <p:nvPicPr>
          <p:cNvPr id="10244" name="1 Imagen" descr="caso59.jpg"/>
          <p:cNvPicPr>
            <a:picLocks noGrp="1" noChangeAspect="1"/>
          </p:cNvPicPr>
          <p:nvPr isPhoto="1">
            <p:ph type="clipArt" sz="half" idx="2"/>
          </p:nvPr>
        </p:nvPicPr>
        <p:blipFill>
          <a:blip r:embed="rId2" cstate="print"/>
          <a:srcRect l="12962" r="12962"/>
          <a:stretch>
            <a:fillRect/>
          </a:stretch>
        </p:blipFill>
        <p:spPr>
          <a:xfrm>
            <a:off x="3059113" y="1981200"/>
            <a:ext cx="5399087" cy="411480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b="1" u="sng">
                <a:solidFill>
                  <a:schemeClr val="tx1"/>
                </a:solidFill>
                <a:ea typeface="ＭＳ Ｐゴシック" pitchFamily="2" charset="-128"/>
              </a:rPr>
              <a:t>Cáncer de próstata</a:t>
            </a:r>
            <a:br>
              <a:rPr lang="es-ES_tradnl" b="1" u="sng">
                <a:solidFill>
                  <a:schemeClr val="tx1"/>
                </a:solidFill>
                <a:ea typeface="ＭＳ Ｐゴシック" pitchFamily="2" charset="-128"/>
              </a:rPr>
            </a:br>
            <a:r>
              <a:rPr lang="es-ES_tradnl" b="1">
                <a:solidFill>
                  <a:schemeClr val="tx1"/>
                </a:solidFill>
                <a:ea typeface="ＭＳ Ｐゴシック" pitchFamily="2" charset="-128"/>
              </a:rPr>
              <a:t>anatomía patológica</a:t>
            </a:r>
            <a:endParaRPr lang="es-ES" b="1">
              <a:solidFill>
                <a:schemeClr val="tx1"/>
              </a:solidFill>
              <a:ea typeface="ＭＳ Ｐゴシック" pitchFamily="2" charset="-128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_tradnl" sz="2800" b="1">
              <a:ea typeface="ＭＳ Ｐゴシック" pitchFamily="2" charset="-128"/>
            </a:endParaRPr>
          </a:p>
          <a:p>
            <a:pPr eaLnBrk="1" hangingPunct="1"/>
            <a:r>
              <a:rPr lang="es-ES_tradnl" b="1">
                <a:ea typeface="ＭＳ Ｐゴシック" pitchFamily="2" charset="-128"/>
              </a:rPr>
              <a:t>Tipo histológico más frecuente</a:t>
            </a:r>
            <a:r>
              <a:rPr lang="es-ES_tradnl" sz="2800" b="1">
                <a:ea typeface="ＭＳ Ｐゴシック" pitchFamily="2" charset="-128"/>
              </a:rPr>
              <a:t>:</a:t>
            </a:r>
          </a:p>
          <a:p>
            <a:pPr eaLnBrk="1" hangingPunct="1">
              <a:buFontTx/>
              <a:buNone/>
            </a:pPr>
            <a:r>
              <a:rPr lang="es-ES_tradnl" sz="2800" b="1">
                <a:ea typeface="ＭＳ Ｐゴシック" pitchFamily="2" charset="-128"/>
              </a:rPr>
              <a:t>                                 Adenocarcinoma acinar</a:t>
            </a:r>
          </a:p>
          <a:p>
            <a:pPr eaLnBrk="1" hangingPunct="1">
              <a:buFontTx/>
              <a:buNone/>
            </a:pPr>
            <a:r>
              <a:rPr lang="es-ES_tradnl" b="1">
                <a:ea typeface="ＭＳ Ｐゴシック" pitchFamily="2" charset="-128"/>
              </a:rPr>
              <a:t> </a:t>
            </a:r>
          </a:p>
          <a:p>
            <a:pPr eaLnBrk="1" hangingPunct="1"/>
            <a:r>
              <a:rPr lang="es-ES_tradnl" b="1">
                <a:ea typeface="ＭＳ Ｐゴシック" pitchFamily="2" charset="-128"/>
              </a:rPr>
              <a:t>Localización más frecuente:</a:t>
            </a:r>
          </a:p>
          <a:p>
            <a:pPr eaLnBrk="1" hangingPunct="1">
              <a:buFontTx/>
              <a:buNone/>
            </a:pPr>
            <a:r>
              <a:rPr lang="es-ES_tradnl" b="1">
                <a:ea typeface="ＭＳ Ｐゴシック" pitchFamily="2" charset="-128"/>
              </a:rPr>
              <a:t>                             </a:t>
            </a:r>
            <a:r>
              <a:rPr lang="es-ES_tradnl" sz="2800" b="1">
                <a:ea typeface="ＭＳ Ｐゴシック" pitchFamily="2" charset="-128"/>
              </a:rPr>
              <a:t>Zona periférica de la glándula</a:t>
            </a:r>
          </a:p>
          <a:p>
            <a:pPr eaLnBrk="1" hangingPunct="1"/>
            <a:endParaRPr lang="es-ES" b="1">
              <a:ea typeface="ＭＳ Ｐゴシック" pitchFamily="2" charset="-128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b="1" u="sng">
                <a:solidFill>
                  <a:schemeClr val="tx1"/>
                </a:solidFill>
                <a:ea typeface="ＭＳ Ｐゴシック" pitchFamily="2" charset="-128"/>
              </a:rPr>
              <a:t>Cáncer de próstata</a:t>
            </a:r>
            <a:br>
              <a:rPr lang="es-ES_tradnl" b="1" u="sng">
                <a:solidFill>
                  <a:schemeClr val="tx1"/>
                </a:solidFill>
                <a:ea typeface="ＭＳ Ｐゴシック" pitchFamily="2" charset="-128"/>
              </a:rPr>
            </a:br>
            <a:r>
              <a:rPr lang="es-ES_tradnl" b="1">
                <a:solidFill>
                  <a:schemeClr val="tx1"/>
                </a:solidFill>
                <a:ea typeface="ＭＳ Ｐゴシック" pitchFamily="2" charset="-128"/>
              </a:rPr>
              <a:t>anatomía patológica</a:t>
            </a:r>
            <a:endParaRPr lang="es-ES" b="1">
              <a:solidFill>
                <a:schemeClr val="tx1"/>
              </a:solidFill>
              <a:ea typeface="ＭＳ Ｐゴシック" pitchFamily="2" charset="-128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s-ES_tradnl" b="1">
                <a:ea typeface="ＭＳ Ｐゴシック" pitchFamily="2" charset="-128"/>
              </a:rPr>
              <a:t>FACTORES PRONÓSTICOS</a:t>
            </a:r>
          </a:p>
          <a:p>
            <a:pPr eaLnBrk="1" hangingPunct="1"/>
            <a:r>
              <a:rPr lang="es-ES_tradnl" b="1">
                <a:ea typeface="ＭＳ Ｐゴシック" pitchFamily="2" charset="-128"/>
              </a:rPr>
              <a:t>Gleason ( grado histológico)</a:t>
            </a:r>
          </a:p>
          <a:p>
            <a:pPr eaLnBrk="1" hangingPunct="1"/>
            <a:r>
              <a:rPr lang="es-ES_tradnl" b="1">
                <a:ea typeface="ＭＳ Ｐゴシック" pitchFamily="2" charset="-128"/>
              </a:rPr>
              <a:t>Volumen tumoral</a:t>
            </a:r>
          </a:p>
          <a:p>
            <a:pPr eaLnBrk="1" hangingPunct="1"/>
            <a:r>
              <a:rPr lang="es-ES_tradnl" b="1">
                <a:ea typeface="ＭＳ Ｐゴシック" pitchFamily="2" charset="-128"/>
              </a:rPr>
              <a:t>Extensión extraprostática</a:t>
            </a:r>
          </a:p>
          <a:p>
            <a:pPr eaLnBrk="1" hangingPunct="1"/>
            <a:endParaRPr lang="es-ES" b="1">
              <a:ea typeface="ＭＳ Ｐゴシック" pitchFamily="2" charset="-128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080222123050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2225"/>
            <a:ext cx="8713787" cy="6827838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5825" y="2363788"/>
            <a:ext cx="4237038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/>
              <a:t>Esquema</a:t>
            </a:r>
            <a:r>
              <a:rPr lang="en-US" dirty="0"/>
              <a:t> </a:t>
            </a:r>
            <a:r>
              <a:rPr lang="en-US" dirty="0" err="1"/>
              <a:t>grados</a:t>
            </a:r>
            <a:r>
              <a:rPr lang="en-US" dirty="0"/>
              <a:t> de Gleason 2015</a:t>
            </a:r>
          </a:p>
        </p:txBody>
      </p:sp>
      <p:pic>
        <p:nvPicPr>
          <p:cNvPr id="35842" name="Picture 2" descr="IMG_4119.JPG"/>
          <p:cNvPicPr>
            <a:picLocks noChangeAspect="1"/>
          </p:cNvPicPr>
          <p:nvPr/>
        </p:nvPicPr>
        <p:blipFill>
          <a:blip r:embed="rId2" cstate="print"/>
          <a:srcRect l="4173" t="10577" r="2522" b="7980"/>
          <a:stretch>
            <a:fillRect/>
          </a:stretch>
        </p:blipFill>
        <p:spPr bwMode="auto">
          <a:xfrm rot="5400000">
            <a:off x="-455612" y="1416050"/>
            <a:ext cx="6142037" cy="38592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3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404813"/>
          <a:ext cx="9144000" cy="613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4" name="Image" r:id="rId2" imgW="3524742" imgH="2362530" progId="PhotoDeluxeBusiness.Image.1">
                  <p:embed/>
                </p:oleObj>
              </mc:Choice>
              <mc:Fallback>
                <p:oleObj name="Image" r:id="rId2" imgW="3524742" imgH="2362530" progId="PhotoDeluxeBusiness.Image.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04813"/>
                        <a:ext cx="9144000" cy="613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P1010001"/>
          <p:cNvPicPr>
            <a:picLocks noChangeAspect="1" noChangeArrowheads="1"/>
          </p:cNvPicPr>
          <p:nvPr/>
        </p:nvPicPr>
        <p:blipFill>
          <a:blip r:embed="rId2" cstate="print"/>
          <a:srcRect l="5989" t="3949" b="144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1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358775"/>
          <a:ext cx="9144000" cy="598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78" name="Image" r:id="rId2" imgW="4800000" imgH="3142857" progId="PhotoDeluxeBusiness.Image.1">
                  <p:embed/>
                </p:oleObj>
              </mc:Choice>
              <mc:Fallback>
                <p:oleObj name="Image" r:id="rId2" imgW="4800000" imgH="3142857" progId="PhotoDeluxeBusiness.Image.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58775"/>
                        <a:ext cx="9144000" cy="598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b="1" u="sng">
                <a:solidFill>
                  <a:schemeClr val="tx1"/>
                </a:solidFill>
                <a:ea typeface="ＭＳ Ｐゴシック" pitchFamily="2" charset="-128"/>
              </a:rPr>
              <a:t>Cáncer de próstata</a:t>
            </a:r>
            <a:br>
              <a:rPr lang="es-ES_tradnl" b="1" u="sng">
                <a:solidFill>
                  <a:schemeClr val="tx1"/>
                </a:solidFill>
                <a:ea typeface="ＭＳ Ｐゴシック" pitchFamily="2" charset="-128"/>
              </a:rPr>
            </a:br>
            <a:r>
              <a:rPr lang="es-ES_tradnl" b="1">
                <a:solidFill>
                  <a:schemeClr val="tx1"/>
                </a:solidFill>
                <a:ea typeface="ＭＳ Ｐゴシック" pitchFamily="2" charset="-128"/>
              </a:rPr>
              <a:t>diseminación</a:t>
            </a:r>
            <a:endParaRPr lang="es-ES" b="1">
              <a:solidFill>
                <a:schemeClr val="tx1"/>
              </a:solidFill>
              <a:ea typeface="ＭＳ Ｐゴシック" pitchFamily="2" charset="-128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s-ES_tradnl" b="1">
              <a:ea typeface="ＭＳ Ｐゴシック" pitchFamily="2" charset="-128"/>
            </a:endParaRPr>
          </a:p>
          <a:p>
            <a:pPr eaLnBrk="1" hangingPunct="1"/>
            <a:r>
              <a:rPr lang="es-ES_tradnl" b="1">
                <a:ea typeface="ＭＳ Ｐゴシック" pitchFamily="2" charset="-128"/>
              </a:rPr>
              <a:t>Metástasis ganglionares ilio-obturatrices</a:t>
            </a:r>
          </a:p>
          <a:p>
            <a:pPr eaLnBrk="1" hangingPunct="1"/>
            <a:r>
              <a:rPr lang="es-ES_tradnl" b="1">
                <a:ea typeface="ＭＳ Ｐゴシック" pitchFamily="2" charset="-128"/>
              </a:rPr>
              <a:t>Metástasis óseas.- osteoblásticas</a:t>
            </a:r>
          </a:p>
          <a:p>
            <a:pPr eaLnBrk="1" hangingPunct="1"/>
            <a:r>
              <a:rPr lang="es-ES_tradnl" b="1">
                <a:ea typeface="ＭＳ Ｐゴシック" pitchFamily="2" charset="-128"/>
              </a:rPr>
              <a:t>Invasión local.- vesículas seminales</a:t>
            </a:r>
            <a:endParaRPr lang="es-ES" b="1">
              <a:ea typeface="ＭＳ Ｐゴシック" pitchFamily="2" charset="-128"/>
            </a:endParaRPr>
          </a:p>
          <a:p>
            <a:pPr eaLnBrk="1" hangingPunct="1">
              <a:buFontTx/>
              <a:buNone/>
            </a:pPr>
            <a:r>
              <a:rPr lang="es-ES_tradnl" b="1">
                <a:ea typeface="ＭＳ Ｐゴシック" pitchFamily="2" charset="-128"/>
              </a:rPr>
              <a:t>                               vejiga, recto </a:t>
            </a:r>
            <a:endParaRPr lang="es-ES" b="1">
              <a:ea typeface="ＭＳ Ｐゴシック" pitchFamily="2" charset="-128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CL" b="1">
                <a:solidFill>
                  <a:schemeClr val="tx1"/>
                </a:solidFill>
              </a:rPr>
              <a:t>Neoplasia intraepitelial (PIN)</a:t>
            </a:r>
            <a:endParaRPr lang="es-ES" b="1">
              <a:solidFill>
                <a:schemeClr val="tx1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CL" sz="2800">
                <a:ea typeface="ＭＳ Ｐゴシック" pitchFamily="2" charset="-128"/>
              </a:rPr>
              <a:t>Condición premaligna</a:t>
            </a:r>
          </a:p>
          <a:p>
            <a:pPr eaLnBrk="1" hangingPunct="1"/>
            <a:r>
              <a:rPr lang="es-CL" sz="2800">
                <a:ea typeface="ＭＳ Ｐゴシック" pitchFamily="2" charset="-128"/>
              </a:rPr>
              <a:t>Frecuentemente asociada al adenocarcinoma</a:t>
            </a:r>
          </a:p>
          <a:p>
            <a:pPr eaLnBrk="1" hangingPunct="1"/>
            <a:r>
              <a:rPr lang="es-CL" sz="2800">
                <a:ea typeface="ＭＳ Ｐゴシック" pitchFamily="2" charset="-128"/>
              </a:rPr>
              <a:t>Acinos revestidos por células epiteliales atípicas y células basales normotípicas</a:t>
            </a:r>
          </a:p>
          <a:p>
            <a:pPr eaLnBrk="1" hangingPunct="1"/>
            <a:r>
              <a:rPr lang="es-CL" sz="2800">
                <a:ea typeface="ＭＳ Ｐゴシック" pitchFamily="2" charset="-128"/>
              </a:rPr>
              <a:t>Marcador de malignidad </a:t>
            </a:r>
          </a:p>
          <a:p>
            <a:pPr eaLnBrk="1" hangingPunct="1"/>
            <a:r>
              <a:rPr lang="es-CL" sz="2800">
                <a:ea typeface="ＭＳ Ｐゴシック" pitchFamily="2" charset="-128"/>
              </a:rPr>
              <a:t>Progresión ? </a:t>
            </a:r>
          </a:p>
          <a:p>
            <a:pPr eaLnBrk="1" hangingPunct="1"/>
            <a:endParaRPr lang="es-CL" sz="2800">
              <a:ea typeface="ＭＳ Ｐゴシック" pitchFamily="2" charset="-128"/>
            </a:endParaRPr>
          </a:p>
          <a:p>
            <a:pPr eaLnBrk="1" hangingPunct="1"/>
            <a:endParaRPr lang="es-ES" sz="2800">
              <a:ea typeface="ＭＳ Ｐゴシック" pitchFamily="2" charset="-128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pic>
        <p:nvPicPr>
          <p:cNvPr id="22531" name="Picture 2" descr="C:\Users\carlos guillermo\Pictures\hsjdd microscopía\urología\próstata uro mayo 2014 100OLYMP\E501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938"/>
            <a:ext cx="9124950" cy="6842125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es-CL">
                <a:solidFill>
                  <a:schemeClr val="tx1"/>
                </a:solidFill>
                <a:ea typeface="ＭＳ Ｐゴシック" pitchFamily="2" charset="-128"/>
              </a:rPr>
              <a:t>Cistitis quística y glandular</a:t>
            </a:r>
            <a:endParaRPr lang="es-ES">
              <a:solidFill>
                <a:schemeClr val="tx1"/>
              </a:solidFill>
              <a:ea typeface="ＭＳ Ｐゴシック" pitchFamily="2" charset="-128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CL" dirty="0">
                <a:ea typeface="ＭＳ Ｐゴシック" pitchFamily="2" charset="-128"/>
              </a:rPr>
              <a:t>Nidos de epitelio transicional en lámina propia  con cambio quístico o metaplasia </a:t>
            </a:r>
            <a:r>
              <a:rPr lang="es-CL" dirty="0" err="1">
                <a:ea typeface="ＭＳ Ｐゴシック" pitchFamily="2" charset="-128"/>
              </a:rPr>
              <a:t>columnar</a:t>
            </a:r>
            <a:r>
              <a:rPr lang="es-CL" dirty="0">
                <a:ea typeface="ＭＳ Ｐゴシック" pitchFamily="2" charset="-128"/>
              </a:rPr>
              <a:t> </a:t>
            </a:r>
          </a:p>
          <a:p>
            <a:pPr eaLnBrk="1" hangingPunct="1"/>
            <a:r>
              <a:rPr lang="es-CL" dirty="0">
                <a:ea typeface="ＭＳ Ｐゴシック" pitchFamily="2" charset="-128"/>
              </a:rPr>
              <a:t>Asociada frecuentemente a inflamación crónica</a:t>
            </a:r>
          </a:p>
          <a:p>
            <a:pPr eaLnBrk="1" hangingPunct="1"/>
            <a:r>
              <a:rPr lang="es-CL" dirty="0">
                <a:ea typeface="ＭＳ Ｐゴシック" pitchFamily="2" charset="-128"/>
              </a:rPr>
              <a:t>Metaplasia </a:t>
            </a:r>
            <a:r>
              <a:rPr lang="es-CL" dirty="0" err="1">
                <a:ea typeface="ＭＳ Ｐゴシック" pitchFamily="2" charset="-128"/>
              </a:rPr>
              <a:t>mucinosa</a:t>
            </a:r>
            <a:r>
              <a:rPr lang="es-CL" dirty="0">
                <a:ea typeface="ＭＳ Ｐゴシック" pitchFamily="2" charset="-128"/>
              </a:rPr>
              <a:t> focal o extensa (riesgo de </a:t>
            </a:r>
            <a:r>
              <a:rPr lang="es-CL" dirty="0" err="1">
                <a:ea typeface="ＭＳ Ｐゴシック" pitchFamily="2" charset="-128"/>
              </a:rPr>
              <a:t>adenocarcinoma</a:t>
            </a:r>
            <a:r>
              <a:rPr lang="es-CL" dirty="0">
                <a:ea typeface="ＭＳ Ｐゴシック" pitchFamily="2" charset="-128"/>
              </a:rPr>
              <a:t>)</a:t>
            </a:r>
            <a:r>
              <a:rPr lang="es-CL" dirty="0">
                <a:solidFill>
                  <a:schemeClr val="bg1"/>
                </a:solidFill>
                <a:ea typeface="ＭＳ Ｐゴシック" pitchFamily="2" charset="-128"/>
              </a:rPr>
              <a:t> </a:t>
            </a:r>
            <a:endParaRPr lang="es-ES" dirty="0">
              <a:solidFill>
                <a:schemeClr val="bg1"/>
              </a:solidFill>
              <a:ea typeface="ＭＳ Ｐゴシック" pitchFamily="2" charset="-128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Patología urológica 1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Paso práctico vejiga y próstata </a:t>
            </a:r>
          </a:p>
          <a:p>
            <a:r>
              <a:rPr lang="es-MX" dirty="0"/>
              <a:t>Dr. Iván Gallegos</a:t>
            </a:r>
          </a:p>
          <a:p>
            <a:r>
              <a:rPr lang="es-MX" dirty="0"/>
              <a:t>Dr. Carlos </a:t>
            </a:r>
            <a:r>
              <a:rPr lang="es-MX" dirty="0" err="1"/>
              <a:t>Missad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16817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MX"/>
          </a:p>
        </p:txBody>
      </p:sp>
      <p:pic>
        <p:nvPicPr>
          <p:cNvPr id="5222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8634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914400"/>
          </a:xfrm>
        </p:spPr>
        <p:txBody>
          <a:bodyPr/>
          <a:lstStyle/>
          <a:p>
            <a:r>
              <a:rPr lang="es-ES_tradnl" altLang="es-MX" sz="3200">
                <a:solidFill>
                  <a:schemeClr val="tx1"/>
                </a:solidFill>
                <a:latin typeface="Verdana" pitchFamily="34" charset="0"/>
              </a:rPr>
              <a:t>Carcinoma Urotelial Papilar de Bajo Grado</a:t>
            </a:r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73163"/>
            <a:ext cx="7572375" cy="56848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5127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P1010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92150"/>
            <a:ext cx="7921625" cy="59420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Rectangle 5"/>
          <p:cNvSpPr>
            <a:spLocks noChangeArrowheads="1"/>
          </p:cNvSpPr>
          <p:nvPr/>
        </p:nvSpPr>
        <p:spPr bwMode="auto">
          <a:xfrm>
            <a:off x="0" y="115888"/>
            <a:ext cx="87852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_tradnl" altLang="es-MX">
                <a:solidFill>
                  <a:srgbClr val="000000"/>
                </a:solidFill>
                <a:latin typeface="Verdana" pitchFamily="34" charset="0"/>
              </a:rPr>
              <a:t>Carcinoma Urotelial Papilar de Bajo Grado</a:t>
            </a:r>
            <a:endParaRPr lang="es-ES" altLang="es-MX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2848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P1010003"/>
          <p:cNvPicPr>
            <a:picLocks noChangeAspect="1" noChangeArrowheads="1"/>
          </p:cNvPicPr>
          <p:nvPr/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8116887" cy="60880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5"/>
          <p:cNvSpPr>
            <a:spLocks noChangeArrowheads="1"/>
          </p:cNvSpPr>
          <p:nvPr/>
        </p:nvSpPr>
        <p:spPr bwMode="auto">
          <a:xfrm>
            <a:off x="179388" y="0"/>
            <a:ext cx="87852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_tradnl" altLang="es-MX">
                <a:solidFill>
                  <a:srgbClr val="000000"/>
                </a:solidFill>
                <a:latin typeface="Verdana" pitchFamily="34" charset="0"/>
              </a:rPr>
              <a:t>Carcinoma Urotelial Papilar de Bajo Grado</a:t>
            </a:r>
            <a:endParaRPr lang="es-ES" altLang="es-MX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2864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76250"/>
            <a:ext cx="8305800" cy="404813"/>
          </a:xfrm>
        </p:spPr>
        <p:txBody>
          <a:bodyPr/>
          <a:lstStyle/>
          <a:p>
            <a:r>
              <a:rPr lang="es-ES_tradnl" altLang="es-MX" sz="3200">
                <a:solidFill>
                  <a:schemeClr val="tx1"/>
                </a:solidFill>
                <a:latin typeface="Verdana" pitchFamily="34" charset="0"/>
              </a:rPr>
              <a:t>Carcinoma Urotelial Papilar de Alto Grado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7972425" cy="55102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9022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P1010015"/>
          <p:cNvPicPr>
            <a:picLocks noChangeAspect="1" noChangeArrowheads="1"/>
          </p:cNvPicPr>
          <p:nvPr/>
        </p:nvPicPr>
        <p:blipFill>
          <a:blip r:embed="rId2" cstate="print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765175"/>
            <a:ext cx="7686675" cy="5765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250825" y="115888"/>
            <a:ext cx="86709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_tradnl" altLang="es-MX">
                <a:solidFill>
                  <a:srgbClr val="000000"/>
                </a:solidFill>
                <a:latin typeface="Verdana" pitchFamily="34" charset="0"/>
              </a:rPr>
              <a:t>Carcinoma Urotelial Papilar de Alto Grado</a:t>
            </a:r>
            <a:endParaRPr lang="es-ES" altLang="es-MX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879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P1010018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765175"/>
            <a:ext cx="7704138" cy="5778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Rectangle 5"/>
          <p:cNvSpPr>
            <a:spLocks noChangeArrowheads="1"/>
          </p:cNvSpPr>
          <p:nvPr/>
        </p:nvSpPr>
        <p:spPr bwMode="auto">
          <a:xfrm>
            <a:off x="179388" y="188913"/>
            <a:ext cx="86709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_tradnl" altLang="es-MX">
                <a:solidFill>
                  <a:srgbClr val="000000"/>
                </a:solidFill>
                <a:latin typeface="Verdana" pitchFamily="34" charset="0"/>
              </a:rPr>
              <a:t>Carcinoma Urotelial Papilar de Alto Grado</a:t>
            </a:r>
            <a:endParaRPr lang="es-ES" altLang="es-MX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8099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Grp="1" noChangeArrowheads="1"/>
          </p:cNvSpPr>
          <p:nvPr>
            <p:ph type="title"/>
          </p:nvPr>
        </p:nvSpPr>
        <p:spPr>
          <a:xfrm>
            <a:off x="755650" y="115888"/>
            <a:ext cx="7772400" cy="1143000"/>
          </a:xfrm>
        </p:spPr>
        <p:txBody>
          <a:bodyPr/>
          <a:lstStyle/>
          <a:p>
            <a:r>
              <a:rPr lang="es-ES_tradnl" altLang="es-MX">
                <a:solidFill>
                  <a:schemeClr val="tx1"/>
                </a:solidFill>
                <a:latin typeface="Verdana" pitchFamily="34" charset="0"/>
              </a:rPr>
              <a:t>Cáncer Vesical</a:t>
            </a:r>
            <a:endParaRPr lang="es-ES" altLang="es-MX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60419" name="Picture 5" descr="55633-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268413"/>
            <a:ext cx="6985000" cy="5238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7756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381000"/>
            <a:ext cx="7772400" cy="11430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s-CL" altLang="es-MX" sz="3600">
                <a:solidFill>
                  <a:schemeClr val="tx1"/>
                </a:solidFill>
              </a:rPr>
              <a:t>Carcinoma Vesical</a:t>
            </a:r>
            <a:br>
              <a:rPr lang="es-CL" altLang="es-MX" sz="3600">
                <a:solidFill>
                  <a:schemeClr val="tx1"/>
                </a:solidFill>
              </a:rPr>
            </a:br>
            <a:endParaRPr lang="es-ES" altLang="es-MX" sz="3600">
              <a:solidFill>
                <a:schemeClr val="tx1"/>
              </a:solidFill>
            </a:endParaRPr>
          </a:p>
        </p:txBody>
      </p:sp>
      <p:graphicFrame>
        <p:nvGraphicFramePr>
          <p:cNvPr id="16387" name="Object 7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0" y="1095375"/>
          <a:ext cx="5019675" cy="303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2" name="Image" r:id="rId2" imgW="4001058" imgH="2419048" progId="">
                  <p:embed/>
                </p:oleObj>
              </mc:Choice>
              <mc:Fallback>
                <p:oleObj name="Image" r:id="rId2" imgW="4001058" imgH="2419048" progId="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95375"/>
                        <a:ext cx="5019675" cy="303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8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473700" y="908050"/>
          <a:ext cx="3670300" cy="440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3" name="Image" r:id="rId4" imgW="2771429" imgH="3323810" progId="">
                  <p:embed/>
                </p:oleObj>
              </mc:Choice>
              <mc:Fallback>
                <p:oleObj name="Image" r:id="rId4" imgW="2771429" imgH="3323810" progId="">
                  <p:embed/>
                  <p:pic>
                    <p:nvPicPr>
                      <p:cNvPr id="0" name="Picture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3700" y="908050"/>
                        <a:ext cx="3670300" cy="440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042988" y="4159250"/>
          <a:ext cx="4386262" cy="269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4" name="Image" r:id="rId6" imgW="3809524" imgH="2343477" progId="">
                  <p:embed/>
                </p:oleObj>
              </mc:Choice>
              <mc:Fallback>
                <p:oleObj name="Image" r:id="rId6" imgW="3809524" imgH="2343477" progId="">
                  <p:embed/>
                  <p:pic>
                    <p:nvPicPr>
                      <p:cNvPr id="0" name="Picture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4159250"/>
                        <a:ext cx="4386262" cy="269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Rectangle 11"/>
          <p:cNvSpPr>
            <a:spLocks noGrp="1" noChangeArrowheads="1"/>
          </p:cNvSpPr>
          <p:nvPr>
            <p:ph sz="quarter" idx="4"/>
          </p:nvPr>
        </p:nvSpPr>
        <p:spPr>
          <a:xfrm>
            <a:off x="9072563" y="5300663"/>
            <a:ext cx="71437" cy="1557337"/>
          </a:xfrm>
        </p:spPr>
        <p:txBody>
          <a:bodyPr/>
          <a:lstStyle/>
          <a:p>
            <a:pPr eaLnBrk="1" hangingPunct="1"/>
            <a:endParaRPr lang="es-CL" altLang="es-MX" sz="2400"/>
          </a:p>
        </p:txBody>
      </p:sp>
    </p:spTree>
    <p:extLst>
      <p:ext uri="{BB962C8B-B14F-4D97-AF65-F5344CB8AC3E}">
        <p14:creationId xmlns:p14="http://schemas.microsoft.com/office/powerpoint/2010/main" val="3607608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09600" y="457200"/>
            <a:ext cx="7772400" cy="1143000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es-CL">
                <a:solidFill>
                  <a:schemeClr val="tx1"/>
                </a:solidFill>
                <a:ea typeface="ＭＳ Ｐゴシック" pitchFamily="2" charset="-128"/>
              </a:rPr>
              <a:t>Cistitis quística y glandular</a:t>
            </a:r>
            <a:endParaRPr lang="es-ES">
              <a:solidFill>
                <a:schemeClr val="tx1"/>
              </a:solidFill>
              <a:ea typeface="ＭＳ Ｐゴシック" pitchFamily="2" charset="-128"/>
            </a:endParaRPr>
          </a:p>
        </p:txBody>
      </p:sp>
      <p:sp>
        <p:nvSpPr>
          <p:cNvPr id="2054" name="Rectangle 5"/>
          <p:cNvSpPr>
            <a:spLocks noGrp="1" noChangeArrowheads="1"/>
          </p:cNvSpPr>
          <p:nvPr>
            <p:ph sz="quarter" idx="3"/>
          </p:nvPr>
        </p:nvSpPr>
        <p:spPr>
          <a:xfrm>
            <a:off x="0" y="6781800"/>
            <a:ext cx="609600" cy="76200"/>
          </a:xfrm>
        </p:spPr>
        <p:txBody>
          <a:bodyPr/>
          <a:lstStyle/>
          <a:p>
            <a:pPr eaLnBrk="1" hangingPunct="1"/>
            <a:endParaRPr lang="es-CL" sz="2400">
              <a:ea typeface="ＭＳ Ｐゴシック" pitchFamily="2" charset="-128"/>
            </a:endParaRPr>
          </a:p>
        </p:txBody>
      </p:sp>
      <p:graphicFrame>
        <p:nvGraphicFramePr>
          <p:cNvPr id="2050" name="Object 7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79388" y="1495425"/>
          <a:ext cx="4051300" cy="231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Image" r:id="rId2" imgW="4019048" imgH="2295238" progId="PhotoDeluxeBusiness.Image.1">
                  <p:embed/>
                </p:oleObj>
              </mc:Choice>
              <mc:Fallback>
                <p:oleObj name="Image" r:id="rId2" imgW="4019048" imgH="2295238" progId="PhotoDeluxeBusiness.Image.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495425"/>
                        <a:ext cx="4051300" cy="231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8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23850" y="3954463"/>
          <a:ext cx="3995738" cy="267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Image" r:id="rId4" imgW="3238952" imgH="2172003" progId="PhotoDeluxeBusiness.Image.1">
                  <p:embed/>
                </p:oleObj>
              </mc:Choice>
              <mc:Fallback>
                <p:oleObj name="Image" r:id="rId4" imgW="3238952" imgH="2172003" progId="PhotoDeluxeBusiness.Image.1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3954463"/>
                        <a:ext cx="3995738" cy="267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9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008688" y="2349500"/>
          <a:ext cx="3016250" cy="450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Image" r:id="rId6" imgW="2523810" imgH="3772427" progId="PhotoDeluxeBusiness.Image.1">
                  <p:embed/>
                </p:oleObj>
              </mc:Choice>
              <mc:Fallback>
                <p:oleObj name="Image" r:id="rId6" imgW="2523810" imgH="3772427" progId="PhotoDeluxeBusiness.Image.1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8688" y="2349500"/>
                        <a:ext cx="3016250" cy="450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Text Box 10"/>
          <p:cNvSpPr txBox="1">
            <a:spLocks noChangeArrowheads="1"/>
          </p:cNvSpPr>
          <p:nvPr/>
        </p:nvSpPr>
        <p:spPr bwMode="auto">
          <a:xfrm>
            <a:off x="4572000" y="1412875"/>
            <a:ext cx="28194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/>
              <a:t>Nidos de von Brunn</a:t>
            </a:r>
          </a:p>
          <a:p>
            <a:pPr>
              <a:spcBef>
                <a:spcPct val="50000"/>
              </a:spcBef>
            </a:pPr>
            <a:r>
              <a:rPr lang="es-CL"/>
              <a:t>Dilatación quística</a:t>
            </a:r>
            <a:endParaRPr lang="es-ES"/>
          </a:p>
        </p:txBody>
      </p:sp>
      <p:sp>
        <p:nvSpPr>
          <p:cNvPr id="2056" name="Text Box 12"/>
          <p:cNvSpPr txBox="1">
            <a:spLocks noChangeArrowheads="1"/>
          </p:cNvSpPr>
          <p:nvPr/>
        </p:nvSpPr>
        <p:spPr bwMode="auto">
          <a:xfrm>
            <a:off x="4343400" y="5181600"/>
            <a:ext cx="1981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/>
              <a:t>Metaplasia mucinosa</a:t>
            </a:r>
            <a:endParaRPr lang="es-ES"/>
          </a:p>
        </p:txBody>
      </p:sp>
      <p:sp>
        <p:nvSpPr>
          <p:cNvPr id="2057" name="Line 13"/>
          <p:cNvSpPr>
            <a:spLocks noChangeShapeType="1"/>
          </p:cNvSpPr>
          <p:nvPr/>
        </p:nvSpPr>
        <p:spPr bwMode="auto">
          <a:xfrm>
            <a:off x="5364163" y="5445125"/>
            <a:ext cx="1512887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058" name="Line 14"/>
          <p:cNvSpPr>
            <a:spLocks noChangeShapeType="1"/>
          </p:cNvSpPr>
          <p:nvPr/>
        </p:nvSpPr>
        <p:spPr bwMode="auto">
          <a:xfrm flipH="1">
            <a:off x="3132138" y="1773238"/>
            <a:ext cx="151130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059" name="Line 15"/>
          <p:cNvSpPr>
            <a:spLocks noChangeShapeType="1"/>
          </p:cNvSpPr>
          <p:nvPr/>
        </p:nvSpPr>
        <p:spPr bwMode="auto">
          <a:xfrm flipH="1">
            <a:off x="4067175" y="2349500"/>
            <a:ext cx="649288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 descr="C:\Users\carlos guillermo\Pictures\imágenes 2\urología\DSCN25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60" y="210312"/>
            <a:ext cx="8583168" cy="6437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2728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P1010035"/>
          <p:cNvPicPr>
            <a:picLocks noChangeAspect="1" noChangeArrowheads="1"/>
          </p:cNvPicPr>
          <p:nvPr/>
        </p:nvPicPr>
        <p:blipFill>
          <a:blip r:embed="rId2" cstate="print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65175"/>
            <a:ext cx="7829550" cy="58721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Rectangle 5"/>
          <p:cNvSpPr>
            <a:spLocks noChangeArrowheads="1"/>
          </p:cNvSpPr>
          <p:nvPr/>
        </p:nvSpPr>
        <p:spPr bwMode="auto">
          <a:xfrm>
            <a:off x="1547813" y="115888"/>
            <a:ext cx="58785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_tradnl" altLang="es-MX">
                <a:solidFill>
                  <a:srgbClr val="000000"/>
                </a:solidFill>
                <a:latin typeface="Verdana" pitchFamily="34" charset="0"/>
              </a:rPr>
              <a:t>Carcinoma Urotelial Invasor</a:t>
            </a:r>
            <a:endParaRPr lang="es-ES" altLang="es-MX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0224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P1010041"/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92150"/>
            <a:ext cx="7900987" cy="59261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1" name="Rectangle 5"/>
          <p:cNvSpPr>
            <a:spLocks noChangeArrowheads="1"/>
          </p:cNvSpPr>
          <p:nvPr/>
        </p:nvSpPr>
        <p:spPr bwMode="auto">
          <a:xfrm>
            <a:off x="1547813" y="115888"/>
            <a:ext cx="58785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_tradnl" altLang="es-MX">
                <a:solidFill>
                  <a:srgbClr val="000000"/>
                </a:solidFill>
                <a:latin typeface="Verdana" pitchFamily="34" charset="0"/>
              </a:rPr>
              <a:t>Carcinoma Urotelial Invasor</a:t>
            </a:r>
            <a:endParaRPr lang="es-ES" altLang="es-MX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558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P1010064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323850" y="333375"/>
            <a:ext cx="81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1800">
                <a:solidFill>
                  <a:srgbClr val="000000"/>
                </a:solidFill>
                <a:latin typeface="Arial" charset="0"/>
              </a:rPr>
              <a:t>65088</a:t>
            </a:r>
            <a:endParaRPr lang="es-ES" altLang="es-MX" sz="18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7918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P1010065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323850" y="404813"/>
            <a:ext cx="819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1800">
                <a:solidFill>
                  <a:srgbClr val="000000"/>
                </a:solidFill>
                <a:latin typeface="Arial" charset="0"/>
              </a:rPr>
              <a:t>65088</a:t>
            </a:r>
            <a:endParaRPr lang="es-ES" altLang="es-MX" sz="18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6469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P1010037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92150"/>
            <a:ext cx="7900987" cy="59261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Rectangle 5"/>
          <p:cNvSpPr>
            <a:spLocks noChangeArrowheads="1"/>
          </p:cNvSpPr>
          <p:nvPr/>
        </p:nvSpPr>
        <p:spPr bwMode="auto">
          <a:xfrm>
            <a:off x="1476375" y="115888"/>
            <a:ext cx="58785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_tradnl" altLang="es-MX">
                <a:solidFill>
                  <a:srgbClr val="000000"/>
                </a:solidFill>
                <a:latin typeface="Verdana" pitchFamily="34" charset="0"/>
              </a:rPr>
              <a:t>Carcinoma Urotelial Invasor</a:t>
            </a:r>
            <a:endParaRPr lang="es-ES" altLang="es-MX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8051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r>
              <a:rPr lang="es-ES_tradnl" altLang="es-MX" sz="4000">
                <a:solidFill>
                  <a:schemeClr val="tx1"/>
                </a:solidFill>
                <a:latin typeface="Verdana" pitchFamily="34" charset="0"/>
              </a:rPr>
              <a:t>Carcinoma Urotelial in Situ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46760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28489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r>
              <a:rPr lang="es-ES_tradnl" altLang="es-MX" sz="4000">
                <a:solidFill>
                  <a:schemeClr val="tx1"/>
                </a:solidFill>
                <a:latin typeface="Verdana" pitchFamily="34" charset="0"/>
              </a:rPr>
              <a:t>Carcinoma Urotelial in Situ</a:t>
            </a: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9988"/>
            <a:ext cx="8153400" cy="5464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4113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05800" cy="762000"/>
          </a:xfrm>
        </p:spPr>
        <p:txBody>
          <a:bodyPr/>
          <a:lstStyle/>
          <a:p>
            <a:r>
              <a:rPr lang="es-ES_tradnl" altLang="es-MX" sz="3600">
                <a:solidFill>
                  <a:schemeClr val="tx1"/>
                </a:solidFill>
                <a:latin typeface="Verdana" pitchFamily="34" charset="0"/>
              </a:rPr>
              <a:t>Hiperplasia Nodular de la Próstata</a:t>
            </a:r>
            <a:endParaRPr lang="es-ES_tradnl" altLang="es-MX">
              <a:solidFill>
                <a:schemeClr val="tx1"/>
              </a:solidFill>
            </a:endParaRP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96975"/>
            <a:ext cx="8153400" cy="5338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90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MX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MX"/>
          </a:p>
        </p:txBody>
      </p:sp>
      <p:pic>
        <p:nvPicPr>
          <p:cNvPr id="70660" name="Picture 4" descr="DSCN49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008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es-CL">
                <a:solidFill>
                  <a:schemeClr val="tx1"/>
                </a:solidFill>
                <a:ea typeface="ＭＳ Ｐゴシック" pitchFamily="2" charset="-128"/>
              </a:rPr>
              <a:t>Cistitis papilar y poliposa</a:t>
            </a:r>
            <a:endParaRPr lang="es-ES">
              <a:solidFill>
                <a:schemeClr val="tx1"/>
              </a:solidFill>
              <a:ea typeface="ＭＳ Ｐゴシック" pitchFamily="2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981200"/>
            <a:ext cx="4171950" cy="4114800"/>
          </a:xfrm>
        </p:spPr>
        <p:txBody>
          <a:bodyPr/>
          <a:lstStyle/>
          <a:p>
            <a:pPr eaLnBrk="1" hangingPunct="1"/>
            <a:r>
              <a:rPr lang="es-CL" sz="2800">
                <a:ea typeface="ＭＳ Ｐゴシック" pitchFamily="2" charset="-128"/>
              </a:rPr>
              <a:t>Estructuras papilares revestidas por urotelio normotípico</a:t>
            </a:r>
          </a:p>
          <a:p>
            <a:pPr eaLnBrk="1" hangingPunct="1"/>
            <a:r>
              <a:rPr lang="es-CL" sz="2800">
                <a:ea typeface="ＭＳ Ｐゴシック" pitchFamily="2" charset="-128"/>
              </a:rPr>
              <a:t>Irritación crónica</a:t>
            </a:r>
            <a:endParaRPr lang="es-ES" sz="2800">
              <a:ea typeface="ＭＳ Ｐゴシック" pitchFamily="2" charset="-128"/>
            </a:endParaRPr>
          </a:p>
        </p:txBody>
      </p:sp>
      <p:graphicFrame>
        <p:nvGraphicFramePr>
          <p:cNvPr id="3074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4248150" y="1557338"/>
          <a:ext cx="4332288" cy="530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Image" r:id="rId2" imgW="2685714" imgH="3285714" progId="PhotoDeluxeBusiness.Image.1">
                  <p:embed/>
                </p:oleObj>
              </mc:Choice>
              <mc:Fallback>
                <p:oleObj name="Image" r:id="rId2" imgW="2685714" imgH="3285714" progId="PhotoDeluxeBusiness.Image.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8150" y="1557338"/>
                        <a:ext cx="4332288" cy="5300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MX"/>
          </a:p>
        </p:txBody>
      </p:sp>
      <p:pic>
        <p:nvPicPr>
          <p:cNvPr id="71683" name="Picture 4" descr="DSCN498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7958854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r>
              <a:rPr lang="es-ES_tradnl" altLang="es-MX" sz="3600">
                <a:solidFill>
                  <a:schemeClr val="tx1"/>
                </a:solidFill>
                <a:latin typeface="Verdana" pitchFamily="34" charset="0"/>
              </a:rPr>
              <a:t>Hiperplasia Nodular de la Próstata</a:t>
            </a:r>
            <a:endParaRPr lang="es-ES" altLang="es-MX" sz="360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72707" name="Picture 5" descr="getpic-im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25538"/>
            <a:ext cx="6134100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021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29200" y="914400"/>
            <a:ext cx="4114800" cy="4800600"/>
          </a:xfrm>
        </p:spPr>
        <p:txBody>
          <a:bodyPr/>
          <a:lstStyle/>
          <a:p>
            <a:pPr>
              <a:lnSpc>
                <a:spcPct val="160000"/>
              </a:lnSpc>
            </a:pPr>
            <a:r>
              <a:rPr lang="es-ES_tradnl" altLang="es-MX">
                <a:solidFill>
                  <a:schemeClr val="tx1"/>
                </a:solidFill>
                <a:latin typeface="Verdana" pitchFamily="34" charset="0"/>
              </a:rPr>
              <a:t>Hiperplasia Nodular de la Próstata</a:t>
            </a:r>
            <a:endParaRPr lang="es-ES_tradnl" altLang="es-MX">
              <a:solidFill>
                <a:schemeClr val="tx1"/>
              </a:solidFill>
            </a:endParaRP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4419600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5198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685800"/>
          </a:xfrm>
        </p:spPr>
        <p:txBody>
          <a:bodyPr/>
          <a:lstStyle/>
          <a:p>
            <a:r>
              <a:rPr lang="es-ES_tradnl" altLang="es-MX" sz="3600">
                <a:solidFill>
                  <a:schemeClr val="tx1"/>
                </a:solidFill>
                <a:latin typeface="Verdana" pitchFamily="34" charset="0"/>
              </a:rPr>
              <a:t>Hiperplasia Nodular de la Próstata</a:t>
            </a:r>
            <a:endParaRPr lang="es-ES_tradnl" altLang="es-MX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153400" cy="5338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9393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MX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MX"/>
          </a:p>
        </p:txBody>
      </p:sp>
      <p:pic>
        <p:nvPicPr>
          <p:cNvPr id="75780" name="Picture 4" descr="P10100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t="379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7995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36663"/>
            <a:ext cx="8153400" cy="5337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3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838200"/>
          </a:xfrm>
        </p:spPr>
        <p:txBody>
          <a:bodyPr/>
          <a:lstStyle/>
          <a:p>
            <a:r>
              <a:rPr lang="es-ES_tradnl" altLang="es-MX" sz="3600">
                <a:solidFill>
                  <a:schemeClr val="tx1"/>
                </a:solidFill>
                <a:latin typeface="Verdana" pitchFamily="34" charset="0"/>
              </a:rPr>
              <a:t>Hiperplasia Nodular de la Próstata</a:t>
            </a:r>
          </a:p>
        </p:txBody>
      </p:sp>
    </p:spTree>
    <p:extLst>
      <p:ext uri="{BB962C8B-B14F-4D97-AF65-F5344CB8AC3E}">
        <p14:creationId xmlns:p14="http://schemas.microsoft.com/office/powerpoint/2010/main" val="32924048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MX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MX"/>
          </a:p>
        </p:txBody>
      </p:sp>
      <p:pic>
        <p:nvPicPr>
          <p:cNvPr id="77828" name="Picture 4" descr="P10100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9300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MX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MX"/>
          </a:p>
        </p:txBody>
      </p:sp>
      <p:pic>
        <p:nvPicPr>
          <p:cNvPr id="78852" name="Picture 4" descr="P10100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9299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733800" cy="533400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s-ES_tradnl" altLang="es-MX">
                <a:solidFill>
                  <a:schemeClr val="tx1"/>
                </a:solidFill>
                <a:latin typeface="Verdana" pitchFamily="34" charset="0"/>
              </a:rPr>
              <a:t>Cáncer de Próstata</a:t>
            </a:r>
            <a:endParaRPr lang="es-ES_tradnl" altLang="es-MX">
              <a:solidFill>
                <a:schemeClr val="tx1"/>
              </a:solidFill>
            </a:endParaRP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"/>
            <a:ext cx="4343400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5385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/>
          <a:lstStyle/>
          <a:p>
            <a:r>
              <a:rPr lang="es-MX" altLang="es-MX">
                <a:latin typeface="Verdana" pitchFamily="34" charset="0"/>
              </a:rPr>
              <a:t>Cáncer de la Próstata</a:t>
            </a:r>
            <a:endParaRPr lang="es-ES" altLang="es-MX">
              <a:latin typeface="Verdana" pitchFamily="34" charset="0"/>
            </a:endParaRPr>
          </a:p>
        </p:txBody>
      </p:sp>
      <p:pic>
        <p:nvPicPr>
          <p:cNvPr id="80899" name="Picture 6" descr="getpic-im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41438"/>
            <a:ext cx="6667500" cy="51530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24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es-CL">
                <a:solidFill>
                  <a:schemeClr val="tx1"/>
                </a:solidFill>
                <a:ea typeface="ＭＳ Ｐゴシック" pitchFamily="2" charset="-128"/>
              </a:rPr>
              <a:t>Neoplasias vesicales</a:t>
            </a:r>
            <a:endParaRPr lang="es-ES">
              <a:solidFill>
                <a:schemeClr val="tx1"/>
              </a:solidFill>
              <a:ea typeface="ＭＳ Ｐゴシック" pitchFamily="2" charset="-128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CL" dirty="0">
                <a:ea typeface="ＭＳ Ｐゴシック" pitchFamily="2" charset="-128"/>
              </a:rPr>
              <a:t>Epiteliales 95%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CL" dirty="0">
                <a:ea typeface="ＭＳ Ｐゴシック" pitchFamily="2" charset="-128"/>
              </a:rPr>
              <a:t>    </a:t>
            </a:r>
            <a:r>
              <a:rPr lang="es-CL" sz="2800" dirty="0">
                <a:ea typeface="ＭＳ Ｐゴシック" pitchFamily="2" charset="-128"/>
              </a:rPr>
              <a:t>Papilomas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CL" sz="2800" dirty="0">
                <a:ea typeface="ＭＳ Ｐゴシック" pitchFamily="2" charset="-128"/>
              </a:rPr>
              <a:t>    Carcinomas transicionales/uroteliales,  adenocarcinomas, carcinomas epidermoides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CL" sz="2800" dirty="0">
                <a:ea typeface="ＭＳ Ｐゴシック" pitchFamily="2" charset="-128"/>
              </a:rPr>
              <a:t>    </a:t>
            </a:r>
          </a:p>
          <a:p>
            <a:pPr eaLnBrk="1" hangingPunct="1">
              <a:lnSpc>
                <a:spcPct val="80000"/>
              </a:lnSpc>
            </a:pPr>
            <a:r>
              <a:rPr lang="es-CL" dirty="0">
                <a:ea typeface="ＭＳ Ｐゴシック" pitchFamily="2" charset="-128"/>
              </a:rPr>
              <a:t>Estromales 5%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CL" dirty="0">
                <a:ea typeface="ＭＳ Ｐゴシック" pitchFamily="2" charset="-128"/>
              </a:rPr>
              <a:t>    </a:t>
            </a:r>
            <a:r>
              <a:rPr lang="es-CL" sz="2800" dirty="0">
                <a:ea typeface="ＭＳ Ｐゴシック" pitchFamily="2" charset="-128"/>
              </a:rPr>
              <a:t>Leiomiosarcomas y rabdomiosarcomas (adultos)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CL" sz="2800" dirty="0">
                <a:ea typeface="ＭＳ Ｐゴシック" pitchFamily="2" charset="-128"/>
              </a:rPr>
              <a:t>    Rabdomiosarcoma embrionario (sarcoma </a:t>
            </a:r>
            <a:r>
              <a:rPr lang="es-CL" sz="2800" dirty="0" err="1">
                <a:ea typeface="ＭＳ Ｐゴシック" pitchFamily="2" charset="-128"/>
              </a:rPr>
              <a:t>botrioides</a:t>
            </a:r>
            <a:r>
              <a:rPr lang="es-CL" sz="2800" dirty="0">
                <a:ea typeface="ＭＳ Ｐゴシック" pitchFamily="2" charset="-128"/>
              </a:rPr>
              <a:t>) (niños) </a:t>
            </a:r>
            <a:endParaRPr lang="es-ES" sz="2800" dirty="0">
              <a:ea typeface="ＭＳ Ｐゴシック" pitchFamily="2" charset="-128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772400" cy="914400"/>
          </a:xfrm>
        </p:spPr>
        <p:txBody>
          <a:bodyPr/>
          <a:lstStyle/>
          <a:p>
            <a:r>
              <a:rPr lang="es-ES_tradnl" altLang="es-MX">
                <a:solidFill>
                  <a:schemeClr val="tx1"/>
                </a:solidFill>
                <a:latin typeface="Verdana" pitchFamily="34" charset="0"/>
              </a:rPr>
              <a:t>Carcinoma Acinar</a:t>
            </a:r>
            <a:r>
              <a:rPr lang="es-ES_tradnl" altLang="es-MX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7886700" cy="5164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5580063" y="1557338"/>
            <a:ext cx="24241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1800">
                <a:solidFill>
                  <a:srgbClr val="000000"/>
                </a:solidFill>
                <a:latin typeface="Verdana" pitchFamily="34" charset="0"/>
              </a:rPr>
              <a:t>Glándulas benignas</a:t>
            </a:r>
            <a:endParaRPr lang="es-ES" altLang="es-MX" sz="18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684213" y="1557338"/>
            <a:ext cx="21796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1800">
                <a:solidFill>
                  <a:srgbClr val="000000"/>
                </a:solidFill>
                <a:latin typeface="Verdana" pitchFamily="34" charset="0"/>
              </a:rPr>
              <a:t>Carcinoma acinar</a:t>
            </a:r>
            <a:endParaRPr lang="es-ES" altLang="es-MX" sz="18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546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MX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MX"/>
          </a:p>
        </p:txBody>
      </p:sp>
      <p:pic>
        <p:nvPicPr>
          <p:cNvPr id="82948" name="Picture 4" descr="P101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379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3221038" y="131763"/>
            <a:ext cx="24241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1800">
                <a:solidFill>
                  <a:srgbClr val="000000"/>
                </a:solidFill>
                <a:latin typeface="Verdana" pitchFamily="34" charset="0"/>
              </a:rPr>
              <a:t>Glándulas benignas</a:t>
            </a:r>
            <a:endParaRPr lang="es-ES" altLang="es-MX" sz="18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2950" name="Line 6"/>
          <p:cNvSpPr>
            <a:spLocks noChangeShapeType="1"/>
          </p:cNvSpPr>
          <p:nvPr/>
        </p:nvSpPr>
        <p:spPr bwMode="auto">
          <a:xfrm flipH="1">
            <a:off x="2484438" y="404813"/>
            <a:ext cx="719137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>
              <a:solidFill>
                <a:srgbClr val="CCECFF"/>
              </a:solidFill>
              <a:latin typeface="Verdana" pitchFamily="34" charset="0"/>
            </a:endParaRPr>
          </a:p>
        </p:txBody>
      </p:sp>
      <p:sp>
        <p:nvSpPr>
          <p:cNvPr id="82951" name="Line 7"/>
          <p:cNvSpPr>
            <a:spLocks noChangeShapeType="1"/>
          </p:cNvSpPr>
          <p:nvPr/>
        </p:nvSpPr>
        <p:spPr bwMode="auto">
          <a:xfrm>
            <a:off x="5651500" y="476250"/>
            <a:ext cx="2449513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>
              <a:solidFill>
                <a:srgbClr val="CCECFF"/>
              </a:solidFill>
              <a:latin typeface="Verdana" pitchFamily="34" charset="0"/>
            </a:endParaRPr>
          </a:p>
        </p:txBody>
      </p:sp>
      <p:sp>
        <p:nvSpPr>
          <p:cNvPr id="82952" name="Line 8"/>
          <p:cNvSpPr>
            <a:spLocks noChangeShapeType="1"/>
          </p:cNvSpPr>
          <p:nvPr/>
        </p:nvSpPr>
        <p:spPr bwMode="auto">
          <a:xfrm flipH="1">
            <a:off x="1331913" y="549275"/>
            <a:ext cx="2592387" cy="4392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>
              <a:solidFill>
                <a:srgbClr val="CCECFF"/>
              </a:solidFill>
              <a:latin typeface="Verdana" pitchFamily="34" charset="0"/>
            </a:endParaRPr>
          </a:p>
        </p:txBody>
      </p:sp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3344863" y="5964238"/>
            <a:ext cx="21796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1800">
                <a:solidFill>
                  <a:srgbClr val="000000"/>
                </a:solidFill>
                <a:latin typeface="Verdana" pitchFamily="34" charset="0"/>
              </a:rPr>
              <a:t>Carcinoma acinar</a:t>
            </a:r>
            <a:endParaRPr lang="es-ES" altLang="es-MX" sz="18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2954" name="Line 10"/>
          <p:cNvSpPr>
            <a:spLocks noChangeShapeType="1"/>
          </p:cNvSpPr>
          <p:nvPr/>
        </p:nvSpPr>
        <p:spPr bwMode="auto">
          <a:xfrm flipV="1">
            <a:off x="4500563" y="3644900"/>
            <a:ext cx="503237" cy="2305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>
              <a:solidFill>
                <a:srgbClr val="CCEC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8857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P101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" t="3949" b="144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7895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P101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" t="48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350838" y="5316538"/>
            <a:ext cx="2555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1800">
                <a:solidFill>
                  <a:srgbClr val="000000"/>
                </a:solidFill>
                <a:latin typeface="Verdana" pitchFamily="34" charset="0"/>
              </a:rPr>
              <a:t>Nucléolo prominente</a:t>
            </a:r>
            <a:endParaRPr lang="es-ES" altLang="es-MX" sz="18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6" name="Line 4"/>
          <p:cNvSpPr>
            <a:spLocks noChangeShapeType="1"/>
          </p:cNvSpPr>
          <p:nvPr/>
        </p:nvSpPr>
        <p:spPr bwMode="auto">
          <a:xfrm flipV="1">
            <a:off x="2843213" y="4365625"/>
            <a:ext cx="1800225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>
              <a:solidFill>
                <a:srgbClr val="CCECFF"/>
              </a:solidFill>
              <a:latin typeface="Verdana" pitchFamily="34" charset="0"/>
            </a:endParaRPr>
          </a:p>
        </p:txBody>
      </p:sp>
      <p:sp>
        <p:nvSpPr>
          <p:cNvPr id="84997" name="Line 5"/>
          <p:cNvSpPr>
            <a:spLocks noChangeShapeType="1"/>
          </p:cNvSpPr>
          <p:nvPr/>
        </p:nvSpPr>
        <p:spPr bwMode="auto">
          <a:xfrm flipV="1">
            <a:off x="2987675" y="5516563"/>
            <a:ext cx="3097213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>
              <a:solidFill>
                <a:srgbClr val="CCEC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2270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762000"/>
          </a:xfrm>
        </p:spPr>
        <p:txBody>
          <a:bodyPr/>
          <a:lstStyle/>
          <a:p>
            <a:r>
              <a:rPr lang="es-ES_tradnl" altLang="es-MX">
                <a:solidFill>
                  <a:schemeClr val="tx1"/>
                </a:solidFill>
                <a:latin typeface="Verdana" pitchFamily="34" charset="0"/>
              </a:rPr>
              <a:t>Carcinoma Acinar</a:t>
            </a:r>
          </a:p>
        </p:txBody>
      </p:sp>
      <p:pic>
        <p:nvPicPr>
          <p:cNvPr id="8601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191500" cy="536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6748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P1010005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" t="422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8065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P10100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3703638" y="4019550"/>
            <a:ext cx="2759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1800">
                <a:solidFill>
                  <a:srgbClr val="000000"/>
                </a:solidFill>
                <a:latin typeface="Verdana" pitchFamily="34" charset="0"/>
              </a:rPr>
              <a:t>Permeación perineural</a:t>
            </a:r>
            <a:endParaRPr lang="es-ES" altLang="es-MX" sz="18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8068" name="Line 4"/>
          <p:cNvSpPr>
            <a:spLocks noChangeShapeType="1"/>
          </p:cNvSpPr>
          <p:nvPr/>
        </p:nvSpPr>
        <p:spPr bwMode="auto">
          <a:xfrm flipH="1" flipV="1">
            <a:off x="5508625" y="2781300"/>
            <a:ext cx="71438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>
              <a:solidFill>
                <a:srgbClr val="CCECFF"/>
              </a:solidFill>
              <a:latin typeface="Verdana" pitchFamily="34" charset="0"/>
            </a:endParaRPr>
          </a:p>
        </p:txBody>
      </p:sp>
      <p:sp>
        <p:nvSpPr>
          <p:cNvPr id="88069" name="Line 5"/>
          <p:cNvSpPr>
            <a:spLocks noChangeShapeType="1"/>
          </p:cNvSpPr>
          <p:nvPr/>
        </p:nvSpPr>
        <p:spPr bwMode="auto">
          <a:xfrm flipH="1" flipV="1">
            <a:off x="250825" y="2636838"/>
            <a:ext cx="3457575" cy="1512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>
              <a:solidFill>
                <a:srgbClr val="CCEC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7524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r>
              <a:rPr lang="es-ES_tradnl" altLang="es-MX">
                <a:solidFill>
                  <a:schemeClr val="tx1"/>
                </a:solidFill>
                <a:latin typeface="Verdana" pitchFamily="34" charset="0"/>
              </a:rPr>
              <a:t>Carcinoma Acinar</a:t>
            </a: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077200" cy="5289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00379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r>
              <a:rPr lang="es-ES_tradnl" altLang="es-MX">
                <a:solidFill>
                  <a:schemeClr val="tx1"/>
                </a:solidFill>
                <a:latin typeface="Verdana" pitchFamily="34" charset="0"/>
              </a:rPr>
              <a:t>IHQ PSA</a:t>
            </a:r>
            <a:endParaRPr lang="es-ES_tradnl" altLang="es-MX">
              <a:solidFill>
                <a:schemeClr val="tx1"/>
              </a:solidFill>
            </a:endParaRP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153400" cy="5354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96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es-CL">
                <a:solidFill>
                  <a:schemeClr val="tx1"/>
                </a:solidFill>
                <a:ea typeface="ＭＳ Ｐゴシック" pitchFamily="2" charset="-128"/>
              </a:rPr>
              <a:t>Neoplasias vesicales</a:t>
            </a:r>
            <a:r>
              <a:rPr lang="es-CL">
                <a:ea typeface="ＭＳ Ｐゴシック" pitchFamily="2" charset="-128"/>
              </a:rPr>
              <a:t> </a:t>
            </a:r>
            <a:endParaRPr lang="es-ES">
              <a:ea typeface="ＭＳ Ｐゴシック" pitchFamily="2" charset="-128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CL" dirty="0">
                <a:ea typeface="ＭＳ Ｐゴシック" pitchFamily="2" charset="-128"/>
              </a:rPr>
              <a:t>Carcinoma transicional/urotelial </a:t>
            </a:r>
            <a:endParaRPr lang="es-CL" sz="2800" dirty="0">
              <a:ea typeface="ＭＳ Ｐゴシック" pitchFamily="2" charset="-128"/>
            </a:endParaRPr>
          </a:p>
          <a:p>
            <a:pPr eaLnBrk="1" hangingPunct="1">
              <a:buFontTx/>
              <a:buNone/>
            </a:pPr>
            <a:r>
              <a:rPr lang="es-CL" dirty="0">
                <a:ea typeface="ＭＳ Ｐゴシック" pitchFamily="2" charset="-128"/>
              </a:rPr>
              <a:t>    Epidemiología – Clínica:</a:t>
            </a:r>
          </a:p>
          <a:p>
            <a:pPr eaLnBrk="1" hangingPunct="1">
              <a:buFontTx/>
              <a:buNone/>
            </a:pPr>
            <a:r>
              <a:rPr lang="es-CL" dirty="0">
                <a:ea typeface="ＭＳ Ｐゴシック" pitchFamily="2" charset="-128"/>
              </a:rPr>
              <a:t>  -  3h : 1m</a:t>
            </a:r>
          </a:p>
          <a:p>
            <a:pPr eaLnBrk="1" hangingPunct="1">
              <a:buFontTx/>
              <a:buNone/>
            </a:pPr>
            <a:r>
              <a:rPr lang="es-CL" dirty="0">
                <a:ea typeface="ＭＳ Ｐゴシック" pitchFamily="2" charset="-128"/>
              </a:rPr>
              <a:t>  -  mayores de 50 a</a:t>
            </a:r>
          </a:p>
          <a:p>
            <a:pPr eaLnBrk="1" hangingPunct="1">
              <a:buFontTx/>
              <a:buNone/>
            </a:pPr>
            <a:r>
              <a:rPr lang="es-CL" dirty="0">
                <a:ea typeface="ＭＳ Ｐゴシック" pitchFamily="2" charset="-128"/>
              </a:rPr>
              <a:t>  -  </a:t>
            </a:r>
            <a:r>
              <a:rPr lang="es-CL" dirty="0" err="1">
                <a:ea typeface="ＭＳ Ｐゴシック" pitchFamily="2" charset="-128"/>
              </a:rPr>
              <a:t>paises</a:t>
            </a:r>
            <a:r>
              <a:rPr lang="es-CL" dirty="0">
                <a:ea typeface="ＭＳ Ｐゴシック" pitchFamily="2" charset="-128"/>
              </a:rPr>
              <a:t> industrializados</a:t>
            </a:r>
          </a:p>
          <a:p>
            <a:pPr eaLnBrk="1" hangingPunct="1">
              <a:buFontTx/>
              <a:buNone/>
            </a:pPr>
            <a:r>
              <a:rPr lang="es-CL" dirty="0">
                <a:ea typeface="ＭＳ Ｐゴシック" pitchFamily="2" charset="-128"/>
              </a:rPr>
              <a:t>  -  hematuria    </a:t>
            </a:r>
            <a:endParaRPr lang="es-ES" dirty="0">
              <a:ea typeface="ＭＳ Ｐゴシック" pitchFamily="2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</TotalTime>
  <Words>995</Words>
  <Application>Microsoft Office PowerPoint</Application>
  <PresentationFormat>Presentación en pantalla (4:3)</PresentationFormat>
  <Paragraphs>220</Paragraphs>
  <Slides>88</Slides>
  <Notes>8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88</vt:i4>
      </vt:variant>
    </vt:vector>
  </HeadingPairs>
  <TitlesOfParts>
    <vt:vector size="95" baseType="lpstr">
      <vt:lpstr>Arial</vt:lpstr>
      <vt:lpstr>Calibri</vt:lpstr>
      <vt:lpstr>Rockwell</vt:lpstr>
      <vt:lpstr>Times New Roman</vt:lpstr>
      <vt:lpstr>Verdana</vt:lpstr>
      <vt:lpstr>Diseño predeterminado</vt:lpstr>
      <vt:lpstr>Image</vt:lpstr>
      <vt:lpstr>Patología de la Vejiga y Próstata </vt:lpstr>
      <vt:lpstr>Pared vesical</vt:lpstr>
      <vt:lpstr>Cistitis</vt:lpstr>
      <vt:lpstr>Cistitis intersticial (Ulcera de Hunner)</vt:lpstr>
      <vt:lpstr>Cistitis quística y glandular</vt:lpstr>
      <vt:lpstr>Cistitis quística y glandular</vt:lpstr>
      <vt:lpstr>Cistitis papilar y poliposa</vt:lpstr>
      <vt:lpstr>Neoplasias vesicales</vt:lpstr>
      <vt:lpstr>Neoplasias vesicales </vt:lpstr>
      <vt:lpstr>Neoplasias vesicales </vt:lpstr>
      <vt:lpstr>Neoplasias vesicales </vt:lpstr>
      <vt:lpstr>Clasificación Molecular </vt:lpstr>
      <vt:lpstr>Clasificación Molecular NMIBC</vt:lpstr>
      <vt:lpstr>Clasificación Molecular  Uso clinico eventual MIBC</vt:lpstr>
      <vt:lpstr>Carcinoma transicional/urotelial </vt:lpstr>
      <vt:lpstr>Evolución de Lesiones  Uroteliales Papilares No Invasivas</vt:lpstr>
      <vt:lpstr>Lesiones Uroteliales Papilares  No invasivas</vt:lpstr>
      <vt:lpstr>Neoplasia Urotelial Papilar de Bajo Potencial Maligno</vt:lpstr>
      <vt:lpstr>Carcinoma papilar bajo grado</vt:lpstr>
      <vt:lpstr>Carcinoma Urotelial Papilar No Invasor de Bajo Grado</vt:lpstr>
      <vt:lpstr>Carcinoma Urotelial Papilar No Invasor de Alto Grado</vt:lpstr>
      <vt:lpstr>Carcinoma transicional/urotelial  in situ</vt:lpstr>
      <vt:lpstr>Carcinoma Vesical Infiltrante Músculo Invasor</vt:lpstr>
      <vt:lpstr>Neoplasias uroteliales vesicales benignas</vt:lpstr>
      <vt:lpstr>Presentación de PowerPoint</vt:lpstr>
      <vt:lpstr>Presentación de PowerPoint</vt:lpstr>
      <vt:lpstr>Neoplasias vesicales partes blandas</vt:lpstr>
      <vt:lpstr>Presentación de PowerPoint</vt:lpstr>
      <vt:lpstr>Patología de la próstata </vt:lpstr>
      <vt:lpstr>Presentación de PowerPoint</vt:lpstr>
      <vt:lpstr>Presentación de PowerPoint</vt:lpstr>
      <vt:lpstr>Prostatitis </vt:lpstr>
      <vt:lpstr>Presentación de PowerPoint</vt:lpstr>
      <vt:lpstr>Prostatitis Crónica</vt:lpstr>
      <vt:lpstr>Hiperplasia nodular  </vt:lpstr>
      <vt:lpstr>Presentación de PowerPoint</vt:lpstr>
      <vt:lpstr>Presentación de PowerPoint</vt:lpstr>
      <vt:lpstr>Presentación de PowerPoint</vt:lpstr>
      <vt:lpstr>Cáncer de próstata Epidemiología</vt:lpstr>
      <vt:lpstr>Cáncer de próstata anatomía patológica</vt:lpstr>
      <vt:lpstr>Cáncer de próstata anatomía patológica</vt:lpstr>
      <vt:lpstr>Presentación de PowerPoint</vt:lpstr>
      <vt:lpstr>Esquema grados de Gleason 2015</vt:lpstr>
      <vt:lpstr>Presentación de PowerPoint</vt:lpstr>
      <vt:lpstr>Presentación de PowerPoint</vt:lpstr>
      <vt:lpstr>Presentación de PowerPoint</vt:lpstr>
      <vt:lpstr>Cáncer de próstata diseminación</vt:lpstr>
      <vt:lpstr>Neoplasia intraepitelial (PIN)</vt:lpstr>
      <vt:lpstr>Presentación de PowerPoint</vt:lpstr>
      <vt:lpstr>Patología urológica 1</vt:lpstr>
      <vt:lpstr>Presentación de PowerPoint</vt:lpstr>
      <vt:lpstr>Carcinoma Urotelial Papilar de Bajo Grado</vt:lpstr>
      <vt:lpstr>Presentación de PowerPoint</vt:lpstr>
      <vt:lpstr>Presentación de PowerPoint</vt:lpstr>
      <vt:lpstr>Carcinoma Urotelial Papilar de Alto Grado</vt:lpstr>
      <vt:lpstr>Presentación de PowerPoint</vt:lpstr>
      <vt:lpstr>Presentación de PowerPoint</vt:lpstr>
      <vt:lpstr>Cáncer Vesical</vt:lpstr>
      <vt:lpstr>Carcinoma Vesical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Carcinoma Urotelial in Situ</vt:lpstr>
      <vt:lpstr>Carcinoma Urotelial in Situ</vt:lpstr>
      <vt:lpstr>Hiperplasia Nodular de la Próstata</vt:lpstr>
      <vt:lpstr>Presentación de PowerPoint</vt:lpstr>
      <vt:lpstr>Presentación de PowerPoint</vt:lpstr>
      <vt:lpstr>Hiperplasia Nodular de la Próstata</vt:lpstr>
      <vt:lpstr>Hiperplasia Nodular de la Próstata</vt:lpstr>
      <vt:lpstr>Hiperplasia Nodular de la Próstata</vt:lpstr>
      <vt:lpstr>Presentación de PowerPoint</vt:lpstr>
      <vt:lpstr>Hiperplasia Nodular de la Próstata</vt:lpstr>
      <vt:lpstr>Presentación de PowerPoint</vt:lpstr>
      <vt:lpstr>Presentación de PowerPoint</vt:lpstr>
      <vt:lpstr>Cáncer de Próstata</vt:lpstr>
      <vt:lpstr>Cáncer de la Próstata</vt:lpstr>
      <vt:lpstr>Carcinoma Acinar </vt:lpstr>
      <vt:lpstr>Presentación de PowerPoint</vt:lpstr>
      <vt:lpstr>Presentación de PowerPoint</vt:lpstr>
      <vt:lpstr>Presentación de PowerPoint</vt:lpstr>
      <vt:lpstr>Carcinoma Acinar</vt:lpstr>
      <vt:lpstr>Presentación de PowerPoint</vt:lpstr>
      <vt:lpstr>Presentación de PowerPoint</vt:lpstr>
      <vt:lpstr>Carcinoma Acinar</vt:lpstr>
      <vt:lpstr>IHQ PSA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renal</dc:title>
  <dc:creator>carlos guillermo misad saba</dc:creator>
  <cp:lastModifiedBy>IVAN GALLEGOS</cp:lastModifiedBy>
  <cp:revision>51</cp:revision>
  <dcterms:created xsi:type="dcterms:W3CDTF">2004-05-16T22:09:48Z</dcterms:created>
  <dcterms:modified xsi:type="dcterms:W3CDTF">2022-05-31T14:49:19Z</dcterms:modified>
</cp:coreProperties>
</file>