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9" r:id="rId2"/>
    <p:sldId id="276" r:id="rId3"/>
    <p:sldId id="294" r:id="rId4"/>
    <p:sldId id="302" r:id="rId5"/>
    <p:sldId id="257" r:id="rId6"/>
    <p:sldId id="259" r:id="rId7"/>
    <p:sldId id="272" r:id="rId8"/>
    <p:sldId id="295" r:id="rId9"/>
    <p:sldId id="309" r:id="rId10"/>
    <p:sldId id="265" r:id="rId11"/>
    <p:sldId id="283" r:id="rId12"/>
    <p:sldId id="303" r:id="rId13"/>
    <p:sldId id="293" r:id="rId14"/>
    <p:sldId id="275" r:id="rId15"/>
    <p:sldId id="308" r:id="rId16"/>
    <p:sldId id="299" r:id="rId17"/>
    <p:sldId id="300" r:id="rId18"/>
    <p:sldId id="285" r:id="rId19"/>
    <p:sldId id="310" r:id="rId20"/>
    <p:sldId id="296" r:id="rId21"/>
    <p:sldId id="306" r:id="rId22"/>
    <p:sldId id="307" r:id="rId23"/>
    <p:sldId id="304" r:id="rId24"/>
    <p:sldId id="305" r:id="rId25"/>
    <p:sldId id="287" r:id="rId26"/>
    <p:sldId id="270" r:id="rId27"/>
    <p:sldId id="271" r:id="rId28"/>
    <p:sldId id="297" r:id="rId29"/>
    <p:sldId id="289" r:id="rId30"/>
    <p:sldId id="290" r:id="rId31"/>
    <p:sldId id="291" r:id="rId32"/>
    <p:sldId id="298" r:id="rId3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89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EE236-1C16-44E9-B533-E8E9A4D2B03D}" type="datetimeFigureOut">
              <a:rPr lang="es-CL" smtClean="0"/>
              <a:pPr/>
              <a:t>09-06-2022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02581-38E6-43D2-B619-2A3572173EC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Cambios </a:t>
            </a:r>
            <a:r>
              <a:rPr lang="es-CL" dirty="0" err="1"/>
              <a:t>fibroquísticos</a:t>
            </a:r>
            <a:r>
              <a:rPr lang="es-CL" dirty="0"/>
              <a:t>: </a:t>
            </a:r>
            <a:br>
              <a:rPr lang="es-CL" dirty="0"/>
            </a:br>
            <a:r>
              <a:rPr lang="es-CL" sz="1200" dirty="0"/>
              <a:t>Fibrosis, </a:t>
            </a:r>
            <a:r>
              <a:rPr lang="es-CL" sz="1200" dirty="0" err="1"/>
              <a:t>adenosis</a:t>
            </a:r>
            <a:r>
              <a:rPr lang="es-CL" sz="1200" dirty="0"/>
              <a:t> y </a:t>
            </a:r>
            <a:r>
              <a:rPr lang="es-CL" sz="1200" dirty="0" err="1"/>
              <a:t>microquistes</a:t>
            </a:r>
            <a:r>
              <a:rPr lang="es-CL" sz="1200" dirty="0"/>
              <a:t>.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02581-38E6-43D2-B619-2A3572173ECD}" type="slidenum">
              <a:rPr lang="es-CL" smtClean="0"/>
              <a:pPr/>
              <a:t>2</a:t>
            </a:fld>
            <a:endParaRPr lang="es-C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/>
              <a:t>Fibroadenoma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02581-38E6-43D2-B619-2A3572173ECD}" type="slidenum">
              <a:rPr lang="es-CL" smtClean="0"/>
              <a:pPr/>
              <a:t>5</a:t>
            </a:fld>
            <a:endParaRPr lang="es-C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/>
              <a:t>Fibroadenoma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02581-38E6-43D2-B619-2A3572173ECD}" type="slidenum">
              <a:rPr lang="es-CL" smtClean="0"/>
              <a:pPr/>
              <a:t>6</a:t>
            </a:fld>
            <a:endParaRPr lang="es-C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/>
              <a:t>Fibroadenoma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02581-38E6-43D2-B619-2A3572173ECD}" type="slidenum">
              <a:rPr lang="es-CL" smtClean="0"/>
              <a:pPr/>
              <a:t>7</a:t>
            </a:fld>
            <a:endParaRPr lang="es-C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/>
              <a:t>Adenosis</a:t>
            </a:r>
            <a:r>
              <a:rPr lang="es-CL" dirty="0"/>
              <a:t> </a:t>
            </a:r>
            <a:r>
              <a:rPr lang="es-CL" dirty="0" err="1"/>
              <a:t>esclerosante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02581-38E6-43D2-B619-2A3572173ECD}" type="slidenum">
              <a:rPr lang="es-CL" smtClean="0"/>
              <a:pPr/>
              <a:t>10</a:t>
            </a:fld>
            <a:endParaRPr lang="es-C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Carcinoma Ductal </a:t>
            </a:r>
            <a:r>
              <a:rPr lang="es-ES" dirty="0" err="1"/>
              <a:t>Infiltrante</a:t>
            </a:r>
            <a:r>
              <a:rPr lang="es-ES" dirty="0"/>
              <a:t>.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02581-38E6-43D2-B619-2A3572173ECD}" type="slidenum">
              <a:rPr lang="es-CL" smtClean="0"/>
              <a:pPr/>
              <a:t>14</a:t>
            </a:fld>
            <a:endParaRPr lang="es-C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Carcinoma </a:t>
            </a:r>
            <a:r>
              <a:rPr lang="es-CL" dirty="0" err="1"/>
              <a:t>lobulillar</a:t>
            </a:r>
            <a:r>
              <a:rPr lang="es-CL" dirty="0"/>
              <a:t> </a:t>
            </a:r>
            <a:r>
              <a:rPr lang="es-CL" dirty="0" err="1"/>
              <a:t>infiltrante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02581-38E6-43D2-B619-2A3572173ECD}" type="slidenum">
              <a:rPr lang="es-CL" smtClean="0"/>
              <a:pPr/>
              <a:t>26</a:t>
            </a:fld>
            <a:endParaRPr lang="es-C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Carcinoma </a:t>
            </a:r>
            <a:r>
              <a:rPr lang="es-CL" dirty="0" err="1"/>
              <a:t>lobulillar</a:t>
            </a:r>
            <a:r>
              <a:rPr lang="es-CL" dirty="0"/>
              <a:t> </a:t>
            </a:r>
            <a:r>
              <a:rPr lang="es-CL" dirty="0" err="1"/>
              <a:t>infiltrante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02581-38E6-43D2-B619-2A3572173ECD}" type="slidenum">
              <a:rPr lang="es-CL" smtClean="0"/>
              <a:pPr/>
              <a:t>27</a:t>
            </a:fld>
            <a:endParaRPr 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CAE8-190C-4BED-B691-5448DC469999}" type="datetimeFigureOut">
              <a:rPr lang="es-CL" smtClean="0"/>
              <a:pPr/>
              <a:t>09-06-2022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58B04-DC12-4709-9DF7-62E1A0293862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CAE8-190C-4BED-B691-5448DC469999}" type="datetimeFigureOut">
              <a:rPr lang="es-CL" smtClean="0"/>
              <a:pPr/>
              <a:t>09-06-2022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58B04-DC12-4709-9DF7-62E1A0293862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CAE8-190C-4BED-B691-5448DC469999}" type="datetimeFigureOut">
              <a:rPr lang="es-CL" smtClean="0"/>
              <a:pPr/>
              <a:t>09-06-2022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58B04-DC12-4709-9DF7-62E1A0293862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CAE8-190C-4BED-B691-5448DC469999}" type="datetimeFigureOut">
              <a:rPr lang="es-CL" smtClean="0"/>
              <a:pPr/>
              <a:t>09-06-2022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58B04-DC12-4709-9DF7-62E1A0293862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CAE8-190C-4BED-B691-5448DC469999}" type="datetimeFigureOut">
              <a:rPr lang="es-CL" smtClean="0"/>
              <a:pPr/>
              <a:t>09-06-2022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58B04-DC12-4709-9DF7-62E1A0293862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CAE8-190C-4BED-B691-5448DC469999}" type="datetimeFigureOut">
              <a:rPr lang="es-CL" smtClean="0"/>
              <a:pPr/>
              <a:t>09-06-2022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58B04-DC12-4709-9DF7-62E1A0293862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CAE8-190C-4BED-B691-5448DC469999}" type="datetimeFigureOut">
              <a:rPr lang="es-CL" smtClean="0"/>
              <a:pPr/>
              <a:t>09-06-2022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58B04-DC12-4709-9DF7-62E1A0293862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CAE8-190C-4BED-B691-5448DC469999}" type="datetimeFigureOut">
              <a:rPr lang="es-CL" smtClean="0"/>
              <a:pPr/>
              <a:t>09-06-2022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58B04-DC12-4709-9DF7-62E1A0293862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CAE8-190C-4BED-B691-5448DC469999}" type="datetimeFigureOut">
              <a:rPr lang="es-CL" smtClean="0"/>
              <a:pPr/>
              <a:t>09-06-2022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58B04-DC12-4709-9DF7-62E1A0293862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CAE8-190C-4BED-B691-5448DC469999}" type="datetimeFigureOut">
              <a:rPr lang="es-CL" smtClean="0"/>
              <a:pPr/>
              <a:t>09-06-2022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58B04-DC12-4709-9DF7-62E1A0293862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CAE8-190C-4BED-B691-5448DC469999}" type="datetimeFigureOut">
              <a:rPr lang="es-CL" smtClean="0"/>
              <a:pPr/>
              <a:t>09-06-2022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58B04-DC12-4709-9DF7-62E1A0293862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ACAE8-190C-4BED-B691-5448DC469999}" type="datetimeFigureOut">
              <a:rPr lang="es-CL" smtClean="0"/>
              <a:pPr/>
              <a:t>09-06-2022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58B04-DC12-4709-9DF7-62E1A0293862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PASO PRACTICO </a:t>
            </a:r>
            <a:br>
              <a:rPr lang="es-CL" dirty="0"/>
            </a:br>
            <a:r>
              <a:rPr lang="es-CL" dirty="0"/>
              <a:t>PATOLOGÍA MAMARIA.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/>
          <p:cNvSpPr>
            <a:spLocks noGrp="1"/>
          </p:cNvSpPr>
          <p:nvPr>
            <p:ph type="title"/>
          </p:nvPr>
        </p:nvSpPr>
        <p:spPr>
          <a:xfrm>
            <a:off x="457200" y="142852"/>
            <a:ext cx="8329642" cy="1511288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CL" sz="3600" dirty="0"/>
              <a:t>3-. Paciente de sexo femenino, 50 años, con </a:t>
            </a:r>
            <a:r>
              <a:rPr lang="es-CL" sz="3600" dirty="0" err="1"/>
              <a:t>microcalcificaciones</a:t>
            </a:r>
            <a:r>
              <a:rPr lang="es-CL" sz="3600" dirty="0"/>
              <a:t> mamarias, BIRADS 4</a:t>
            </a: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714488"/>
            <a:ext cx="6448425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6628" name="Picture 4" descr="Image result for carcinoma ductal in situ con necrosis comedo"/>
          <p:cNvPicPr>
            <a:picLocks noChangeAspect="1" noChangeArrowheads="1"/>
          </p:cNvPicPr>
          <p:nvPr/>
        </p:nvPicPr>
        <p:blipFill>
          <a:blip r:embed="rId2"/>
          <a:srcRect l="17949"/>
          <a:stretch>
            <a:fillRect/>
          </a:stretch>
        </p:blipFill>
        <p:spPr bwMode="auto">
          <a:xfrm>
            <a:off x="1428728" y="928670"/>
            <a:ext cx="5929354" cy="466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Ductal Carcinoma In Situ: What the Pathologist Needs to Know and W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66576"/>
            <a:ext cx="7286676" cy="456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1500166" y="5000636"/>
            <a:ext cx="6572296" cy="1714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¿Es </a:t>
            </a:r>
            <a:r>
              <a:rPr lang="es-CL" sz="2400" b="1" dirty="0" err="1"/>
              <a:t>proliferativo</a:t>
            </a:r>
            <a:r>
              <a:rPr lang="es-CL" sz="2400" b="1" dirty="0"/>
              <a:t>?</a:t>
            </a:r>
          </a:p>
          <a:p>
            <a:pPr algn="ctr"/>
            <a:r>
              <a:rPr lang="es-CL" sz="2400" b="1" dirty="0"/>
              <a:t>¿Es atípico?</a:t>
            </a:r>
          </a:p>
          <a:p>
            <a:pPr algn="ctr"/>
            <a:r>
              <a:rPr lang="es-CL" sz="2400" b="1" dirty="0"/>
              <a:t>¿</a:t>
            </a:r>
            <a:r>
              <a:rPr lang="es-CL" sz="2400" b="1" dirty="0" err="1"/>
              <a:t>Intraepitelial</a:t>
            </a:r>
            <a:r>
              <a:rPr lang="es-CL" sz="2400" b="1" dirty="0"/>
              <a:t> o </a:t>
            </a:r>
            <a:r>
              <a:rPr lang="es-CL" sz="2400" b="1" dirty="0" err="1"/>
              <a:t>infiltrante</a:t>
            </a:r>
            <a:r>
              <a:rPr lang="es-CL" sz="2400" b="1" dirty="0"/>
              <a:t>?</a:t>
            </a:r>
          </a:p>
          <a:p>
            <a:pPr algn="ctr"/>
            <a:r>
              <a:rPr lang="es-CL" sz="2400" b="1" dirty="0"/>
              <a:t>¿Qué patrón?</a:t>
            </a:r>
          </a:p>
          <a:p>
            <a:pPr algn="ctr"/>
            <a:r>
              <a:rPr lang="es-CL" sz="2400" b="1" dirty="0"/>
              <a:t>¿Grado nuclear?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CL" dirty="0"/>
              <a:t>Señale cuál sería su hipótesis diagnóstica.</a:t>
            </a:r>
          </a:p>
          <a:p>
            <a:pPr>
              <a:buNone/>
            </a:pPr>
            <a:endParaRPr lang="es-CL" dirty="0"/>
          </a:p>
          <a:p>
            <a:pPr marL="514350" indent="-514350">
              <a:buAutoNum type="alphaLcParenR"/>
            </a:pPr>
            <a:r>
              <a:rPr lang="es-CL" dirty="0"/>
              <a:t>Carcinoma ductal </a:t>
            </a:r>
            <a:r>
              <a:rPr lang="es-CL" dirty="0" err="1"/>
              <a:t>infiltrante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 err="1"/>
              <a:t>Fibroadenoma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/>
              <a:t>Carcinoma </a:t>
            </a:r>
            <a:r>
              <a:rPr lang="es-CL" dirty="0" err="1"/>
              <a:t>lobulillar</a:t>
            </a:r>
            <a:r>
              <a:rPr lang="es-CL" dirty="0"/>
              <a:t> </a:t>
            </a:r>
            <a:r>
              <a:rPr lang="es-CL" dirty="0" err="1"/>
              <a:t>infiltrante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/>
              <a:t>Carcinoma ductal in situ</a:t>
            </a:r>
          </a:p>
          <a:p>
            <a:pPr marL="514350" indent="-514350">
              <a:buAutoNum type="alphaLcParenR"/>
            </a:pPr>
            <a:r>
              <a:rPr lang="es-CL" dirty="0"/>
              <a:t>Cambios </a:t>
            </a:r>
            <a:r>
              <a:rPr lang="es-CL" dirty="0" err="1"/>
              <a:t>fibroquísticos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endParaRPr lang="es-C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apeles sueltos: Preguntas, tareas de investigación e hipótes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12"/>
            <a:ext cx="4577737" cy="2723754"/>
          </a:xfrm>
          <a:prstGeom prst="rect">
            <a:avLst/>
          </a:prstGeom>
          <a:noFill/>
        </p:spPr>
      </p:pic>
      <p:sp>
        <p:nvSpPr>
          <p:cNvPr id="6144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14282" y="142852"/>
            <a:ext cx="8286808" cy="1428760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4-. </a:t>
            </a:r>
            <a:r>
              <a:rPr lang="es-CL" sz="3600" dirty="0"/>
              <a:t>Paciente de sexo femenino, 54 años, con nódulo BIRADS 5 en CSE mama derecha.</a:t>
            </a:r>
            <a:endParaRPr lang="es-MX" sz="3600" dirty="0"/>
          </a:p>
        </p:txBody>
      </p:sp>
      <p:pic>
        <p:nvPicPr>
          <p:cNvPr id="4" name="Picture 2" descr="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8389" y="1571612"/>
            <a:ext cx="5055611" cy="3286148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428596" y="4286256"/>
            <a:ext cx="3429024" cy="2214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/>
              <a:t>Opciones:</a:t>
            </a:r>
          </a:p>
          <a:p>
            <a:pPr algn="ctr"/>
            <a:r>
              <a:rPr lang="es-CL" sz="2400" dirty="0"/>
              <a:t>Carcinoma?</a:t>
            </a:r>
          </a:p>
          <a:p>
            <a:pPr algn="ctr"/>
            <a:r>
              <a:rPr lang="es-CL" sz="2400" dirty="0"/>
              <a:t>Necrosis grasa?</a:t>
            </a:r>
          </a:p>
          <a:p>
            <a:pPr algn="ctr"/>
            <a:r>
              <a:rPr lang="es-CL" sz="2400" dirty="0" err="1"/>
              <a:t>Adenosis</a:t>
            </a:r>
            <a:r>
              <a:rPr lang="es-CL" sz="2400" dirty="0"/>
              <a:t> </a:t>
            </a:r>
            <a:r>
              <a:rPr lang="es-CL" sz="2400" dirty="0" err="1"/>
              <a:t>esclerosante</a:t>
            </a:r>
            <a:r>
              <a:rPr lang="es-CL" sz="2400" dirty="0"/>
              <a:t>?</a:t>
            </a:r>
          </a:p>
          <a:p>
            <a:pPr algn="ctr"/>
            <a:r>
              <a:rPr lang="es-CL" sz="2400" dirty="0"/>
              <a:t>Cicatriz radiada?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Lorena\Downloads\im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1" y="428604"/>
            <a:ext cx="7905805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214422"/>
            <a:ext cx="664373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edium power H&amp;E of tubular carcinoma - there is no trace of a myoepithelial layer around these tubu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14422"/>
            <a:ext cx="6858046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 - Carcinoma Ductal Infiltrante de la Mama.Exámen Microscópico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14488"/>
            <a:ext cx="6503987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D44A51-F9E6-3162-9B91-E1F448B6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Estudio </a:t>
            </a:r>
            <a:r>
              <a:rPr lang="es-MX"/>
              <a:t>de biomarcadores.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AF37E6-7195-7E35-C9F6-0E51E18CE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7C6343-190D-D5B3-6379-4083FBDAC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83" y="2076261"/>
            <a:ext cx="8478433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33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57290" y="1603396"/>
          <a:ext cx="6402388" cy="482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3" imgW="5028571" imgH="3790476" progId="PBrush">
                  <p:embed/>
                </p:oleObj>
              </mc:Choice>
              <mc:Fallback>
                <p:oleObj name="Imagen de mapa de bits" r:id="rId3" imgW="5028571" imgH="3790476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290" y="1603396"/>
                        <a:ext cx="6402388" cy="482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CL" dirty="0"/>
              <a:t>1-. En estudio de biopsia mamaria, usted evidencia:</a:t>
            </a:r>
            <a:br>
              <a:rPr lang="es-CL" dirty="0"/>
            </a:br>
            <a:r>
              <a:rPr lang="es-CL" dirty="0"/>
              <a:t>  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1142976" y="3286124"/>
            <a:ext cx="2643206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0" y="3000372"/>
            <a:ext cx="150016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Microquistes</a:t>
            </a:r>
            <a:endParaRPr lang="es-CL" dirty="0"/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928662" y="5572140"/>
            <a:ext cx="171451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0" y="5857892"/>
            <a:ext cx="121441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Fibrosis</a:t>
            </a:r>
          </a:p>
        </p:txBody>
      </p:sp>
      <p:cxnSp>
        <p:nvCxnSpPr>
          <p:cNvPr id="15" name="14 Conector recto de flecha"/>
          <p:cNvCxnSpPr/>
          <p:nvPr/>
        </p:nvCxnSpPr>
        <p:spPr>
          <a:xfrm rot="10800000" flipV="1">
            <a:off x="7358082" y="4000504"/>
            <a:ext cx="100013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"/>
          <p:cNvSpPr/>
          <p:nvPr/>
        </p:nvSpPr>
        <p:spPr>
          <a:xfrm>
            <a:off x="7929586" y="3643314"/>
            <a:ext cx="121441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Adenosis</a:t>
            </a:r>
            <a:endParaRPr lang="es-C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CL" dirty="0"/>
              <a:t>Señale cuál sería su hipótesis diagnóstica.</a:t>
            </a:r>
          </a:p>
          <a:p>
            <a:pPr>
              <a:buNone/>
            </a:pPr>
            <a:endParaRPr lang="es-CL" dirty="0"/>
          </a:p>
          <a:p>
            <a:pPr marL="514350" indent="-514350">
              <a:buAutoNum type="alphaLcParenR"/>
            </a:pPr>
            <a:r>
              <a:rPr lang="es-CL" dirty="0"/>
              <a:t>Carcinoma ductal </a:t>
            </a:r>
            <a:r>
              <a:rPr lang="es-CL" dirty="0" err="1"/>
              <a:t>infiltrante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 err="1"/>
              <a:t>Fibroadenoma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/>
              <a:t>Carcinoma </a:t>
            </a:r>
            <a:r>
              <a:rPr lang="es-CL" dirty="0" err="1"/>
              <a:t>lobulillar</a:t>
            </a:r>
            <a:r>
              <a:rPr lang="es-CL" dirty="0"/>
              <a:t> </a:t>
            </a:r>
            <a:r>
              <a:rPr lang="es-CL" dirty="0" err="1"/>
              <a:t>infiltrante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/>
              <a:t>Carcinoma ductal in situ</a:t>
            </a:r>
          </a:p>
          <a:p>
            <a:pPr marL="514350" indent="-514350">
              <a:buAutoNum type="alphaLcParenR"/>
            </a:pPr>
            <a:r>
              <a:rPr lang="es-CL" dirty="0"/>
              <a:t>Cambios </a:t>
            </a:r>
            <a:r>
              <a:rPr lang="es-CL" dirty="0" err="1"/>
              <a:t>fibroquísticos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endParaRPr lang="es-C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6"/>
            <a:ext cx="8229600" cy="1143000"/>
          </a:xfrm>
        </p:spPr>
        <p:txBody>
          <a:bodyPr/>
          <a:lstStyle/>
          <a:p>
            <a:r>
              <a:rPr lang="es-CL" dirty="0"/>
              <a:t>Diagnóstico diferencial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14422"/>
            <a:ext cx="3429024" cy="261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824095"/>
            <a:ext cx="4286248" cy="43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01" name="AutoShape 5" descr="Webpathology.com: A Collection of Surgical Pathology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071942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75" y="2105819"/>
            <a:ext cx="42862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En la clasificación molecular del Cáncer, corresponde a:</a:t>
            </a:r>
          </a:p>
          <a:p>
            <a:pPr marL="514350" indent="-514350">
              <a:buAutoNum type="alphaLcParenR"/>
            </a:pPr>
            <a:r>
              <a:rPr lang="es-CL" dirty="0" err="1"/>
              <a:t>Luminal</a:t>
            </a:r>
            <a:r>
              <a:rPr lang="es-CL" dirty="0"/>
              <a:t> A.</a:t>
            </a:r>
          </a:p>
          <a:p>
            <a:pPr marL="514350" indent="-514350">
              <a:buAutoNum type="alphaLcParenR"/>
            </a:pPr>
            <a:r>
              <a:rPr lang="es-CL" dirty="0" err="1"/>
              <a:t>Luminal</a:t>
            </a:r>
            <a:r>
              <a:rPr lang="es-CL" dirty="0"/>
              <a:t> B. </a:t>
            </a:r>
          </a:p>
          <a:p>
            <a:pPr marL="514350" indent="-514350">
              <a:buAutoNum type="alphaLcParenR"/>
            </a:pPr>
            <a:r>
              <a:rPr lang="es-CL" dirty="0"/>
              <a:t>Triple Negativo.</a:t>
            </a:r>
          </a:p>
          <a:p>
            <a:pPr marL="514350" indent="-514350">
              <a:buAutoNum type="alphaLcParenR"/>
            </a:pPr>
            <a:r>
              <a:rPr lang="es-CL" dirty="0"/>
              <a:t>RE-, RP-, HER 2 +.</a:t>
            </a:r>
          </a:p>
          <a:p>
            <a:pPr marL="514350" indent="-514350">
              <a:buNone/>
            </a:pPr>
            <a:endParaRPr lang="es-CL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3250" name="AutoShape 2" descr="Molecular subtypes of breast canc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50790"/>
            <a:ext cx="5500726" cy="647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600" dirty="0"/>
              <a:t>5-. Paciente de sexo femenino con nódulo palpable en CII mama izquierda, lesión </a:t>
            </a:r>
            <a:r>
              <a:rPr lang="es-CL" sz="3600" dirty="0" err="1"/>
              <a:t>mamográfica</a:t>
            </a:r>
            <a:r>
              <a:rPr lang="es-CL" sz="3600" dirty="0"/>
              <a:t> BIRADS 5.</a:t>
            </a:r>
          </a:p>
        </p:txBody>
      </p:sp>
      <p:pic>
        <p:nvPicPr>
          <p:cNvPr id="47106" name="Picture 2" descr="http://www.scielo.cl/fbpe/img/rchradiol/v13n2/fig07-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500306"/>
            <a:ext cx="5782272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571612"/>
            <a:ext cx="7147044" cy="39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35787" cy="498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7" y="2439635"/>
            <a:ext cx="5643602" cy="420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CL" dirty="0"/>
              <a:t>Señale cuál sería su hipótesis diagnóstica.</a:t>
            </a:r>
          </a:p>
          <a:p>
            <a:pPr>
              <a:buNone/>
            </a:pPr>
            <a:endParaRPr lang="es-CL" dirty="0"/>
          </a:p>
          <a:p>
            <a:pPr marL="514350" indent="-514350">
              <a:buAutoNum type="alphaLcParenR"/>
            </a:pPr>
            <a:r>
              <a:rPr lang="es-CL" dirty="0"/>
              <a:t>Carcinoma ductal </a:t>
            </a:r>
            <a:r>
              <a:rPr lang="es-CL" dirty="0" err="1"/>
              <a:t>infiltrante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 err="1"/>
              <a:t>Fibroadenoma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/>
              <a:t>Carcinoma </a:t>
            </a:r>
            <a:r>
              <a:rPr lang="es-CL" dirty="0" err="1"/>
              <a:t>lobulillar</a:t>
            </a:r>
            <a:r>
              <a:rPr lang="es-CL" dirty="0"/>
              <a:t> </a:t>
            </a:r>
            <a:r>
              <a:rPr lang="es-CL" dirty="0" err="1"/>
              <a:t>infiltrante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/>
              <a:t>Carcinoma ductal in situ</a:t>
            </a:r>
          </a:p>
          <a:p>
            <a:pPr marL="514350" indent="-514350">
              <a:buAutoNum type="alphaLcParenR"/>
            </a:pPr>
            <a:r>
              <a:rPr lang="es-CL" dirty="0"/>
              <a:t>Cambios </a:t>
            </a:r>
            <a:r>
              <a:rPr lang="es-CL" dirty="0" err="1"/>
              <a:t>fibroquísticos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endParaRPr lang="es-CL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4525963"/>
          </a:xfrm>
        </p:spPr>
        <p:txBody>
          <a:bodyPr/>
          <a:lstStyle/>
          <a:p>
            <a:r>
              <a:rPr lang="es-CL" dirty="0"/>
              <a:t>6-. Paciente de 40 años, puérpera en lactancia. Presenta aumento de volumen, dolor, calor local de mama izquierda refractaria a tratamiento antibiótico. Mamografía con extensa densidad no evaluable.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357562"/>
            <a:ext cx="426555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CL" dirty="0"/>
              <a:t>Señale cuál sería su hipótesis diagnóstica.</a:t>
            </a:r>
          </a:p>
          <a:p>
            <a:pPr>
              <a:buNone/>
            </a:pPr>
            <a:endParaRPr lang="es-CL" dirty="0"/>
          </a:p>
          <a:p>
            <a:pPr marL="514350" indent="-514350">
              <a:buAutoNum type="alphaLcParenR"/>
            </a:pPr>
            <a:r>
              <a:rPr lang="es-CL" dirty="0"/>
              <a:t>Carcinoma ductal </a:t>
            </a:r>
            <a:r>
              <a:rPr lang="es-CL" dirty="0" err="1"/>
              <a:t>infiltrante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 err="1"/>
              <a:t>Fibroadenoma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/>
              <a:t>Carcinoma </a:t>
            </a:r>
            <a:r>
              <a:rPr lang="es-CL" dirty="0" err="1"/>
              <a:t>lobulillar</a:t>
            </a:r>
            <a:r>
              <a:rPr lang="es-CL" dirty="0"/>
              <a:t> </a:t>
            </a:r>
            <a:r>
              <a:rPr lang="es-CL" dirty="0" err="1"/>
              <a:t>infiltrante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/>
              <a:t>Carcinoma ductal in situ</a:t>
            </a:r>
          </a:p>
          <a:p>
            <a:pPr marL="514350" indent="-514350">
              <a:buAutoNum type="alphaLcParenR"/>
            </a:pPr>
            <a:r>
              <a:rPr lang="es-CL" dirty="0"/>
              <a:t>Cambios </a:t>
            </a:r>
            <a:r>
              <a:rPr lang="es-CL" dirty="0" err="1"/>
              <a:t>fibroquísticos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endParaRPr lang="es-CL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 descr="http://www.revmatanzas.sld.cu/revista%20medica/ano%202005/vol5%202005/imagenes/tema05_clip_image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000240"/>
            <a:ext cx="4610100" cy="3200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8" y="933450"/>
            <a:ext cx="80486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Flecha arriba"/>
          <p:cNvSpPr/>
          <p:nvPr/>
        </p:nvSpPr>
        <p:spPr>
          <a:xfrm>
            <a:off x="4714876" y="5214950"/>
            <a:ext cx="571504" cy="928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3571868" y="6143668"/>
            <a:ext cx="2857520" cy="64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Observar linfático dérmico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CL" dirty="0"/>
              <a:t>Señale cuál sería su hipótesis diagnóstica.</a:t>
            </a:r>
          </a:p>
          <a:p>
            <a:pPr>
              <a:buNone/>
            </a:pPr>
            <a:endParaRPr lang="es-CL" dirty="0"/>
          </a:p>
          <a:p>
            <a:pPr marL="514350" indent="-514350">
              <a:buAutoNum type="alphaLcParenR"/>
            </a:pPr>
            <a:r>
              <a:rPr lang="es-CL" dirty="0"/>
              <a:t>Carcinoma inflamatorio.</a:t>
            </a:r>
          </a:p>
          <a:p>
            <a:pPr marL="514350" indent="-514350">
              <a:buAutoNum type="alphaLcParenR"/>
            </a:pPr>
            <a:r>
              <a:rPr lang="es-CL" dirty="0" err="1"/>
              <a:t>Fibroadenoma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/>
              <a:t>Cicatriz radiada.</a:t>
            </a:r>
          </a:p>
          <a:p>
            <a:pPr marL="514350" indent="-514350">
              <a:buAutoNum type="alphaLcParenR"/>
            </a:pPr>
            <a:r>
              <a:rPr lang="es-CL" dirty="0"/>
              <a:t>Carcinoma ductal in situ</a:t>
            </a:r>
          </a:p>
          <a:p>
            <a:pPr marL="514350" indent="-514350">
              <a:buAutoNum type="alphaLcParenR"/>
            </a:pPr>
            <a:r>
              <a:rPr lang="es-CL" dirty="0"/>
              <a:t>Cambios </a:t>
            </a:r>
            <a:r>
              <a:rPr lang="es-CL" dirty="0" err="1"/>
              <a:t>fibroquísticos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endParaRPr lang="es-C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2-. Paciente de sexo femenino, 30 años, con nódulo gomoso móvil en CSE mama derecha. </a:t>
            </a:r>
            <a:r>
              <a:rPr lang="es-CL" dirty="0" err="1"/>
              <a:t>Birads</a:t>
            </a:r>
            <a:r>
              <a:rPr lang="es-CL" dirty="0"/>
              <a:t> 3. </a:t>
            </a:r>
          </a:p>
        </p:txBody>
      </p:sp>
      <p:pic>
        <p:nvPicPr>
          <p:cNvPr id="17410" name="Picture 2" descr="http://www.dremiliobaid.cl/activos/imagenes/fotos/otros/fibroadenoma-pag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935679"/>
            <a:ext cx="4151310" cy="4779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humpath.com/IMG/jpg_mammary_fibroadenoma_breast_1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4000496" cy="3699646"/>
          </a:xfrm>
          <a:prstGeom prst="rect">
            <a:avLst/>
          </a:prstGeom>
          <a:noFill/>
        </p:spPr>
      </p:pic>
      <p:pic>
        <p:nvPicPr>
          <p:cNvPr id="5" name="Picture 2" descr="http://www.humpath.com/IMG/jpg_mammary_fibroadenoma_breast_10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9294" y="1428736"/>
            <a:ext cx="4490388" cy="3714776"/>
          </a:xfrm>
          <a:prstGeom prst="rect">
            <a:avLst/>
          </a:prstGeom>
          <a:noFill/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Tumorectomía</a:t>
            </a:r>
            <a:r>
              <a:rPr lang="es-CL" dirty="0"/>
              <a:t>: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000364" y="5286388"/>
            <a:ext cx="3143272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s-CL" sz="2800" dirty="0"/>
              <a:t> Borde expansivo.</a:t>
            </a:r>
          </a:p>
          <a:p>
            <a:pPr>
              <a:buFontTx/>
              <a:buChar char="-"/>
            </a:pPr>
            <a:r>
              <a:rPr lang="es-CL" sz="2800" dirty="0"/>
              <a:t> Blanquecino.</a:t>
            </a:r>
          </a:p>
          <a:p>
            <a:pPr>
              <a:buFontTx/>
              <a:buChar char="-"/>
            </a:pPr>
            <a:r>
              <a:rPr lang="es-CL" sz="2800" dirty="0"/>
              <a:t> Homogéneo.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escuela.med.puc.cl/publ/patgeneral/FotosBig/2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2984"/>
            <a:ext cx="6038531" cy="4000528"/>
          </a:xfrm>
          <a:prstGeom prst="rect">
            <a:avLst/>
          </a:prstGeom>
          <a:noFill/>
        </p:spPr>
      </p:pic>
      <p:sp>
        <p:nvSpPr>
          <p:cNvPr id="6" name="5 Flecha derecha"/>
          <p:cNvSpPr/>
          <p:nvPr/>
        </p:nvSpPr>
        <p:spPr>
          <a:xfrm>
            <a:off x="6000760" y="3571876"/>
            <a:ext cx="1428760" cy="71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Flecha derecha"/>
          <p:cNvSpPr/>
          <p:nvPr/>
        </p:nvSpPr>
        <p:spPr>
          <a:xfrm>
            <a:off x="6072198" y="1714488"/>
            <a:ext cx="1428760" cy="71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Rectángulo"/>
          <p:cNvSpPr/>
          <p:nvPr/>
        </p:nvSpPr>
        <p:spPr>
          <a:xfrm>
            <a:off x="7500958" y="1714488"/>
            <a:ext cx="164304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err="1"/>
              <a:t>Fibroepitelial</a:t>
            </a:r>
            <a:endParaRPr lang="es-CL" sz="2000" dirty="0"/>
          </a:p>
        </p:txBody>
      </p:sp>
      <p:sp>
        <p:nvSpPr>
          <p:cNvPr id="9" name="8 Rectángulo"/>
          <p:cNvSpPr/>
          <p:nvPr/>
        </p:nvSpPr>
        <p:spPr>
          <a:xfrm>
            <a:off x="7500958" y="3643314"/>
            <a:ext cx="164304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/>
              <a:t>Borde Expansivo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80"/>
            <a:ext cx="8001056" cy="53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Flecha abajo"/>
          <p:cNvSpPr/>
          <p:nvPr/>
        </p:nvSpPr>
        <p:spPr>
          <a:xfrm>
            <a:off x="6572264" y="857232"/>
            <a:ext cx="714380" cy="1214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Rectángulo"/>
          <p:cNvSpPr/>
          <p:nvPr/>
        </p:nvSpPr>
        <p:spPr>
          <a:xfrm>
            <a:off x="5715008" y="-24"/>
            <a:ext cx="2428892" cy="57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Estroma</a:t>
            </a:r>
          </a:p>
        </p:txBody>
      </p:sp>
      <p:sp>
        <p:nvSpPr>
          <p:cNvPr id="6" name="5 Flecha arriba"/>
          <p:cNvSpPr/>
          <p:nvPr/>
        </p:nvSpPr>
        <p:spPr>
          <a:xfrm>
            <a:off x="4214810" y="5000636"/>
            <a:ext cx="785818" cy="12858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Rectángulo"/>
          <p:cNvSpPr/>
          <p:nvPr/>
        </p:nvSpPr>
        <p:spPr>
          <a:xfrm>
            <a:off x="2786050" y="6215082"/>
            <a:ext cx="3500462" cy="64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Componente epitelial con doble diferenciación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CL" dirty="0"/>
              <a:t>Señale cuál sería su hipótesis diagnóstica.</a:t>
            </a:r>
          </a:p>
          <a:p>
            <a:pPr>
              <a:buNone/>
            </a:pPr>
            <a:endParaRPr lang="es-CL" dirty="0"/>
          </a:p>
          <a:p>
            <a:pPr marL="514350" indent="-514350">
              <a:buAutoNum type="alphaLcParenR"/>
            </a:pPr>
            <a:r>
              <a:rPr lang="es-CL" dirty="0"/>
              <a:t>Carcinoma ductal </a:t>
            </a:r>
            <a:r>
              <a:rPr lang="es-CL" dirty="0" err="1"/>
              <a:t>infiltrante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 err="1"/>
              <a:t>Fibroadenoma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/>
              <a:t>Carcinoma </a:t>
            </a:r>
            <a:r>
              <a:rPr lang="es-CL" dirty="0" err="1"/>
              <a:t>lobulillar</a:t>
            </a:r>
            <a:r>
              <a:rPr lang="es-CL" dirty="0"/>
              <a:t> </a:t>
            </a:r>
            <a:r>
              <a:rPr lang="es-CL" dirty="0" err="1"/>
              <a:t>infiltrante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r>
              <a:rPr lang="es-CL" dirty="0"/>
              <a:t>Carcinoma ductal in situ</a:t>
            </a:r>
          </a:p>
          <a:p>
            <a:pPr marL="514350" indent="-514350">
              <a:buAutoNum type="alphaLcParenR"/>
            </a:pPr>
            <a:r>
              <a:rPr lang="es-CL" dirty="0"/>
              <a:t>Cambios </a:t>
            </a:r>
            <a:r>
              <a:rPr lang="es-CL" dirty="0" err="1"/>
              <a:t>fibroquísticos</a:t>
            </a:r>
            <a:r>
              <a:rPr lang="es-CL" dirty="0"/>
              <a:t>.</a:t>
            </a:r>
          </a:p>
          <a:p>
            <a:pPr marL="514350" indent="-514350">
              <a:buAutoNum type="alphaLcParenR"/>
            </a:pPr>
            <a:endParaRPr lang="es-C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35F61-2E94-4535-8D5E-86371CECC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Phyllodes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B7C86A-47D7-41BB-A88D-C26893D83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0" r="1" b="2805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8AF2C8-42E0-4FBE-856E-F76B998D1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99" b="1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102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399</Words>
  <Application>Microsoft Office PowerPoint</Application>
  <PresentationFormat>Presentación en pantalla (4:3)</PresentationFormat>
  <Paragraphs>95</Paragraphs>
  <Slides>32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Calibri</vt:lpstr>
      <vt:lpstr>Tema de Office</vt:lpstr>
      <vt:lpstr>Imagen de mapa de bits</vt:lpstr>
      <vt:lpstr>PASO PRACTICO  PATOLOGÍA MAMARIA.</vt:lpstr>
      <vt:lpstr>1-. En estudio de biopsia mamaria, usted evidencia:   </vt:lpstr>
      <vt:lpstr>Presentación de PowerPoint</vt:lpstr>
      <vt:lpstr>2-. Paciente de sexo femenino, 30 años, con nódulo gomoso móvil en CSE mama derecha. Birads 3. </vt:lpstr>
      <vt:lpstr>Tumorectomía:</vt:lpstr>
      <vt:lpstr>Presentación de PowerPoint</vt:lpstr>
      <vt:lpstr>Presentación de PowerPoint</vt:lpstr>
      <vt:lpstr>Presentación de PowerPoint</vt:lpstr>
      <vt:lpstr>Phyllodes</vt:lpstr>
      <vt:lpstr>3-. Paciente de sexo femenino, 50 años, con microcalcificaciones mamarias, BIRADS 4</vt:lpstr>
      <vt:lpstr>Presentación de PowerPoint</vt:lpstr>
      <vt:lpstr>Presentación de PowerPoint</vt:lpstr>
      <vt:lpstr>Presentación de PowerPoint</vt:lpstr>
      <vt:lpstr>4-. Paciente de sexo femenino, 54 años, con nódulo BIRADS 5 en CSE mama derecha.</vt:lpstr>
      <vt:lpstr>Presentación de PowerPoint</vt:lpstr>
      <vt:lpstr>Presentación de PowerPoint</vt:lpstr>
      <vt:lpstr>Presentación de PowerPoint</vt:lpstr>
      <vt:lpstr>Presentación de PowerPoint</vt:lpstr>
      <vt:lpstr>Estudio de biomarcadores.</vt:lpstr>
      <vt:lpstr>Presentación de PowerPoint</vt:lpstr>
      <vt:lpstr>Diagnóstico diferencial</vt:lpstr>
      <vt:lpstr>Presentación de PowerPoint</vt:lpstr>
      <vt:lpstr>Presentación de PowerPoint</vt:lpstr>
      <vt:lpstr>Presentación de PowerPoint</vt:lpstr>
      <vt:lpstr>5-. Paciente de sexo femenino con nódulo palpable en CII mama izquierda, lesión mamográfica BIRADS 5.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1.</dc:title>
  <dc:creator>Lorena</dc:creator>
  <cp:lastModifiedBy>Lorena Gutierrez</cp:lastModifiedBy>
  <cp:revision>24</cp:revision>
  <dcterms:created xsi:type="dcterms:W3CDTF">2014-10-15T18:15:28Z</dcterms:created>
  <dcterms:modified xsi:type="dcterms:W3CDTF">2022-06-09T22:19:37Z</dcterms:modified>
</cp:coreProperties>
</file>