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8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9" r:id="rId14"/>
    <p:sldId id="271" r:id="rId15"/>
    <p:sldId id="272" r:id="rId16"/>
    <p:sldId id="273" r:id="rId17"/>
    <p:sldId id="278" r:id="rId18"/>
    <p:sldId id="275" r:id="rId19"/>
    <p:sldId id="277" r:id="rId20"/>
    <p:sldId id="281" r:id="rId21"/>
    <p:sldId id="282" r:id="rId22"/>
    <p:sldId id="276" r:id="rId23"/>
    <p:sldId id="279" r:id="rId24"/>
    <p:sldId id="283" r:id="rId25"/>
    <p:sldId id="284" r:id="rId26"/>
    <p:sldId id="285" r:id="rId27"/>
    <p:sldId id="280" r:id="rId28"/>
    <p:sldId id="28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-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75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5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75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77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83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80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6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56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07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85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89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92F1A-A2B2-45B1-AF14-D4D9E792E91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1AF22-596F-4F49-B4FC-6D1EF071A9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8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.wdp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microsoft.com/office/2007/relationships/hdphoto" Target="../media/hdphoto1.wdp"/><Relationship Id="rId7" Type="http://schemas.openxmlformats.org/officeDocument/2006/relationships/image" Target="../media/image25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27.jf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hdphoto" Target="../media/hdphoto1.wdp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microsoft.com/office/2007/relationships/hdphoto" Target="../media/hdphoto1.wdp"/><Relationship Id="rId7" Type="http://schemas.openxmlformats.org/officeDocument/2006/relationships/image" Target="../media/image3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76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0" y="2857"/>
            <a:ext cx="12496799" cy="6795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558800" y="612845"/>
            <a:ext cx="11054080" cy="596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5400" b="1" dirty="0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  <a:t>Enfermedad de </a:t>
            </a:r>
            <a:r>
              <a:rPr lang="es-ES" sz="5400" b="1" dirty="0" err="1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  <a:t>Hirschsprung</a:t>
            </a:r>
            <a:r>
              <a:rPr lang="es-ES" sz="5400" b="1" dirty="0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  <a:t>:</a:t>
            </a:r>
            <a:br>
              <a:rPr lang="es-ES" sz="5400" b="1" dirty="0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</a:br>
            <a:r>
              <a:rPr lang="es-ES" sz="5400" b="1" dirty="0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  <a:t>El desafío del diagnóstico precoz y tratamiento </a:t>
            </a:r>
            <a:r>
              <a:rPr lang="es-ES" sz="5400" b="1" dirty="0" smtClean="0">
                <a:ln>
                  <a:solidFill>
                    <a:schemeClr val="accent1"/>
                  </a:solidFill>
                </a:ln>
                <a:latin typeface="Britannic Bold" panose="020B0903060703020204" pitchFamily="34" charset="0"/>
                <a:ea typeface="+mj-ea"/>
                <a:cs typeface="+mj-cs"/>
              </a:rPr>
              <a:t>oportuno</a:t>
            </a:r>
          </a:p>
          <a:p>
            <a:endParaRPr lang="es-ES" sz="5400" b="1" dirty="0">
              <a:ln>
                <a:solidFill>
                  <a:schemeClr val="accent1"/>
                </a:solidFill>
              </a:ln>
              <a:latin typeface="Britannic Bold" panose="020B0903060703020204" pitchFamily="34" charset="0"/>
              <a:ea typeface="+mj-ea"/>
              <a:cs typeface="+mj-cs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>
                <a:solidFill>
                  <a:prstClr val="black"/>
                </a:solidFill>
                <a:latin typeface="Britannic Bold" panose="020B0903060703020204" pitchFamily="34" charset="0"/>
              </a:rPr>
              <a:t>Dra. Marcela Santos Marín</a:t>
            </a:r>
            <a:endParaRPr lang="en-US" sz="3200" b="1" dirty="0">
              <a:solidFill>
                <a:prstClr val="black"/>
              </a:solidFill>
              <a:latin typeface="Britannic Bold" panose="020B090306070302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>
                <a:solidFill>
                  <a:prstClr val="black"/>
                </a:solidFill>
                <a:latin typeface="Britannic Bold" panose="020B0903060703020204" pitchFamily="34" charset="0"/>
              </a:rPr>
              <a:t>Cirujana Infantil – Equipo Polo Caudal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>
                <a:solidFill>
                  <a:prstClr val="black"/>
                </a:solidFill>
                <a:latin typeface="Britannic Bold" panose="020B0903060703020204" pitchFamily="34" charset="0"/>
              </a:rPr>
              <a:t>Hospital Dr. Exequiel González Cortés.</a:t>
            </a:r>
            <a:endParaRPr lang="en-US" sz="3200" b="1" dirty="0">
              <a:solidFill>
                <a:prstClr val="black"/>
              </a:solidFill>
              <a:latin typeface="Britannic Bold" panose="020B0903060703020204" pitchFamily="34" charset="0"/>
            </a:endParaRPr>
          </a:p>
          <a:p>
            <a:endParaRPr lang="en-US" sz="5400" b="1" dirty="0">
              <a:ln>
                <a:solidFill>
                  <a:schemeClr val="accent1"/>
                </a:solidFill>
              </a:ln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16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Diagnóstico diferencial: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799590"/>
            <a:ext cx="10515600" cy="4377373"/>
          </a:xfrm>
        </p:spPr>
        <p:txBody>
          <a:bodyPr/>
          <a:lstStyle/>
          <a:p>
            <a:pPr lvl="0"/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En el 10% de los casos de HSCR, los pacientes pueden presentar enterocolitis, fiebre e incluso septicemia.</a:t>
            </a:r>
            <a:endParaRPr lang="en-US" dirty="0">
              <a:solidFill>
                <a:prstClr val="black"/>
              </a:solidFill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Tapón </a:t>
            </a:r>
            <a:r>
              <a:rPr lang="es-ES" dirty="0" err="1" smtClean="0">
                <a:latin typeface="Britannic Bold" panose="020B0903060703020204" pitchFamily="34" charset="0"/>
              </a:rPr>
              <a:t>meconial</a:t>
            </a:r>
            <a:r>
              <a:rPr lang="es-ES" dirty="0" smtClean="0">
                <a:latin typeface="Britannic Bold" panose="020B0903060703020204" pitchFamily="34" charset="0"/>
              </a:rPr>
              <a:t>.</a:t>
            </a:r>
          </a:p>
          <a:p>
            <a:r>
              <a:rPr lang="es-ES" dirty="0" err="1" smtClean="0">
                <a:latin typeface="Britannic Bold" panose="020B0903060703020204" pitchFamily="34" charset="0"/>
              </a:rPr>
              <a:t>Ileo</a:t>
            </a:r>
            <a:r>
              <a:rPr lang="es-ES" dirty="0" smtClean="0">
                <a:latin typeface="Britannic Bold" panose="020B0903060703020204" pitchFamily="34" charset="0"/>
              </a:rPr>
              <a:t> </a:t>
            </a:r>
            <a:r>
              <a:rPr lang="es-ES" dirty="0" err="1" smtClean="0">
                <a:latin typeface="Britannic Bold" panose="020B0903060703020204" pitchFamily="34" charset="0"/>
              </a:rPr>
              <a:t>meconial</a:t>
            </a:r>
            <a:r>
              <a:rPr lang="es-ES" dirty="0" smtClean="0">
                <a:latin typeface="Britannic Bold" panose="020B0903060703020204" pitchFamily="34" charset="0"/>
              </a:rPr>
              <a:t>.</a:t>
            </a:r>
          </a:p>
          <a:p>
            <a:r>
              <a:rPr lang="es-ES" dirty="0" err="1" smtClean="0">
                <a:latin typeface="Britannic Bold" panose="020B0903060703020204" pitchFamily="34" charset="0"/>
              </a:rPr>
              <a:t>Ileo</a:t>
            </a:r>
            <a:r>
              <a:rPr lang="es-ES" dirty="0" smtClean="0">
                <a:latin typeface="Britannic Bold" panose="020B0903060703020204" pitchFamily="34" charset="0"/>
              </a:rPr>
              <a:t> séptico.</a:t>
            </a:r>
          </a:p>
          <a:p>
            <a:r>
              <a:rPr lang="es-ES" dirty="0" err="1" smtClean="0">
                <a:latin typeface="Britannic Bold" panose="020B0903060703020204" pitchFamily="34" charset="0"/>
              </a:rPr>
              <a:t>Sindrome</a:t>
            </a:r>
            <a:r>
              <a:rPr lang="es-ES" dirty="0" smtClean="0">
                <a:latin typeface="Britannic Bold" panose="020B0903060703020204" pitchFamily="34" charset="0"/>
              </a:rPr>
              <a:t> de </a:t>
            </a:r>
            <a:r>
              <a:rPr lang="es-ES" dirty="0" err="1" smtClean="0">
                <a:latin typeface="Britannic Bold" panose="020B0903060703020204" pitchFamily="34" charset="0"/>
              </a:rPr>
              <a:t>hemicolon</a:t>
            </a:r>
            <a:r>
              <a:rPr lang="es-ES" dirty="0" smtClean="0">
                <a:latin typeface="Britannic Bold" panose="020B0903060703020204" pitchFamily="34" charset="0"/>
              </a:rPr>
              <a:t> izquierdo </a:t>
            </a:r>
            <a:r>
              <a:rPr lang="es-ES" dirty="0" err="1" smtClean="0">
                <a:latin typeface="Britannic Bold" panose="020B0903060703020204" pitchFamily="34" charset="0"/>
              </a:rPr>
              <a:t>hipoplásico</a:t>
            </a:r>
            <a:r>
              <a:rPr lang="es-ES" dirty="0" smtClean="0">
                <a:latin typeface="Britannic Bold" panose="020B0903060703020204" pitchFamily="34" charset="0"/>
              </a:rPr>
              <a:t>.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Trastornos de motilidad intestinal.</a:t>
            </a:r>
            <a:endParaRPr lang="en-US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0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3" y="2440305"/>
            <a:ext cx="2139950" cy="2952750"/>
          </a:xfr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75" y="1102659"/>
            <a:ext cx="7769599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69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Diagnóstico: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Anamnesis.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Examen físico – Tacto o sondeo rectal.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Radiografía:</a:t>
            </a:r>
          </a:p>
          <a:p>
            <a:pPr marL="0" indent="0">
              <a:buNone/>
            </a:pPr>
            <a:r>
              <a:rPr lang="es-ES" sz="2400" dirty="0" smtClean="0">
                <a:latin typeface="Britannic Bold" panose="020B0903060703020204" pitchFamily="34" charset="0"/>
              </a:rPr>
              <a:t>         Simple                                  Contrastado (enema yodado)                           </a:t>
            </a:r>
          </a:p>
          <a:p>
            <a:endParaRPr lang="es-E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893" y="3976695"/>
            <a:ext cx="4622204" cy="259999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797" y="3976695"/>
            <a:ext cx="2235874" cy="259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2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Diagnóstico: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13647"/>
            <a:ext cx="10515600" cy="4563316"/>
          </a:xfrm>
        </p:spPr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Manometría </a:t>
            </a:r>
            <a:r>
              <a:rPr lang="es-ES" dirty="0" err="1" smtClean="0">
                <a:latin typeface="Britannic Bold" panose="020B0903060703020204" pitchFamily="34" charset="0"/>
              </a:rPr>
              <a:t>anorectal</a:t>
            </a:r>
            <a:r>
              <a:rPr lang="es-ES" dirty="0" smtClean="0">
                <a:latin typeface="Britannic Bold" panose="020B0903060703020204" pitchFamily="34" charset="0"/>
              </a:rPr>
              <a:t> 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Biopsia rectal (GOLD ESTÁNDAR)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    - Succión (menores de 1 año)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    - Quirúrgica (</a:t>
            </a:r>
            <a:r>
              <a:rPr lang="es-ES" dirty="0" err="1" smtClean="0">
                <a:latin typeface="Britannic Bold" panose="020B0903060703020204" pitchFamily="34" charset="0"/>
              </a:rPr>
              <a:t>endoanal</a:t>
            </a:r>
            <a:r>
              <a:rPr lang="es-ES" dirty="0" smtClean="0">
                <a:latin typeface="Britannic Bold" panose="020B0903060703020204" pitchFamily="34" charset="0"/>
              </a:rPr>
              <a:t>-laparotomía-laparoscopia)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321" y="4157822"/>
            <a:ext cx="3048000" cy="200977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010" y="3672431"/>
            <a:ext cx="2933700" cy="318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9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Donde tomar la biopsia: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Mínimo a 1,5 cm sobre línea pectínea.</a:t>
            </a:r>
            <a:endParaRPr lang="en-US" dirty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Debe incluir mínimo mucosa y submucosa.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7" y="3593713"/>
            <a:ext cx="4290453" cy="278327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624" y="3593713"/>
            <a:ext cx="4312862" cy="278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Qué necesito de la biopsia: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Células ganglionares</a:t>
            </a:r>
          </a:p>
          <a:p>
            <a:endParaRPr lang="es-ES" dirty="0">
              <a:latin typeface="Britannic Bold" panose="020B0903060703020204" pitchFamily="34" charset="0"/>
            </a:endParaRPr>
          </a:p>
          <a:p>
            <a:endParaRPr lang="es-ES" dirty="0" smtClean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Troncos nerviosos</a:t>
            </a:r>
          </a:p>
          <a:p>
            <a:endParaRPr lang="es-ES" dirty="0">
              <a:latin typeface="Britannic Bold" panose="020B0903060703020204" pitchFamily="34" charset="0"/>
            </a:endParaRPr>
          </a:p>
          <a:p>
            <a:endParaRPr lang="es-ES" dirty="0" smtClean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Histoquímica/</a:t>
            </a:r>
            <a:r>
              <a:rPr lang="es-ES" dirty="0" err="1" smtClean="0">
                <a:latin typeface="Britannic Bold" panose="020B0903060703020204" pitchFamily="34" charset="0"/>
              </a:rPr>
              <a:t>Inmunohistoquímica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094" y="1440201"/>
            <a:ext cx="2026024" cy="151951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788" y="5343075"/>
            <a:ext cx="2330824" cy="151149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08" y="3211132"/>
            <a:ext cx="2591419" cy="129144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097" y="5343076"/>
            <a:ext cx="1818198" cy="14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latin typeface="Britannic Bold" panose="020B0903060703020204" pitchFamily="34" charset="0"/>
              </a:rPr>
              <a:t>¿</a:t>
            </a:r>
            <a:r>
              <a:rPr lang="es-ES" dirty="0" smtClean="0">
                <a:latin typeface="Britannic Bold" panose="020B0903060703020204" pitchFamily="34" charset="0"/>
              </a:rPr>
              <a:t>Cómo manejo a mi paciente?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“SIEMPRE ES QUIRURGICO”</a:t>
            </a:r>
          </a:p>
          <a:p>
            <a:pPr marL="0" indent="0" algn="ctr">
              <a:buNone/>
            </a:pPr>
            <a:endParaRPr lang="en-U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b="1" dirty="0" smtClean="0">
                <a:latin typeface="Britannic Bold" panose="020B0903060703020204" pitchFamily="34" charset="0"/>
              </a:rPr>
              <a:t>RN – LACTANTE: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Shock séptico (megacolon tóxico/ECN)    </a:t>
            </a:r>
            <a:endParaRPr lang="en-U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- Colostomía/ileostomía más </a:t>
            </a:r>
            <a:r>
              <a:rPr lang="es-ES" dirty="0" err="1" smtClean="0">
                <a:latin typeface="Britannic Bold" panose="020B0903060703020204" pitchFamily="34" charset="0"/>
              </a:rPr>
              <a:t>bp</a:t>
            </a:r>
            <a:r>
              <a:rPr lang="es-ES" dirty="0" smtClean="0">
                <a:latin typeface="Britannic Bold" panose="020B0903060703020204" pitchFamily="34" charset="0"/>
              </a:rPr>
              <a:t> rectal y </a:t>
            </a:r>
            <a:r>
              <a:rPr lang="es-ES" dirty="0" err="1" smtClean="0">
                <a:latin typeface="Britannic Bold" panose="020B0903060703020204" pitchFamily="34" charset="0"/>
              </a:rPr>
              <a:t>colónicas</a:t>
            </a:r>
            <a:endParaRPr lang="es-ES" dirty="0" smtClean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Sin patologías asociadas graves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- Sondeos rectales/enemas salinos diarios (3 v/día)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- Confirmación diagnóstica.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- </a:t>
            </a:r>
            <a:r>
              <a:rPr lang="es-ES" dirty="0" err="1" smtClean="0">
                <a:latin typeface="Britannic Bold" panose="020B0903060703020204" pitchFamily="34" charset="0"/>
              </a:rPr>
              <a:t>Hemicolectomia</a:t>
            </a:r>
            <a:r>
              <a:rPr lang="es-ES" dirty="0" smtClean="0">
                <a:latin typeface="Britannic Bold" panose="020B0903060703020204" pitchFamily="34" charset="0"/>
              </a:rPr>
              <a:t> y anastomosis </a:t>
            </a:r>
            <a:r>
              <a:rPr lang="es-ES" dirty="0" err="1" smtClean="0">
                <a:latin typeface="Britannic Bold" panose="020B0903060703020204" pitchFamily="34" charset="0"/>
              </a:rPr>
              <a:t>colorectal</a:t>
            </a:r>
            <a:r>
              <a:rPr lang="es-ES" dirty="0" smtClean="0">
                <a:latin typeface="Britannic Bold" panose="020B0903060703020204" pitchFamily="34" charset="0"/>
              </a:rPr>
              <a:t>                                                                     (“</a:t>
            </a:r>
            <a:r>
              <a:rPr lang="en-US" dirty="0" smtClean="0">
                <a:latin typeface="Britannic Bold" panose="020B0903060703020204" pitchFamily="34" charset="0"/>
              </a:rPr>
              <a:t>pull-  through”)</a:t>
            </a:r>
            <a:endParaRPr lang="es-ES" dirty="0" smtClean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1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117" y="466724"/>
            <a:ext cx="4332919" cy="29579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49" y="3988290"/>
            <a:ext cx="2638425" cy="263842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57" y="3988290"/>
            <a:ext cx="2660620" cy="266062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447" y="3858578"/>
            <a:ext cx="2813020" cy="266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2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49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785004"/>
            <a:ext cx="10515600" cy="64654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PREESCOLAR – ESCOLAR: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Dependerá del tamaño del megacolon.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Dependerá de condición general/nutricional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Dependerá de respuesta a manejo con sondeo rectal/enemas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 - 1° </a:t>
            </a:r>
            <a:r>
              <a:rPr lang="es-ES" dirty="0" err="1" smtClean="0">
                <a:latin typeface="Britannic Bold" panose="020B0903060703020204" pitchFamily="34" charset="0"/>
              </a:rPr>
              <a:t>tpo</a:t>
            </a:r>
            <a:r>
              <a:rPr lang="es-ES" dirty="0" smtClean="0">
                <a:latin typeface="Britannic Bold" panose="020B0903060703020204" pitchFamily="34" charset="0"/>
              </a:rPr>
              <a:t> colostomía/ileostomía </a:t>
            </a:r>
            <a:r>
              <a:rPr lang="es-ES" dirty="0" err="1" smtClean="0">
                <a:latin typeface="Britannic Bold" panose="020B0903060703020204" pitchFamily="34" charset="0"/>
              </a:rPr>
              <a:t>descompresivas</a:t>
            </a: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    - 2° </a:t>
            </a:r>
            <a:r>
              <a:rPr lang="es-ES" dirty="0" err="1" smtClean="0">
                <a:latin typeface="Britannic Bold" panose="020B0903060703020204" pitchFamily="34" charset="0"/>
              </a:rPr>
              <a:t>tpo</a:t>
            </a:r>
            <a:r>
              <a:rPr lang="es-ES" dirty="0" smtClean="0">
                <a:latin typeface="Britannic Bold" panose="020B0903060703020204" pitchFamily="34" charset="0"/>
              </a:rPr>
              <a:t> </a:t>
            </a:r>
            <a:r>
              <a:rPr lang="es-ES" dirty="0" err="1" smtClean="0">
                <a:latin typeface="Britannic Bold" panose="020B0903060703020204" pitchFamily="34" charset="0"/>
              </a:rPr>
              <a:t>Pull</a:t>
            </a:r>
            <a:r>
              <a:rPr lang="es-ES" dirty="0" smtClean="0">
                <a:latin typeface="Britannic Bold" panose="020B0903060703020204" pitchFamily="34" charset="0"/>
              </a:rPr>
              <a:t>- </a:t>
            </a:r>
            <a:r>
              <a:rPr lang="es-ES" dirty="0" err="1" smtClean="0">
                <a:latin typeface="Britannic Bold" panose="020B0903060703020204" pitchFamily="34" charset="0"/>
              </a:rPr>
              <a:t>through</a:t>
            </a: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             </a:t>
            </a: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                 - </a:t>
            </a:r>
            <a:r>
              <a:rPr lang="es-ES" dirty="0" err="1" smtClean="0">
                <a:latin typeface="Britannic Bold" panose="020B0903060703020204" pitchFamily="34" charset="0"/>
              </a:rPr>
              <a:t>Pull-through</a:t>
            </a:r>
            <a:r>
              <a:rPr lang="es-ES" dirty="0" smtClean="0">
                <a:latin typeface="Britannic Bold" panose="020B0903060703020204" pitchFamily="34" charset="0"/>
              </a:rPr>
              <a:t> en 1 tiempo ****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409" y="4418161"/>
            <a:ext cx="1207698" cy="128258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66" y="3809116"/>
            <a:ext cx="1626439" cy="216858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731" y="3794246"/>
            <a:ext cx="1714989" cy="213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4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74114"/>
          </a:xfrm>
        </p:spPr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Técnicas Quirúrgicas: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82738"/>
            <a:ext cx="10515600" cy="49388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1.- Abiertas (laparotomía)</a:t>
            </a:r>
          </a:p>
          <a:p>
            <a:pPr marL="0" indent="0">
              <a:buNone/>
            </a:pPr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2.- </a:t>
            </a:r>
            <a:r>
              <a:rPr lang="es-ES" dirty="0" err="1" smtClean="0">
                <a:latin typeface="Britannic Bold" panose="020B0903060703020204" pitchFamily="34" charset="0"/>
              </a:rPr>
              <a:t>Endoanales</a:t>
            </a: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3.- Mínimamente invasivas (laparoscópicas)</a:t>
            </a:r>
            <a:endParaRPr lang="en-U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es-ES" dirty="0" smtClean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       </a:t>
            </a:r>
            <a:r>
              <a:rPr lang="es-ES" b="1" dirty="0" smtClean="0">
                <a:latin typeface="Britannic Bold" panose="020B0903060703020204" pitchFamily="34" charset="0"/>
              </a:rPr>
              <a:t>**BIOPSIA RAPIDA INTRA OPERATORIA***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61" y="1624330"/>
            <a:ext cx="3491559" cy="267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32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ítulo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Definición: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20" name="Marcador de contenido 19"/>
          <p:cNvSpPr>
            <a:spLocks noGrp="1"/>
          </p:cNvSpPr>
          <p:nvPr>
            <p:ph idx="1"/>
          </p:nvPr>
        </p:nvSpPr>
        <p:spPr>
          <a:xfrm>
            <a:off x="838199" y="1825624"/>
            <a:ext cx="11353799" cy="4727575"/>
          </a:xfrm>
        </p:spPr>
        <p:txBody>
          <a:bodyPr/>
          <a:lstStyle/>
          <a:p>
            <a:pPr lvl="0"/>
            <a:r>
              <a:rPr lang="es-ES" dirty="0" err="1">
                <a:solidFill>
                  <a:prstClr val="black"/>
                </a:solidFill>
                <a:latin typeface="Britannic Bold" panose="020B0903060703020204" pitchFamily="34" charset="0"/>
              </a:rPr>
              <a:t>Neurocristopatía</a:t>
            </a:r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, causada por una migración defectuosa, proliferación, diferenciación y supervivencia de las células de la cresta neural, desarrollando una alteración del sistema nervioso entérico que se traduce en la </a:t>
            </a:r>
            <a:r>
              <a:rPr lang="es-ES" dirty="0" err="1">
                <a:solidFill>
                  <a:prstClr val="black"/>
                </a:solidFill>
                <a:latin typeface="Britannic Bold" panose="020B0903060703020204" pitchFamily="34" charset="0"/>
              </a:rPr>
              <a:t>aganglionosis</a:t>
            </a:r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 intestinal.</a:t>
            </a:r>
          </a:p>
          <a:p>
            <a:pPr lvl="0"/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 1 de cada 5000 nacidos vivos en todo el mundo</a:t>
            </a:r>
          </a:p>
          <a:p>
            <a:pPr lvl="0"/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Mayor incidencia en hombres (4:1)</a:t>
            </a: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  <a:latin typeface="Britannic Bold" panose="020B0903060703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99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 de </a:t>
            </a:r>
            <a:r>
              <a:rPr lang="es-ES" dirty="0" err="1" smtClean="0">
                <a:latin typeface="Britannic Bold" panose="020B0903060703020204" pitchFamily="34" charset="0"/>
              </a:rPr>
              <a:t>Swenson</a:t>
            </a:r>
            <a:r>
              <a:rPr lang="es-ES" dirty="0" smtClean="0">
                <a:latin typeface="Britannic Bold" panose="020B0903060703020204" pitchFamily="34" charset="0"/>
              </a:rPr>
              <a:t>: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734" y="1825625"/>
            <a:ext cx="6088532" cy="4351338"/>
          </a:xfrm>
        </p:spPr>
      </p:pic>
    </p:spTree>
    <p:extLst>
      <p:ext uri="{BB962C8B-B14F-4D97-AF65-F5344CB8AC3E}">
        <p14:creationId xmlns:p14="http://schemas.microsoft.com/office/powerpoint/2010/main" val="8495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 de </a:t>
            </a:r>
            <a:r>
              <a:rPr lang="es-ES" dirty="0" err="1" smtClean="0">
                <a:latin typeface="Britannic Bold" panose="020B0903060703020204" pitchFamily="34" charset="0"/>
              </a:rPr>
              <a:t>Duhamel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625" y="1825625"/>
            <a:ext cx="6332750" cy="4351338"/>
          </a:xfrm>
        </p:spPr>
      </p:pic>
    </p:spTree>
    <p:extLst>
      <p:ext uri="{BB962C8B-B14F-4D97-AF65-F5344CB8AC3E}">
        <p14:creationId xmlns:p14="http://schemas.microsoft.com/office/powerpoint/2010/main" val="8992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 de </a:t>
            </a:r>
            <a:r>
              <a:rPr lang="es-ES" dirty="0" err="1" smtClean="0">
                <a:latin typeface="Britannic Bold" panose="020B0903060703020204" pitchFamily="34" charset="0"/>
              </a:rPr>
              <a:t>Soave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933" y="1825625"/>
            <a:ext cx="7110134" cy="4351338"/>
          </a:xfrm>
        </p:spPr>
      </p:pic>
    </p:spTree>
    <p:extLst>
      <p:ext uri="{BB962C8B-B14F-4D97-AF65-F5344CB8AC3E}">
        <p14:creationId xmlns:p14="http://schemas.microsoft.com/office/powerpoint/2010/main" val="233329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 </a:t>
            </a:r>
            <a:r>
              <a:rPr lang="es-ES" dirty="0" err="1" smtClean="0">
                <a:latin typeface="Britannic Bold" panose="020B0903060703020204" pitchFamily="34" charset="0"/>
              </a:rPr>
              <a:t>Endoanal</a:t>
            </a:r>
            <a:r>
              <a:rPr lang="es-ES" dirty="0" smtClean="0">
                <a:latin typeface="Britannic Bold" panose="020B0903060703020204" pitchFamily="34" charset="0"/>
              </a:rPr>
              <a:t> (De la Torre)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711" y="2044523"/>
            <a:ext cx="4748517" cy="4486275"/>
          </a:xfr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9" y="2044524"/>
            <a:ext cx="53911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Técnica laparoscópica: </a:t>
            </a:r>
            <a:br>
              <a:rPr lang="es-ES" dirty="0" smtClean="0">
                <a:latin typeface="Britannic Bold" panose="020B0903060703020204" pitchFamily="34" charset="0"/>
              </a:rPr>
            </a:b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Dr. </a:t>
            </a:r>
            <a:r>
              <a:rPr lang="es-ES" dirty="0" err="1" smtClean="0">
                <a:latin typeface="Britannic Bold" panose="020B0903060703020204" pitchFamily="34" charset="0"/>
              </a:rPr>
              <a:t>Georgeson</a:t>
            </a:r>
            <a:r>
              <a:rPr lang="es-ES" dirty="0" smtClean="0">
                <a:latin typeface="Britannic Bold" panose="020B0903060703020204" pitchFamily="34" charset="0"/>
              </a:rPr>
              <a:t> (1995)</a:t>
            </a:r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22" y="1992702"/>
            <a:ext cx="2812211" cy="2220796"/>
          </a:xfr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436" y="1978234"/>
            <a:ext cx="2902611" cy="219577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473" y="1882493"/>
            <a:ext cx="1902685" cy="229151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867" y="4476019"/>
            <a:ext cx="3949525" cy="228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8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Complicaciones: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1.- Inmediatas ( hasta 15 días)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- Infecciones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- Dehiscencias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- Sangrado</a:t>
            </a:r>
          </a:p>
          <a:p>
            <a:pPr marL="0" indent="0">
              <a:buNone/>
            </a:pPr>
            <a:r>
              <a:rPr lang="es-ES" dirty="0">
                <a:latin typeface="Britannic Bold" panose="020B0903060703020204" pitchFamily="34" charset="0"/>
              </a:rPr>
              <a:t> </a:t>
            </a:r>
            <a:r>
              <a:rPr lang="es-ES" dirty="0" smtClean="0">
                <a:latin typeface="Britannic Bold" panose="020B0903060703020204" pitchFamily="34" charset="0"/>
              </a:rPr>
              <a:t>  - Resección incompleta</a:t>
            </a:r>
            <a:endParaRPr lang="en-US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11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0867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948906"/>
            <a:ext cx="10515600" cy="5228057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2.- Tardías</a:t>
            </a: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***50% pacientes evolucionan con continencia normal</a:t>
            </a:r>
            <a:endParaRPr lang="en-US" dirty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Constipación </a:t>
            </a:r>
          </a:p>
          <a:p>
            <a:r>
              <a:rPr lang="es-ES" dirty="0" err="1" smtClean="0">
                <a:latin typeface="Britannic Bold" panose="020B0903060703020204" pitchFamily="34" charset="0"/>
              </a:rPr>
              <a:t>Incontiencia</a:t>
            </a:r>
            <a:endParaRPr lang="es-ES" dirty="0" smtClean="0">
              <a:latin typeface="Britannic Bold" panose="020B0903060703020204" pitchFamily="34" charset="0"/>
            </a:endParaRPr>
          </a:p>
          <a:p>
            <a:r>
              <a:rPr lang="es-ES" dirty="0" smtClean="0">
                <a:latin typeface="Britannic Bold" panose="020B0903060703020204" pitchFamily="34" charset="0"/>
              </a:rPr>
              <a:t>Infecciones tardías (Enterocolitis)</a:t>
            </a:r>
          </a:p>
          <a:p>
            <a:endParaRPr lang="es-ES" dirty="0">
              <a:latin typeface="Britannic Bold" panose="020B0903060703020204" pitchFamily="34" charset="0"/>
            </a:endParaRPr>
          </a:p>
          <a:p>
            <a:pPr marL="0" indent="0">
              <a:buNone/>
            </a:pPr>
            <a:r>
              <a:rPr lang="es-ES" dirty="0" smtClean="0">
                <a:latin typeface="Britannic Bold" panose="020B0903060703020204" pitchFamily="34" charset="0"/>
              </a:rPr>
              <a:t>** </a:t>
            </a:r>
            <a:r>
              <a:rPr lang="es-ES" dirty="0" smtClean="0">
                <a:solidFill>
                  <a:prstClr val="black"/>
                </a:solidFill>
                <a:latin typeface="Britannic Bold" panose="020B0903060703020204" pitchFamily="34" charset="0"/>
              </a:rPr>
              <a:t>Se </a:t>
            </a:r>
            <a:r>
              <a:rPr lang="es-ES" dirty="0">
                <a:solidFill>
                  <a:prstClr val="black"/>
                </a:solidFill>
                <a:latin typeface="Britannic Bold" panose="020B0903060703020204" pitchFamily="34" charset="0"/>
              </a:rPr>
              <a:t>debe emplear un estudio sistemático para determinar la etiología</a:t>
            </a:r>
            <a:r>
              <a:rPr lang="es-ES" dirty="0" smtClean="0">
                <a:solidFill>
                  <a:prstClr val="black"/>
                </a:solidFill>
                <a:latin typeface="Britannic Bold" panose="020B0903060703020204" pitchFamily="34" charset="0"/>
              </a:rPr>
              <a:t>.</a:t>
            </a:r>
          </a:p>
          <a:p>
            <a:pPr marL="0" indent="0">
              <a:buNone/>
            </a:pPr>
            <a:r>
              <a:rPr lang="es-ES" sz="2600" dirty="0" smtClean="0">
                <a:solidFill>
                  <a:prstClr val="black"/>
                </a:solidFill>
                <a:latin typeface="Britannic Bold" panose="020B0903060703020204" pitchFamily="34" charset="0"/>
              </a:rPr>
              <a:t>** </a:t>
            </a:r>
            <a:r>
              <a:rPr lang="es-ES" dirty="0" smtClean="0">
                <a:latin typeface="Britannic Bold" panose="020B0903060703020204" pitchFamily="34" charset="0"/>
              </a:rPr>
              <a:t>Enfoque </a:t>
            </a:r>
            <a:r>
              <a:rPr lang="es-ES" dirty="0">
                <a:latin typeface="Britannic Bold" panose="020B0903060703020204" pitchFamily="34" charset="0"/>
              </a:rPr>
              <a:t>multidisciplinario y organizado para el manejo de los pacientes </a:t>
            </a:r>
            <a:r>
              <a:rPr lang="es-ES" dirty="0" smtClean="0">
                <a:latin typeface="Britannic Bold" panose="020B0903060703020204" pitchFamily="34" charset="0"/>
              </a:rPr>
              <a:t>sintomáticos. </a:t>
            </a:r>
            <a:endParaRPr lang="en-US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0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380226"/>
            <a:ext cx="10515600" cy="2225617"/>
          </a:xfrm>
        </p:spPr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GRACIAS!!</a:t>
            </a:r>
            <a:endParaRPr lang="en-US" dirty="0">
              <a:latin typeface="Britannic Bold" panose="020B0903060703020204" pitchFamily="34" charset="0"/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5287992"/>
            <a:ext cx="10515600" cy="801658"/>
          </a:xfrm>
        </p:spPr>
        <p:txBody>
          <a:bodyPr/>
          <a:lstStyle/>
          <a:p>
            <a:pPr algn="r"/>
            <a:r>
              <a:rPr lang="es-E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ritannic Bold" panose="020B0903060703020204" pitchFamily="34" charset="0"/>
              </a:rPr>
              <a:t>marcelasantosma@Gmail.com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4860" y="1093840"/>
            <a:ext cx="1465901" cy="132201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4934" y="3519577"/>
            <a:ext cx="2061489" cy="123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2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44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1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600" y="828039"/>
            <a:ext cx="5913120" cy="520192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29" y="2032158"/>
            <a:ext cx="3307342" cy="279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1183341" y="1637741"/>
            <a:ext cx="10094259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Sistema </a:t>
            </a:r>
            <a:r>
              <a:rPr lang="es-ES" sz="28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neuroentérico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 es un sistema único en forma de red de inervación de la pared intestinal en forma de dos plexos ubicados en la 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submucosa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 de la túnica (</a:t>
            </a:r>
            <a:r>
              <a:rPr lang="es-ES" sz="28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plexus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nervosus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 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submucosus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seu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Meissneri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) y la 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túnica muscular externa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 (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plexus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nervosus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myentericus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seu</a:t>
            </a:r>
            <a:r>
              <a:rPr lang="es-ES" sz="2800" i="1" dirty="0">
                <a:solidFill>
                  <a:prstClr val="black"/>
                </a:solidFill>
                <a:latin typeface="Britannic Bold" panose="020B0903060703020204" pitchFamily="34" charset="0"/>
              </a:rPr>
              <a:t> </a:t>
            </a:r>
            <a:r>
              <a:rPr lang="es-ES" sz="2800" i="1" dirty="0" err="1">
                <a:solidFill>
                  <a:prstClr val="black"/>
                </a:solidFill>
                <a:latin typeface="Britannic Bold" panose="020B0903060703020204" pitchFamily="34" charset="0"/>
              </a:rPr>
              <a:t>Auerbachi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), recibiendo información del SNS y SNP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160" y="4200058"/>
            <a:ext cx="3894604" cy="286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968188" y="1407459"/>
            <a:ext cx="1038561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24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Aganglionosis</a:t>
            </a:r>
            <a:r>
              <a:rPr lang="es-ES" sz="2400" dirty="0">
                <a:solidFill>
                  <a:prstClr val="black"/>
                </a:solidFill>
                <a:latin typeface="Britannic Bold" panose="020B0903060703020204" pitchFamily="34" charset="0"/>
              </a:rPr>
              <a:t> genera contracción tónica del segmento afectado, impidiendo progresión de onda peristáltica y falta de relajación de esfínter anal.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Marcador de contenido 11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76175"/>
            <a:ext cx="4316506" cy="2866038"/>
          </a:xfr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682" y="3176175"/>
            <a:ext cx="5189310" cy="286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3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199" y="269594"/>
            <a:ext cx="10515600" cy="1325563"/>
          </a:xfrm>
        </p:spPr>
        <p:txBody>
          <a:bodyPr>
            <a:normAutofit/>
          </a:bodyPr>
          <a:lstStyle/>
          <a:p>
            <a:r>
              <a:rPr lang="es-ES" sz="4000" dirty="0" smtClean="0">
                <a:latin typeface="Britannic Bold" panose="020B0903060703020204" pitchFamily="34" charset="0"/>
              </a:rPr>
              <a:t>Etiología:</a:t>
            </a:r>
            <a:endParaRPr lang="en-US" sz="4000" dirty="0">
              <a:latin typeface="Britannic Bold" panose="020B0903060703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4799" y="1825625"/>
            <a:ext cx="11049001" cy="4351338"/>
          </a:xfrm>
        </p:spPr>
        <p:txBody>
          <a:bodyPr/>
          <a:lstStyle/>
          <a:p>
            <a:r>
              <a:rPr lang="es-ES" dirty="0" smtClean="0">
                <a:latin typeface="Britannic Bold" panose="020B0903060703020204" pitchFamily="34" charset="0"/>
              </a:rPr>
              <a:t>No existe certeza absoluta.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Mutaciones genéticas (</a:t>
            </a:r>
            <a:r>
              <a:rPr lang="es-ES" dirty="0" err="1" smtClean="0">
                <a:latin typeface="Britannic Bold" panose="020B0903060703020204" pitchFamily="34" charset="0"/>
              </a:rPr>
              <a:t>protooncogen</a:t>
            </a:r>
            <a:r>
              <a:rPr lang="es-ES" dirty="0" smtClean="0">
                <a:latin typeface="Britannic Bold" panose="020B0903060703020204" pitchFamily="34" charset="0"/>
              </a:rPr>
              <a:t> RET presente hasta en 20% de los casos)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Acido retinoico (importante en migración y desarrollo de células ganglionares)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Mastocitos </a:t>
            </a:r>
            <a:r>
              <a:rPr lang="es-ES" dirty="0">
                <a:latin typeface="Britannic Bold" panose="020B0903060703020204" pitchFamily="34" charset="0"/>
              </a:rPr>
              <a:t>podrían ser responsables de la hipertrofia del tronco nervioso y la hiperplasia de las fibras nerviosas adrenérgicas y </a:t>
            </a:r>
            <a:r>
              <a:rPr lang="es-ES" dirty="0" smtClean="0">
                <a:latin typeface="Britannic Bold" panose="020B0903060703020204" pitchFamily="34" charset="0"/>
              </a:rPr>
              <a:t>colinérgicas</a:t>
            </a:r>
          </a:p>
          <a:p>
            <a:r>
              <a:rPr lang="es-ES" dirty="0" smtClean="0">
                <a:latin typeface="Britannic Bold" panose="020B0903060703020204" pitchFamily="34" charset="0"/>
              </a:rPr>
              <a:t>Células de Cajal.</a:t>
            </a:r>
          </a:p>
          <a:p>
            <a:endParaRPr lang="es-ES" dirty="0" smtClean="0">
              <a:latin typeface="Britannic Bold" panose="020B0903060703020204" pitchFamily="34" charset="0"/>
            </a:endParaRPr>
          </a:p>
          <a:p>
            <a:endParaRPr lang="en-US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ángulo 2"/>
          <p:cNvSpPr/>
          <p:nvPr/>
        </p:nvSpPr>
        <p:spPr>
          <a:xfrm>
            <a:off x="1532965" y="927802"/>
            <a:ext cx="10345270" cy="306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70% a 80% de los casos ocurre como una condición solitaria.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 18% de los casos tienen otras anomalías </a:t>
            </a:r>
            <a:r>
              <a:rPr lang="es-ES" sz="2800" dirty="0" smtClean="0">
                <a:solidFill>
                  <a:prstClr val="black"/>
                </a:solidFill>
                <a:latin typeface="Britannic Bold" panose="020B0903060703020204" pitchFamily="34" charset="0"/>
              </a:rPr>
              <a:t>congénitas              (cardiopatías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, malformaciones gastrointestinal, anomalías del SNC, problemas genitourinarios, malformaciones </a:t>
            </a:r>
            <a:r>
              <a:rPr lang="es-ES" sz="28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craneofaciales</a:t>
            </a: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, espina bífida).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prstClr val="black"/>
                </a:solidFill>
                <a:latin typeface="Britannic Bold" panose="020B0903060703020204" pitchFamily="34" charset="0"/>
              </a:rPr>
              <a:t> 8% a 12% de los pacientes son diagnosticados con anomalías cromosómicas,  90% es el síndrome de Down.</a:t>
            </a:r>
          </a:p>
        </p:txBody>
      </p:sp>
    </p:spTree>
    <p:extLst>
      <p:ext uri="{BB962C8B-B14F-4D97-AF65-F5344CB8AC3E}">
        <p14:creationId xmlns:p14="http://schemas.microsoft.com/office/powerpoint/2010/main" val="17581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r>
              <a:rPr lang="es-ES" sz="2400" dirty="0" smtClean="0">
                <a:latin typeface="Britannic Bold" panose="020B0903060703020204" pitchFamily="34" charset="0"/>
              </a:rPr>
              <a:t>Dilatación progresiva de segmento proximal del intestino.</a:t>
            </a:r>
          </a:p>
          <a:p>
            <a:r>
              <a:rPr lang="es-ES" sz="2400" dirty="0" smtClean="0">
                <a:latin typeface="Britannic Bold" panose="020B0903060703020204" pitchFamily="34" charset="0"/>
              </a:rPr>
              <a:t>80% a 85% casos compromiso distal a región sigmoidea (segmento corto)</a:t>
            </a:r>
          </a:p>
          <a:p>
            <a:r>
              <a:rPr lang="es-ES" sz="2400" dirty="0">
                <a:latin typeface="Britannic Bold" panose="020B0903060703020204" pitchFamily="34" charset="0"/>
              </a:rPr>
              <a:t>1</a:t>
            </a:r>
            <a:r>
              <a:rPr lang="es-ES" sz="2400" dirty="0" smtClean="0">
                <a:latin typeface="Britannic Bold" panose="020B0903060703020204" pitchFamily="34" charset="0"/>
              </a:rPr>
              <a:t>0% casos compromiso entre transverso y proximal a sigmoides (segmento largo).</a:t>
            </a:r>
          </a:p>
          <a:p>
            <a:r>
              <a:rPr lang="es-ES" sz="2400" dirty="0" smtClean="0">
                <a:latin typeface="Britannic Bold" panose="020B0903060703020204" pitchFamily="34" charset="0"/>
              </a:rPr>
              <a:t>Menos del 5% casos </a:t>
            </a:r>
            <a:r>
              <a:rPr lang="es-ES" sz="2400" dirty="0" err="1" smtClean="0">
                <a:latin typeface="Britannic Bold" panose="020B0903060703020204" pitchFamily="34" charset="0"/>
              </a:rPr>
              <a:t>aganglionosis</a:t>
            </a:r>
            <a:r>
              <a:rPr lang="es-ES" sz="2400" dirty="0" smtClean="0">
                <a:latin typeface="Britannic Bold" panose="020B0903060703020204" pitchFamily="34" charset="0"/>
              </a:rPr>
              <a:t> completa del colon e incluso de parte de </a:t>
            </a:r>
            <a:r>
              <a:rPr lang="es-ES" sz="2400" dirty="0" err="1" smtClean="0">
                <a:latin typeface="Britannic Bold" panose="020B0903060703020204" pitchFamily="34" charset="0"/>
              </a:rPr>
              <a:t>ileon</a:t>
            </a:r>
            <a:r>
              <a:rPr lang="es-ES" sz="2400" dirty="0" smtClean="0">
                <a:latin typeface="Britannic Bold" panose="020B0903060703020204" pitchFamily="34" charset="0"/>
              </a:rPr>
              <a:t> (segmento </a:t>
            </a:r>
            <a:r>
              <a:rPr lang="es-ES" sz="2400" dirty="0" err="1" smtClean="0">
                <a:latin typeface="Britannic Bold" panose="020B0903060703020204" pitchFamily="34" charset="0"/>
              </a:rPr>
              <a:t>ultralargo</a:t>
            </a:r>
            <a:r>
              <a:rPr lang="es-ES" sz="2400" dirty="0" smtClean="0">
                <a:latin typeface="Britannic Bold" panose="020B0903060703020204" pitchFamily="34" charset="0"/>
              </a:rPr>
              <a:t>)</a:t>
            </a:r>
            <a:r>
              <a:rPr lang="es-ES" sz="2400" dirty="0">
                <a:solidFill>
                  <a:prstClr val="black"/>
                </a:solidFill>
              </a:rPr>
              <a:t>  </a:t>
            </a:r>
            <a:endParaRPr lang="es-ES" sz="2400" dirty="0" smtClean="0">
              <a:solidFill>
                <a:prstClr val="black"/>
              </a:solidFill>
            </a:endParaRPr>
          </a:p>
          <a:p>
            <a:r>
              <a:rPr lang="es-ES" sz="2400" dirty="0" smtClean="0">
                <a:solidFill>
                  <a:prstClr val="black"/>
                </a:solidFill>
                <a:latin typeface="Britannic Bold" panose="020B0903060703020204" pitchFamily="34" charset="0"/>
              </a:rPr>
              <a:t>La </a:t>
            </a:r>
            <a:r>
              <a:rPr lang="es-ES" sz="2400" dirty="0">
                <a:solidFill>
                  <a:prstClr val="black"/>
                </a:solidFill>
                <a:latin typeface="Britannic Bold" panose="020B0903060703020204" pitchFamily="34" charset="0"/>
              </a:rPr>
              <a:t>porción del intestino adyacente a la región </a:t>
            </a:r>
            <a:r>
              <a:rPr lang="es-ES" sz="24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aganglionótica</a:t>
            </a:r>
            <a:r>
              <a:rPr lang="es-ES" sz="2400" dirty="0">
                <a:solidFill>
                  <a:prstClr val="black"/>
                </a:solidFill>
                <a:latin typeface="Britannic Bold" panose="020B0903060703020204" pitchFamily="34" charset="0"/>
              </a:rPr>
              <a:t> con densidad reducida de neuronas entéricas se denomina zona de transición, y siempre es craneal a la región </a:t>
            </a:r>
            <a:r>
              <a:rPr lang="es-ES" sz="2400" dirty="0" err="1">
                <a:solidFill>
                  <a:prstClr val="black"/>
                </a:solidFill>
                <a:latin typeface="Britannic Bold" panose="020B0903060703020204" pitchFamily="34" charset="0"/>
              </a:rPr>
              <a:t>aganglionar</a:t>
            </a:r>
            <a:endParaRPr lang="es-ES" sz="2400" dirty="0" smtClean="0">
              <a:latin typeface="Britannic Bold" panose="020B0903060703020204" pitchFamily="34" charset="0"/>
            </a:endParaRPr>
          </a:p>
          <a:p>
            <a:endParaRPr lang="es-ES" dirty="0" smtClean="0">
              <a:latin typeface="Britannic Bold" panose="020B0903060703020204" pitchFamily="34" charset="0"/>
            </a:endParaRPr>
          </a:p>
          <a:p>
            <a:endParaRPr lang="en-US" dirty="0">
              <a:latin typeface="Britannic Bold" panose="020B0903060703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376" y="5056094"/>
            <a:ext cx="4885765" cy="181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5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3345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257"/>
            <a:ext cx="12191999" cy="685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557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76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00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2436"/>
            <a:ext cx="12344398" cy="715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94" y="1326776"/>
            <a:ext cx="6732494" cy="482459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5" y="2008094"/>
            <a:ext cx="3361765" cy="277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5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623</Words>
  <Application>Microsoft Office PowerPoint</Application>
  <PresentationFormat>Panorámica</PresentationFormat>
  <Paragraphs>108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3" baseType="lpstr">
      <vt:lpstr>Arial</vt:lpstr>
      <vt:lpstr>Britannic Bold</vt:lpstr>
      <vt:lpstr>Calibri</vt:lpstr>
      <vt:lpstr>Calibri Light</vt:lpstr>
      <vt:lpstr>Tema de Office</vt:lpstr>
      <vt:lpstr>Presentación de PowerPoint</vt:lpstr>
      <vt:lpstr>Definición:</vt:lpstr>
      <vt:lpstr>Presentación de PowerPoint</vt:lpstr>
      <vt:lpstr>Presentación de PowerPoint</vt:lpstr>
      <vt:lpstr>Presentación de PowerPoint</vt:lpstr>
      <vt:lpstr>Etiología:</vt:lpstr>
      <vt:lpstr>Presentación de PowerPoint</vt:lpstr>
      <vt:lpstr>Presentación de PowerPoint</vt:lpstr>
      <vt:lpstr>Presentación de PowerPoint</vt:lpstr>
      <vt:lpstr>Diagnóstico diferencial:</vt:lpstr>
      <vt:lpstr>Presentación de PowerPoint</vt:lpstr>
      <vt:lpstr>Diagnóstico:</vt:lpstr>
      <vt:lpstr>Diagnóstico:</vt:lpstr>
      <vt:lpstr>Donde tomar la biopsia:</vt:lpstr>
      <vt:lpstr>Qué necesito de la biopsia:</vt:lpstr>
      <vt:lpstr>¿Cómo manejo a mi paciente?</vt:lpstr>
      <vt:lpstr>Presentación de PowerPoint</vt:lpstr>
      <vt:lpstr>Presentación de PowerPoint</vt:lpstr>
      <vt:lpstr>Técnicas Quirúrgicas:</vt:lpstr>
      <vt:lpstr>Técnica de Swenson:</vt:lpstr>
      <vt:lpstr>Técnica de Duhamel</vt:lpstr>
      <vt:lpstr>Técnica de Soave</vt:lpstr>
      <vt:lpstr>Técnica Endoanal (De la Torre)</vt:lpstr>
      <vt:lpstr>Técnica laparoscópica:   Dr. Georgeson (1995)</vt:lpstr>
      <vt:lpstr>Complicaciones:</vt:lpstr>
      <vt:lpstr>Presentación de PowerPoint</vt:lpstr>
      <vt:lpstr>GRACIAS!!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Dell</cp:lastModifiedBy>
  <cp:revision>40</cp:revision>
  <dcterms:created xsi:type="dcterms:W3CDTF">2023-06-06T19:39:01Z</dcterms:created>
  <dcterms:modified xsi:type="dcterms:W3CDTF">2023-06-07T21:01:19Z</dcterms:modified>
</cp:coreProperties>
</file>