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99" r:id="rId2"/>
    <p:sldId id="269" r:id="rId3"/>
    <p:sldId id="272" r:id="rId4"/>
    <p:sldId id="308" r:id="rId5"/>
    <p:sldId id="309" r:id="rId6"/>
    <p:sldId id="271" r:id="rId7"/>
    <p:sldId id="274" r:id="rId8"/>
    <p:sldId id="275" r:id="rId9"/>
    <p:sldId id="276" r:id="rId10"/>
    <p:sldId id="277" r:id="rId11"/>
    <p:sldId id="278" r:id="rId12"/>
    <p:sldId id="301" r:id="rId13"/>
    <p:sldId id="281" r:id="rId14"/>
    <p:sldId id="310" r:id="rId15"/>
    <p:sldId id="311" r:id="rId16"/>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11" autoAdjust="0"/>
    <p:restoredTop sz="50000" autoAdjust="0"/>
  </p:normalViewPr>
  <p:slideViewPr>
    <p:cSldViewPr snapToGrid="0">
      <p:cViewPr varScale="1">
        <p:scale>
          <a:sx n="59" d="100"/>
          <a:sy n="59" d="100"/>
        </p:scale>
        <p:origin x="1848" y="192"/>
      </p:cViewPr>
      <p:guideLst/>
    </p:cSldViewPr>
  </p:slideViewPr>
  <p:outlineViewPr>
    <p:cViewPr>
      <p:scale>
        <a:sx n="33" d="100"/>
        <a:sy n="33" d="100"/>
      </p:scale>
      <p:origin x="0" y="-8454"/>
    </p:cViewPr>
  </p:outlineViewPr>
  <p:notesTextViewPr>
    <p:cViewPr>
      <p:scale>
        <a:sx n="1" d="1"/>
        <a:sy n="1" d="1"/>
      </p:scale>
      <p:origin x="0" y="0"/>
    </p:cViewPr>
  </p:notesTextViewPr>
  <p:sorterViewPr>
    <p:cViewPr>
      <p:scale>
        <a:sx n="100" d="100"/>
        <a:sy n="100" d="100"/>
      </p:scale>
      <p:origin x="0" y="-15306"/>
    </p:cViewPr>
  </p:sorterViewPr>
  <p:notesViewPr>
    <p:cSldViewPr snapToGrid="0">
      <p:cViewPr>
        <p:scale>
          <a:sx n="86" d="100"/>
          <a:sy n="86" d="100"/>
        </p:scale>
        <p:origin x="2124" y="-1044"/>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F07784-A6A0-4E45-BDC8-4F9F0C0D5CF3}" type="datetimeFigureOut">
              <a:rPr lang="es-CL" smtClean="0"/>
              <a:t>20-05-20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CCFE71-8659-4E72-A5D5-FA9491E7FDAA}" type="slidenum">
              <a:rPr lang="es-CL" smtClean="0"/>
              <a:t>‹Nr.›</a:t>
            </a:fld>
            <a:endParaRPr lang="es-CL"/>
          </a:p>
        </p:txBody>
      </p:sp>
    </p:spTree>
    <p:extLst>
      <p:ext uri="{BB962C8B-B14F-4D97-AF65-F5344CB8AC3E}">
        <p14:creationId xmlns:p14="http://schemas.microsoft.com/office/powerpoint/2010/main" val="3872361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a:p>
        </p:txBody>
      </p:sp>
      <p:sp>
        <p:nvSpPr>
          <p:cNvPr id="4" name="Marcador de número de diapositiva 3"/>
          <p:cNvSpPr>
            <a:spLocks noGrp="1"/>
          </p:cNvSpPr>
          <p:nvPr>
            <p:ph type="sldNum" sz="quarter" idx="10"/>
          </p:nvPr>
        </p:nvSpPr>
        <p:spPr/>
        <p:txBody>
          <a:bodyPr/>
          <a:lstStyle/>
          <a:p>
            <a:fld id="{61CCFE71-8659-4E72-A5D5-FA9491E7FDAA}" type="slidenum">
              <a:rPr lang="es-CL" smtClean="0"/>
              <a:t>2</a:t>
            </a:fld>
            <a:endParaRPr lang="es-CL"/>
          </a:p>
        </p:txBody>
      </p:sp>
    </p:spTree>
    <p:extLst>
      <p:ext uri="{BB962C8B-B14F-4D97-AF65-F5344CB8AC3E}">
        <p14:creationId xmlns:p14="http://schemas.microsoft.com/office/powerpoint/2010/main" val="2727692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1 Marcador de imagen de diapositiva"/>
          <p:cNvSpPr>
            <a:spLocks noGrp="1" noRot="1" noChangeAspect="1" noTextEdit="1"/>
          </p:cNvSpPr>
          <p:nvPr>
            <p:ph type="sldImg"/>
          </p:nvPr>
        </p:nvSpPr>
        <p:spPr>
          <a:ln/>
        </p:spPr>
      </p:sp>
      <p:sp>
        <p:nvSpPr>
          <p:cNvPr id="82947" name="2 Marcador de notas"/>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ltLang="es-CL" smtClean="0">
              <a:latin typeface="Arial" panose="020B0604020202020204" pitchFamily="34" charset="0"/>
            </a:endParaRPr>
          </a:p>
        </p:txBody>
      </p:sp>
      <p:sp>
        <p:nvSpPr>
          <p:cNvPr id="82948" name="3 Marcador de número de diapositiva"/>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6C38865-9AF3-46D9-8B40-C1E38B62722F}" type="slidenum">
              <a:rPr lang="es-ES_tradnl" altLang="es-CL" smtClean="0"/>
              <a:pPr/>
              <a:t>14</a:t>
            </a:fld>
            <a:endParaRPr lang="es-ES_tradnl" altLang="es-CL" smtClean="0"/>
          </a:p>
        </p:txBody>
      </p:sp>
    </p:spTree>
    <p:extLst>
      <p:ext uri="{BB962C8B-B14F-4D97-AF65-F5344CB8AC3E}">
        <p14:creationId xmlns:p14="http://schemas.microsoft.com/office/powerpoint/2010/main" val="940384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Marcador de imagen de diapositiva 1"/>
          <p:cNvSpPr>
            <a:spLocks noGrp="1" noRot="1" noChangeAspect="1" noTextEdit="1"/>
          </p:cNvSpPr>
          <p:nvPr>
            <p:ph type="sldImg"/>
          </p:nvPr>
        </p:nvSpPr>
        <p:spPr>
          <a:ln/>
        </p:spPr>
      </p:sp>
      <p:sp>
        <p:nvSpPr>
          <p:cNvPr id="84995" name="Marcador de nota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altLang="es-CL" smtClean="0">
              <a:latin typeface="Arial" panose="020B0604020202020204" pitchFamily="34" charset="0"/>
            </a:endParaRPr>
          </a:p>
        </p:txBody>
      </p:sp>
      <p:sp>
        <p:nvSpPr>
          <p:cNvPr id="84996" name="Marcador de número de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52CD629-F71C-4F3A-9ED5-D0DF5C8B89BB}" type="slidenum">
              <a:rPr lang="es-ES" altLang="es-CL" smtClean="0"/>
              <a:pPr/>
              <a:t>15</a:t>
            </a:fld>
            <a:endParaRPr lang="es-ES" altLang="es-CL" smtClean="0"/>
          </a:p>
        </p:txBody>
      </p:sp>
    </p:spTree>
    <p:extLst>
      <p:ext uri="{BB962C8B-B14F-4D97-AF65-F5344CB8AC3E}">
        <p14:creationId xmlns:p14="http://schemas.microsoft.com/office/powerpoint/2010/main" val="42780908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a:ln/>
        </p:spPr>
      </p:sp>
      <p:sp>
        <p:nvSpPr>
          <p:cNvPr id="59395" name="2 Marcador de notas"/>
          <p:cNvSpPr>
            <a:spLocks noGrp="1"/>
          </p:cNvSpPr>
          <p:nvPr>
            <p:ph type="body" idx="1"/>
          </p:nvPr>
        </p:nvSpPr>
        <p:spPr>
          <a:noFill/>
          <a:ln/>
        </p:spPr>
        <p:txBody>
          <a:bodyPr/>
          <a:lstStyle/>
          <a:p>
            <a:pPr lvl="0"/>
            <a:r>
              <a:rPr lang="es-ES" sz="1200" b="1" u="sng" kern="1200" dirty="0" smtClean="0">
                <a:solidFill>
                  <a:schemeClr val="tx1"/>
                </a:solidFill>
                <a:effectLst/>
                <a:latin typeface="+mn-lt"/>
                <a:ea typeface="+mn-ea"/>
                <a:cs typeface="+mn-cs"/>
              </a:rPr>
              <a:t>EL INICIO</a:t>
            </a:r>
            <a:r>
              <a:rPr lang="es-ES" sz="1200" u="sng" kern="1200" dirty="0" smtClean="0">
                <a:solidFill>
                  <a:schemeClr val="tx1"/>
                </a:solidFill>
                <a:effectLst/>
                <a:latin typeface="+mn-lt"/>
                <a:ea typeface="+mn-ea"/>
                <a:cs typeface="+mn-cs"/>
              </a:rPr>
              <a:t> </a:t>
            </a:r>
            <a:r>
              <a:rPr lang="es-ES" sz="1200" kern="1200" dirty="0" smtClean="0">
                <a:solidFill>
                  <a:schemeClr val="tx1"/>
                </a:solidFill>
                <a:effectLst/>
                <a:latin typeface="+mn-lt"/>
                <a:ea typeface="+mn-ea"/>
                <a:cs typeface="+mn-cs"/>
              </a:rPr>
              <a:t>del aumento en la  velocidad de crecimiento en talla ocurre en promedio a los </a:t>
            </a:r>
            <a:r>
              <a:rPr lang="es-ES" sz="1200" kern="1200" dirty="0" smtClean="0">
                <a:solidFill>
                  <a:srgbClr val="0070C0"/>
                </a:solidFill>
                <a:effectLst/>
                <a:latin typeface="+mn-lt"/>
                <a:ea typeface="+mn-ea"/>
                <a:cs typeface="+mn-cs"/>
              </a:rPr>
              <a:t>9 años en las mujeres (inmediatamente antes de la telarquia) y a los 11 años en los hombres   (inmediatamente después del salto testicular)</a:t>
            </a:r>
            <a:r>
              <a:rPr lang="es-ES" sz="1200" kern="1200" dirty="0" smtClean="0">
                <a:solidFill>
                  <a:schemeClr val="tx1"/>
                </a:solidFill>
                <a:effectLst/>
                <a:latin typeface="+mn-lt"/>
                <a:ea typeface="+mn-ea"/>
                <a:cs typeface="+mn-cs"/>
              </a:rPr>
              <a:t>. Sin embargo, existe una gran variación  de individuo a individuo. </a:t>
            </a:r>
          </a:p>
          <a:p>
            <a:pPr lvl="0"/>
            <a:endParaRPr lang="es-CL" sz="1200" kern="1200" dirty="0" smtClean="0">
              <a:solidFill>
                <a:schemeClr val="tx1"/>
              </a:solidFill>
              <a:effectLst/>
              <a:latin typeface="+mn-lt"/>
              <a:ea typeface="+mn-ea"/>
              <a:cs typeface="+mn-cs"/>
            </a:endParaRPr>
          </a:p>
          <a:p>
            <a:pPr lvl="0"/>
            <a:r>
              <a:rPr lang="es-ES" sz="1200" b="1" u="sng" kern="1200" dirty="0" smtClean="0">
                <a:solidFill>
                  <a:schemeClr val="tx1"/>
                </a:solidFill>
                <a:effectLst/>
                <a:latin typeface="+mn-lt"/>
                <a:ea typeface="+mn-ea"/>
                <a:cs typeface="+mn-cs"/>
              </a:rPr>
              <a:t>EL PEAK</a:t>
            </a:r>
            <a:r>
              <a:rPr lang="es-ES" sz="1200" u="sng" kern="1200" dirty="0" smtClean="0">
                <a:solidFill>
                  <a:schemeClr val="tx1"/>
                </a:solidFill>
                <a:effectLst/>
                <a:latin typeface="+mn-lt"/>
                <a:ea typeface="+mn-ea"/>
                <a:cs typeface="+mn-cs"/>
              </a:rPr>
              <a:t> </a:t>
            </a:r>
            <a:r>
              <a:rPr lang="es-ES" sz="1200" kern="1200" dirty="0" smtClean="0">
                <a:solidFill>
                  <a:schemeClr val="tx1"/>
                </a:solidFill>
                <a:effectLst/>
                <a:latin typeface="+mn-lt"/>
                <a:ea typeface="+mn-ea"/>
                <a:cs typeface="+mn-cs"/>
              </a:rPr>
              <a:t>de crecimiento en talla ocurre en promedio a los 11.5 años en mujeres, en Tanner II a III y 6 a 12 meses antes de la menarquia. En los hombres a 13.5 años, alrededor de </a:t>
            </a:r>
            <a:r>
              <a:rPr lang="es-ES" sz="1200" kern="1200" dirty="0" err="1" smtClean="0">
                <a:solidFill>
                  <a:schemeClr val="tx1"/>
                </a:solidFill>
                <a:effectLst/>
                <a:latin typeface="+mn-lt"/>
                <a:ea typeface="+mn-ea"/>
                <a:cs typeface="+mn-cs"/>
              </a:rPr>
              <a:t>Tanner</a:t>
            </a:r>
            <a:r>
              <a:rPr lang="es-ES" sz="1200" kern="1200" dirty="0" smtClean="0">
                <a:solidFill>
                  <a:schemeClr val="tx1"/>
                </a:solidFill>
                <a:effectLst/>
                <a:latin typeface="+mn-lt"/>
                <a:ea typeface="+mn-ea"/>
                <a:cs typeface="+mn-cs"/>
              </a:rPr>
              <a:t> IV. </a:t>
            </a:r>
            <a:endParaRPr lang="es-CL" sz="1200" kern="1200" dirty="0" smtClean="0">
              <a:solidFill>
                <a:schemeClr val="tx1"/>
              </a:solidFill>
              <a:effectLst/>
              <a:latin typeface="+mn-lt"/>
              <a:ea typeface="+mn-ea"/>
              <a:cs typeface="+mn-cs"/>
            </a:endParaRPr>
          </a:p>
          <a:p>
            <a:pPr lvl="0"/>
            <a:r>
              <a:rPr lang="es-ES" sz="1200" b="1" u="sng" kern="1200" dirty="0" smtClean="0">
                <a:solidFill>
                  <a:schemeClr val="tx1"/>
                </a:solidFill>
                <a:effectLst/>
                <a:latin typeface="+mn-lt"/>
                <a:ea typeface="+mn-ea"/>
                <a:cs typeface="+mn-cs"/>
              </a:rPr>
              <a:t>MAGNITUD: </a:t>
            </a:r>
            <a:r>
              <a:rPr lang="es-ES" sz="1200" kern="1200" dirty="0" smtClean="0">
                <a:solidFill>
                  <a:schemeClr val="tx1"/>
                </a:solidFill>
                <a:effectLst/>
                <a:latin typeface="+mn-lt"/>
                <a:ea typeface="+mn-ea"/>
                <a:cs typeface="+mn-cs"/>
              </a:rPr>
              <a:t>el peak promedio es de 8-  9cm/año en mujeres y de 9 – 10 cm /año en hombres (máximo 12cm/año)</a:t>
            </a:r>
            <a:endParaRPr lang="es-CL" sz="1200" kern="1200" dirty="0" smtClean="0">
              <a:solidFill>
                <a:schemeClr val="tx1"/>
              </a:solidFill>
              <a:effectLst/>
              <a:latin typeface="+mn-lt"/>
              <a:ea typeface="+mn-ea"/>
              <a:cs typeface="+mn-cs"/>
            </a:endParaRPr>
          </a:p>
          <a:p>
            <a:pPr lvl="0"/>
            <a:r>
              <a:rPr lang="es-ES" sz="1200" b="1" u="sng" kern="1200" dirty="0" smtClean="0">
                <a:solidFill>
                  <a:schemeClr val="tx1"/>
                </a:solidFill>
                <a:effectLst/>
                <a:latin typeface="+mn-lt"/>
                <a:ea typeface="+mn-ea"/>
                <a:cs typeface="+mn-cs"/>
              </a:rPr>
              <a:t>DURACIÓN</a:t>
            </a:r>
            <a:r>
              <a:rPr lang="es-ES" sz="1200" b="1" kern="1200" dirty="0" smtClean="0">
                <a:solidFill>
                  <a:schemeClr val="tx1"/>
                </a:solidFill>
                <a:effectLst/>
                <a:latin typeface="+mn-lt"/>
                <a:ea typeface="+mn-ea"/>
                <a:cs typeface="+mn-cs"/>
              </a:rPr>
              <a:t> </a:t>
            </a:r>
            <a:r>
              <a:rPr lang="es-ES" sz="1200" kern="1200" dirty="0" smtClean="0">
                <a:solidFill>
                  <a:schemeClr val="tx1"/>
                </a:solidFill>
                <a:effectLst/>
                <a:latin typeface="+mn-lt"/>
                <a:ea typeface="+mn-ea"/>
                <a:cs typeface="+mn-cs"/>
              </a:rPr>
              <a:t>del estirón puberal: 24 a 36 meses. Hombres en el rango de  mayor  duración.</a:t>
            </a:r>
            <a:endParaRPr lang="es-CL" sz="1200" kern="1200" dirty="0" smtClean="0">
              <a:solidFill>
                <a:schemeClr val="tx1"/>
              </a:solidFill>
              <a:effectLst/>
              <a:latin typeface="+mn-lt"/>
              <a:ea typeface="+mn-ea"/>
              <a:cs typeface="+mn-cs"/>
            </a:endParaRPr>
          </a:p>
          <a:p>
            <a:pPr lvl="0"/>
            <a:r>
              <a:rPr lang="es-ES" sz="1200" kern="1200" dirty="0" smtClean="0">
                <a:solidFill>
                  <a:schemeClr val="tx1"/>
                </a:solidFill>
                <a:effectLst/>
                <a:latin typeface="+mn-lt"/>
                <a:ea typeface="+mn-ea"/>
                <a:cs typeface="+mn-cs"/>
              </a:rPr>
              <a:t>El grado de maduración ósea se relaciona con el inicio y finalización de la pubertad, así </a:t>
            </a:r>
            <a:r>
              <a:rPr lang="es-ES_tradnl" sz="1200" kern="1200" dirty="0" smtClean="0">
                <a:solidFill>
                  <a:schemeClr val="tx1"/>
                </a:solidFill>
                <a:effectLst/>
                <a:latin typeface="+mn-lt"/>
                <a:ea typeface="+mn-ea"/>
                <a:cs typeface="+mn-cs"/>
              </a:rPr>
              <a:t> la pubertad se suele iniciar cuando se alcanza una edad ósea de 10,5 a 11 años en la niña y 11,5 a 12 años en el varón.</a:t>
            </a:r>
            <a:endParaRPr lang="es-CL" sz="1200" kern="1200" dirty="0" smtClean="0">
              <a:solidFill>
                <a:schemeClr val="tx1"/>
              </a:solidFill>
              <a:effectLst/>
              <a:latin typeface="+mn-lt"/>
              <a:ea typeface="+mn-ea"/>
              <a:cs typeface="+mn-cs"/>
            </a:endParaRPr>
          </a:p>
          <a:p>
            <a:pPr lvl="0"/>
            <a:r>
              <a:rPr lang="es-ES" sz="1200" b="1" u="sng" kern="1200" dirty="0" smtClean="0">
                <a:solidFill>
                  <a:schemeClr val="tx1"/>
                </a:solidFill>
                <a:effectLst/>
                <a:latin typeface="+mn-lt"/>
                <a:ea typeface="+mn-ea"/>
                <a:cs typeface="+mn-cs"/>
              </a:rPr>
              <a:t>CESE: </a:t>
            </a:r>
            <a:r>
              <a:rPr lang="es-ES" sz="1200" kern="1200" dirty="0" smtClean="0">
                <a:solidFill>
                  <a:schemeClr val="tx1"/>
                </a:solidFill>
                <a:effectLst/>
                <a:latin typeface="+mn-lt"/>
                <a:ea typeface="+mn-ea"/>
                <a:cs typeface="+mn-cs"/>
              </a:rPr>
              <a:t>posterior a la menarquia la velocidad  de crecimiento de las mujeres disminuye, aumentando 7 cm más  en promedio  (rango: 5 a 10 cm. A menarquia más precoz mayor crecimiento posterior). Este crecimiento finaliza a los 15 años de edad ósea. En hombres el cese se presenta entre los 18 a 21 años cronológicos.</a:t>
            </a:r>
            <a:r>
              <a:rPr lang="es-CL" dirty="0"/>
              <a:t> </a:t>
            </a:r>
            <a:r>
              <a:rPr lang="es-ES" sz="1200" kern="1200" dirty="0" smtClean="0">
                <a:solidFill>
                  <a:schemeClr val="tx1"/>
                </a:solidFill>
                <a:effectLst/>
                <a:latin typeface="+mn-lt"/>
                <a:ea typeface="+mn-ea"/>
                <a:cs typeface="+mn-cs"/>
              </a:rPr>
              <a:t>La curva de crecimiento del hombre es más tardía, presentando además un  peak  y  una duración mayor que en la mujer. Todo esto, repercute en una diferencia promedio de la talla adulta de 10 cm entre ambos sexos. </a:t>
            </a:r>
            <a:endParaRPr lang="es-CL" sz="1200" kern="1200" dirty="0" smtClean="0">
              <a:solidFill>
                <a:schemeClr val="tx1"/>
              </a:solidFill>
              <a:effectLst/>
              <a:latin typeface="+mn-lt"/>
              <a:ea typeface="+mn-ea"/>
              <a:cs typeface="+mn-cs"/>
            </a:endParaRPr>
          </a:p>
          <a:p>
            <a:endParaRPr lang="es-CL" dirty="0" smtClean="0"/>
          </a:p>
        </p:txBody>
      </p:sp>
      <p:sp>
        <p:nvSpPr>
          <p:cNvPr id="59396" name="3 Marcador de número de diapositiva"/>
          <p:cNvSpPr>
            <a:spLocks noGrp="1"/>
          </p:cNvSpPr>
          <p:nvPr>
            <p:ph type="sldNum" sz="quarter" idx="5"/>
          </p:nvPr>
        </p:nvSpPr>
        <p:spPr>
          <a:noFill/>
        </p:spPr>
        <p:txBody>
          <a:bodyPr/>
          <a:lstStyle/>
          <a:p>
            <a:fld id="{3B22AC83-C7B8-47CF-BF4F-2D4DA6E842CF}" type="slidenum">
              <a:rPr lang="es-ES" smtClean="0"/>
              <a:pPr/>
              <a:t>3</a:t>
            </a:fld>
            <a:endParaRPr lang="es-ES" smtClean="0"/>
          </a:p>
        </p:txBody>
      </p:sp>
    </p:spTree>
    <p:extLst>
      <p:ext uri="{BB962C8B-B14F-4D97-AF65-F5344CB8AC3E}">
        <p14:creationId xmlns:p14="http://schemas.microsoft.com/office/powerpoint/2010/main" val="1627799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Marcador de imagen de diapositiva 1"/>
          <p:cNvSpPr>
            <a:spLocks noGrp="1" noRot="1" noChangeAspect="1" noTextEdit="1"/>
          </p:cNvSpPr>
          <p:nvPr>
            <p:ph type="sldImg"/>
          </p:nvPr>
        </p:nvSpPr>
        <p:spPr>
          <a:ln/>
        </p:spPr>
      </p:sp>
      <p:sp>
        <p:nvSpPr>
          <p:cNvPr id="3" name="Marcador de notas 2"/>
          <p:cNvSpPr>
            <a:spLocks noGrp="1"/>
          </p:cNvSpPr>
          <p:nvPr>
            <p:ph type="body" idx="1"/>
          </p:nvPr>
        </p:nvSpPr>
        <p:spPr/>
        <p:txBody>
          <a:bodyPr/>
          <a:lstStyle/>
          <a:p>
            <a:pPr>
              <a:defRPr/>
            </a:pPr>
            <a:r>
              <a:rPr lang="es-CL" dirty="0" smtClean="0"/>
              <a:t>Señales de alarma para cambios en IMC:</a:t>
            </a:r>
          </a:p>
          <a:p>
            <a:pPr marL="171450" indent="-171450">
              <a:buFont typeface="Arial" panose="020B0604020202020204" pitchFamily="34" charset="0"/>
              <a:buChar char="•"/>
              <a:defRPr/>
            </a:pPr>
            <a:r>
              <a:rPr lang="es-CL" dirty="0" smtClean="0"/>
              <a:t>Ascenso o descenso del canal de crecimiento, no deseados, en controles repetidos (sería esperado cuando está con exceso o déficit de peso)</a:t>
            </a:r>
          </a:p>
          <a:p>
            <a:pPr marL="171450" indent="-171450">
              <a:buFont typeface="Arial" panose="020B0604020202020204" pitchFamily="34" charset="0"/>
              <a:buChar char="•"/>
              <a:defRPr/>
            </a:pPr>
            <a:r>
              <a:rPr lang="es-CL" dirty="0" smtClean="0"/>
              <a:t>Aumento del </a:t>
            </a:r>
            <a:r>
              <a:rPr lang="es-CL" dirty="0" err="1" smtClean="0"/>
              <a:t>imc</a:t>
            </a:r>
            <a:r>
              <a:rPr lang="es-CL" dirty="0" smtClean="0"/>
              <a:t> &gt;1.5 puntos absolutos en 6 meses o menos </a:t>
            </a:r>
          </a:p>
          <a:p>
            <a:pPr marL="171450" indent="-171450">
              <a:buFont typeface="Arial" panose="020B0604020202020204" pitchFamily="34" charset="0"/>
              <a:buChar char="•"/>
              <a:defRPr/>
            </a:pPr>
            <a:endParaRPr lang="es-CL" dirty="0"/>
          </a:p>
          <a:p>
            <a:pPr>
              <a:defRPr/>
            </a:pPr>
            <a:r>
              <a:rPr lang="es-CL" dirty="0"/>
              <a:t>Las tablas de IMC, están expresadas según su distribución para edad y sexo. No incluyen las variaciones normales en la etapa de desarrollo puberal por edad, porque éstas se consideran incluidas en la distribución normal de la población estudiada. En el caso individual del adolescente a evaluar, si la edad biológica o de desarrollo puberal según estadios de Tanner no es concordante con la edad cronológica, se recomienda usar la edad biológica para realizar una adecuada evaluación antropométrica nutricional. Esta corrección por edad biológica se realiza hasta los 15 años en mujeres, y hasta los 16 años en hombres</a:t>
            </a:r>
            <a:r>
              <a:rPr lang="es-CL" dirty="0" smtClean="0"/>
              <a:t>.</a:t>
            </a:r>
          </a:p>
          <a:p>
            <a:pPr>
              <a:defRPr/>
            </a:pPr>
            <a:r>
              <a:rPr lang="es-CL" dirty="0"/>
              <a:t>Si la edad biológica en un adolescente tiene una diferencia mayor o menor a un año al compararla con su edad cronológica, se recomienda realizar evaluación antropométrica y nutricional usando la edad biológica en lugar de la cronológica. Si una adolescente presenta menarquía, su edad biológica corresponde a 12 años 8 meses más el tiempo transcurrido desde la menarquía.</a:t>
            </a:r>
          </a:p>
        </p:txBody>
      </p:sp>
      <p:sp>
        <p:nvSpPr>
          <p:cNvPr id="68612" name="Marcador de número de diapositiva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9E8A58-1476-4B52-A450-7B5FA302BE8C}" type="slidenum">
              <a:rPr lang="es-ES" altLang="es-CL" smtClean="0"/>
              <a:pPr/>
              <a:t>4</a:t>
            </a:fld>
            <a:endParaRPr lang="es-ES" altLang="es-CL" smtClean="0"/>
          </a:p>
        </p:txBody>
      </p:sp>
    </p:spTree>
    <p:extLst>
      <p:ext uri="{BB962C8B-B14F-4D97-AF65-F5344CB8AC3E}">
        <p14:creationId xmlns:p14="http://schemas.microsoft.com/office/powerpoint/2010/main" val="2662018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1 Marcador de imagen de diapositiva"/>
          <p:cNvSpPr>
            <a:spLocks noGrp="1" noRot="1" noChangeAspect="1" noTextEdit="1"/>
          </p:cNvSpPr>
          <p:nvPr>
            <p:ph type="sldImg"/>
          </p:nvPr>
        </p:nvSpPr>
        <p:spPr>
          <a:ln/>
        </p:spPr>
      </p:sp>
      <p:sp>
        <p:nvSpPr>
          <p:cNvPr id="72707" name="2 Marcador de notas"/>
          <p:cNvSpPr>
            <a:spLocks noGrp="1"/>
          </p:cNvSpPr>
          <p:nvPr>
            <p:ph type="body" idx="1"/>
          </p:nvPr>
        </p:nvSpPr>
        <p:spPr>
          <a:noFill/>
          <a:ln/>
        </p:spPr>
        <p:txBody>
          <a:bodyPr/>
          <a:lstStyle/>
          <a:p>
            <a:endParaRPr lang="es-CL" smtClean="0"/>
          </a:p>
        </p:txBody>
      </p:sp>
      <p:sp>
        <p:nvSpPr>
          <p:cNvPr id="72708" name="3 Marcador de número de diapositiva"/>
          <p:cNvSpPr>
            <a:spLocks noGrp="1"/>
          </p:cNvSpPr>
          <p:nvPr>
            <p:ph type="sldNum" sz="quarter" idx="5"/>
          </p:nvPr>
        </p:nvSpPr>
        <p:spPr>
          <a:noFill/>
        </p:spPr>
        <p:txBody>
          <a:bodyPr/>
          <a:lstStyle/>
          <a:p>
            <a:fld id="{7A5132A0-2CCF-43AE-96BB-9BBACAB8CCAD}" type="slidenum">
              <a:rPr lang="es-ES" smtClean="0"/>
              <a:pPr/>
              <a:t>6</a:t>
            </a:fld>
            <a:endParaRPr lang="es-ES" smtClean="0"/>
          </a:p>
        </p:txBody>
      </p:sp>
    </p:spTree>
    <p:extLst>
      <p:ext uri="{BB962C8B-B14F-4D97-AF65-F5344CB8AC3E}">
        <p14:creationId xmlns:p14="http://schemas.microsoft.com/office/powerpoint/2010/main" val="18145452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1 Marcador de imagen de diapositiva"/>
          <p:cNvSpPr>
            <a:spLocks noGrp="1" noRot="1" noChangeAspect="1" noTextEdit="1"/>
          </p:cNvSpPr>
          <p:nvPr>
            <p:ph type="sldImg"/>
          </p:nvPr>
        </p:nvSpPr>
        <p:spPr>
          <a:ln/>
        </p:spPr>
      </p:sp>
      <p:sp>
        <p:nvSpPr>
          <p:cNvPr id="73731" name="2 Marcador de notas"/>
          <p:cNvSpPr>
            <a:spLocks noGrp="1"/>
          </p:cNvSpPr>
          <p:nvPr>
            <p:ph type="body" idx="1"/>
          </p:nvPr>
        </p:nvSpPr>
        <p:spPr>
          <a:xfrm>
            <a:off x="685799" y="4400550"/>
            <a:ext cx="5620407" cy="4018236"/>
          </a:xfrm>
          <a:noFill/>
          <a:ln/>
        </p:spPr>
        <p:txBody>
          <a:bodyPr/>
          <a:lstStyle/>
          <a:p>
            <a:r>
              <a:rPr lang="es-CL" b="1" dirty="0" smtClean="0"/>
              <a:t>Egocentrismo: </a:t>
            </a:r>
            <a:r>
              <a:rPr lang="es-CL" dirty="0" smtClean="0"/>
              <a:t>falta de diferenciación entre el punto de vista propio y el de los demás. Se evidencia a través de la existencia de un foco general en sí mismo. Progresivamente irá al </a:t>
            </a:r>
            <a:r>
              <a:rPr lang="es-CL" dirty="0" err="1" smtClean="0"/>
              <a:t>sociocentrismo</a:t>
            </a:r>
            <a:r>
              <a:rPr lang="es-CL" dirty="0"/>
              <a:t> </a:t>
            </a:r>
            <a:r>
              <a:rPr lang="es-CL" dirty="0" smtClean="0"/>
              <a:t>propio de la adultez</a:t>
            </a:r>
          </a:p>
          <a:p>
            <a:endParaRPr lang="es-CL" dirty="0" smtClean="0"/>
          </a:p>
          <a:p>
            <a:r>
              <a:rPr lang="es-CL" dirty="0" smtClean="0"/>
              <a:t>(</a:t>
            </a:r>
            <a:r>
              <a:rPr lang="es-CL" dirty="0" err="1" smtClean="0"/>
              <a:t>Elkind</a:t>
            </a:r>
            <a:r>
              <a:rPr lang="es-CL" dirty="0" smtClean="0"/>
              <a:t>) Audiencia imaginaria: siente estar constantemente sobre un escenario y reacciona a ésta audiencia proyectando sus propias autoevaluaciones ( Como me voy</a:t>
            </a:r>
            <a:r>
              <a:rPr lang="es-CL" baseline="0" dirty="0" smtClean="0"/>
              <a:t> a tomar el remedio en el colegio van a pensar que soy….., No puedo ir a la fiesta con esta espinilla todos se darán cuenta!!!) y podrá actuar para satisfacer y ser admirado ( elección de ropa, conductas de fumar u otras) </a:t>
            </a:r>
            <a:endParaRPr lang="es-CL" dirty="0" smtClean="0"/>
          </a:p>
          <a:p>
            <a:r>
              <a:rPr lang="es-CL" dirty="0" smtClean="0"/>
              <a:t>Fábula personal: ser absolutamente único. Convicción que sus sentimientos, pensamientos, creencias, ideales y experiencias son muy especiales y que los demás no llegan a entenderlos de verdad. </a:t>
            </a:r>
          </a:p>
          <a:p>
            <a:endParaRPr lang="es-CL" dirty="0" smtClean="0"/>
          </a:p>
          <a:p>
            <a:r>
              <a:rPr lang="es-CL" dirty="0" smtClean="0"/>
              <a:t>Magnificar situación personal: nunca nadie mas me va a invitar si no voy !!!! Me voy a morir si no me dan permiso!!!</a:t>
            </a:r>
          </a:p>
          <a:p>
            <a:endParaRPr lang="es-CL" dirty="0"/>
          </a:p>
          <a:p>
            <a:r>
              <a:rPr lang="es-ES" dirty="0"/>
              <a:t>Presencia de labilidad emocional: rápidas y amplias fluctuaciones del ánimo y de la conducta (“Mi hija puede estar riéndose conmigo en un minuto y gritándome al siguiente”).</a:t>
            </a:r>
            <a:endParaRPr lang="es-CL" dirty="0" smtClean="0"/>
          </a:p>
          <a:p>
            <a:r>
              <a:rPr lang="es-CL" dirty="0" smtClean="0"/>
              <a:t>Metas vocacionales como: ser modelo, músico de rock, </a:t>
            </a:r>
            <a:r>
              <a:rPr lang="es-CL" dirty="0" err="1" smtClean="0"/>
              <a:t>reguetonero</a:t>
            </a:r>
            <a:r>
              <a:rPr lang="es-CL" dirty="0" smtClean="0"/>
              <a:t>, piloto de carreras, aviador…</a:t>
            </a:r>
          </a:p>
        </p:txBody>
      </p:sp>
      <p:sp>
        <p:nvSpPr>
          <p:cNvPr id="73732" name="3 Marcador de número de diapositiva"/>
          <p:cNvSpPr>
            <a:spLocks noGrp="1"/>
          </p:cNvSpPr>
          <p:nvPr>
            <p:ph type="sldNum" sz="quarter" idx="5"/>
          </p:nvPr>
        </p:nvSpPr>
        <p:spPr>
          <a:noFill/>
        </p:spPr>
        <p:txBody>
          <a:bodyPr/>
          <a:lstStyle/>
          <a:p>
            <a:fld id="{FED7A313-F7AE-450E-858D-2C533979ACC3}" type="slidenum">
              <a:rPr lang="es-ES" smtClean="0"/>
              <a:pPr/>
              <a:t>7</a:t>
            </a:fld>
            <a:endParaRPr lang="es-ES" smtClean="0"/>
          </a:p>
        </p:txBody>
      </p:sp>
    </p:spTree>
    <p:extLst>
      <p:ext uri="{BB962C8B-B14F-4D97-AF65-F5344CB8AC3E}">
        <p14:creationId xmlns:p14="http://schemas.microsoft.com/office/powerpoint/2010/main" val="26418805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1 Marcador de imagen de diapositiva"/>
          <p:cNvSpPr>
            <a:spLocks noGrp="1" noRot="1" noChangeAspect="1" noTextEdit="1"/>
          </p:cNvSpPr>
          <p:nvPr>
            <p:ph type="sldImg"/>
          </p:nvPr>
        </p:nvSpPr>
        <p:spPr>
          <a:ln/>
        </p:spPr>
      </p:sp>
      <p:sp>
        <p:nvSpPr>
          <p:cNvPr id="74755" name="2 Marcador de notas"/>
          <p:cNvSpPr>
            <a:spLocks noGrp="1"/>
          </p:cNvSpPr>
          <p:nvPr>
            <p:ph type="body" idx="1"/>
          </p:nvPr>
        </p:nvSpPr>
        <p:spPr>
          <a:noFill/>
          <a:ln/>
        </p:spPr>
        <p:txBody>
          <a:bodyPr/>
          <a:lstStyle/>
          <a:p>
            <a:r>
              <a:rPr lang="es-CL" dirty="0" smtClean="0"/>
              <a:t>Pensamiento concreto: basado en las propias percepciones y experiencias directas.</a:t>
            </a:r>
          </a:p>
          <a:p>
            <a:endParaRPr lang="es-CL" dirty="0" smtClean="0"/>
          </a:p>
          <a:p>
            <a:r>
              <a:rPr lang="es-CL" dirty="0" smtClean="0"/>
              <a:t>Soñar despierto permite explorar, representar, resolver problemas y recrear importantes aspectos de su vida  </a:t>
            </a:r>
          </a:p>
        </p:txBody>
      </p:sp>
      <p:sp>
        <p:nvSpPr>
          <p:cNvPr id="74756" name="3 Marcador de número de diapositiva"/>
          <p:cNvSpPr>
            <a:spLocks noGrp="1"/>
          </p:cNvSpPr>
          <p:nvPr>
            <p:ph type="sldNum" sz="quarter" idx="5"/>
          </p:nvPr>
        </p:nvSpPr>
        <p:spPr>
          <a:noFill/>
        </p:spPr>
        <p:txBody>
          <a:bodyPr/>
          <a:lstStyle/>
          <a:p>
            <a:fld id="{B4F0C5DC-A6C3-4C0A-A5BE-71A67F655364}" type="slidenum">
              <a:rPr lang="es-ES" smtClean="0"/>
              <a:pPr/>
              <a:t>8</a:t>
            </a:fld>
            <a:endParaRPr lang="es-ES" smtClean="0"/>
          </a:p>
        </p:txBody>
      </p:sp>
    </p:spTree>
    <p:extLst>
      <p:ext uri="{BB962C8B-B14F-4D97-AF65-F5344CB8AC3E}">
        <p14:creationId xmlns:p14="http://schemas.microsoft.com/office/powerpoint/2010/main" val="4093715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1 Marcador de imagen de diapositiva"/>
          <p:cNvSpPr>
            <a:spLocks noGrp="1" noRot="1" noChangeAspect="1" noTextEdit="1"/>
          </p:cNvSpPr>
          <p:nvPr>
            <p:ph type="sldImg"/>
          </p:nvPr>
        </p:nvSpPr>
        <p:spPr>
          <a:ln/>
        </p:spPr>
      </p:sp>
      <p:sp>
        <p:nvSpPr>
          <p:cNvPr id="75779" name="2 Marcador de notas"/>
          <p:cNvSpPr>
            <a:spLocks noGrp="1"/>
          </p:cNvSpPr>
          <p:nvPr>
            <p:ph type="body" idx="1"/>
          </p:nvPr>
        </p:nvSpPr>
        <p:spPr>
          <a:noFill/>
          <a:ln/>
        </p:spPr>
        <p:txBody>
          <a:bodyPr/>
          <a:lstStyle/>
          <a:p>
            <a:pPr>
              <a:buFont typeface="Arial" charset="0"/>
              <a:buChar char="•"/>
            </a:pPr>
            <a:r>
              <a:rPr lang="es-CL" dirty="0" smtClean="0"/>
              <a:t>Aumenta el deseo de independencia y </a:t>
            </a:r>
            <a:r>
              <a:rPr lang="es-CL" b="1" u="sng" dirty="0" smtClean="0"/>
              <a:t>menor interés en las actividades familiares.</a:t>
            </a:r>
          </a:p>
          <a:p>
            <a:pPr>
              <a:buFont typeface="Arial" charset="0"/>
              <a:buChar char="•"/>
            </a:pPr>
            <a:endParaRPr lang="es-CL" b="1" u="sng" dirty="0" smtClean="0"/>
          </a:p>
          <a:p>
            <a:pPr>
              <a:buFont typeface="Arial" charset="0"/>
              <a:buChar char="•"/>
            </a:pPr>
            <a:r>
              <a:rPr lang="es-CL" dirty="0" smtClean="0"/>
              <a:t> Va tomando conciencia que los padres no son perfectos / </a:t>
            </a:r>
            <a:r>
              <a:rPr lang="es-CL" b="1" u="sng" dirty="0" smtClean="0"/>
              <a:t>Se resiste a supervisión y consejos o criticas por parte de padres </a:t>
            </a:r>
          </a:p>
        </p:txBody>
      </p:sp>
      <p:sp>
        <p:nvSpPr>
          <p:cNvPr id="75780" name="3 Marcador de número de diapositiva"/>
          <p:cNvSpPr>
            <a:spLocks noGrp="1"/>
          </p:cNvSpPr>
          <p:nvPr>
            <p:ph type="sldNum" sz="quarter" idx="5"/>
          </p:nvPr>
        </p:nvSpPr>
        <p:spPr>
          <a:noFill/>
        </p:spPr>
        <p:txBody>
          <a:bodyPr/>
          <a:lstStyle/>
          <a:p>
            <a:fld id="{A2DF322A-B1C6-4D1C-9719-23F023448D96}" type="slidenum">
              <a:rPr lang="es-ES" smtClean="0"/>
              <a:pPr/>
              <a:t>9</a:t>
            </a:fld>
            <a:endParaRPr lang="es-ES" smtClean="0"/>
          </a:p>
        </p:txBody>
      </p:sp>
    </p:spTree>
    <p:extLst>
      <p:ext uri="{BB962C8B-B14F-4D97-AF65-F5344CB8AC3E}">
        <p14:creationId xmlns:p14="http://schemas.microsoft.com/office/powerpoint/2010/main" val="4902987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1 Marcador de imagen de diapositiva"/>
          <p:cNvSpPr>
            <a:spLocks noGrp="1" noRot="1" noChangeAspect="1" noTextEdit="1"/>
          </p:cNvSpPr>
          <p:nvPr>
            <p:ph type="sldImg"/>
          </p:nvPr>
        </p:nvSpPr>
        <p:spPr>
          <a:ln/>
        </p:spPr>
      </p:sp>
      <p:sp>
        <p:nvSpPr>
          <p:cNvPr id="76803" name="2 Marcador de notas"/>
          <p:cNvSpPr>
            <a:spLocks noGrp="1"/>
          </p:cNvSpPr>
          <p:nvPr>
            <p:ph type="body" idx="1"/>
          </p:nvPr>
        </p:nvSpPr>
        <p:spPr>
          <a:noFill/>
          <a:ln/>
        </p:spPr>
        <p:txBody>
          <a:bodyPr/>
          <a:lstStyle/>
          <a:p>
            <a:pPr>
              <a:buFontTx/>
              <a:buChar char="•"/>
            </a:pPr>
            <a:r>
              <a:rPr lang="es-CL" dirty="0" smtClean="0"/>
              <a:t>Se pregunta, ¿soy normal?, se focaliza en hallazgos físicos triviales y necesita reafirmación de su normalidad. Inseguridad  acerca de la apariencia y el atractivo (comparación con otros adolescentes  y con estereotipos culturales)</a:t>
            </a:r>
          </a:p>
          <a:p>
            <a:pPr>
              <a:buFontTx/>
              <a:buChar char="•"/>
            </a:pPr>
            <a:endParaRPr lang="es-CL" dirty="0" smtClean="0"/>
          </a:p>
          <a:p>
            <a:pPr>
              <a:buFontTx/>
              <a:buChar char="•"/>
            </a:pPr>
            <a:endParaRPr lang="es-CL" dirty="0" smtClean="0"/>
          </a:p>
        </p:txBody>
      </p:sp>
      <p:sp>
        <p:nvSpPr>
          <p:cNvPr id="76804" name="3 Marcador de número de diapositiva"/>
          <p:cNvSpPr>
            <a:spLocks noGrp="1"/>
          </p:cNvSpPr>
          <p:nvPr>
            <p:ph type="sldNum" sz="quarter" idx="5"/>
          </p:nvPr>
        </p:nvSpPr>
        <p:spPr>
          <a:noFill/>
        </p:spPr>
        <p:txBody>
          <a:bodyPr/>
          <a:lstStyle/>
          <a:p>
            <a:fld id="{A354925F-FCCC-4A67-AF0C-F30FCAFE1595}" type="slidenum">
              <a:rPr lang="es-ES" smtClean="0"/>
              <a:pPr/>
              <a:t>10</a:t>
            </a:fld>
            <a:endParaRPr lang="es-ES" smtClean="0"/>
          </a:p>
        </p:txBody>
      </p:sp>
    </p:spTree>
    <p:extLst>
      <p:ext uri="{BB962C8B-B14F-4D97-AF65-F5344CB8AC3E}">
        <p14:creationId xmlns:p14="http://schemas.microsoft.com/office/powerpoint/2010/main" val="872220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1 Marcador de imagen de diapositiva"/>
          <p:cNvSpPr>
            <a:spLocks noGrp="1" noRot="1" noChangeAspect="1" noTextEdit="1"/>
          </p:cNvSpPr>
          <p:nvPr>
            <p:ph type="sldImg"/>
          </p:nvPr>
        </p:nvSpPr>
        <p:spPr>
          <a:ln/>
        </p:spPr>
      </p:sp>
      <p:sp>
        <p:nvSpPr>
          <p:cNvPr id="77827" name="2 Marcador de notas"/>
          <p:cNvSpPr>
            <a:spLocks noGrp="1"/>
          </p:cNvSpPr>
          <p:nvPr>
            <p:ph type="body" idx="1"/>
          </p:nvPr>
        </p:nvSpPr>
        <p:spPr>
          <a:noFill/>
          <a:ln/>
        </p:spPr>
        <p:txBody>
          <a:bodyPr/>
          <a:lstStyle/>
          <a:p>
            <a:r>
              <a:rPr lang="es-CL" dirty="0" err="1" smtClean="0"/>
              <a:t>Preconvencional</a:t>
            </a:r>
            <a:r>
              <a:rPr lang="es-CL" dirty="0" smtClean="0"/>
              <a:t>: decisiones morales principalmente </a:t>
            </a:r>
            <a:r>
              <a:rPr lang="es-CL" dirty="0" err="1" smtClean="0"/>
              <a:t>egocentrica</a:t>
            </a:r>
            <a:r>
              <a:rPr lang="es-CL" dirty="0" smtClean="0"/>
              <a:t>, hedonistas,  basadas en el propio interés, en el temor al castigo, en la anticipación de recompensas o en consideraciones materiales.</a:t>
            </a:r>
          </a:p>
          <a:p>
            <a:endParaRPr lang="es-CL" dirty="0" smtClean="0"/>
          </a:p>
          <a:p>
            <a:r>
              <a:rPr lang="es-CL" dirty="0" smtClean="0"/>
              <a:t>Convencional: preocupación por satisfacer las  expectativas sociales. Desea fuertemente mantener, apoyar y justificar el orden social existente. </a:t>
            </a:r>
          </a:p>
        </p:txBody>
      </p:sp>
      <p:sp>
        <p:nvSpPr>
          <p:cNvPr id="77828" name="3 Marcador de número de diapositiva"/>
          <p:cNvSpPr>
            <a:spLocks noGrp="1"/>
          </p:cNvSpPr>
          <p:nvPr>
            <p:ph type="sldNum" sz="quarter" idx="5"/>
          </p:nvPr>
        </p:nvSpPr>
        <p:spPr>
          <a:noFill/>
        </p:spPr>
        <p:txBody>
          <a:bodyPr/>
          <a:lstStyle/>
          <a:p>
            <a:fld id="{0798A1D9-BF49-43BB-B4C2-422DC830EC7E}" type="slidenum">
              <a:rPr lang="es-ES" smtClean="0"/>
              <a:pPr/>
              <a:t>11</a:t>
            </a:fld>
            <a:endParaRPr lang="es-ES" smtClean="0"/>
          </a:p>
        </p:txBody>
      </p:sp>
    </p:spTree>
    <p:extLst>
      <p:ext uri="{BB962C8B-B14F-4D97-AF65-F5344CB8AC3E}">
        <p14:creationId xmlns:p14="http://schemas.microsoft.com/office/powerpoint/2010/main" val="3172204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97C7D8A-5286-46AF-A88F-05448C404902}" type="datetimeFigureOut">
              <a:rPr lang="es-CL" smtClean="0"/>
              <a:t>20-05-20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F700F7D-71DC-4EBD-8438-CA7608B8C049}" type="slidenum">
              <a:rPr lang="es-CL" smtClean="0"/>
              <a:t>‹Nr.›</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346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97C7D8A-5286-46AF-A88F-05448C404902}" type="datetimeFigureOut">
              <a:rPr lang="es-CL" smtClean="0"/>
              <a:t>20-05-20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F700F7D-71DC-4EBD-8438-CA7608B8C049}" type="slidenum">
              <a:rPr lang="es-CL" smtClean="0"/>
              <a:t>‹Nr.›</a:t>
            </a:fld>
            <a:endParaRPr lang="es-CL"/>
          </a:p>
        </p:txBody>
      </p:sp>
    </p:spTree>
    <p:extLst>
      <p:ext uri="{BB962C8B-B14F-4D97-AF65-F5344CB8AC3E}">
        <p14:creationId xmlns:p14="http://schemas.microsoft.com/office/powerpoint/2010/main" val="59760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97C7D8A-5286-46AF-A88F-05448C404902}" type="datetimeFigureOut">
              <a:rPr lang="es-CL" smtClean="0"/>
              <a:t>20-05-20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F700F7D-71DC-4EBD-8438-CA7608B8C049}" type="slidenum">
              <a:rPr lang="es-CL" smtClean="0"/>
              <a:t>‹Nr.›</a:t>
            </a:fld>
            <a:endParaRPr lang="es-CL"/>
          </a:p>
        </p:txBody>
      </p:sp>
    </p:spTree>
    <p:extLst>
      <p:ext uri="{BB962C8B-B14F-4D97-AF65-F5344CB8AC3E}">
        <p14:creationId xmlns:p14="http://schemas.microsoft.com/office/powerpoint/2010/main" val="2053971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727200" y="1219200"/>
            <a:ext cx="9448800" cy="1447800"/>
          </a:xfrm>
        </p:spPr>
        <p:txBody>
          <a:bodyPr/>
          <a:lstStyle/>
          <a:p>
            <a:r>
              <a:rPr lang="es-ES" smtClean="0"/>
              <a:t>Haga clic para modificar el estilo de título del patrón</a:t>
            </a:r>
            <a:endParaRPr lang="es-CL"/>
          </a:p>
        </p:txBody>
      </p:sp>
      <p:sp>
        <p:nvSpPr>
          <p:cNvPr id="3" name="2 Marcador de tabla"/>
          <p:cNvSpPr>
            <a:spLocks noGrp="1"/>
          </p:cNvSpPr>
          <p:nvPr>
            <p:ph type="tbl" idx="1"/>
          </p:nvPr>
        </p:nvSpPr>
        <p:spPr>
          <a:xfrm>
            <a:off x="1727200" y="2819400"/>
            <a:ext cx="9448800" cy="3352800"/>
          </a:xfrm>
        </p:spPr>
        <p:txBody>
          <a:bodyPr/>
          <a:lstStyle/>
          <a:p>
            <a:pPr lvl="0"/>
            <a:endParaRPr lang="es-CL" noProof="0" smtClean="0"/>
          </a:p>
        </p:txBody>
      </p:sp>
      <p:sp>
        <p:nvSpPr>
          <p:cNvPr id="4" name="Rectangle 11"/>
          <p:cNvSpPr>
            <a:spLocks noGrp="1" noChangeArrowheads="1"/>
          </p:cNvSpPr>
          <p:nvPr>
            <p:ph type="dt" sz="half" idx="10"/>
          </p:nvPr>
        </p:nvSpPr>
        <p:spPr>
          <a:ln/>
        </p:spPr>
        <p:txBody>
          <a:bodyPr/>
          <a:lstStyle>
            <a:lvl1pPr>
              <a:defRPr/>
            </a:lvl1pPr>
          </a:lstStyle>
          <a:p>
            <a:pPr>
              <a:defRPr/>
            </a:pPr>
            <a:endParaRPr lang="es-ES"/>
          </a:p>
        </p:txBody>
      </p:sp>
      <p:sp>
        <p:nvSpPr>
          <p:cNvPr id="5" name="Rectangle 12"/>
          <p:cNvSpPr>
            <a:spLocks noGrp="1" noChangeArrowheads="1"/>
          </p:cNvSpPr>
          <p:nvPr>
            <p:ph type="ftr" sz="quarter" idx="11"/>
          </p:nvPr>
        </p:nvSpPr>
        <p:spPr>
          <a:ln/>
        </p:spPr>
        <p:txBody>
          <a:bodyPr/>
          <a:lstStyle>
            <a:lvl1pPr>
              <a:defRPr/>
            </a:lvl1pPr>
          </a:lstStyle>
          <a:p>
            <a:pPr>
              <a:defRPr/>
            </a:pPr>
            <a:endParaRPr lang="es-ES"/>
          </a:p>
        </p:txBody>
      </p:sp>
      <p:sp>
        <p:nvSpPr>
          <p:cNvPr id="6" name="Rectangle 13"/>
          <p:cNvSpPr>
            <a:spLocks noGrp="1" noChangeArrowheads="1"/>
          </p:cNvSpPr>
          <p:nvPr>
            <p:ph type="sldNum" sz="quarter" idx="12"/>
          </p:nvPr>
        </p:nvSpPr>
        <p:spPr>
          <a:ln/>
        </p:spPr>
        <p:txBody>
          <a:bodyPr/>
          <a:lstStyle>
            <a:lvl1pPr>
              <a:defRPr/>
            </a:lvl1pPr>
          </a:lstStyle>
          <a:p>
            <a:pPr>
              <a:defRPr/>
            </a:pPr>
            <a:fld id="{3A207D64-8819-4F4F-B0F5-8BE1F6300768}" type="slidenum">
              <a:rPr lang="es-ES"/>
              <a:pPr>
                <a:defRPr/>
              </a:pPr>
              <a:t>‹Nr.›</a:t>
            </a:fld>
            <a:endParaRPr lang="es-ES"/>
          </a:p>
        </p:txBody>
      </p:sp>
    </p:spTree>
    <p:extLst>
      <p:ext uri="{BB962C8B-B14F-4D97-AF65-F5344CB8AC3E}">
        <p14:creationId xmlns:p14="http://schemas.microsoft.com/office/powerpoint/2010/main" val="1173708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97C7D8A-5286-46AF-A88F-05448C404902}" type="datetimeFigureOut">
              <a:rPr lang="es-CL" smtClean="0"/>
              <a:t>20-05-20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F700F7D-71DC-4EBD-8438-CA7608B8C049}" type="slidenum">
              <a:rPr lang="es-CL" smtClean="0"/>
              <a:t>‹Nr.›</a:t>
            </a:fld>
            <a:endParaRPr lang="es-CL"/>
          </a:p>
        </p:txBody>
      </p:sp>
    </p:spTree>
    <p:extLst>
      <p:ext uri="{BB962C8B-B14F-4D97-AF65-F5344CB8AC3E}">
        <p14:creationId xmlns:p14="http://schemas.microsoft.com/office/powerpoint/2010/main" val="3430419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97C7D8A-5286-46AF-A88F-05448C404902}" type="datetimeFigureOut">
              <a:rPr lang="es-CL" smtClean="0"/>
              <a:t>20-05-20</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5F700F7D-71DC-4EBD-8438-CA7608B8C049}" type="slidenum">
              <a:rPr lang="es-CL" smtClean="0"/>
              <a:t>‹Nr.›</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0513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97C7D8A-5286-46AF-A88F-05448C404902}" type="datetimeFigureOut">
              <a:rPr lang="es-CL" smtClean="0"/>
              <a:t>20-05-20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F700F7D-71DC-4EBD-8438-CA7608B8C049}" type="slidenum">
              <a:rPr lang="es-CL" smtClean="0"/>
              <a:t>‹Nr.›</a:t>
            </a:fld>
            <a:endParaRPr lang="es-CL"/>
          </a:p>
        </p:txBody>
      </p:sp>
    </p:spTree>
    <p:extLst>
      <p:ext uri="{BB962C8B-B14F-4D97-AF65-F5344CB8AC3E}">
        <p14:creationId xmlns:p14="http://schemas.microsoft.com/office/powerpoint/2010/main" val="221165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97C7D8A-5286-46AF-A88F-05448C404902}" type="datetimeFigureOut">
              <a:rPr lang="es-CL" smtClean="0"/>
              <a:t>20-05-20</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5F700F7D-71DC-4EBD-8438-CA7608B8C049}" type="slidenum">
              <a:rPr lang="es-CL" smtClean="0"/>
              <a:t>‹Nr.›</a:t>
            </a:fld>
            <a:endParaRPr lang="es-CL"/>
          </a:p>
        </p:txBody>
      </p:sp>
    </p:spTree>
    <p:extLst>
      <p:ext uri="{BB962C8B-B14F-4D97-AF65-F5344CB8AC3E}">
        <p14:creationId xmlns:p14="http://schemas.microsoft.com/office/powerpoint/2010/main" val="290226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97C7D8A-5286-46AF-A88F-05448C404902}" type="datetimeFigureOut">
              <a:rPr lang="es-CL" smtClean="0"/>
              <a:t>20-05-20</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5F700F7D-71DC-4EBD-8438-CA7608B8C049}" type="slidenum">
              <a:rPr lang="es-CL" smtClean="0"/>
              <a:t>‹Nr.›</a:t>
            </a:fld>
            <a:endParaRPr lang="es-CL"/>
          </a:p>
        </p:txBody>
      </p:sp>
    </p:spTree>
    <p:extLst>
      <p:ext uri="{BB962C8B-B14F-4D97-AF65-F5344CB8AC3E}">
        <p14:creationId xmlns:p14="http://schemas.microsoft.com/office/powerpoint/2010/main" val="1411246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97C7D8A-5286-46AF-A88F-05448C404902}" type="datetimeFigureOut">
              <a:rPr lang="es-CL" smtClean="0"/>
              <a:t>20-05-20</a:t>
            </a:fld>
            <a:endParaRPr lang="es-C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L"/>
          </a:p>
        </p:txBody>
      </p:sp>
      <p:sp>
        <p:nvSpPr>
          <p:cNvPr id="9" name="Slide Number Placeholder 8"/>
          <p:cNvSpPr>
            <a:spLocks noGrp="1"/>
          </p:cNvSpPr>
          <p:nvPr>
            <p:ph type="sldNum" sz="quarter" idx="12"/>
          </p:nvPr>
        </p:nvSpPr>
        <p:spPr/>
        <p:txBody>
          <a:bodyPr/>
          <a:lstStyle/>
          <a:p>
            <a:fld id="{5F700F7D-71DC-4EBD-8438-CA7608B8C049}" type="slidenum">
              <a:rPr lang="es-CL" smtClean="0"/>
              <a:t>‹Nr.›</a:t>
            </a:fld>
            <a:endParaRPr lang="es-CL"/>
          </a:p>
        </p:txBody>
      </p:sp>
    </p:spTree>
    <p:extLst>
      <p:ext uri="{BB962C8B-B14F-4D97-AF65-F5344CB8AC3E}">
        <p14:creationId xmlns:p14="http://schemas.microsoft.com/office/powerpoint/2010/main" val="4054422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97C7D8A-5286-46AF-A88F-05448C404902}" type="datetimeFigureOut">
              <a:rPr lang="es-CL" smtClean="0"/>
              <a:t>20-05-20</a:t>
            </a:fld>
            <a:endParaRPr lang="es-C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F700F7D-71DC-4EBD-8438-CA7608B8C049}" type="slidenum">
              <a:rPr lang="es-CL" smtClean="0"/>
              <a:t>‹Nr.›</a:t>
            </a:fld>
            <a:endParaRPr lang="es-CL"/>
          </a:p>
        </p:txBody>
      </p:sp>
    </p:spTree>
    <p:extLst>
      <p:ext uri="{BB962C8B-B14F-4D97-AF65-F5344CB8AC3E}">
        <p14:creationId xmlns:p14="http://schemas.microsoft.com/office/powerpoint/2010/main" val="2172909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97C7D8A-5286-46AF-A88F-05448C404902}" type="datetimeFigureOut">
              <a:rPr lang="es-CL" smtClean="0"/>
              <a:t>20-05-20</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5F700F7D-71DC-4EBD-8438-CA7608B8C049}" type="slidenum">
              <a:rPr lang="es-CL" smtClean="0"/>
              <a:t>‹Nr.›</a:t>
            </a:fld>
            <a:endParaRPr lang="es-CL"/>
          </a:p>
        </p:txBody>
      </p:sp>
    </p:spTree>
    <p:extLst>
      <p:ext uri="{BB962C8B-B14F-4D97-AF65-F5344CB8AC3E}">
        <p14:creationId xmlns:p14="http://schemas.microsoft.com/office/powerpoint/2010/main" val="29109781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97C7D8A-5286-46AF-A88F-05448C404902}" type="datetimeFigureOut">
              <a:rPr lang="es-CL" smtClean="0"/>
              <a:t>20-05-20</a:t>
            </a:fld>
            <a:endParaRPr lang="es-C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F700F7D-71DC-4EBD-8438-CA7608B8C049}" type="slidenum">
              <a:rPr lang="es-CL" smtClean="0"/>
              <a:t>‹Nr.›</a:t>
            </a:fld>
            <a:endParaRPr lang="es-C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044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7.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Anexos</a:t>
            </a:r>
            <a:endParaRPr lang="es-CL" dirty="0"/>
          </a:p>
        </p:txBody>
      </p:sp>
      <p:sp>
        <p:nvSpPr>
          <p:cNvPr id="3" name="Marcador de contenido 2"/>
          <p:cNvSpPr>
            <a:spLocks noGrp="1"/>
          </p:cNvSpPr>
          <p:nvPr>
            <p:ph idx="1"/>
          </p:nvPr>
        </p:nvSpPr>
        <p:spPr/>
        <p:txBody>
          <a:bodyPr/>
          <a:lstStyle/>
          <a:p>
            <a:endParaRPr lang="es-CL" dirty="0" smtClean="0"/>
          </a:p>
          <a:p>
            <a:pPr algn="ctr"/>
            <a:r>
              <a:rPr lang="es-CL" sz="3200" dirty="0" smtClean="0"/>
              <a:t>Comparto Diapositivas de algunas presentaciones mías por si les sirve o quieren utilizarlas para profundizar los temas a discutir </a:t>
            </a:r>
            <a:endParaRPr lang="es-CL" sz="3200" dirty="0"/>
          </a:p>
        </p:txBody>
      </p:sp>
    </p:spTree>
    <p:extLst>
      <p:ext uri="{BB962C8B-B14F-4D97-AF65-F5344CB8AC3E}">
        <p14:creationId xmlns:p14="http://schemas.microsoft.com/office/powerpoint/2010/main" val="16133360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619204" y="822432"/>
            <a:ext cx="11126464" cy="5858934"/>
          </a:xfrm>
          <a:solidFill>
            <a:schemeClr val="bg1"/>
          </a:solidFill>
          <a:ln w="57150">
            <a:solidFill>
              <a:schemeClr val="accent2"/>
            </a:solidFill>
          </a:ln>
        </p:spPr>
        <p:txBody>
          <a:bodyPr/>
          <a:lstStyle/>
          <a:p>
            <a:pPr marL="381000" indent="-381000" algn="just">
              <a:lnSpc>
                <a:spcPct val="150000"/>
              </a:lnSpc>
              <a:buNone/>
            </a:pPr>
            <a:r>
              <a:rPr lang="es-MX" sz="2400" b="1" dirty="0">
                <a:solidFill>
                  <a:srgbClr val="C00000"/>
                </a:solidFill>
                <a:latin typeface="Arial" charset="0"/>
                <a:cs typeface="Arial" charset="0"/>
              </a:rPr>
              <a:t>DESARROLLO SEXUAL </a:t>
            </a:r>
          </a:p>
        </p:txBody>
      </p:sp>
      <p:sp>
        <p:nvSpPr>
          <p:cNvPr id="167941" name="Line 5"/>
          <p:cNvSpPr>
            <a:spLocks noChangeShapeType="1"/>
          </p:cNvSpPr>
          <p:nvPr/>
        </p:nvSpPr>
        <p:spPr bwMode="auto">
          <a:xfrm flipV="1">
            <a:off x="5981915" y="2088517"/>
            <a:ext cx="576262" cy="215900"/>
          </a:xfrm>
          <a:prstGeom prst="line">
            <a:avLst/>
          </a:prstGeom>
          <a:noFill/>
          <a:ln w="9525">
            <a:solidFill>
              <a:schemeClr val="tx1"/>
            </a:solidFill>
            <a:round/>
            <a:headEnd/>
            <a:tailEnd type="triangle" w="med" len="med"/>
          </a:ln>
        </p:spPr>
        <p:txBody>
          <a:bodyPr/>
          <a:lstStyle/>
          <a:p>
            <a:endParaRPr lang="es-CL"/>
          </a:p>
        </p:txBody>
      </p:sp>
      <p:sp>
        <p:nvSpPr>
          <p:cNvPr id="167942" name="Oval 6"/>
          <p:cNvSpPr>
            <a:spLocks noChangeArrowheads="1"/>
          </p:cNvSpPr>
          <p:nvPr/>
        </p:nvSpPr>
        <p:spPr bwMode="auto">
          <a:xfrm>
            <a:off x="6558176" y="1092717"/>
            <a:ext cx="3043023" cy="1223963"/>
          </a:xfrm>
          <a:prstGeom prst="ellipse">
            <a:avLst/>
          </a:prstGeom>
          <a:solidFill>
            <a:srgbClr val="FF9933">
              <a:alpha val="20000"/>
            </a:srgbClr>
          </a:solidFill>
          <a:ln w="38100">
            <a:solidFill>
              <a:schemeClr val="accent2"/>
            </a:solidFill>
            <a:round/>
            <a:headEnd/>
            <a:tailEnd/>
          </a:ln>
        </p:spPr>
        <p:txBody>
          <a:bodyPr wrap="none" anchor="ctr"/>
          <a:lstStyle/>
          <a:p>
            <a:pPr algn="ctr"/>
            <a:r>
              <a:rPr lang="es-CL" b="1" dirty="0">
                <a:solidFill>
                  <a:srgbClr val="C00000"/>
                </a:solidFill>
                <a:effectLst>
                  <a:outerShdw blurRad="38100" dist="38100" dir="2700000" algn="tl">
                    <a:srgbClr val="000000">
                      <a:alpha val="43137"/>
                    </a:srgbClr>
                  </a:outerShdw>
                </a:effectLst>
              </a:rPr>
              <a:t>Alta preocupación</a:t>
            </a:r>
          </a:p>
          <a:p>
            <a:pPr algn="ctr"/>
            <a:r>
              <a:rPr lang="es-CL" b="1" dirty="0">
                <a:solidFill>
                  <a:srgbClr val="C00000"/>
                </a:solidFill>
                <a:effectLst>
                  <a:outerShdw blurRad="38100" dist="38100" dir="2700000" algn="tl">
                    <a:srgbClr val="000000">
                      <a:alpha val="43137"/>
                    </a:srgbClr>
                  </a:outerShdw>
                </a:effectLst>
              </a:rPr>
              <a:t>por el cuerpo</a:t>
            </a:r>
          </a:p>
          <a:p>
            <a:pPr algn="ctr"/>
            <a:r>
              <a:rPr lang="es-CL" b="1" dirty="0">
                <a:solidFill>
                  <a:srgbClr val="C00000"/>
                </a:solidFill>
                <a:effectLst>
                  <a:outerShdw blurRad="38100" dist="38100" dir="2700000" algn="tl">
                    <a:srgbClr val="000000">
                      <a:alpha val="43137"/>
                    </a:srgbClr>
                  </a:outerShdw>
                </a:effectLst>
              </a:rPr>
              <a:t>¿N?</a:t>
            </a:r>
            <a:endParaRPr lang="es-ES" b="1" dirty="0">
              <a:solidFill>
                <a:srgbClr val="C00000"/>
              </a:solidFill>
              <a:effectLst>
                <a:outerShdw blurRad="38100" dist="38100" dir="2700000" algn="tl">
                  <a:srgbClr val="000000">
                    <a:alpha val="43137"/>
                  </a:srgbClr>
                </a:outerShdw>
              </a:effectLst>
            </a:endParaRPr>
          </a:p>
        </p:txBody>
      </p:sp>
      <p:sp>
        <p:nvSpPr>
          <p:cNvPr id="167943" name="Text Box 7"/>
          <p:cNvSpPr txBox="1">
            <a:spLocks noChangeArrowheads="1"/>
          </p:cNvSpPr>
          <p:nvPr/>
        </p:nvSpPr>
        <p:spPr bwMode="auto">
          <a:xfrm>
            <a:off x="7853578" y="2443217"/>
            <a:ext cx="2628155" cy="1569660"/>
          </a:xfrm>
          <a:prstGeom prst="rect">
            <a:avLst/>
          </a:prstGeom>
          <a:noFill/>
          <a:ln w="9525">
            <a:noFill/>
            <a:miter lim="800000"/>
            <a:headEnd/>
            <a:tailEnd/>
          </a:ln>
        </p:spPr>
        <p:txBody>
          <a:bodyPr wrap="square">
            <a:spAutoFit/>
          </a:bodyPr>
          <a:lstStyle/>
          <a:p>
            <a:r>
              <a:rPr lang="es-MX" sz="1600" b="1" dirty="0">
                <a:solidFill>
                  <a:srgbClr val="0070C0"/>
                </a:solidFill>
              </a:rPr>
              <a:t>Impacto psicosocial </a:t>
            </a:r>
          </a:p>
          <a:p>
            <a:r>
              <a:rPr lang="es-MX" sz="1600" b="1" dirty="0">
                <a:solidFill>
                  <a:srgbClr val="0070C0"/>
                </a:solidFill>
              </a:rPr>
              <a:t>de los cambios biológicos </a:t>
            </a:r>
          </a:p>
          <a:p>
            <a:pPr>
              <a:buFontTx/>
              <a:buChar char="-"/>
            </a:pPr>
            <a:r>
              <a:rPr lang="es-MX" sz="1600" b="1" dirty="0">
                <a:solidFill>
                  <a:srgbClr val="0070C0"/>
                </a:solidFill>
              </a:rPr>
              <a:t>Inseguridad</a:t>
            </a:r>
          </a:p>
          <a:p>
            <a:pPr>
              <a:buFontTx/>
              <a:buChar char="-"/>
            </a:pPr>
            <a:r>
              <a:rPr lang="es-CL" sz="1600" b="1" dirty="0">
                <a:solidFill>
                  <a:srgbClr val="0070C0"/>
                </a:solidFill>
              </a:rPr>
              <a:t> Aumento interés por </a:t>
            </a:r>
          </a:p>
          <a:p>
            <a:r>
              <a:rPr lang="es-CL" sz="1600" b="1" dirty="0">
                <a:solidFill>
                  <a:srgbClr val="0070C0"/>
                </a:solidFill>
              </a:rPr>
              <a:t>  saber (menstruación, </a:t>
            </a:r>
          </a:p>
          <a:p>
            <a:r>
              <a:rPr lang="es-CL" sz="1600" b="1" dirty="0">
                <a:solidFill>
                  <a:srgbClr val="0070C0"/>
                </a:solidFill>
              </a:rPr>
              <a:t>  Poluciones nocturnas, </a:t>
            </a:r>
            <a:r>
              <a:rPr lang="es-CL" sz="1600" b="1" dirty="0" err="1">
                <a:solidFill>
                  <a:srgbClr val="0070C0"/>
                </a:solidFill>
              </a:rPr>
              <a:t>etc</a:t>
            </a:r>
            <a:r>
              <a:rPr lang="es-CL" sz="1600" b="1" dirty="0">
                <a:solidFill>
                  <a:srgbClr val="0070C0"/>
                </a:solidFill>
              </a:rPr>
              <a:t>)</a:t>
            </a:r>
            <a:r>
              <a:rPr lang="es-CL" sz="1400" b="1" dirty="0">
                <a:solidFill>
                  <a:srgbClr val="0070C0"/>
                </a:solidFill>
              </a:rPr>
              <a:t> </a:t>
            </a:r>
            <a:endParaRPr lang="es-ES" sz="1400" b="1" dirty="0">
              <a:solidFill>
                <a:srgbClr val="0070C0"/>
              </a:solidFill>
            </a:endParaRPr>
          </a:p>
        </p:txBody>
      </p:sp>
      <p:grpSp>
        <p:nvGrpSpPr>
          <p:cNvPr id="2" name="Grupo 1"/>
          <p:cNvGrpSpPr/>
          <p:nvPr/>
        </p:nvGrpSpPr>
        <p:grpSpPr>
          <a:xfrm>
            <a:off x="6182436" y="4362053"/>
            <a:ext cx="3783084" cy="1274762"/>
            <a:chOff x="6182436" y="4362053"/>
            <a:chExt cx="3783084" cy="1274762"/>
          </a:xfrm>
          <a:solidFill>
            <a:schemeClr val="accent1">
              <a:lumMod val="20000"/>
              <a:lumOff val="80000"/>
            </a:schemeClr>
          </a:solidFill>
        </p:grpSpPr>
        <p:sp>
          <p:nvSpPr>
            <p:cNvPr id="167944" name="Oval 8"/>
            <p:cNvSpPr>
              <a:spLocks noChangeArrowheads="1"/>
            </p:cNvSpPr>
            <p:nvPr/>
          </p:nvSpPr>
          <p:spPr bwMode="auto">
            <a:xfrm>
              <a:off x="7012770" y="4362053"/>
              <a:ext cx="2952750" cy="1274762"/>
            </a:xfrm>
            <a:prstGeom prst="ellipse">
              <a:avLst/>
            </a:prstGeom>
            <a:grpFill/>
            <a:ln w="38100">
              <a:solidFill>
                <a:schemeClr val="accent2"/>
              </a:solidFill>
              <a:round/>
              <a:headEnd/>
              <a:tailEnd/>
            </a:ln>
            <a:effectLst/>
          </p:spPr>
          <p:txBody>
            <a:bodyPr wrap="none" anchor="ctr"/>
            <a:lstStyle/>
            <a:p>
              <a:pPr algn="ctr">
                <a:defRPr/>
              </a:pPr>
              <a:r>
                <a:rPr lang="es-CL" b="1" dirty="0">
                  <a:solidFill>
                    <a:srgbClr val="C00000"/>
                  </a:solidFill>
                  <a:effectLst>
                    <a:outerShdw blurRad="38100" dist="38100" dir="2700000" algn="tl">
                      <a:srgbClr val="000000"/>
                    </a:outerShdw>
                  </a:effectLst>
                </a:rPr>
                <a:t>Aparición del pudor</a:t>
              </a:r>
              <a:endParaRPr lang="es-ES" b="1" dirty="0">
                <a:solidFill>
                  <a:srgbClr val="C00000"/>
                </a:solidFill>
                <a:effectLst>
                  <a:outerShdw blurRad="38100" dist="38100" dir="2700000" algn="tl">
                    <a:srgbClr val="000000"/>
                  </a:outerShdw>
                </a:effectLst>
              </a:endParaRPr>
            </a:p>
          </p:txBody>
        </p:sp>
        <p:sp>
          <p:nvSpPr>
            <p:cNvPr id="167945" name="Line 9"/>
            <p:cNvSpPr>
              <a:spLocks noChangeShapeType="1"/>
            </p:cNvSpPr>
            <p:nvPr/>
          </p:nvSpPr>
          <p:spPr bwMode="auto">
            <a:xfrm>
              <a:off x="6182436" y="4380547"/>
              <a:ext cx="734516" cy="370210"/>
            </a:xfrm>
            <a:prstGeom prst="line">
              <a:avLst/>
            </a:prstGeom>
            <a:grpFill/>
            <a:ln w="9525">
              <a:solidFill>
                <a:schemeClr val="accent2"/>
              </a:solidFill>
              <a:round/>
              <a:headEnd/>
              <a:tailEnd type="triangle" w="med" len="med"/>
            </a:ln>
          </p:spPr>
          <p:txBody>
            <a:bodyPr/>
            <a:lstStyle/>
            <a:p>
              <a:endParaRPr lang="es-CL">
                <a:solidFill>
                  <a:srgbClr val="C00000"/>
                </a:solidFill>
              </a:endParaRPr>
            </a:p>
          </p:txBody>
        </p:sp>
      </p:grpSp>
      <p:grpSp>
        <p:nvGrpSpPr>
          <p:cNvPr id="3" name="Grupo 2"/>
          <p:cNvGrpSpPr/>
          <p:nvPr/>
        </p:nvGrpSpPr>
        <p:grpSpPr>
          <a:xfrm>
            <a:off x="1948078" y="3888742"/>
            <a:ext cx="4088721" cy="2693611"/>
            <a:chOff x="1948078" y="3888742"/>
            <a:chExt cx="4088721" cy="2693611"/>
          </a:xfrm>
        </p:grpSpPr>
        <p:sp>
          <p:nvSpPr>
            <p:cNvPr id="167951" name="Line 15"/>
            <p:cNvSpPr>
              <a:spLocks noChangeShapeType="1"/>
            </p:cNvSpPr>
            <p:nvPr/>
          </p:nvSpPr>
          <p:spPr bwMode="auto">
            <a:xfrm flipH="1">
              <a:off x="4397590" y="3888742"/>
              <a:ext cx="647700" cy="431800"/>
            </a:xfrm>
            <a:prstGeom prst="line">
              <a:avLst/>
            </a:prstGeom>
            <a:noFill/>
            <a:ln w="9525">
              <a:solidFill>
                <a:schemeClr val="accent2"/>
              </a:solidFill>
              <a:round/>
              <a:headEnd/>
              <a:tailEnd type="triangle" w="med" len="med"/>
            </a:ln>
          </p:spPr>
          <p:txBody>
            <a:bodyPr/>
            <a:lstStyle/>
            <a:p>
              <a:endParaRPr lang="es-CL">
                <a:solidFill>
                  <a:srgbClr val="C00000"/>
                </a:solidFill>
              </a:endParaRPr>
            </a:p>
          </p:txBody>
        </p:sp>
        <p:sp>
          <p:nvSpPr>
            <p:cNvPr id="167952" name="Oval 16"/>
            <p:cNvSpPr>
              <a:spLocks noChangeArrowheads="1"/>
            </p:cNvSpPr>
            <p:nvPr/>
          </p:nvSpPr>
          <p:spPr bwMode="auto">
            <a:xfrm>
              <a:off x="1948078" y="3960181"/>
              <a:ext cx="2881313" cy="936625"/>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ES" sz="2400" b="1" dirty="0">
                  <a:solidFill>
                    <a:srgbClr val="C00000"/>
                  </a:solidFill>
                  <a:effectLst>
                    <a:outerShdw blurRad="38100" dist="38100" dir="2700000" algn="tl">
                      <a:srgbClr val="000000"/>
                    </a:outerShdw>
                  </a:effectLst>
                  <a:cs typeface="Arial" charset="0"/>
                </a:rPr>
                <a:t>↑ impulsos sexuales</a:t>
              </a:r>
            </a:p>
          </p:txBody>
        </p:sp>
        <p:sp>
          <p:nvSpPr>
            <p:cNvPr id="167955" name="Text Box 19"/>
            <p:cNvSpPr txBox="1">
              <a:spLocks noChangeArrowheads="1"/>
            </p:cNvSpPr>
            <p:nvPr/>
          </p:nvSpPr>
          <p:spPr bwMode="auto">
            <a:xfrm>
              <a:off x="3316503" y="5012693"/>
              <a:ext cx="2720296" cy="1569660"/>
            </a:xfrm>
            <a:prstGeom prst="rect">
              <a:avLst/>
            </a:prstGeom>
            <a:noFill/>
            <a:ln w="9525">
              <a:solidFill>
                <a:schemeClr val="accent2"/>
              </a:solidFill>
              <a:miter lim="800000"/>
              <a:headEnd/>
              <a:tailEnd/>
            </a:ln>
          </p:spPr>
          <p:txBody>
            <a:bodyPr wrap="none">
              <a:spAutoFit/>
            </a:bodyPr>
            <a:lstStyle/>
            <a:p>
              <a:pPr>
                <a:buFontTx/>
                <a:buChar char="-"/>
              </a:pPr>
              <a:r>
                <a:rPr lang="es-CL" sz="1600" b="1" dirty="0">
                  <a:solidFill>
                    <a:srgbClr val="C00000"/>
                  </a:solidFill>
                </a:rPr>
                <a:t>Dicotomía amor – sexo</a:t>
              </a:r>
            </a:p>
            <a:p>
              <a:pPr>
                <a:buFontTx/>
                <a:buChar char="-"/>
              </a:pPr>
              <a:r>
                <a:rPr lang="es-CL" sz="1600" b="1" dirty="0">
                  <a:solidFill>
                    <a:srgbClr val="C00000"/>
                  </a:solidFill>
                </a:rPr>
                <a:t> Masturbación</a:t>
              </a:r>
            </a:p>
            <a:p>
              <a:pPr>
                <a:buFontTx/>
                <a:buChar char="-"/>
              </a:pPr>
              <a:r>
                <a:rPr lang="es-CL" sz="1600" b="1" dirty="0">
                  <a:solidFill>
                    <a:srgbClr val="C00000"/>
                  </a:solidFill>
                </a:rPr>
                <a:t> “Fantasías sexuales y sueños</a:t>
              </a:r>
            </a:p>
            <a:p>
              <a:r>
                <a:rPr lang="es-CL" sz="1600" b="1" dirty="0">
                  <a:solidFill>
                    <a:srgbClr val="C00000"/>
                  </a:solidFill>
                </a:rPr>
                <a:t>   húmedos”</a:t>
              </a:r>
            </a:p>
            <a:p>
              <a:r>
                <a:rPr lang="es-CL" sz="1600" b="1" dirty="0">
                  <a:solidFill>
                    <a:srgbClr val="C00000"/>
                  </a:solidFill>
                </a:rPr>
                <a:t>- Conductas </a:t>
              </a:r>
              <a:r>
                <a:rPr lang="es-CL" sz="1600" b="1" dirty="0" err="1">
                  <a:solidFill>
                    <a:srgbClr val="C00000"/>
                  </a:solidFill>
                </a:rPr>
                <a:t>homoeróticas</a:t>
              </a:r>
              <a:endParaRPr lang="es-CL" sz="1600" b="1" dirty="0">
                <a:solidFill>
                  <a:srgbClr val="C00000"/>
                </a:solidFill>
              </a:endParaRPr>
            </a:p>
            <a:p>
              <a:r>
                <a:rPr lang="es-CL" sz="1600" b="1" dirty="0">
                  <a:solidFill>
                    <a:srgbClr val="C00000"/>
                  </a:solidFill>
                </a:rPr>
                <a:t>- Sublimación (deportes) </a:t>
              </a:r>
              <a:endParaRPr lang="es-ES" sz="1600" b="1" dirty="0">
                <a:solidFill>
                  <a:srgbClr val="C00000"/>
                </a:solidFill>
              </a:endParaRPr>
            </a:p>
          </p:txBody>
        </p:sp>
      </p:grpSp>
      <p:grpSp>
        <p:nvGrpSpPr>
          <p:cNvPr id="4" name="Grupo 3"/>
          <p:cNvGrpSpPr/>
          <p:nvPr/>
        </p:nvGrpSpPr>
        <p:grpSpPr>
          <a:xfrm>
            <a:off x="745067" y="2584262"/>
            <a:ext cx="4792133" cy="1224657"/>
            <a:chOff x="1290574" y="2584262"/>
            <a:chExt cx="3970616" cy="1224657"/>
          </a:xfrm>
        </p:grpSpPr>
        <p:sp>
          <p:nvSpPr>
            <p:cNvPr id="167953" name="Line 17"/>
            <p:cNvSpPr>
              <a:spLocks noChangeShapeType="1"/>
            </p:cNvSpPr>
            <p:nvPr/>
          </p:nvSpPr>
          <p:spPr bwMode="auto">
            <a:xfrm flipH="1">
              <a:off x="4613490" y="2880681"/>
              <a:ext cx="647700" cy="142875"/>
            </a:xfrm>
            <a:prstGeom prst="line">
              <a:avLst/>
            </a:prstGeom>
            <a:noFill/>
            <a:ln w="9525">
              <a:solidFill>
                <a:schemeClr val="accent2"/>
              </a:solidFill>
              <a:round/>
              <a:headEnd/>
              <a:tailEnd type="triangle" w="med" len="med"/>
            </a:ln>
          </p:spPr>
          <p:txBody>
            <a:bodyPr/>
            <a:lstStyle/>
            <a:p>
              <a:endParaRPr lang="es-CL">
                <a:solidFill>
                  <a:srgbClr val="C00000"/>
                </a:solidFill>
              </a:endParaRPr>
            </a:p>
          </p:txBody>
        </p:sp>
        <p:sp>
          <p:nvSpPr>
            <p:cNvPr id="167956" name="Oval 20"/>
            <p:cNvSpPr>
              <a:spLocks noChangeArrowheads="1"/>
            </p:cNvSpPr>
            <p:nvPr/>
          </p:nvSpPr>
          <p:spPr bwMode="auto">
            <a:xfrm>
              <a:off x="1290574" y="2584262"/>
              <a:ext cx="3240410" cy="1224657"/>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CL" sz="2400" b="1" dirty="0">
                  <a:solidFill>
                    <a:srgbClr val="C00000"/>
                  </a:solidFill>
                  <a:effectLst>
                    <a:outerShdw blurRad="38100" dist="38100" dir="2700000" algn="tl">
                      <a:srgbClr val="000000"/>
                    </a:outerShdw>
                  </a:effectLst>
                </a:rPr>
                <a:t>Primeros Enamoramientos</a:t>
              </a:r>
            </a:p>
            <a:p>
              <a:pPr algn="ctr">
                <a:defRPr/>
              </a:pPr>
              <a:r>
                <a:rPr lang="es-CL" sz="1400" b="1" dirty="0">
                  <a:solidFill>
                    <a:srgbClr val="C00000"/>
                  </a:solidFill>
                  <a:effectLst>
                    <a:outerShdw blurRad="38100" dist="38100" dir="2700000" algn="tl">
                      <a:srgbClr val="000000"/>
                    </a:outerShdw>
                  </a:effectLst>
                </a:rPr>
                <a:t>(fugaces, platónicos,</a:t>
              </a:r>
            </a:p>
            <a:p>
              <a:pPr algn="ctr">
                <a:defRPr/>
              </a:pPr>
              <a:r>
                <a:rPr lang="es-CL" sz="1400" b="1" dirty="0">
                  <a:solidFill>
                    <a:srgbClr val="C00000"/>
                  </a:solidFill>
                  <a:effectLst>
                    <a:outerShdw blurRad="38100" dist="38100" dir="2700000" algn="tl">
                      <a:srgbClr val="000000"/>
                    </a:outerShdw>
                  </a:effectLst>
                </a:rPr>
                <a:t>narcisistas)</a:t>
              </a:r>
              <a:endParaRPr lang="es-ES" sz="1400" b="1" dirty="0">
                <a:solidFill>
                  <a:srgbClr val="C00000"/>
                </a:solidFill>
                <a:effectLst>
                  <a:outerShdw blurRad="38100" dist="38100" dir="2700000" algn="tl">
                    <a:srgbClr val="000000"/>
                  </a:outerShdw>
                </a:effectLst>
              </a:endParaRPr>
            </a:p>
          </p:txBody>
        </p:sp>
      </p:grpSp>
      <p:grpSp>
        <p:nvGrpSpPr>
          <p:cNvPr id="5" name="Grupo 4"/>
          <p:cNvGrpSpPr/>
          <p:nvPr/>
        </p:nvGrpSpPr>
        <p:grpSpPr>
          <a:xfrm>
            <a:off x="1171190" y="1496825"/>
            <a:ext cx="4354436" cy="971550"/>
            <a:chOff x="1178424" y="1259843"/>
            <a:chExt cx="4354436" cy="971550"/>
          </a:xfrm>
        </p:grpSpPr>
        <p:sp>
          <p:nvSpPr>
            <p:cNvPr id="167950" name="Oval 14"/>
            <p:cNvSpPr>
              <a:spLocks noChangeArrowheads="1"/>
            </p:cNvSpPr>
            <p:nvPr/>
          </p:nvSpPr>
          <p:spPr bwMode="auto">
            <a:xfrm>
              <a:off x="1178424" y="1259843"/>
              <a:ext cx="4354436" cy="792162"/>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CL" sz="2400" b="1" dirty="0">
                  <a:solidFill>
                    <a:srgbClr val="C00000"/>
                  </a:solidFill>
                  <a:effectLst>
                    <a:outerShdw blurRad="38100" dist="38100" dir="2700000" algn="tl">
                      <a:srgbClr val="000000"/>
                    </a:outerShdw>
                  </a:effectLst>
                </a:rPr>
                <a:t>Exploración de roles de género</a:t>
              </a:r>
            </a:p>
            <a:p>
              <a:pPr algn="ctr">
                <a:defRPr/>
              </a:pPr>
              <a:r>
                <a:rPr lang="es-CL" sz="1400" b="1" dirty="0">
                  <a:solidFill>
                    <a:srgbClr val="C00000"/>
                  </a:solidFill>
                  <a:effectLst>
                    <a:outerShdw blurRad="38100" dist="38100" dir="2700000" algn="tl">
                      <a:srgbClr val="000000"/>
                    </a:outerShdw>
                  </a:effectLst>
                </a:rPr>
                <a:t>(¿Cómo es una </a:t>
              </a:r>
              <a:r>
                <a:rPr lang="es-CL" sz="1400" b="1" dirty="0">
                  <a:solidFill>
                    <a:srgbClr val="C00000"/>
                  </a:solidFill>
                  <a:effectLst>
                    <a:outerShdw blurRad="38100" dist="38100" dir="2700000" algn="tl">
                      <a:srgbClr val="000000"/>
                    </a:outerShdw>
                  </a:effectLst>
                  <a:cs typeface="Arial" charset="0"/>
                </a:rPr>
                <a:t>♀y/o un ♂) </a:t>
              </a:r>
            </a:p>
          </p:txBody>
        </p:sp>
        <p:sp>
          <p:nvSpPr>
            <p:cNvPr id="167957" name="Line 21"/>
            <p:cNvSpPr>
              <a:spLocks noChangeShapeType="1"/>
            </p:cNvSpPr>
            <p:nvPr/>
          </p:nvSpPr>
          <p:spPr bwMode="auto">
            <a:xfrm flipH="1" flipV="1">
              <a:off x="4469028" y="1872618"/>
              <a:ext cx="720725" cy="358775"/>
            </a:xfrm>
            <a:prstGeom prst="line">
              <a:avLst/>
            </a:prstGeom>
            <a:noFill/>
            <a:ln w="9525">
              <a:solidFill>
                <a:schemeClr val="accent2"/>
              </a:solidFill>
              <a:round/>
              <a:headEnd/>
              <a:tailEnd type="triangle" w="med" len="med"/>
            </a:ln>
          </p:spPr>
          <p:txBody>
            <a:bodyPr/>
            <a:lstStyle/>
            <a:p>
              <a:endParaRPr lang="es-CL">
                <a:solidFill>
                  <a:srgbClr val="C00000"/>
                </a:solidFill>
              </a:endParaRPr>
            </a:p>
          </p:txBody>
        </p:sp>
      </p:grpSp>
      <p:pic>
        <p:nvPicPr>
          <p:cNvPr id="19" name="Picture 4" descr="http://i.ytimg.com/vi/P-XRfUM2f9w/hqdefault.jpg"/>
          <p:cNvPicPr>
            <a:picLocks noChangeAspect="1" noChangeArrowheads="1"/>
          </p:cNvPicPr>
          <p:nvPr/>
        </p:nvPicPr>
        <p:blipFill rotWithShape="1">
          <a:blip r:embed="rId3">
            <a:extLst>
              <a:ext uri="{28A0092B-C50C-407E-A947-70E740481C1C}">
                <a14:useLocalDpi xmlns:a14="http://schemas.microsoft.com/office/drawing/2010/main" val="0"/>
              </a:ext>
            </a:extLst>
          </a:blip>
          <a:srcRect l="33661"/>
          <a:stretch/>
        </p:blipFill>
        <p:spPr bwMode="auto">
          <a:xfrm>
            <a:off x="5182519" y="2270403"/>
            <a:ext cx="1831947" cy="2071133"/>
          </a:xfrm>
          <a:prstGeom prst="rect">
            <a:avLst/>
          </a:prstGeom>
          <a:noFill/>
          <a:extLst>
            <a:ext uri="{909E8E84-426E-40DD-AFC4-6F175D3DCCD1}">
              <a14:hiddenFill xmlns:a14="http://schemas.microsoft.com/office/drawing/2010/main">
                <a:solidFill>
                  <a:srgbClr val="FFFFFF"/>
                </a:solidFill>
              </a14:hiddenFill>
            </a:ext>
          </a:extLst>
        </p:spPr>
      </p:pic>
      <p:grpSp>
        <p:nvGrpSpPr>
          <p:cNvPr id="20" name="Grupo 19"/>
          <p:cNvGrpSpPr/>
          <p:nvPr/>
        </p:nvGrpSpPr>
        <p:grpSpPr>
          <a:xfrm>
            <a:off x="-1" y="177988"/>
            <a:ext cx="12192001" cy="502556"/>
            <a:chOff x="-1" y="330388"/>
            <a:chExt cx="12192001" cy="502556"/>
          </a:xfrm>
        </p:grpSpPr>
        <p:grpSp>
          <p:nvGrpSpPr>
            <p:cNvPr id="21" name="Grupo 20"/>
            <p:cNvGrpSpPr/>
            <p:nvPr/>
          </p:nvGrpSpPr>
          <p:grpSpPr>
            <a:xfrm>
              <a:off x="-1" y="330388"/>
              <a:ext cx="12192001" cy="502556"/>
              <a:chOff x="-1" y="330388"/>
              <a:chExt cx="12192001" cy="502556"/>
            </a:xfrm>
          </p:grpSpPr>
          <p:cxnSp>
            <p:nvCxnSpPr>
              <p:cNvPr id="23" name="Conector recto 22"/>
              <p:cNvCxnSpPr/>
              <p:nvPr/>
            </p:nvCxnSpPr>
            <p:spPr>
              <a:xfrm>
                <a:off x="8960149"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24" name="Conector recto 23"/>
              <p:cNvCxnSpPr/>
              <p:nvPr/>
            </p:nvCxnSpPr>
            <p:spPr>
              <a:xfrm>
                <a:off x="6384122"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25" name="Conector recto 24"/>
              <p:cNvCxnSpPr/>
              <p:nvPr/>
            </p:nvCxnSpPr>
            <p:spPr>
              <a:xfrm>
                <a:off x="3641396"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nvGrpSpPr>
              <p:cNvPr id="26" name="Grupo 25"/>
              <p:cNvGrpSpPr/>
              <p:nvPr/>
            </p:nvGrpSpPr>
            <p:grpSpPr>
              <a:xfrm>
                <a:off x="-1" y="330388"/>
                <a:ext cx="11963596" cy="502556"/>
                <a:chOff x="211744" y="165701"/>
                <a:chExt cx="9020288" cy="502556"/>
              </a:xfrm>
            </p:grpSpPr>
            <p:sp>
              <p:nvSpPr>
                <p:cNvPr id="28" name="Proceso alternativo 27"/>
                <p:cNvSpPr/>
                <p:nvPr/>
              </p:nvSpPr>
              <p:spPr>
                <a:xfrm>
                  <a:off x="387568" y="179145"/>
                  <a:ext cx="2643345"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GENERALIDADES</a:t>
                  </a:r>
                  <a:endParaRPr lang="es-CL" sz="3600" b="1" dirty="0">
                    <a:solidFill>
                      <a:schemeClr val="accent2"/>
                    </a:solidFill>
                  </a:endParaRPr>
                </a:p>
              </p:txBody>
            </p:sp>
            <p:sp>
              <p:nvSpPr>
                <p:cNvPr id="29" name="Proceso alternativo 28"/>
                <p:cNvSpPr/>
                <p:nvPr/>
              </p:nvSpPr>
              <p:spPr>
                <a:xfrm>
                  <a:off x="7139712" y="165701"/>
                  <a:ext cx="2092320"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TARDÍA</a:t>
                  </a:r>
                  <a:endParaRPr lang="es-CL" sz="3600" b="1" dirty="0">
                    <a:solidFill>
                      <a:schemeClr val="accent2"/>
                    </a:solidFill>
                  </a:endParaRPr>
                </a:p>
              </p:txBody>
            </p:sp>
            <p:cxnSp>
              <p:nvCxnSpPr>
                <p:cNvPr id="30" name="Conector recto 29"/>
                <p:cNvCxnSpPr>
                  <a:endCxn id="28" idx="1"/>
                </p:cNvCxnSpPr>
                <p:nvPr/>
              </p:nvCxnSpPr>
              <p:spPr>
                <a:xfrm>
                  <a:off x="211744" y="423701"/>
                  <a:ext cx="175824"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31" name="Proceso alternativo 30"/>
                <p:cNvSpPr/>
                <p:nvPr/>
              </p:nvSpPr>
              <p:spPr>
                <a:xfrm>
                  <a:off x="3119134" y="179145"/>
                  <a:ext cx="2013105" cy="489112"/>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bg1"/>
                      </a:solidFill>
                    </a:rPr>
                    <a:t>A. INICIAL</a:t>
                  </a:r>
                  <a:endParaRPr lang="es-CL" sz="3600" b="1" dirty="0">
                    <a:solidFill>
                      <a:schemeClr val="bg1"/>
                    </a:solidFill>
                  </a:endParaRPr>
                </a:p>
              </p:txBody>
            </p:sp>
          </p:grpSp>
          <p:cxnSp>
            <p:nvCxnSpPr>
              <p:cNvPr id="27" name="Conector recto 26"/>
              <p:cNvCxnSpPr/>
              <p:nvPr/>
            </p:nvCxnSpPr>
            <p:spPr>
              <a:xfrm>
                <a:off x="11963595"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sp>
          <p:nvSpPr>
            <p:cNvPr id="22" name="Proceso alternativo 21"/>
            <p:cNvSpPr/>
            <p:nvPr/>
          </p:nvSpPr>
          <p:spPr>
            <a:xfrm>
              <a:off x="6626264" y="330388"/>
              <a:ext cx="2375586"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MEDIA</a:t>
              </a:r>
              <a:endParaRPr lang="es-CL" sz="3600" b="1" dirty="0">
                <a:solidFill>
                  <a:schemeClr val="accent2"/>
                </a:solidFill>
              </a:endParaRPr>
            </a:p>
          </p:txBody>
        </p:sp>
      </p:grpSp>
    </p:spTree>
    <p:extLst>
      <p:ext uri="{BB962C8B-B14F-4D97-AF65-F5344CB8AC3E}">
        <p14:creationId xmlns:p14="http://schemas.microsoft.com/office/powerpoint/2010/main" val="4240898365"/>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668740" y="1270000"/>
            <a:ext cx="10672550" cy="4995333"/>
          </a:xfrm>
          <a:solidFill>
            <a:schemeClr val="bg1"/>
          </a:solidFill>
          <a:ln w="57150">
            <a:solidFill>
              <a:schemeClr val="accent2"/>
            </a:solidFill>
          </a:ln>
        </p:spPr>
        <p:txBody>
          <a:bodyPr/>
          <a:lstStyle/>
          <a:p>
            <a:pPr marL="381000" indent="-381000" algn="just">
              <a:lnSpc>
                <a:spcPct val="150000"/>
              </a:lnSpc>
              <a:buNone/>
            </a:pPr>
            <a:r>
              <a:rPr lang="es-MX" sz="2400" b="1" dirty="0" smtClean="0">
                <a:solidFill>
                  <a:srgbClr val="C00000"/>
                </a:solidFill>
                <a:latin typeface="Arial" charset="0"/>
                <a:cs typeface="Arial" charset="0"/>
              </a:rPr>
              <a:t>DESARROLLO </a:t>
            </a:r>
            <a:r>
              <a:rPr lang="es-MX" sz="2400" b="1" dirty="0">
                <a:solidFill>
                  <a:srgbClr val="C00000"/>
                </a:solidFill>
                <a:latin typeface="Arial" charset="0"/>
                <a:cs typeface="Arial" charset="0"/>
              </a:rPr>
              <a:t>MORAL</a:t>
            </a:r>
          </a:p>
        </p:txBody>
      </p:sp>
      <p:sp>
        <p:nvSpPr>
          <p:cNvPr id="169996" name="Oval 12"/>
          <p:cNvSpPr>
            <a:spLocks noChangeArrowheads="1"/>
          </p:cNvSpPr>
          <p:nvPr/>
        </p:nvSpPr>
        <p:spPr bwMode="auto">
          <a:xfrm>
            <a:off x="6725841" y="5229226"/>
            <a:ext cx="3806692" cy="709211"/>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CL" sz="2400" b="1" dirty="0">
                <a:solidFill>
                  <a:srgbClr val="C00000"/>
                </a:solidFill>
                <a:effectLst>
                  <a:outerShdw blurRad="38100" dist="38100" dir="2700000" algn="tl">
                    <a:srgbClr val="000000"/>
                  </a:outerShdw>
                </a:effectLst>
              </a:rPr>
              <a:t>Al convencional</a:t>
            </a:r>
            <a:endParaRPr lang="es-ES" sz="2400" b="1" dirty="0">
              <a:solidFill>
                <a:srgbClr val="C00000"/>
              </a:solidFill>
              <a:effectLst>
                <a:outerShdw blurRad="38100" dist="38100" dir="2700000" algn="tl">
                  <a:srgbClr val="000000"/>
                </a:outerShdw>
              </a:effectLst>
            </a:endParaRPr>
          </a:p>
        </p:txBody>
      </p:sp>
      <p:sp>
        <p:nvSpPr>
          <p:cNvPr id="170000" name="Oval 16"/>
          <p:cNvSpPr>
            <a:spLocks noChangeArrowheads="1"/>
          </p:cNvSpPr>
          <p:nvPr/>
        </p:nvSpPr>
        <p:spPr bwMode="auto">
          <a:xfrm>
            <a:off x="1185333" y="5229226"/>
            <a:ext cx="3877809" cy="720725"/>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CL" sz="2400" b="1" dirty="0">
                <a:solidFill>
                  <a:srgbClr val="C00000"/>
                </a:solidFill>
                <a:effectLst>
                  <a:outerShdw blurRad="38100" dist="38100" dir="2700000" algn="tl">
                    <a:srgbClr val="000000"/>
                  </a:outerShdw>
                </a:effectLst>
              </a:rPr>
              <a:t>Desde el pre-convencional </a:t>
            </a:r>
            <a:endParaRPr lang="es-ES" sz="2400" b="1" dirty="0">
              <a:solidFill>
                <a:srgbClr val="C00000"/>
              </a:solidFill>
              <a:effectLst>
                <a:outerShdw blurRad="38100" dist="38100" dir="2700000" algn="tl">
                  <a:srgbClr val="000000"/>
                </a:outerShdw>
              </a:effectLst>
            </a:endParaRPr>
          </a:p>
        </p:txBody>
      </p:sp>
      <p:sp>
        <p:nvSpPr>
          <p:cNvPr id="28679" name="Line 18"/>
          <p:cNvSpPr>
            <a:spLocks noChangeShapeType="1"/>
          </p:cNvSpPr>
          <p:nvPr/>
        </p:nvSpPr>
        <p:spPr bwMode="auto">
          <a:xfrm>
            <a:off x="5443515" y="5589588"/>
            <a:ext cx="720725" cy="0"/>
          </a:xfrm>
          <a:prstGeom prst="line">
            <a:avLst/>
          </a:prstGeom>
          <a:noFill/>
          <a:ln w="57150">
            <a:solidFill>
              <a:schemeClr val="accent2"/>
            </a:solidFill>
            <a:round/>
            <a:headEnd/>
            <a:tailEnd type="triangle" w="med" len="med"/>
          </a:ln>
        </p:spPr>
        <p:txBody>
          <a:bodyPr/>
          <a:lstStyle/>
          <a:p>
            <a:endParaRPr lang="es-CL"/>
          </a:p>
        </p:txBody>
      </p:sp>
      <p:pic>
        <p:nvPicPr>
          <p:cNvPr id="9" name="Picture 4" descr="http://i.ytimg.com/vi/P-XRfUM2f9w/hqdefault.jpg"/>
          <p:cNvPicPr>
            <a:picLocks noChangeAspect="1" noChangeArrowheads="1"/>
          </p:cNvPicPr>
          <p:nvPr/>
        </p:nvPicPr>
        <p:blipFill rotWithShape="1">
          <a:blip r:embed="rId3">
            <a:extLst>
              <a:ext uri="{28A0092B-C50C-407E-A947-70E740481C1C}">
                <a14:useLocalDpi xmlns:a14="http://schemas.microsoft.com/office/drawing/2010/main" val="0"/>
              </a:ext>
            </a:extLst>
          </a:blip>
          <a:srcRect l="33661"/>
          <a:stretch/>
        </p:blipFill>
        <p:spPr bwMode="auto">
          <a:xfrm>
            <a:off x="4380931" y="1929661"/>
            <a:ext cx="2617099" cy="2958797"/>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6"/>
          <p:cNvGrpSpPr/>
          <p:nvPr/>
        </p:nvGrpSpPr>
        <p:grpSpPr>
          <a:xfrm>
            <a:off x="-1" y="177988"/>
            <a:ext cx="12192001" cy="502556"/>
            <a:chOff x="-1" y="330388"/>
            <a:chExt cx="12192001" cy="502556"/>
          </a:xfrm>
        </p:grpSpPr>
        <p:grpSp>
          <p:nvGrpSpPr>
            <p:cNvPr id="8" name="Grupo 7"/>
            <p:cNvGrpSpPr/>
            <p:nvPr/>
          </p:nvGrpSpPr>
          <p:grpSpPr>
            <a:xfrm>
              <a:off x="-1" y="330388"/>
              <a:ext cx="12192001" cy="502556"/>
              <a:chOff x="-1" y="330388"/>
              <a:chExt cx="12192001" cy="502556"/>
            </a:xfrm>
          </p:grpSpPr>
          <p:cxnSp>
            <p:nvCxnSpPr>
              <p:cNvPr id="11" name="Conector recto 10"/>
              <p:cNvCxnSpPr/>
              <p:nvPr/>
            </p:nvCxnSpPr>
            <p:spPr>
              <a:xfrm>
                <a:off x="8960149"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12" name="Conector recto 11"/>
              <p:cNvCxnSpPr/>
              <p:nvPr/>
            </p:nvCxnSpPr>
            <p:spPr>
              <a:xfrm>
                <a:off x="6384122"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13" name="Conector recto 12"/>
              <p:cNvCxnSpPr/>
              <p:nvPr/>
            </p:nvCxnSpPr>
            <p:spPr>
              <a:xfrm>
                <a:off x="3641396"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nvGrpSpPr>
              <p:cNvPr id="14" name="Grupo 13"/>
              <p:cNvGrpSpPr/>
              <p:nvPr/>
            </p:nvGrpSpPr>
            <p:grpSpPr>
              <a:xfrm>
                <a:off x="-1" y="330388"/>
                <a:ext cx="11963596" cy="502556"/>
                <a:chOff x="211744" y="165701"/>
                <a:chExt cx="9020288" cy="502556"/>
              </a:xfrm>
            </p:grpSpPr>
            <p:sp>
              <p:nvSpPr>
                <p:cNvPr id="16" name="Proceso alternativo 15"/>
                <p:cNvSpPr/>
                <p:nvPr/>
              </p:nvSpPr>
              <p:spPr>
                <a:xfrm>
                  <a:off x="387568" y="179145"/>
                  <a:ext cx="2643345"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GENERALIDADES</a:t>
                  </a:r>
                  <a:endParaRPr lang="es-CL" sz="3600" b="1" dirty="0">
                    <a:solidFill>
                      <a:schemeClr val="accent2"/>
                    </a:solidFill>
                  </a:endParaRPr>
                </a:p>
              </p:txBody>
            </p:sp>
            <p:sp>
              <p:nvSpPr>
                <p:cNvPr id="17" name="Proceso alternativo 16"/>
                <p:cNvSpPr/>
                <p:nvPr/>
              </p:nvSpPr>
              <p:spPr>
                <a:xfrm>
                  <a:off x="7139712" y="165701"/>
                  <a:ext cx="2092320"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TARDÍA</a:t>
                  </a:r>
                  <a:endParaRPr lang="es-CL" sz="3600" b="1" dirty="0">
                    <a:solidFill>
                      <a:schemeClr val="accent2"/>
                    </a:solidFill>
                  </a:endParaRPr>
                </a:p>
              </p:txBody>
            </p:sp>
            <p:cxnSp>
              <p:nvCxnSpPr>
                <p:cNvPr id="18" name="Conector recto 17"/>
                <p:cNvCxnSpPr>
                  <a:endCxn id="16" idx="1"/>
                </p:cNvCxnSpPr>
                <p:nvPr/>
              </p:nvCxnSpPr>
              <p:spPr>
                <a:xfrm>
                  <a:off x="211744" y="423701"/>
                  <a:ext cx="175824"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19" name="Proceso alternativo 18"/>
                <p:cNvSpPr/>
                <p:nvPr/>
              </p:nvSpPr>
              <p:spPr>
                <a:xfrm>
                  <a:off x="3119134" y="179145"/>
                  <a:ext cx="2013105" cy="489112"/>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bg1"/>
                      </a:solidFill>
                    </a:rPr>
                    <a:t>A. INICIAL</a:t>
                  </a:r>
                  <a:endParaRPr lang="es-CL" sz="3600" b="1" dirty="0">
                    <a:solidFill>
                      <a:schemeClr val="bg1"/>
                    </a:solidFill>
                  </a:endParaRPr>
                </a:p>
              </p:txBody>
            </p:sp>
          </p:grpSp>
          <p:cxnSp>
            <p:nvCxnSpPr>
              <p:cNvPr id="15" name="Conector recto 14"/>
              <p:cNvCxnSpPr/>
              <p:nvPr/>
            </p:nvCxnSpPr>
            <p:spPr>
              <a:xfrm>
                <a:off x="11963595"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sp>
          <p:nvSpPr>
            <p:cNvPr id="10" name="Proceso alternativo 9"/>
            <p:cNvSpPr/>
            <p:nvPr/>
          </p:nvSpPr>
          <p:spPr>
            <a:xfrm>
              <a:off x="6626264" y="330388"/>
              <a:ext cx="2375586"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MEDIA</a:t>
              </a:r>
              <a:endParaRPr lang="es-CL" sz="3600" b="1" dirty="0">
                <a:solidFill>
                  <a:schemeClr val="accent2"/>
                </a:solidFill>
              </a:endParaRPr>
            </a:p>
          </p:txBody>
        </p:sp>
      </p:grpSp>
    </p:spTree>
    <p:extLst>
      <p:ext uri="{BB962C8B-B14F-4D97-AF65-F5344CB8AC3E}">
        <p14:creationId xmlns:p14="http://schemas.microsoft.com/office/powerpoint/2010/main" val="1278184436"/>
      </p:ext>
    </p:extLst>
  </p:cSld>
  <p:clrMapOvr>
    <a:masterClrMapping/>
  </p:clrMapOvr>
  <p:transition>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ítulo 1"/>
          <p:cNvSpPr>
            <a:spLocks noGrp="1"/>
          </p:cNvSpPr>
          <p:nvPr>
            <p:ph type="title"/>
          </p:nvPr>
        </p:nvSpPr>
        <p:spPr>
          <a:xfrm>
            <a:off x="1752600" y="152400"/>
            <a:ext cx="9103822" cy="1143000"/>
          </a:xfrm>
          <a:solidFill>
            <a:schemeClr val="bg1"/>
          </a:solidFill>
        </p:spPr>
        <p:txBody>
          <a:bodyPr/>
          <a:lstStyle/>
          <a:p>
            <a:r>
              <a:rPr lang="es-CL" altLang="es-CL" sz="4000" b="1" dirty="0">
                <a:solidFill>
                  <a:srgbClr val="333399"/>
                </a:solidFill>
              </a:rPr>
              <a:t>Acrónimo </a:t>
            </a:r>
            <a:r>
              <a:rPr lang="es-CL" altLang="es-CL" sz="4000" b="1" dirty="0" smtClean="0">
                <a:solidFill>
                  <a:srgbClr val="333399"/>
                </a:solidFill>
              </a:rPr>
              <a:t>evaluación aspectos </a:t>
            </a:r>
            <a:r>
              <a:rPr lang="es-CL" altLang="es-CL" sz="4000" b="1" dirty="0">
                <a:solidFill>
                  <a:srgbClr val="333399"/>
                </a:solidFill>
              </a:rPr>
              <a:t>psicosociales </a:t>
            </a:r>
          </a:p>
        </p:txBody>
      </p:sp>
      <p:graphicFrame>
        <p:nvGraphicFramePr>
          <p:cNvPr id="4" name="Tabla 3"/>
          <p:cNvGraphicFramePr>
            <a:graphicFrameLocks noGrp="1"/>
          </p:cNvGraphicFramePr>
          <p:nvPr/>
        </p:nvGraphicFramePr>
        <p:xfrm>
          <a:off x="3581400" y="1295400"/>
          <a:ext cx="5257800" cy="4800600"/>
        </p:xfrm>
        <a:graphic>
          <a:graphicData uri="http://schemas.openxmlformats.org/drawingml/2006/table">
            <a:tbl>
              <a:tblPr firstRow="1" bandRow="1">
                <a:tableStyleId>{5C22544A-7EE6-4342-B048-85BDC9FD1C3A}</a:tableStyleId>
              </a:tblPr>
              <a:tblGrid>
                <a:gridCol w="434130"/>
                <a:gridCol w="4823670"/>
              </a:tblGrid>
              <a:tr h="600075">
                <a:tc>
                  <a:txBody>
                    <a:bodyPr/>
                    <a:lstStyle/>
                    <a:p>
                      <a:r>
                        <a:rPr lang="es-CL" sz="3200" dirty="0" smtClean="0"/>
                        <a:t>H</a:t>
                      </a:r>
                      <a:endParaRPr lang="es-CL" sz="3200" dirty="0"/>
                    </a:p>
                  </a:txBody>
                  <a:tcPr/>
                </a:tc>
                <a:tc>
                  <a:txBody>
                    <a:bodyPr/>
                    <a:lstStyle/>
                    <a:p>
                      <a:r>
                        <a:rPr lang="es-CL" dirty="0" smtClean="0"/>
                        <a:t> </a:t>
                      </a:r>
                      <a:r>
                        <a:rPr lang="es-CL" sz="2800" dirty="0" smtClean="0">
                          <a:solidFill>
                            <a:srgbClr val="0070C0"/>
                          </a:solidFill>
                        </a:rPr>
                        <a:t>HOGAR y AMBIENTE</a:t>
                      </a:r>
                      <a:endParaRPr lang="es-CL" sz="2800" dirty="0">
                        <a:solidFill>
                          <a:srgbClr val="0070C0"/>
                        </a:solidFill>
                      </a:endParaRPr>
                    </a:p>
                  </a:txBody>
                  <a:tcPr>
                    <a:solidFill>
                      <a:srgbClr val="F4FAFA"/>
                    </a:solidFill>
                  </a:tcPr>
                </a:tc>
              </a:tr>
              <a:tr h="600075">
                <a:tc>
                  <a:txBody>
                    <a:bodyPr/>
                    <a:lstStyle/>
                    <a:p>
                      <a:r>
                        <a:rPr lang="es-CL" sz="3200" b="1" dirty="0" smtClean="0">
                          <a:solidFill>
                            <a:schemeClr val="bg1"/>
                          </a:solidFill>
                        </a:rPr>
                        <a:t>E</a:t>
                      </a:r>
                      <a:endParaRPr lang="es-CL" sz="3200" b="1" dirty="0">
                        <a:solidFill>
                          <a:schemeClr val="bg1"/>
                        </a:solidFill>
                      </a:endParaRPr>
                    </a:p>
                  </a:txBody>
                  <a:tcPr>
                    <a:solidFill>
                      <a:schemeClr val="accent5">
                        <a:lumMod val="90000"/>
                      </a:schemeClr>
                    </a:solidFill>
                  </a:tcPr>
                </a:tc>
                <a:tc>
                  <a:txBody>
                    <a:bodyPr/>
                    <a:lstStyle/>
                    <a:p>
                      <a:r>
                        <a:rPr lang="es-CL" sz="2800" b="1" dirty="0" smtClean="0">
                          <a:solidFill>
                            <a:srgbClr val="0070C0"/>
                          </a:solidFill>
                        </a:rPr>
                        <a:t>EDUCACIÓN / EMPLEO</a:t>
                      </a:r>
                      <a:endParaRPr lang="es-CL" sz="2800" b="1" dirty="0">
                        <a:solidFill>
                          <a:srgbClr val="0070C0"/>
                        </a:solidFill>
                      </a:endParaRPr>
                    </a:p>
                  </a:txBody>
                  <a:tcPr/>
                </a:tc>
              </a:tr>
              <a:tr h="600075">
                <a:tc>
                  <a:txBody>
                    <a:bodyPr/>
                    <a:lstStyle/>
                    <a:p>
                      <a:r>
                        <a:rPr lang="es-CL" sz="3200" b="1" dirty="0" smtClean="0">
                          <a:solidFill>
                            <a:schemeClr val="bg1"/>
                          </a:solidFill>
                        </a:rPr>
                        <a:t>A</a:t>
                      </a:r>
                      <a:endParaRPr lang="es-CL" sz="3200" b="1" dirty="0">
                        <a:solidFill>
                          <a:schemeClr val="bg1"/>
                        </a:solidFill>
                      </a:endParaRPr>
                    </a:p>
                  </a:txBody>
                  <a:tcPr>
                    <a:solidFill>
                      <a:schemeClr val="accent5">
                        <a:lumMod val="90000"/>
                      </a:schemeClr>
                    </a:solidFill>
                  </a:tcPr>
                </a:tc>
                <a:tc>
                  <a:txBody>
                    <a:bodyPr/>
                    <a:lstStyle/>
                    <a:p>
                      <a:r>
                        <a:rPr lang="es-CL" sz="2800" b="1" dirty="0" smtClean="0">
                          <a:solidFill>
                            <a:srgbClr val="0070C0"/>
                          </a:solidFill>
                        </a:rPr>
                        <a:t>AMBIENTE</a:t>
                      </a:r>
                      <a:endParaRPr lang="es-CL" sz="2800" b="1" dirty="0">
                        <a:solidFill>
                          <a:srgbClr val="0070C0"/>
                        </a:solidFill>
                      </a:endParaRPr>
                    </a:p>
                  </a:txBody>
                  <a:tcPr/>
                </a:tc>
              </a:tr>
              <a:tr h="600075">
                <a:tc>
                  <a:txBody>
                    <a:bodyPr/>
                    <a:lstStyle/>
                    <a:p>
                      <a:r>
                        <a:rPr lang="es-CL" sz="3200" b="1" dirty="0" smtClean="0">
                          <a:solidFill>
                            <a:schemeClr val="bg1"/>
                          </a:solidFill>
                        </a:rPr>
                        <a:t>A</a:t>
                      </a:r>
                      <a:endParaRPr lang="es-CL" sz="3200" b="1" dirty="0">
                        <a:solidFill>
                          <a:schemeClr val="bg1"/>
                        </a:solidFill>
                      </a:endParaRPr>
                    </a:p>
                  </a:txBody>
                  <a:tcPr>
                    <a:solidFill>
                      <a:schemeClr val="accent5">
                        <a:lumMod val="90000"/>
                      </a:schemeClr>
                    </a:solidFill>
                  </a:tcPr>
                </a:tc>
                <a:tc>
                  <a:txBody>
                    <a:bodyPr/>
                    <a:lstStyle/>
                    <a:p>
                      <a:r>
                        <a:rPr lang="es-CL" sz="2800" b="1" dirty="0" smtClean="0">
                          <a:solidFill>
                            <a:srgbClr val="0070C0"/>
                          </a:solidFill>
                        </a:rPr>
                        <a:t>ALIMENTACIÓN </a:t>
                      </a:r>
                      <a:endParaRPr lang="es-CL" sz="2800" b="1" dirty="0">
                        <a:solidFill>
                          <a:srgbClr val="0070C0"/>
                        </a:solidFill>
                      </a:endParaRPr>
                    </a:p>
                  </a:txBody>
                  <a:tcPr/>
                </a:tc>
              </a:tr>
              <a:tr h="600075">
                <a:tc>
                  <a:txBody>
                    <a:bodyPr/>
                    <a:lstStyle/>
                    <a:p>
                      <a:r>
                        <a:rPr lang="es-CL" sz="3200" b="1" dirty="0" smtClean="0">
                          <a:solidFill>
                            <a:schemeClr val="bg1"/>
                          </a:solidFill>
                        </a:rPr>
                        <a:t>D</a:t>
                      </a:r>
                      <a:endParaRPr lang="es-CL" sz="3200" b="1" dirty="0">
                        <a:solidFill>
                          <a:schemeClr val="bg1"/>
                        </a:solidFill>
                      </a:endParaRPr>
                    </a:p>
                  </a:txBody>
                  <a:tcPr>
                    <a:solidFill>
                      <a:schemeClr val="accent5">
                        <a:lumMod val="90000"/>
                      </a:schemeClr>
                    </a:solidFill>
                  </a:tcPr>
                </a:tc>
                <a:tc>
                  <a:txBody>
                    <a:bodyPr/>
                    <a:lstStyle/>
                    <a:p>
                      <a:r>
                        <a:rPr lang="es-CL" sz="2800" b="1" dirty="0" smtClean="0">
                          <a:solidFill>
                            <a:srgbClr val="0070C0"/>
                          </a:solidFill>
                        </a:rPr>
                        <a:t>DROGAS</a:t>
                      </a:r>
                      <a:endParaRPr lang="es-CL" sz="2800" b="1" dirty="0">
                        <a:solidFill>
                          <a:srgbClr val="0070C0"/>
                        </a:solidFill>
                      </a:endParaRPr>
                    </a:p>
                  </a:txBody>
                  <a:tcPr/>
                </a:tc>
              </a:tr>
              <a:tr h="600075">
                <a:tc>
                  <a:txBody>
                    <a:bodyPr/>
                    <a:lstStyle/>
                    <a:p>
                      <a:r>
                        <a:rPr lang="es-CL" sz="3200" b="1" dirty="0" smtClean="0">
                          <a:solidFill>
                            <a:schemeClr val="bg1"/>
                          </a:solidFill>
                        </a:rPr>
                        <a:t>S</a:t>
                      </a:r>
                      <a:endParaRPr lang="es-CL" sz="3200" b="1" dirty="0">
                        <a:solidFill>
                          <a:schemeClr val="bg1"/>
                        </a:solidFill>
                      </a:endParaRPr>
                    </a:p>
                  </a:txBody>
                  <a:tcPr>
                    <a:solidFill>
                      <a:schemeClr val="accent5">
                        <a:lumMod val="90000"/>
                      </a:schemeClr>
                    </a:solidFill>
                  </a:tcPr>
                </a:tc>
                <a:tc>
                  <a:txBody>
                    <a:bodyPr/>
                    <a:lstStyle/>
                    <a:p>
                      <a:r>
                        <a:rPr lang="es-CL" sz="2800" b="1" dirty="0" smtClean="0">
                          <a:solidFill>
                            <a:srgbClr val="0070C0"/>
                          </a:solidFill>
                        </a:rPr>
                        <a:t>SEXUALIDAD</a:t>
                      </a:r>
                      <a:endParaRPr lang="es-CL" sz="2800" b="1" dirty="0">
                        <a:solidFill>
                          <a:srgbClr val="0070C0"/>
                        </a:solidFill>
                      </a:endParaRPr>
                    </a:p>
                  </a:txBody>
                  <a:tcPr/>
                </a:tc>
              </a:tr>
              <a:tr h="600075">
                <a:tc>
                  <a:txBody>
                    <a:bodyPr/>
                    <a:lstStyle/>
                    <a:p>
                      <a:r>
                        <a:rPr lang="es-CL" sz="3200" b="1" dirty="0" smtClean="0">
                          <a:solidFill>
                            <a:schemeClr val="bg1"/>
                          </a:solidFill>
                        </a:rPr>
                        <a:t>S</a:t>
                      </a:r>
                      <a:endParaRPr lang="es-CL" sz="3200" b="1" dirty="0">
                        <a:solidFill>
                          <a:schemeClr val="bg1"/>
                        </a:solidFill>
                      </a:endParaRPr>
                    </a:p>
                  </a:txBody>
                  <a:tcPr>
                    <a:solidFill>
                      <a:schemeClr val="accent5">
                        <a:lumMod val="90000"/>
                      </a:schemeClr>
                    </a:solidFill>
                  </a:tcPr>
                </a:tc>
                <a:tc>
                  <a:txBody>
                    <a:bodyPr/>
                    <a:lstStyle/>
                    <a:p>
                      <a:r>
                        <a:rPr lang="es-CL" sz="2800" b="1" dirty="0" smtClean="0">
                          <a:solidFill>
                            <a:srgbClr val="0070C0"/>
                          </a:solidFill>
                        </a:rPr>
                        <a:t>SUICIDIO y ÁNIMO</a:t>
                      </a:r>
                      <a:endParaRPr lang="es-CL" sz="2800" b="1" dirty="0">
                        <a:solidFill>
                          <a:srgbClr val="0070C0"/>
                        </a:solidFill>
                      </a:endParaRPr>
                    </a:p>
                  </a:txBody>
                  <a:tcPr/>
                </a:tc>
              </a:tr>
              <a:tr h="600075">
                <a:tc>
                  <a:txBody>
                    <a:bodyPr/>
                    <a:lstStyle/>
                    <a:p>
                      <a:r>
                        <a:rPr lang="es-CL" sz="3200" b="1" dirty="0" smtClean="0">
                          <a:solidFill>
                            <a:schemeClr val="bg1"/>
                          </a:solidFill>
                        </a:rPr>
                        <a:t>S</a:t>
                      </a:r>
                      <a:endParaRPr lang="es-CL" sz="3200" b="1" dirty="0">
                        <a:solidFill>
                          <a:schemeClr val="bg1"/>
                        </a:solidFill>
                      </a:endParaRPr>
                    </a:p>
                  </a:txBody>
                  <a:tcPr>
                    <a:solidFill>
                      <a:schemeClr val="accent5">
                        <a:lumMod val="90000"/>
                      </a:schemeClr>
                    </a:solidFill>
                  </a:tcPr>
                </a:tc>
                <a:tc>
                  <a:txBody>
                    <a:bodyPr/>
                    <a:lstStyle/>
                    <a:p>
                      <a:r>
                        <a:rPr lang="es-CL" sz="2800" b="1" dirty="0" smtClean="0">
                          <a:solidFill>
                            <a:srgbClr val="0070C0"/>
                          </a:solidFill>
                        </a:rPr>
                        <a:t>SEGURIDAD</a:t>
                      </a:r>
                      <a:endParaRPr lang="es-CL" sz="2800" b="1" dirty="0">
                        <a:solidFill>
                          <a:srgbClr val="0070C0"/>
                        </a:solidFill>
                      </a:endParaRPr>
                    </a:p>
                  </a:txBody>
                  <a:tcPr/>
                </a:tc>
              </a:tr>
            </a:tbl>
          </a:graphicData>
        </a:graphic>
      </p:graphicFrame>
    </p:spTree>
    <p:extLst>
      <p:ext uri="{BB962C8B-B14F-4D97-AF65-F5344CB8AC3E}">
        <p14:creationId xmlns:p14="http://schemas.microsoft.com/office/powerpoint/2010/main" val="178503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CL" sz="4000" b="1" dirty="0">
                <a:solidFill>
                  <a:srgbClr val="002060"/>
                </a:solidFill>
              </a:rPr>
              <a:t>Inmunizaciones</a:t>
            </a:r>
            <a:r>
              <a:rPr lang="es-CL" b="1" dirty="0">
                <a:solidFill>
                  <a:srgbClr val="002060"/>
                </a:solidFill>
              </a:rPr>
              <a:t> </a:t>
            </a:r>
            <a:endParaRPr lang="es-CL" dirty="0"/>
          </a:p>
        </p:txBody>
      </p:sp>
      <p:sp>
        <p:nvSpPr>
          <p:cNvPr id="3" name="2 Marcador de contenido"/>
          <p:cNvSpPr>
            <a:spLocks noGrp="1"/>
          </p:cNvSpPr>
          <p:nvPr>
            <p:ph idx="1"/>
          </p:nvPr>
        </p:nvSpPr>
        <p:spPr/>
        <p:txBody>
          <a:bodyPr>
            <a:normAutofit/>
          </a:bodyPr>
          <a:lstStyle/>
          <a:p>
            <a:pPr lvl="1">
              <a:buNone/>
            </a:pPr>
            <a:r>
              <a:rPr lang="es-ES" altLang="es-CL" sz="2000" dirty="0"/>
              <a:t>	</a:t>
            </a:r>
          </a:p>
          <a:p>
            <a:pPr marL="0" indent="0">
              <a:buNone/>
            </a:pPr>
            <a:endParaRPr lang="es-CL" dirty="0"/>
          </a:p>
        </p:txBody>
      </p:sp>
      <p:graphicFrame>
        <p:nvGraphicFramePr>
          <p:cNvPr id="5" name="3 Marcador de contenido"/>
          <p:cNvGraphicFramePr>
            <a:graphicFrameLocks/>
          </p:cNvGraphicFramePr>
          <p:nvPr>
            <p:extLst>
              <p:ext uri="{D42A27DB-BD31-4B8C-83A1-F6EECF244321}">
                <p14:modId xmlns:p14="http://schemas.microsoft.com/office/powerpoint/2010/main" val="3973831319"/>
              </p:ext>
            </p:extLst>
          </p:nvPr>
        </p:nvGraphicFramePr>
        <p:xfrm>
          <a:off x="1208868" y="7634"/>
          <a:ext cx="9174995" cy="6269178"/>
        </p:xfrm>
        <a:graphic>
          <a:graphicData uri="http://schemas.openxmlformats.org/drawingml/2006/table">
            <a:tbl>
              <a:tblPr firstRow="1" bandRow="1">
                <a:tableStyleId>{5C22544A-7EE6-4342-B048-85BDC9FD1C3A}</a:tableStyleId>
              </a:tblPr>
              <a:tblGrid>
                <a:gridCol w="1634625">
                  <a:extLst>
                    <a:ext uri="{9D8B030D-6E8A-4147-A177-3AD203B41FA5}">
                      <a16:colId xmlns="" xmlns:a16="http://schemas.microsoft.com/office/drawing/2014/main" val="20000"/>
                    </a:ext>
                  </a:extLst>
                </a:gridCol>
                <a:gridCol w="3568054">
                  <a:extLst>
                    <a:ext uri="{9D8B030D-6E8A-4147-A177-3AD203B41FA5}">
                      <a16:colId xmlns="" xmlns:a16="http://schemas.microsoft.com/office/drawing/2014/main" val="20001"/>
                    </a:ext>
                  </a:extLst>
                </a:gridCol>
                <a:gridCol w="3972316">
                  <a:extLst>
                    <a:ext uri="{9D8B030D-6E8A-4147-A177-3AD203B41FA5}">
                      <a16:colId xmlns="" xmlns:a16="http://schemas.microsoft.com/office/drawing/2014/main" val="20002"/>
                    </a:ext>
                  </a:extLst>
                </a:gridCol>
              </a:tblGrid>
              <a:tr h="848241">
                <a:tc>
                  <a:txBody>
                    <a:bodyPr/>
                    <a:lstStyle/>
                    <a:p>
                      <a:pPr algn="ctr"/>
                      <a:r>
                        <a:rPr lang="es-CL" sz="2400" dirty="0"/>
                        <a:t>Edad</a:t>
                      </a:r>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CL" sz="2400" b="1" dirty="0"/>
                        <a:t>Vacuna</a:t>
                      </a:r>
                    </a:p>
                    <a:p>
                      <a:pPr algn="ctr"/>
                      <a:endParaRPr lang="es-CL" sz="2400" dirty="0"/>
                    </a:p>
                  </a:txBody>
                  <a:tcPr/>
                </a:tc>
                <a:tc>
                  <a:txBody>
                    <a:bodyPr/>
                    <a:lstStyle/>
                    <a:p>
                      <a:pPr algn="ctr"/>
                      <a:r>
                        <a:rPr lang="es-CL" sz="2400" b="1" dirty="0"/>
                        <a:t>Observaciones</a:t>
                      </a:r>
                    </a:p>
                  </a:txBody>
                  <a:tcPr/>
                </a:tc>
                <a:extLst>
                  <a:ext uri="{0D108BD9-81ED-4DB2-BD59-A6C34878D82A}">
                    <a16:rowId xmlns="" xmlns:a16="http://schemas.microsoft.com/office/drawing/2014/main" val="10000"/>
                  </a:ext>
                </a:extLst>
              </a:tr>
              <a:tr h="1042487">
                <a:tc>
                  <a:txBody>
                    <a:bodyPr/>
                    <a:lstStyle/>
                    <a:p>
                      <a:r>
                        <a:rPr lang="es-CL" sz="1800" b="1" dirty="0">
                          <a:solidFill>
                            <a:srgbClr val="002060"/>
                          </a:solidFill>
                        </a:rPr>
                        <a:t>11 a 12  años</a:t>
                      </a:r>
                    </a:p>
                    <a:p>
                      <a:r>
                        <a:rPr lang="es-CL" sz="1800" b="1" dirty="0">
                          <a:solidFill>
                            <a:srgbClr val="002060"/>
                          </a:solidFill>
                        </a:rPr>
                        <a:t>4°</a:t>
                      </a:r>
                      <a:r>
                        <a:rPr lang="es-CL" sz="1800" b="1" baseline="0" dirty="0">
                          <a:solidFill>
                            <a:srgbClr val="002060"/>
                          </a:solidFill>
                        </a:rPr>
                        <a:t> y 5° básico</a:t>
                      </a:r>
                      <a:endParaRPr lang="es-CL" sz="1800" b="1" dirty="0">
                        <a:solidFill>
                          <a:srgbClr val="002060"/>
                        </a:solidFill>
                      </a:endParaRPr>
                    </a:p>
                  </a:txBody>
                  <a:tcPr/>
                </a:tc>
                <a:tc>
                  <a:txBody>
                    <a:bodyPr/>
                    <a:lstStyle/>
                    <a:p>
                      <a:pPr algn="ctr"/>
                      <a:r>
                        <a:rPr lang="es-CL" sz="1800" b="1" dirty="0">
                          <a:solidFill>
                            <a:srgbClr val="002060"/>
                          </a:solidFill>
                        </a:rPr>
                        <a:t>Virus</a:t>
                      </a:r>
                      <a:r>
                        <a:rPr lang="es-CL" sz="1800" b="1" baseline="0" dirty="0">
                          <a:solidFill>
                            <a:srgbClr val="002060"/>
                          </a:solidFill>
                        </a:rPr>
                        <a:t> Papiloma Humano</a:t>
                      </a:r>
                    </a:p>
                    <a:p>
                      <a:pPr algn="ctr"/>
                      <a:r>
                        <a:rPr lang="es-CL" sz="1800" baseline="0" dirty="0" smtClean="0">
                          <a:solidFill>
                            <a:srgbClr val="002060"/>
                          </a:solidFill>
                        </a:rPr>
                        <a:t>(</a:t>
                      </a:r>
                      <a:r>
                        <a:rPr lang="es-CL" sz="1800" baseline="0" dirty="0" err="1" smtClean="0">
                          <a:solidFill>
                            <a:srgbClr val="002060"/>
                          </a:solidFill>
                        </a:rPr>
                        <a:t>Gardasil</a:t>
                      </a:r>
                      <a:r>
                        <a:rPr lang="es-CL" sz="1800" baseline="0" dirty="0" smtClean="0">
                          <a:solidFill>
                            <a:srgbClr val="002060"/>
                          </a:solidFill>
                        </a:rPr>
                        <a:t> cuadrivalente)</a:t>
                      </a:r>
                      <a:endParaRPr lang="es-CL" sz="1800" baseline="0" dirty="0">
                        <a:solidFill>
                          <a:srgbClr val="002060"/>
                        </a:solidFill>
                      </a:endParaRPr>
                    </a:p>
                    <a:p>
                      <a:pPr algn="ctr"/>
                      <a:r>
                        <a:rPr lang="es-CL" sz="1800" b="0" baseline="0" dirty="0" err="1">
                          <a:solidFill>
                            <a:srgbClr val="002060"/>
                          </a:solidFill>
                        </a:rPr>
                        <a:t>Nonavalente</a:t>
                      </a:r>
                      <a:r>
                        <a:rPr lang="es-CL" sz="1800" b="0" baseline="0" dirty="0">
                          <a:solidFill>
                            <a:srgbClr val="002060"/>
                          </a:solidFill>
                        </a:rPr>
                        <a:t> desde julio 2016</a:t>
                      </a:r>
                      <a:endParaRPr lang="es-CL" sz="1800" b="0" dirty="0">
                        <a:solidFill>
                          <a:srgbClr val="002060"/>
                        </a:solidFill>
                      </a:endParaRPr>
                    </a:p>
                  </a:txBody>
                  <a:tcPr/>
                </a:tc>
                <a:tc>
                  <a:txBody>
                    <a:bodyPr/>
                    <a:lstStyle/>
                    <a:p>
                      <a:pPr algn="l"/>
                      <a:r>
                        <a:rPr lang="es-CL" sz="1800" dirty="0">
                          <a:solidFill>
                            <a:srgbClr val="002060"/>
                          </a:solidFill>
                        </a:rPr>
                        <a:t>Idealmente antes de inicio</a:t>
                      </a:r>
                      <a:r>
                        <a:rPr lang="es-CL" sz="1800" baseline="0" dirty="0">
                          <a:solidFill>
                            <a:srgbClr val="002060"/>
                          </a:solidFill>
                        </a:rPr>
                        <a:t>  de actividad sexual</a:t>
                      </a:r>
                    </a:p>
                    <a:p>
                      <a:pPr algn="ctr"/>
                      <a:r>
                        <a:rPr lang="es-CL" sz="1800" baseline="0" dirty="0">
                          <a:solidFill>
                            <a:srgbClr val="002060"/>
                          </a:solidFill>
                        </a:rPr>
                        <a:t>&lt; 14 años: 2 dosis/&gt; 14 años 3 dosis</a:t>
                      </a:r>
                      <a:endParaRPr lang="es-CL" sz="1800" dirty="0">
                        <a:solidFill>
                          <a:srgbClr val="002060"/>
                        </a:solidFill>
                      </a:endParaRPr>
                    </a:p>
                  </a:txBody>
                  <a:tcPr/>
                </a:tc>
                <a:extLst>
                  <a:ext uri="{0D108BD9-81ED-4DB2-BD59-A6C34878D82A}">
                    <a16:rowId xmlns="" xmlns:a16="http://schemas.microsoft.com/office/drawing/2014/main" val="10001"/>
                  </a:ext>
                </a:extLst>
              </a:tr>
              <a:tr h="792291">
                <a:tc>
                  <a:txBody>
                    <a:bodyPr/>
                    <a:lstStyle/>
                    <a:p>
                      <a:r>
                        <a:rPr lang="es-CL" sz="1800" b="1" dirty="0">
                          <a:solidFill>
                            <a:srgbClr val="002060"/>
                          </a:solidFill>
                        </a:rPr>
                        <a:t>8° básico</a:t>
                      </a: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1" i="0" u="none" strike="noStrike" cap="none" normalizeH="0" baseline="0" dirty="0">
                          <a:ln>
                            <a:noFill/>
                          </a:ln>
                          <a:solidFill>
                            <a:srgbClr val="002060"/>
                          </a:solidFill>
                          <a:effectLst/>
                          <a:latin typeface="Calibri" panose="020F0502020204030204" pitchFamily="34" charset="0"/>
                          <a:cs typeface="Arial" panose="020B0604020202020204" pitchFamily="34" charset="0"/>
                        </a:rPr>
                        <a:t>DTP </a:t>
                      </a:r>
                      <a:r>
                        <a:rPr kumimoji="0" lang="es-CL" altLang="es-CL" sz="1800" b="1"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acelular</a:t>
                      </a:r>
                      <a:endParaRPr kumimoji="0" lang="es-CL" altLang="es-CL" sz="1800" b="1" i="0" u="none" strike="noStrike" cap="none" normalizeH="0" baseline="0" dirty="0">
                        <a:ln>
                          <a:noFill/>
                        </a:ln>
                        <a:solidFill>
                          <a:srgbClr val="002060"/>
                        </a:solidFill>
                        <a:effectLst/>
                        <a:latin typeface="Calibri" panose="020F0502020204030204" pitchFamily="34" charset="0"/>
                        <a:cs typeface="Arial" panose="020B0604020202020204"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Boostrix</a:t>
                      </a: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 </a:t>
                      </a:r>
                      <a:r>
                        <a:rPr kumimoji="0" lang="es-CL"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Adacel</a:t>
                      </a:r>
                      <a:endParaRPr kumimoji="0" lang="es-ES"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endParaRPr>
                    </a:p>
                  </a:txBody>
                  <a:tcPr/>
                </a:tc>
                <a:tc>
                  <a:txBody>
                    <a:bodyPr/>
                    <a:lstStyle/>
                    <a:p>
                      <a:endParaRPr lang="es-CL" sz="1800" dirty="0">
                        <a:solidFill>
                          <a:srgbClr val="002060"/>
                        </a:solidFill>
                      </a:endParaRPr>
                    </a:p>
                  </a:txBody>
                  <a:tcPr/>
                </a:tc>
                <a:extLst>
                  <a:ext uri="{0D108BD9-81ED-4DB2-BD59-A6C34878D82A}">
                    <a16:rowId xmlns="" xmlns:a16="http://schemas.microsoft.com/office/drawing/2014/main" val="10002"/>
                  </a:ext>
                </a:extLst>
              </a:tr>
              <a:tr h="792291">
                <a:tc>
                  <a:txBody>
                    <a:bodyPr/>
                    <a:lstStyle/>
                    <a:p>
                      <a:endParaRPr lang="es-CL" sz="1800">
                        <a:solidFill>
                          <a:srgbClr val="002060"/>
                        </a:solidFill>
                      </a:endParaRPr>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CL" sz="1800" b="1" i="0" u="none" strike="noStrike" cap="none" normalizeH="0" baseline="0" dirty="0">
                          <a:ln>
                            <a:noFill/>
                          </a:ln>
                          <a:solidFill>
                            <a:srgbClr val="002060"/>
                          </a:solidFill>
                          <a:effectLst/>
                          <a:latin typeface="Calibri" panose="020F0502020204030204" pitchFamily="34" charset="0"/>
                          <a:cs typeface="Arial" panose="020B0604020202020204" pitchFamily="34" charset="0"/>
                        </a:rPr>
                        <a:t>Hepatitis A y/o B</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Avamix</a:t>
                      </a: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 </a:t>
                      </a:r>
                      <a:r>
                        <a:rPr kumimoji="0" lang="es-CL"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Havrix</a:t>
                      </a: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 </a:t>
                      </a:r>
                      <a:r>
                        <a:rPr kumimoji="0" lang="es-CL"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Vaqta</a:t>
                      </a: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 </a:t>
                      </a:r>
                      <a:r>
                        <a:rPr kumimoji="0" lang="es-CL"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Twinrix</a:t>
                      </a:r>
                      <a:endParaRPr kumimoji="0" lang="es-ES"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endParaRPr>
                    </a:p>
                  </a:txBody>
                  <a:tcPr horzOverflow="overflow"/>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Según situación</a:t>
                      </a:r>
                    </a:p>
                  </a:txBody>
                  <a:tcPr horzOverflow="overflow"/>
                </a:tc>
                <a:extLst>
                  <a:ext uri="{0D108BD9-81ED-4DB2-BD59-A6C34878D82A}">
                    <a16:rowId xmlns="" xmlns:a16="http://schemas.microsoft.com/office/drawing/2014/main" val="10003"/>
                  </a:ext>
                </a:extLst>
              </a:tr>
              <a:tr h="792291">
                <a:tc>
                  <a:txBody>
                    <a:bodyPr/>
                    <a:lstStyle/>
                    <a:p>
                      <a:endParaRPr lang="es-CL" sz="1800" dirty="0">
                        <a:solidFill>
                          <a:srgbClr val="002060"/>
                        </a:solidFill>
                      </a:endParaRPr>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CL" sz="1800" b="1" i="0" u="none" strike="noStrike" cap="none" normalizeH="0" baseline="0" dirty="0">
                          <a:ln>
                            <a:noFill/>
                          </a:ln>
                          <a:solidFill>
                            <a:srgbClr val="002060"/>
                          </a:solidFill>
                          <a:effectLst/>
                          <a:latin typeface="Calibri" panose="020F0502020204030204" pitchFamily="34" charset="0"/>
                          <a:cs typeface="Arial" panose="020B0604020202020204" pitchFamily="34" charset="0"/>
                        </a:rPr>
                        <a:t>Varicela</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Varilrix/ Biken/Varivax</a:t>
                      </a:r>
                      <a:endParaRPr kumimoji="0" lang="es-ES"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endParaRPr>
                    </a:p>
                  </a:txBody>
                  <a:tcPr horzOverflow="overflow"/>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Según situación</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(2 dosis)</a:t>
                      </a:r>
                    </a:p>
                  </a:txBody>
                  <a:tcPr horzOverflow="overflow"/>
                </a:tc>
                <a:extLst>
                  <a:ext uri="{0D108BD9-81ED-4DB2-BD59-A6C34878D82A}">
                    <a16:rowId xmlns="" xmlns:a16="http://schemas.microsoft.com/office/drawing/2014/main" val="10004"/>
                  </a:ext>
                </a:extLst>
              </a:tr>
              <a:tr h="792291">
                <a:tc>
                  <a:txBody>
                    <a:bodyPr/>
                    <a:lstStyle/>
                    <a:p>
                      <a:endParaRPr lang="es-CL" sz="1800" b="1" dirty="0">
                        <a:solidFill>
                          <a:srgbClr val="002060"/>
                        </a:solidFill>
                      </a:endParaRPr>
                    </a:p>
                  </a:txBody>
                  <a:tcPr/>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1"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Meningocócica</a:t>
                      </a:r>
                      <a:r>
                        <a:rPr kumimoji="0" lang="es-CL" altLang="es-CL" sz="1800" b="1" i="0" u="none" strike="noStrike" cap="none" normalizeH="0" baseline="0" dirty="0">
                          <a:ln>
                            <a:noFill/>
                          </a:ln>
                          <a:solidFill>
                            <a:srgbClr val="002060"/>
                          </a:solidFill>
                          <a:effectLst/>
                          <a:latin typeface="Calibri" panose="020F0502020204030204" pitchFamily="34" charset="0"/>
                          <a:cs typeface="Arial" panose="020B0604020202020204" pitchFamily="34" charset="0"/>
                        </a:rPr>
                        <a:t> A, C, w 135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Menactra</a:t>
                      </a: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 </a:t>
                      </a:r>
                      <a:r>
                        <a:rPr kumimoji="0" lang="es-CL"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Menveo</a:t>
                      </a:r>
                      <a:endParaRPr kumimoji="0" lang="es-ES"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endParaRPr>
                    </a:p>
                  </a:txBody>
                  <a:tcPr horzOverflow="overflow"/>
                </a:tc>
                <a:tc>
                  <a:txBody>
                    <a:bodyPr/>
                    <a:lstStyle>
                      <a:lvl1pPr eaLnBrk="0" hangingPunct="0">
                        <a:spcBef>
                          <a:spcPct val="20000"/>
                        </a:spcBef>
                        <a:buFont typeface="Arial" panose="020B0604020202020204" pitchFamily="34" charset="0"/>
                        <a:defRPr sz="28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defRPr sz="24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defRPr sz="20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defRPr>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defRPr>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defRPr>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Cada 5 años</a:t>
                      </a:r>
                    </a:p>
                  </a:txBody>
                  <a:tcPr horzOverflow="overflow"/>
                </a:tc>
                <a:extLst>
                  <a:ext uri="{0D108BD9-81ED-4DB2-BD59-A6C34878D82A}">
                    <a16:rowId xmlns="" xmlns:a16="http://schemas.microsoft.com/office/drawing/2014/main" val="10005"/>
                  </a:ext>
                </a:extLst>
              </a:tr>
              <a:tr h="792291">
                <a:tc>
                  <a:txBody>
                    <a:bodyPr/>
                    <a:lstStyle/>
                    <a:p>
                      <a:endParaRPr lang="es-CL" sz="1800" b="1" dirty="0">
                        <a:solidFill>
                          <a:srgbClr val="002060"/>
                        </a:solidFill>
                      </a:endParaRP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CL" sz="1800" b="1" i="0" u="none" strike="noStrike" cap="none" normalizeH="0" baseline="0" dirty="0">
                          <a:ln>
                            <a:noFill/>
                          </a:ln>
                          <a:solidFill>
                            <a:srgbClr val="002060"/>
                          </a:solidFill>
                          <a:effectLst/>
                          <a:latin typeface="Calibri" panose="020F0502020204030204" pitchFamily="34" charset="0"/>
                          <a:cs typeface="Arial" panose="020B0604020202020204" pitchFamily="34" charset="0"/>
                        </a:rPr>
                        <a:t>Meningococo B</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CL" sz="1800" b="0" i="0" u="none" strike="noStrike" cap="none" normalizeH="0" baseline="0" dirty="0" err="1">
                          <a:ln>
                            <a:noFill/>
                          </a:ln>
                          <a:solidFill>
                            <a:srgbClr val="002060"/>
                          </a:solidFill>
                          <a:effectLst/>
                          <a:latin typeface="Calibri" panose="020F0502020204030204" pitchFamily="34" charset="0"/>
                          <a:cs typeface="Arial" panose="020B0604020202020204" pitchFamily="34" charset="0"/>
                        </a:rPr>
                        <a:t>Bexsero</a:t>
                      </a:r>
                      <a:endParaRPr kumimoji="0" lang="es-ES"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(2 dosis)</a:t>
                      </a:r>
                    </a:p>
                  </a:txBody>
                  <a:tcPr horzOverflow="overflow"/>
                </a:tc>
                <a:extLst>
                  <a:ext uri="{0D108BD9-81ED-4DB2-BD59-A6C34878D82A}">
                    <a16:rowId xmlns="" xmlns:a16="http://schemas.microsoft.com/office/drawing/2014/main" val="10006"/>
                  </a:ext>
                </a:extLst>
              </a:tr>
              <a:tr h="416995">
                <a:tc>
                  <a:txBody>
                    <a:bodyPr/>
                    <a:lstStyle/>
                    <a:p>
                      <a:endParaRPr lang="es-CL" sz="1800" b="1" dirty="0">
                        <a:solidFill>
                          <a:srgbClr val="002060"/>
                        </a:solidFill>
                      </a:endParaRPr>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 altLang="es-CL" sz="1800" b="1" i="0" u="none" strike="noStrike" cap="none" normalizeH="0" baseline="0" dirty="0">
                          <a:ln>
                            <a:noFill/>
                          </a:ln>
                          <a:solidFill>
                            <a:srgbClr val="002060"/>
                          </a:solidFill>
                          <a:effectLst/>
                          <a:latin typeface="Calibri" panose="020F0502020204030204" pitchFamily="34" charset="0"/>
                          <a:cs typeface="Arial" panose="020B0604020202020204" pitchFamily="34" charset="0"/>
                        </a:rPr>
                        <a:t>Influenza</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CL" altLang="es-CL" sz="1800" b="0" i="0" u="none" strike="noStrike" cap="none" normalizeH="0" baseline="0" dirty="0">
                          <a:ln>
                            <a:noFill/>
                          </a:ln>
                          <a:solidFill>
                            <a:srgbClr val="002060"/>
                          </a:solidFill>
                          <a:effectLst/>
                          <a:latin typeface="Calibri" panose="020F0502020204030204" pitchFamily="34" charset="0"/>
                          <a:cs typeface="Arial" panose="020B0604020202020204" pitchFamily="34" charset="0"/>
                        </a:rPr>
                        <a:t>Anual</a:t>
                      </a:r>
                    </a:p>
                  </a:txBody>
                  <a:tcPr horzOverflow="overflow"/>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3578193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22" name="12 Grupo"/>
          <p:cNvGrpSpPr>
            <a:grpSpLocks/>
          </p:cNvGrpSpPr>
          <p:nvPr/>
        </p:nvGrpSpPr>
        <p:grpSpPr bwMode="auto">
          <a:xfrm>
            <a:off x="1524000" y="260351"/>
            <a:ext cx="9144000" cy="6170613"/>
            <a:chOff x="0" y="260350"/>
            <a:chExt cx="9144001" cy="6170613"/>
          </a:xfrm>
        </p:grpSpPr>
        <p:sp>
          <p:nvSpPr>
            <p:cNvPr id="81923" name="Rectangle 2"/>
            <p:cNvSpPr>
              <a:spLocks noChangeArrowheads="1"/>
            </p:cNvSpPr>
            <p:nvPr/>
          </p:nvSpPr>
          <p:spPr bwMode="auto">
            <a:xfrm>
              <a:off x="755650" y="5516563"/>
              <a:ext cx="7704138" cy="914400"/>
            </a:xfrm>
            <a:prstGeom prst="rect">
              <a:avLst/>
            </a:prstGeom>
            <a:solidFill>
              <a:srgbClr val="000099"/>
            </a:solidFill>
            <a:ln w="2857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_tradnl" altLang="es-CL" sz="2400" b="1">
                  <a:solidFill>
                    <a:schemeClr val="bg1"/>
                  </a:solidFill>
                  <a:latin typeface="Arial Unicode MS" panose="020B0604020202020204" pitchFamily="34" charset="-128"/>
                  <a:cs typeface="Arial" panose="020B0604020202020204" pitchFamily="34" charset="0"/>
                </a:rPr>
                <a:t>SOCIEDAD</a:t>
              </a:r>
            </a:p>
          </p:txBody>
        </p:sp>
        <p:sp>
          <p:nvSpPr>
            <p:cNvPr id="81924" name="Rectangle 3"/>
            <p:cNvSpPr>
              <a:spLocks noChangeArrowheads="1"/>
            </p:cNvSpPr>
            <p:nvPr/>
          </p:nvSpPr>
          <p:spPr bwMode="auto">
            <a:xfrm>
              <a:off x="1403350" y="4437063"/>
              <a:ext cx="6553200" cy="914400"/>
            </a:xfrm>
            <a:prstGeom prst="rect">
              <a:avLst/>
            </a:prstGeom>
            <a:solidFill>
              <a:schemeClr val="accent2"/>
            </a:solidFill>
            <a:ln w="2857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_tradnl" altLang="es-CL" sz="2400" b="1">
                  <a:solidFill>
                    <a:schemeClr val="bg1"/>
                  </a:solidFill>
                  <a:latin typeface="Arial Unicode MS" panose="020B0604020202020204" pitchFamily="34" charset="-128"/>
                  <a:cs typeface="Arial" panose="020B0604020202020204" pitchFamily="34" charset="0"/>
                </a:rPr>
                <a:t>COLEGIO</a:t>
              </a:r>
            </a:p>
          </p:txBody>
        </p:sp>
        <p:sp>
          <p:nvSpPr>
            <p:cNvPr id="81925" name="Rectangle 4"/>
            <p:cNvSpPr>
              <a:spLocks noChangeArrowheads="1"/>
            </p:cNvSpPr>
            <p:nvPr/>
          </p:nvSpPr>
          <p:spPr bwMode="auto">
            <a:xfrm>
              <a:off x="2268538" y="3429000"/>
              <a:ext cx="4824412" cy="914400"/>
            </a:xfrm>
            <a:prstGeom prst="rect">
              <a:avLst/>
            </a:prstGeom>
            <a:solidFill>
              <a:schemeClr val="accent2"/>
            </a:solidFill>
            <a:ln w="2857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_tradnl" altLang="es-CL" sz="2400" b="1">
                  <a:solidFill>
                    <a:schemeClr val="bg1"/>
                  </a:solidFill>
                  <a:latin typeface="Arial Unicode MS" panose="020B0604020202020204" pitchFamily="34" charset="-128"/>
                  <a:cs typeface="Arial" panose="020B0604020202020204" pitchFamily="34" charset="0"/>
                </a:rPr>
                <a:t>FAMILIA</a:t>
              </a:r>
            </a:p>
          </p:txBody>
        </p:sp>
        <p:sp>
          <p:nvSpPr>
            <p:cNvPr id="81926" name="Rectangle 5"/>
            <p:cNvSpPr>
              <a:spLocks noChangeArrowheads="1"/>
            </p:cNvSpPr>
            <p:nvPr/>
          </p:nvSpPr>
          <p:spPr bwMode="auto">
            <a:xfrm>
              <a:off x="2916238" y="2349500"/>
              <a:ext cx="3455987" cy="914400"/>
            </a:xfrm>
            <a:prstGeom prst="rect">
              <a:avLst/>
            </a:prstGeom>
            <a:solidFill>
              <a:schemeClr val="accent2"/>
            </a:solidFill>
            <a:ln w="2857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_tradnl" altLang="es-CL" sz="2400" b="1">
                  <a:solidFill>
                    <a:schemeClr val="bg1"/>
                  </a:solidFill>
                  <a:latin typeface="Arial Unicode MS" panose="020B0604020202020204" pitchFamily="34" charset="-128"/>
                  <a:cs typeface="Arial" panose="020B0604020202020204" pitchFamily="34" charset="0"/>
                </a:rPr>
                <a:t>PARES</a:t>
              </a:r>
            </a:p>
          </p:txBody>
        </p:sp>
        <p:sp>
          <p:nvSpPr>
            <p:cNvPr id="81927" name="AutoShape 6"/>
            <p:cNvSpPr>
              <a:spLocks noChangeArrowheads="1"/>
            </p:cNvSpPr>
            <p:nvPr/>
          </p:nvSpPr>
          <p:spPr bwMode="auto">
            <a:xfrm>
              <a:off x="3132138" y="260350"/>
              <a:ext cx="3024187" cy="1873250"/>
            </a:xfrm>
            <a:prstGeom prst="triangle">
              <a:avLst>
                <a:gd name="adj" fmla="val 50000"/>
              </a:avLst>
            </a:prstGeom>
            <a:solidFill>
              <a:srgbClr val="333399"/>
            </a:solidFill>
            <a:ln w="28575">
              <a:solidFill>
                <a:srgbClr val="FFFF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es-CL" altLang="es-CL" sz="1800">
                <a:latin typeface="Arial Unicode MS" panose="020B0604020202020204" pitchFamily="34" charset="-128"/>
                <a:cs typeface="Arial" panose="020B0604020202020204" pitchFamily="34" charset="0"/>
              </a:endParaRPr>
            </a:p>
          </p:txBody>
        </p:sp>
        <p:pic>
          <p:nvPicPr>
            <p:cNvPr id="81928" name="Picture 7" descr="parej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1638" y="908050"/>
              <a:ext cx="917575"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29" name="Line 8"/>
            <p:cNvSpPr>
              <a:spLocks noChangeShapeType="1"/>
            </p:cNvSpPr>
            <p:nvPr/>
          </p:nvSpPr>
          <p:spPr bwMode="auto">
            <a:xfrm>
              <a:off x="1403350" y="333375"/>
              <a:ext cx="6913563" cy="0"/>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81930" name="Line 9"/>
            <p:cNvSpPr>
              <a:spLocks noChangeShapeType="1"/>
            </p:cNvSpPr>
            <p:nvPr/>
          </p:nvSpPr>
          <p:spPr bwMode="auto">
            <a:xfrm flipH="1">
              <a:off x="900113" y="333375"/>
              <a:ext cx="503237" cy="3167063"/>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81931" name="Line 10"/>
            <p:cNvSpPr>
              <a:spLocks noChangeShapeType="1"/>
            </p:cNvSpPr>
            <p:nvPr/>
          </p:nvSpPr>
          <p:spPr bwMode="auto">
            <a:xfrm>
              <a:off x="8316913" y="333375"/>
              <a:ext cx="287337" cy="3024188"/>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a:lstStyle/>
            <a:p>
              <a:endParaRPr lang="es-CL"/>
            </a:p>
          </p:txBody>
        </p:sp>
        <p:sp>
          <p:nvSpPr>
            <p:cNvPr id="81932" name="Oval 11"/>
            <p:cNvSpPr>
              <a:spLocks noChangeArrowheads="1"/>
            </p:cNvSpPr>
            <p:nvPr/>
          </p:nvSpPr>
          <p:spPr bwMode="auto">
            <a:xfrm>
              <a:off x="0" y="2921000"/>
              <a:ext cx="1763713" cy="990600"/>
            </a:xfrm>
            <a:prstGeom prst="ellipse">
              <a:avLst/>
            </a:prstGeom>
            <a:solidFill>
              <a:schemeClr val="accent2">
                <a:lumMod val="20000"/>
                <a:lumOff val="80000"/>
              </a:schemeClr>
            </a:solidFill>
            <a:ln w="76200">
              <a:solidFill>
                <a:schemeClr val="accent2"/>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_tradnl" altLang="es-CL" sz="2000" b="1">
                  <a:solidFill>
                    <a:srgbClr val="000099"/>
                  </a:solidFill>
                  <a:latin typeface="Arial Unicode MS" panose="020B0604020202020204" pitchFamily="34" charset="-128"/>
                  <a:cs typeface="Arial" panose="020B0604020202020204" pitchFamily="34" charset="0"/>
                </a:rPr>
                <a:t>Factores de</a:t>
              </a:r>
            </a:p>
            <a:p>
              <a:pPr algn="ctr" eaLnBrk="1" hangingPunct="1">
                <a:spcBef>
                  <a:spcPct val="0"/>
                </a:spcBef>
                <a:buFontTx/>
                <a:buNone/>
              </a:pPr>
              <a:r>
                <a:rPr lang="es-ES_tradnl" altLang="es-CL" sz="2000" b="1">
                  <a:solidFill>
                    <a:srgbClr val="000099"/>
                  </a:solidFill>
                  <a:latin typeface="Arial Unicode MS" panose="020B0604020202020204" pitchFamily="34" charset="-128"/>
                  <a:cs typeface="Arial" panose="020B0604020202020204" pitchFamily="34" charset="0"/>
                </a:rPr>
                <a:t> riesgo</a:t>
              </a:r>
            </a:p>
          </p:txBody>
        </p:sp>
        <p:sp>
          <p:nvSpPr>
            <p:cNvPr id="81933" name="Oval 12"/>
            <p:cNvSpPr>
              <a:spLocks noChangeArrowheads="1"/>
            </p:cNvSpPr>
            <p:nvPr/>
          </p:nvSpPr>
          <p:spPr bwMode="auto">
            <a:xfrm>
              <a:off x="7467601" y="3136900"/>
              <a:ext cx="1676400" cy="919163"/>
            </a:xfrm>
            <a:prstGeom prst="ellipse">
              <a:avLst/>
            </a:prstGeom>
            <a:solidFill>
              <a:schemeClr val="accent2">
                <a:lumMod val="20000"/>
                <a:lumOff val="80000"/>
              </a:schemeClr>
            </a:solidFill>
            <a:ln w="76200">
              <a:solidFill>
                <a:schemeClr val="accent2"/>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ES_tradnl" altLang="es-CL" sz="2000" b="1" dirty="0">
                  <a:solidFill>
                    <a:srgbClr val="000099"/>
                  </a:solidFill>
                  <a:latin typeface="Arial Unicode MS" panose="020B0604020202020204" pitchFamily="34" charset="-128"/>
                  <a:cs typeface="Arial" panose="020B0604020202020204" pitchFamily="34" charset="0"/>
                </a:rPr>
                <a:t>Factores de</a:t>
              </a:r>
            </a:p>
            <a:p>
              <a:pPr algn="ctr" eaLnBrk="1" hangingPunct="1">
                <a:spcBef>
                  <a:spcPct val="0"/>
                </a:spcBef>
                <a:buFontTx/>
                <a:buNone/>
              </a:pPr>
              <a:r>
                <a:rPr lang="es-ES_tradnl" altLang="es-CL" sz="2000" b="1" dirty="0">
                  <a:solidFill>
                    <a:srgbClr val="000099"/>
                  </a:solidFill>
                  <a:latin typeface="Arial Unicode MS" panose="020B0604020202020204" pitchFamily="34" charset="-128"/>
                  <a:cs typeface="Arial" panose="020B0604020202020204" pitchFamily="34" charset="0"/>
                </a:rPr>
                <a:t> protección</a:t>
              </a:r>
            </a:p>
          </p:txBody>
        </p:sp>
      </p:grpSp>
    </p:spTree>
    <p:extLst>
      <p:ext uri="{BB962C8B-B14F-4D97-AF65-F5344CB8AC3E}">
        <p14:creationId xmlns:p14="http://schemas.microsoft.com/office/powerpoint/2010/main" val="31650565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Marcador de contenido 2"/>
          <p:cNvSpPr>
            <a:spLocks noGrp="1"/>
          </p:cNvSpPr>
          <p:nvPr>
            <p:ph idx="1"/>
          </p:nvPr>
        </p:nvSpPr>
        <p:spPr>
          <a:xfrm>
            <a:off x="1862138" y="339726"/>
            <a:ext cx="8348662" cy="6126163"/>
          </a:xfrm>
          <a:solidFill>
            <a:schemeClr val="bg1"/>
          </a:solidFill>
        </p:spPr>
        <p:txBody>
          <a:bodyPr/>
          <a:lstStyle/>
          <a:p>
            <a:pPr marL="150813" lvl="1" indent="0">
              <a:buNone/>
            </a:pPr>
            <a:r>
              <a:rPr lang="es-CL" altLang="es-CL" sz="3300" b="1">
                <a:solidFill>
                  <a:schemeClr val="accent2"/>
                </a:solidFill>
              </a:rPr>
              <a:t>         </a:t>
            </a:r>
            <a:r>
              <a:rPr lang="es-CL" altLang="es-CL" sz="3300" b="1">
                <a:solidFill>
                  <a:srgbClr val="000066"/>
                </a:solidFill>
              </a:rPr>
              <a:t>¿ COMO PREGUNTAR? </a:t>
            </a:r>
          </a:p>
          <a:p>
            <a:pPr marL="150813" lvl="1" indent="0" algn="ctr">
              <a:buNone/>
            </a:pPr>
            <a:r>
              <a:rPr lang="es-CL" altLang="es-CL" smtClean="0">
                <a:solidFill>
                  <a:srgbClr val="000066"/>
                </a:solidFill>
              </a:rPr>
              <a:t>LINEAMIENTOS GENERALES PARA  TODA CONDUCTA  DE RIESGO y PROTECCIÓN </a:t>
            </a:r>
          </a:p>
          <a:p>
            <a:pPr marL="0" indent="0">
              <a:buNone/>
            </a:pPr>
            <a:endParaRPr lang="es-CL" altLang="es-CL" smtClean="0"/>
          </a:p>
        </p:txBody>
      </p:sp>
      <p:sp>
        <p:nvSpPr>
          <p:cNvPr id="4" name="Llamada ovalada 3"/>
          <p:cNvSpPr/>
          <p:nvPr/>
        </p:nvSpPr>
        <p:spPr>
          <a:xfrm>
            <a:off x="1861624" y="2057400"/>
            <a:ext cx="3167576" cy="1524000"/>
          </a:xfrm>
          <a:prstGeom prst="wedgeEllipseCallout">
            <a:avLst>
              <a:gd name="adj1" fmla="val 80303"/>
              <a:gd name="adj2" fmla="val 77307"/>
            </a:avLst>
          </a:prstGeom>
          <a:solidFill>
            <a:srgbClr val="00006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CL" dirty="0">
              <a:solidFill>
                <a:srgbClr val="C00000"/>
              </a:solidFill>
            </a:endParaRPr>
          </a:p>
          <a:p>
            <a:pPr>
              <a:defRPr/>
            </a:pPr>
            <a:r>
              <a:rPr lang="es-CL" b="1" dirty="0">
                <a:solidFill>
                  <a:schemeClr val="bg1"/>
                </a:solidFill>
              </a:rPr>
              <a:t>NO SOLO LO QUE HACE, SINO LO “ QUE OPINA” Y “OPINAN</a:t>
            </a:r>
            <a:r>
              <a:rPr lang="es-CL" b="1" dirty="0">
                <a:solidFill>
                  <a:schemeClr val="tx1"/>
                </a:solidFill>
              </a:rPr>
              <a:t>”</a:t>
            </a:r>
          </a:p>
        </p:txBody>
      </p:sp>
      <p:sp>
        <p:nvSpPr>
          <p:cNvPr id="5" name="Llamada ovalada 4"/>
          <p:cNvSpPr/>
          <p:nvPr/>
        </p:nvSpPr>
        <p:spPr>
          <a:xfrm>
            <a:off x="1861624" y="4263962"/>
            <a:ext cx="2543615" cy="1298638"/>
          </a:xfrm>
          <a:prstGeom prst="wedgeEllipseCallout">
            <a:avLst>
              <a:gd name="adj1" fmla="val 89649"/>
              <a:gd name="adj2" fmla="val -25128"/>
            </a:avLst>
          </a:prstGeom>
          <a:solidFill>
            <a:srgbClr val="00006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b="1" dirty="0"/>
              <a:t>NO SOLO LO QUE HACE SINO “LO QUE HACEN” </a:t>
            </a:r>
          </a:p>
        </p:txBody>
      </p:sp>
      <p:sp>
        <p:nvSpPr>
          <p:cNvPr id="6" name="Llamada ovalada 5"/>
          <p:cNvSpPr/>
          <p:nvPr/>
        </p:nvSpPr>
        <p:spPr>
          <a:xfrm>
            <a:off x="7128218" y="2057401"/>
            <a:ext cx="2762543" cy="1828800"/>
          </a:xfrm>
          <a:prstGeom prst="wedgeEllipseCallout">
            <a:avLst>
              <a:gd name="adj1" fmla="val -80490"/>
              <a:gd name="adj2" fmla="val 66010"/>
            </a:avLst>
          </a:prstGeom>
          <a:solidFill>
            <a:srgbClr val="00006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CL" dirty="0">
              <a:solidFill>
                <a:schemeClr val="bg1"/>
              </a:solidFill>
            </a:endParaRPr>
          </a:p>
          <a:p>
            <a:pPr>
              <a:defRPr/>
            </a:pPr>
            <a:r>
              <a:rPr lang="es-CL" b="1" dirty="0">
                <a:solidFill>
                  <a:schemeClr val="bg1"/>
                </a:solidFill>
              </a:rPr>
              <a:t>NO SOLO LO QUE HACE, SINO LO “ QUE  SABE”</a:t>
            </a:r>
          </a:p>
        </p:txBody>
      </p:sp>
      <p:sp>
        <p:nvSpPr>
          <p:cNvPr id="7" name="Llamada ovalada 6"/>
          <p:cNvSpPr/>
          <p:nvPr/>
        </p:nvSpPr>
        <p:spPr>
          <a:xfrm>
            <a:off x="7688286" y="4114800"/>
            <a:ext cx="2781448" cy="1539964"/>
          </a:xfrm>
          <a:prstGeom prst="wedgeEllipseCallout">
            <a:avLst>
              <a:gd name="adj1" fmla="val -100301"/>
              <a:gd name="adj2" fmla="val -34079"/>
            </a:avLst>
          </a:prstGeom>
          <a:solidFill>
            <a:srgbClr val="00006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b="1" dirty="0"/>
              <a:t>NO SOLO LO QUE HACE SINO “LO QUE  PROYECTA HACER”</a:t>
            </a:r>
          </a:p>
        </p:txBody>
      </p:sp>
      <p:sp>
        <p:nvSpPr>
          <p:cNvPr id="8" name="Llamada ovalada 7"/>
          <p:cNvSpPr/>
          <p:nvPr/>
        </p:nvSpPr>
        <p:spPr>
          <a:xfrm>
            <a:off x="4725280" y="5096901"/>
            <a:ext cx="2742321" cy="1547581"/>
          </a:xfrm>
          <a:prstGeom prst="wedgeEllipseCallout">
            <a:avLst>
              <a:gd name="adj1" fmla="val -4248"/>
              <a:gd name="adj2" fmla="val -92540"/>
            </a:avLst>
          </a:prstGeom>
          <a:solidFill>
            <a:srgbClr val="00006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b="1" dirty="0">
                <a:solidFill>
                  <a:schemeClr val="bg1"/>
                </a:solidFill>
              </a:rPr>
              <a:t>NO SOLO LO QUE VA A HACER SINO  “COMO LO HARÁ” </a:t>
            </a:r>
          </a:p>
        </p:txBody>
      </p:sp>
      <p:pic>
        <p:nvPicPr>
          <p:cNvPr id="9" name="Imagen 8"/>
          <p:cNvPicPr>
            <a:picLocks noChangeAspect="1"/>
          </p:cNvPicPr>
          <p:nvPr/>
        </p:nvPicPr>
        <p:blipFill rotWithShape="1">
          <a:blip r:embed="rId3" cstate="print">
            <a:extLst>
              <a:ext uri="{28A0092B-C50C-407E-A947-70E740481C1C}">
                <a14:useLocalDpi xmlns:a14="http://schemas.microsoft.com/office/drawing/2010/main" val="0"/>
              </a:ext>
            </a:extLst>
          </a:blip>
          <a:srcRect r="9829" b="6278"/>
          <a:stretch/>
        </p:blipFill>
        <p:spPr>
          <a:xfrm>
            <a:off x="4664173" y="3402080"/>
            <a:ext cx="2205111" cy="1522004"/>
          </a:xfrm>
          <a:prstGeom prst="ellipse">
            <a:avLst/>
          </a:prstGeom>
          <a:ln>
            <a:noFill/>
          </a:ln>
          <a:effectLst>
            <a:softEdge rad="112500"/>
          </a:effectLst>
        </p:spPr>
      </p:pic>
    </p:spTree>
    <p:extLst>
      <p:ext uri="{BB962C8B-B14F-4D97-AF65-F5344CB8AC3E}">
        <p14:creationId xmlns:p14="http://schemas.microsoft.com/office/powerpoint/2010/main" val="11669154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1688716137"/>
              </p:ext>
            </p:extLst>
          </p:nvPr>
        </p:nvGraphicFramePr>
        <p:xfrm>
          <a:off x="1999279" y="1766805"/>
          <a:ext cx="8663554" cy="4541004"/>
        </p:xfrm>
        <a:graphic>
          <a:graphicData uri="http://schemas.openxmlformats.org/drawingml/2006/table">
            <a:tbl>
              <a:tblPr firstRow="1" firstCol="1" lastRow="1" lastCol="1" bandRow="1" bandCol="1">
                <a:tableStyleId>{5C22544A-7EE6-4342-B048-85BDC9FD1C3A}</a:tableStyleId>
              </a:tblPr>
              <a:tblGrid>
                <a:gridCol w="2164769"/>
                <a:gridCol w="2066269"/>
                <a:gridCol w="2417736"/>
                <a:gridCol w="2014780"/>
              </a:tblGrid>
              <a:tr h="756834">
                <a:tc>
                  <a:txBody>
                    <a:bodyPr/>
                    <a:lstStyle/>
                    <a:p>
                      <a:pPr algn="just">
                        <a:spcAft>
                          <a:spcPts val="0"/>
                        </a:spcAft>
                        <a:tabLst>
                          <a:tab pos="3314700" algn="l"/>
                        </a:tabLst>
                      </a:pPr>
                      <a:r>
                        <a:rPr lang="es-ES" sz="1200" dirty="0">
                          <a:effectLst/>
                        </a:rPr>
                        <a:t> </a:t>
                      </a:r>
                      <a:endParaRPr lang="es-CL" sz="12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lgn="just">
                        <a:spcAft>
                          <a:spcPts val="0"/>
                        </a:spcAft>
                        <a:tabLst>
                          <a:tab pos="3314700" algn="l"/>
                        </a:tabLst>
                      </a:pPr>
                      <a:r>
                        <a:rPr lang="es-ES" sz="1800" dirty="0">
                          <a:effectLst/>
                        </a:rPr>
                        <a:t> Edad  </a:t>
                      </a:r>
                      <a:endParaRPr lang="es-CL" sz="1800" dirty="0">
                        <a:effectLst/>
                      </a:endParaRPr>
                    </a:p>
                    <a:p>
                      <a:pPr algn="just">
                        <a:spcAft>
                          <a:spcPts val="0"/>
                        </a:spcAft>
                        <a:tabLst>
                          <a:tab pos="3314700" algn="l"/>
                        </a:tabLst>
                      </a:pPr>
                      <a:r>
                        <a:rPr lang="es-ES" sz="1800" dirty="0">
                          <a:effectLst/>
                        </a:rPr>
                        <a:t> Límite Inferior</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lgn="just">
                        <a:spcAft>
                          <a:spcPts val="0"/>
                        </a:spcAft>
                        <a:tabLst>
                          <a:tab pos="3314700" algn="l"/>
                        </a:tabLst>
                      </a:pPr>
                      <a:r>
                        <a:rPr lang="es-ES" sz="1800" dirty="0">
                          <a:effectLst/>
                        </a:rPr>
                        <a:t>Edad </a:t>
                      </a:r>
                      <a:endParaRPr lang="es-CL" sz="1800" dirty="0">
                        <a:effectLst/>
                      </a:endParaRPr>
                    </a:p>
                    <a:p>
                      <a:pPr algn="just">
                        <a:spcAft>
                          <a:spcPts val="0"/>
                        </a:spcAft>
                        <a:tabLst>
                          <a:tab pos="3314700" algn="l"/>
                        </a:tabLst>
                      </a:pPr>
                      <a:r>
                        <a:rPr lang="es-ES" sz="1800" dirty="0">
                          <a:effectLst/>
                        </a:rPr>
                        <a:t> Limite Superior</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lgn="just">
                        <a:spcAft>
                          <a:spcPts val="0"/>
                        </a:spcAft>
                        <a:tabLst>
                          <a:tab pos="3314700" algn="l"/>
                        </a:tabLst>
                      </a:pPr>
                      <a:r>
                        <a:rPr lang="es-ES" sz="1800" dirty="0">
                          <a:effectLst/>
                        </a:rPr>
                        <a:t>Edad Promedio</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r>
              <a:tr h="756834">
                <a:tc>
                  <a:txBody>
                    <a:bodyPr/>
                    <a:lstStyle/>
                    <a:p>
                      <a:pPr algn="just">
                        <a:spcAft>
                          <a:spcPts val="0"/>
                        </a:spcAft>
                        <a:tabLst>
                          <a:tab pos="3314700" algn="l"/>
                        </a:tabLst>
                      </a:pPr>
                      <a:r>
                        <a:rPr lang="es-ES" sz="1800" dirty="0">
                          <a:effectLst/>
                        </a:rPr>
                        <a:t>Botón Mamario</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spcAft>
                          <a:spcPts val="0"/>
                        </a:spcAft>
                        <a:tabLst>
                          <a:tab pos="3314700" algn="l"/>
                        </a:tabLst>
                      </a:pPr>
                      <a:r>
                        <a:rPr lang="es-ES" sz="2400" b="1" dirty="0">
                          <a:solidFill>
                            <a:schemeClr val="tx1"/>
                          </a:solidFill>
                          <a:effectLst/>
                        </a:rPr>
                        <a:t>8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tabLst>
                          <a:tab pos="3314700" algn="l"/>
                        </a:tabLst>
                      </a:pPr>
                      <a:r>
                        <a:rPr lang="es-ES" sz="2400" b="1">
                          <a:solidFill>
                            <a:schemeClr val="tx1"/>
                          </a:solidFill>
                          <a:effectLst/>
                        </a:rPr>
                        <a:t> 13 años</a:t>
                      </a:r>
                      <a:endParaRPr lang="es-CL"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tabLst>
                          <a:tab pos="3314700" algn="l"/>
                        </a:tabLst>
                      </a:pPr>
                      <a:r>
                        <a:rPr lang="es-ES" sz="2400" b="1" dirty="0">
                          <a:solidFill>
                            <a:schemeClr val="tx1"/>
                          </a:solidFill>
                          <a:effectLst/>
                        </a:rPr>
                        <a:t>10.5 (9.9*)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r>
              <a:tr h="378417">
                <a:tc>
                  <a:txBody>
                    <a:bodyPr/>
                    <a:lstStyle/>
                    <a:p>
                      <a:pPr algn="just">
                        <a:spcAft>
                          <a:spcPts val="0"/>
                        </a:spcAft>
                        <a:tabLst>
                          <a:tab pos="3314700" algn="l"/>
                        </a:tabLst>
                      </a:pPr>
                      <a:r>
                        <a:rPr lang="es-ES" sz="1800" dirty="0">
                          <a:effectLst/>
                        </a:rPr>
                        <a:t>Vello </a:t>
                      </a:r>
                      <a:r>
                        <a:rPr lang="es-ES" sz="1800" dirty="0" smtClean="0">
                          <a:effectLst/>
                        </a:rPr>
                        <a:t>Púbico</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lgn="just">
                        <a:spcAft>
                          <a:spcPts val="0"/>
                        </a:spcAft>
                        <a:tabLst>
                          <a:tab pos="3314700" algn="l"/>
                        </a:tabLst>
                      </a:pPr>
                      <a:r>
                        <a:rPr lang="es-ES" sz="2400" b="1" dirty="0">
                          <a:solidFill>
                            <a:schemeClr val="tx1"/>
                          </a:solidFill>
                          <a:effectLst/>
                        </a:rPr>
                        <a:t>9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tabLst>
                          <a:tab pos="3314700" algn="l"/>
                        </a:tabLst>
                      </a:pPr>
                      <a:r>
                        <a:rPr lang="es-ES" sz="2400" b="1" dirty="0">
                          <a:solidFill>
                            <a:schemeClr val="tx1"/>
                          </a:solidFill>
                          <a:effectLst/>
                        </a:rPr>
                        <a:t>13.5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spcAft>
                          <a:spcPts val="0"/>
                        </a:spcAft>
                        <a:tabLst>
                          <a:tab pos="3314700" algn="l"/>
                        </a:tabLst>
                      </a:pPr>
                      <a:r>
                        <a:rPr lang="es-ES" sz="2400" b="1" dirty="0">
                          <a:solidFill>
                            <a:schemeClr val="tx1"/>
                          </a:solidFill>
                          <a:effectLst/>
                        </a:rPr>
                        <a:t>11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r>
              <a:tr h="378417">
                <a:tc>
                  <a:txBody>
                    <a:bodyPr/>
                    <a:lstStyle/>
                    <a:p>
                      <a:pPr algn="just">
                        <a:spcAft>
                          <a:spcPts val="0"/>
                        </a:spcAft>
                        <a:tabLst>
                          <a:tab pos="3314700" algn="l"/>
                        </a:tabLst>
                      </a:pPr>
                      <a:r>
                        <a:rPr lang="es-ES" sz="1800" dirty="0">
                          <a:effectLst/>
                        </a:rPr>
                        <a:t> </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lgn="just">
                        <a:spcAft>
                          <a:spcPts val="0"/>
                        </a:spcAft>
                        <a:tabLst>
                          <a:tab pos="3314700" algn="l"/>
                        </a:tabLst>
                      </a:pPr>
                      <a:r>
                        <a:rPr lang="es-ES" sz="2400" b="1" dirty="0">
                          <a:solidFill>
                            <a:schemeClr val="tx1"/>
                          </a:solidFill>
                          <a:effectLst/>
                        </a:rPr>
                        <a:t> </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tabLst>
                          <a:tab pos="3314700" algn="l"/>
                        </a:tabLst>
                      </a:pPr>
                      <a:r>
                        <a:rPr lang="es-ES" sz="2400" b="1">
                          <a:solidFill>
                            <a:schemeClr val="tx1"/>
                          </a:solidFill>
                          <a:effectLst/>
                        </a:rPr>
                        <a:t> </a:t>
                      </a:r>
                      <a:endParaRPr lang="es-CL"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tabLst>
                          <a:tab pos="3314700" algn="l"/>
                        </a:tabLst>
                      </a:pPr>
                      <a:r>
                        <a:rPr lang="es-ES" sz="2400" b="1" dirty="0">
                          <a:solidFill>
                            <a:schemeClr val="tx1"/>
                          </a:solidFill>
                          <a:effectLst/>
                        </a:rPr>
                        <a:t> </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r>
              <a:tr h="378417">
                <a:tc>
                  <a:txBody>
                    <a:bodyPr/>
                    <a:lstStyle/>
                    <a:p>
                      <a:pPr algn="just">
                        <a:spcAft>
                          <a:spcPts val="0"/>
                        </a:spcAft>
                        <a:tabLst>
                          <a:tab pos="3314700" algn="l"/>
                        </a:tabLst>
                      </a:pPr>
                      <a:r>
                        <a:rPr lang="es-ES" sz="1800" dirty="0">
                          <a:effectLst/>
                        </a:rPr>
                        <a:t>Menarquia</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lgn="just">
                        <a:spcAft>
                          <a:spcPts val="0"/>
                        </a:spcAft>
                        <a:tabLst>
                          <a:tab pos="3314700" algn="l"/>
                        </a:tabLst>
                      </a:pPr>
                      <a:r>
                        <a:rPr lang="es-ES" sz="2400" b="1" dirty="0">
                          <a:solidFill>
                            <a:schemeClr val="tx1"/>
                          </a:solidFill>
                          <a:effectLst/>
                        </a:rPr>
                        <a:t>10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tabLst>
                          <a:tab pos="3314700" algn="l"/>
                        </a:tabLst>
                      </a:pPr>
                      <a:r>
                        <a:rPr lang="es-ES" sz="2400" b="1" dirty="0" smtClean="0">
                          <a:solidFill>
                            <a:schemeClr val="tx1"/>
                          </a:solidFill>
                          <a:effectLst/>
                        </a:rPr>
                        <a:t>15 años </a:t>
                      </a:r>
                    </a:p>
                  </a:txBody>
                  <a:tcPr marL="68580" marR="68580" marT="0" marB="0">
                    <a:solidFill>
                      <a:schemeClr val="accent2">
                        <a:lumMod val="20000"/>
                        <a:lumOff val="80000"/>
                      </a:schemeClr>
                    </a:solidFill>
                  </a:tcPr>
                </a:tc>
                <a:tc>
                  <a:txBody>
                    <a:bodyPr/>
                    <a:lstStyle/>
                    <a:p>
                      <a:pPr algn="just">
                        <a:spcAft>
                          <a:spcPts val="0"/>
                        </a:spcAft>
                        <a:tabLst>
                          <a:tab pos="3314700" algn="l"/>
                        </a:tabLst>
                      </a:pPr>
                      <a:r>
                        <a:rPr lang="es-ES" sz="2400" b="1" dirty="0">
                          <a:solidFill>
                            <a:schemeClr val="tx1"/>
                          </a:solidFill>
                          <a:effectLst/>
                        </a:rPr>
                        <a:t>12.6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r>
              <a:tr h="756834">
                <a:tc>
                  <a:txBody>
                    <a:bodyPr/>
                    <a:lstStyle/>
                    <a:p>
                      <a:pPr algn="just">
                        <a:spcAft>
                          <a:spcPts val="0"/>
                        </a:spcAft>
                        <a:tabLst>
                          <a:tab pos="3314700" algn="l"/>
                        </a:tabLst>
                      </a:pPr>
                      <a:r>
                        <a:rPr lang="es-ES" sz="1800" dirty="0">
                          <a:effectLst/>
                        </a:rPr>
                        <a:t>Inicio de Aumento talla</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lgn="just">
                        <a:spcAft>
                          <a:spcPts val="0"/>
                        </a:spcAft>
                        <a:tabLst>
                          <a:tab pos="3314700" algn="l"/>
                        </a:tabLst>
                      </a:pPr>
                      <a:r>
                        <a:rPr lang="es-ES" sz="2400" b="1">
                          <a:solidFill>
                            <a:schemeClr val="tx1"/>
                          </a:solidFill>
                          <a:effectLst/>
                        </a:rPr>
                        <a:t> </a:t>
                      </a:r>
                      <a:endParaRPr lang="es-CL" sz="2400" b="1">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tabLst>
                          <a:tab pos="3314700" algn="l"/>
                        </a:tabLst>
                      </a:pPr>
                      <a:r>
                        <a:rPr lang="es-ES" sz="2400" b="1" dirty="0">
                          <a:solidFill>
                            <a:schemeClr val="tx1"/>
                          </a:solidFill>
                          <a:effectLst/>
                        </a:rPr>
                        <a:t> </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spcAft>
                          <a:spcPts val="0"/>
                        </a:spcAft>
                        <a:tabLst>
                          <a:tab pos="3314700" algn="l"/>
                        </a:tabLst>
                      </a:pPr>
                      <a:r>
                        <a:rPr lang="es-ES" sz="2400" b="1" dirty="0">
                          <a:solidFill>
                            <a:schemeClr val="tx1"/>
                          </a:solidFill>
                          <a:effectLst/>
                        </a:rPr>
                        <a:t>9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r>
              <a:tr h="1135251">
                <a:tc>
                  <a:txBody>
                    <a:bodyPr/>
                    <a:lstStyle/>
                    <a:p>
                      <a:pPr algn="just">
                        <a:spcAft>
                          <a:spcPts val="0"/>
                        </a:spcAft>
                        <a:tabLst>
                          <a:tab pos="3314700" algn="l"/>
                        </a:tabLst>
                      </a:pPr>
                      <a:r>
                        <a:rPr lang="es-ES" sz="1800" dirty="0">
                          <a:effectLst/>
                        </a:rPr>
                        <a:t>Peak Crecimiento en Talla</a:t>
                      </a:r>
                      <a:endParaRPr lang="es-CL" sz="1800" dirty="0">
                        <a:effectLst/>
                        <a:latin typeface="Times New Roman" panose="02020603050405020304" pitchFamily="18" charset="0"/>
                        <a:ea typeface="Times New Roman" panose="02020603050405020304" pitchFamily="18" charset="0"/>
                      </a:endParaRPr>
                    </a:p>
                  </a:txBody>
                  <a:tcPr marL="68580" marR="68580" marT="0" marB="0">
                    <a:solidFill>
                      <a:schemeClr val="accent2"/>
                    </a:solidFill>
                  </a:tcPr>
                </a:tc>
                <a:tc>
                  <a:txBody>
                    <a:bodyPr/>
                    <a:lstStyle/>
                    <a:p>
                      <a:pPr algn="just">
                        <a:spcAft>
                          <a:spcPts val="0"/>
                        </a:spcAft>
                        <a:tabLst>
                          <a:tab pos="3314700" algn="l"/>
                        </a:tabLst>
                      </a:pPr>
                      <a:r>
                        <a:rPr lang="es-ES" sz="2400" b="1" dirty="0">
                          <a:solidFill>
                            <a:schemeClr val="tx1"/>
                          </a:solidFill>
                          <a:effectLst/>
                        </a:rPr>
                        <a:t>10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spcAft>
                          <a:spcPts val="0"/>
                        </a:spcAft>
                        <a:tabLst>
                          <a:tab pos="3314700" algn="l"/>
                        </a:tabLst>
                      </a:pPr>
                      <a:r>
                        <a:rPr lang="es-ES" sz="2400" b="1" dirty="0">
                          <a:solidFill>
                            <a:schemeClr val="tx1"/>
                          </a:solidFill>
                          <a:effectLst/>
                        </a:rPr>
                        <a:t>14.5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c>
                  <a:txBody>
                    <a:bodyPr/>
                    <a:lstStyle/>
                    <a:p>
                      <a:pPr algn="just">
                        <a:spcAft>
                          <a:spcPts val="0"/>
                        </a:spcAft>
                        <a:tabLst>
                          <a:tab pos="3314700" algn="l"/>
                        </a:tabLst>
                      </a:pPr>
                      <a:r>
                        <a:rPr lang="es-ES" sz="2400" b="1" dirty="0">
                          <a:solidFill>
                            <a:schemeClr val="tx1"/>
                          </a:solidFill>
                          <a:effectLst/>
                        </a:rPr>
                        <a:t>11.5 años</a:t>
                      </a:r>
                      <a:endParaRPr lang="es-CL" sz="2400" b="1"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solidFill>
                      <a:schemeClr val="accent2">
                        <a:lumMod val="20000"/>
                        <a:lumOff val="80000"/>
                      </a:schemeClr>
                    </a:solidFill>
                  </a:tcPr>
                </a:tc>
              </a:tr>
            </a:tbl>
          </a:graphicData>
        </a:graphic>
      </p:graphicFrame>
      <p:sp>
        <p:nvSpPr>
          <p:cNvPr id="2" name="CuadroTexto 1"/>
          <p:cNvSpPr txBox="1"/>
          <p:nvPr/>
        </p:nvSpPr>
        <p:spPr>
          <a:xfrm>
            <a:off x="1999279" y="1058919"/>
            <a:ext cx="4877328" cy="707886"/>
          </a:xfrm>
          <a:prstGeom prst="rect">
            <a:avLst/>
          </a:prstGeom>
          <a:noFill/>
        </p:spPr>
        <p:txBody>
          <a:bodyPr wrap="square" rtlCol="0">
            <a:spAutoFit/>
          </a:bodyPr>
          <a:lstStyle/>
          <a:p>
            <a:r>
              <a:rPr lang="es-CL" sz="4000" dirty="0" smtClean="0">
                <a:solidFill>
                  <a:srgbClr val="C00000"/>
                </a:solidFill>
              </a:rPr>
              <a:t>PUBERTAD MUJER</a:t>
            </a:r>
            <a:endParaRPr lang="es-CL" sz="4000" dirty="0">
              <a:solidFill>
                <a:srgbClr val="C00000"/>
              </a:solidFill>
            </a:endParaRPr>
          </a:p>
        </p:txBody>
      </p:sp>
    </p:spTree>
    <p:extLst>
      <p:ext uri="{BB962C8B-B14F-4D97-AF65-F5344CB8AC3E}">
        <p14:creationId xmlns:p14="http://schemas.microsoft.com/office/powerpoint/2010/main" val="931800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8"/>
          <p:cNvSpPr>
            <a:spLocks noChangeArrowheads="1"/>
          </p:cNvSpPr>
          <p:nvPr/>
        </p:nvSpPr>
        <p:spPr bwMode="auto">
          <a:xfrm>
            <a:off x="3417311" y="193964"/>
            <a:ext cx="5500254" cy="1050220"/>
          </a:xfrm>
          <a:prstGeom prst="rect">
            <a:avLst/>
          </a:prstGeom>
          <a:solidFill>
            <a:schemeClr val="accent2"/>
          </a:solidFill>
          <a:ln w="9525">
            <a:solidFill>
              <a:schemeClr val="tx1"/>
            </a:solidFill>
            <a:miter lim="800000"/>
            <a:headEnd/>
            <a:tailEnd/>
          </a:ln>
        </p:spPr>
        <p:txBody>
          <a:bodyPr anchor="ctr"/>
          <a:lstStyle/>
          <a:p>
            <a:pPr algn="ctr"/>
            <a:r>
              <a:rPr lang="es-CL" sz="4000" dirty="0" smtClean="0">
                <a:latin typeface="Tahoma" pitchFamily="34" charset="0"/>
              </a:rPr>
              <a:t>   </a:t>
            </a:r>
            <a:r>
              <a:rPr lang="es-CL" sz="4000" dirty="0" smtClean="0">
                <a:solidFill>
                  <a:schemeClr val="bg1"/>
                </a:solidFill>
                <a:latin typeface="Tahoma" pitchFamily="34" charset="0"/>
              </a:rPr>
              <a:t>Crecimiento en Talla Comparativo</a:t>
            </a:r>
            <a:endParaRPr lang="es-ES" sz="4000" dirty="0">
              <a:solidFill>
                <a:schemeClr val="bg1"/>
              </a:solidFill>
              <a:latin typeface="Tahoma" pitchFamily="34" charset="0"/>
            </a:endParaRPr>
          </a:p>
        </p:txBody>
      </p:sp>
      <p:graphicFrame>
        <p:nvGraphicFramePr>
          <p:cNvPr id="101421" name="Group 45"/>
          <p:cNvGraphicFramePr>
            <a:graphicFrameLocks noGrp="1"/>
          </p:cNvGraphicFramePr>
          <p:nvPr>
            <p:extLst>
              <p:ext uri="{D42A27DB-BD31-4B8C-83A1-F6EECF244321}">
                <p14:modId xmlns:p14="http://schemas.microsoft.com/office/powerpoint/2010/main" val="1316664168"/>
              </p:ext>
            </p:extLst>
          </p:nvPr>
        </p:nvGraphicFramePr>
        <p:xfrm>
          <a:off x="1762320" y="1393792"/>
          <a:ext cx="8810235" cy="5071776"/>
        </p:xfrm>
        <a:graphic>
          <a:graphicData uri="http://schemas.openxmlformats.org/drawingml/2006/table">
            <a:tbl>
              <a:tblPr/>
              <a:tblGrid>
                <a:gridCol w="2936745"/>
                <a:gridCol w="2936745"/>
                <a:gridCol w="2936745"/>
              </a:tblGrid>
              <a:tr h="61312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es-ES_tradnl" sz="2400" b="1" i="0" u="none" strike="noStrike" cap="none" normalizeH="0" baseline="0" dirty="0" smtClean="0">
                        <a:ln>
                          <a:noFill/>
                        </a:ln>
                        <a:solidFill>
                          <a:schemeClr val="tx1"/>
                        </a:solidFill>
                        <a:effectLst/>
                        <a:latin typeface="+mj-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tx1"/>
                          </a:solidFill>
                          <a:effectLst/>
                          <a:latin typeface="+mj-lt"/>
                        </a:rPr>
                        <a:t>Hombres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bg1"/>
                          </a:solidFill>
                          <a:effectLst/>
                          <a:latin typeface="+mj-lt"/>
                        </a:rPr>
                        <a:t>Mujeres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881766">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bg1"/>
                          </a:solidFill>
                          <a:effectLst/>
                          <a:latin typeface="+mj-lt"/>
                        </a:rPr>
                        <a:t>Velocidad </a:t>
                      </a:r>
                      <a:r>
                        <a:rPr kumimoji="0" lang="es-ES_tradnl" sz="2400" b="1" i="0" u="none" strike="noStrike" cap="none" normalizeH="0" baseline="0" dirty="0" err="1" smtClean="0">
                          <a:ln>
                            <a:noFill/>
                          </a:ln>
                          <a:solidFill>
                            <a:schemeClr val="bg1"/>
                          </a:solidFill>
                          <a:effectLst/>
                          <a:latin typeface="+mj-lt"/>
                        </a:rPr>
                        <a:t>Peak</a:t>
                      </a:r>
                      <a:endParaRPr kumimoji="0" lang="es-ES_tradnl" sz="2400" b="1" i="0" u="none" strike="noStrike" cap="none" normalizeH="0" baseline="0" dirty="0" smtClean="0">
                        <a:ln>
                          <a:noFill/>
                        </a:ln>
                        <a:solidFill>
                          <a:schemeClr val="bg1"/>
                        </a:solidFill>
                        <a:effectLst/>
                        <a:latin typeface="+mj-lt"/>
                        <a:cs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800" b="1" i="0" u="none" strike="noStrike" cap="none" normalizeH="0" baseline="0" dirty="0" smtClean="0">
                          <a:ln>
                            <a:noFill/>
                          </a:ln>
                          <a:solidFill>
                            <a:schemeClr val="tx1"/>
                          </a:solidFill>
                          <a:effectLst/>
                          <a:latin typeface="+mj-lt"/>
                        </a:rPr>
                        <a:t> 7-12cm/a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800" b="1" i="0" u="none" strike="noStrike" cap="none" normalizeH="0" baseline="0" dirty="0" smtClean="0">
                          <a:ln>
                            <a:noFill/>
                          </a:ln>
                          <a:solidFill>
                            <a:schemeClr val="tx1"/>
                          </a:solidFill>
                          <a:effectLst/>
                          <a:latin typeface="+mj-lt"/>
                        </a:rPr>
                        <a:t>8 – 9cm/a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127173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err="1" smtClean="0">
                          <a:ln>
                            <a:noFill/>
                          </a:ln>
                          <a:solidFill>
                            <a:schemeClr val="bg1"/>
                          </a:solidFill>
                          <a:effectLst/>
                          <a:latin typeface="+mj-lt"/>
                        </a:rPr>
                        <a:t>Tanner</a:t>
                      </a:r>
                      <a:r>
                        <a:rPr kumimoji="0" lang="es-ES_tradnl" sz="2400" b="1" i="0" u="none" strike="noStrike" cap="none" normalizeH="0" baseline="0" dirty="0" smtClean="0">
                          <a:ln>
                            <a:noFill/>
                          </a:ln>
                          <a:solidFill>
                            <a:schemeClr val="bg1"/>
                          </a:solidFill>
                          <a:effectLst/>
                          <a:latin typeface="+mj-lt"/>
                        </a:rPr>
                        <a:t> (</a:t>
                      </a:r>
                      <a:r>
                        <a:rPr kumimoji="0" lang="es-ES_tradnl" sz="2400" b="1" i="0" u="none" strike="noStrike" cap="none" normalizeH="0" baseline="0" dirty="0" err="1" smtClean="0">
                          <a:ln>
                            <a:noFill/>
                          </a:ln>
                          <a:solidFill>
                            <a:schemeClr val="bg1"/>
                          </a:solidFill>
                          <a:effectLst/>
                          <a:latin typeface="+mj-lt"/>
                        </a:rPr>
                        <a:t>Peak</a:t>
                      </a:r>
                      <a:r>
                        <a:rPr kumimoji="0" lang="es-ES_tradnl" sz="2400" b="1" i="0" u="none" strike="noStrike" cap="none" normalizeH="0" baseline="0" dirty="0" smtClean="0">
                          <a:ln>
                            <a:noFill/>
                          </a:ln>
                          <a:solidFill>
                            <a:schemeClr val="bg1"/>
                          </a:solidFill>
                          <a:effectLst/>
                          <a:latin typeface="+mj-lt"/>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es-ES_tradnl" sz="24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800" b="1" i="0" u="none" strike="noStrike" cap="none" normalizeH="0" baseline="0" dirty="0" smtClean="0">
                          <a:ln>
                            <a:noFill/>
                          </a:ln>
                          <a:solidFill>
                            <a:schemeClr val="tx1"/>
                          </a:solidFill>
                          <a:effectLst/>
                          <a:latin typeface="+mj-lt"/>
                        </a:rPr>
                        <a:t>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es-ES_tradnl" sz="2400" b="1" i="0" u="none" strike="noStrike" cap="none" normalizeH="0" baseline="0" dirty="0" smtClean="0">
                        <a:ln>
                          <a:noFill/>
                        </a:ln>
                        <a:solidFill>
                          <a:schemeClr val="tx1"/>
                        </a:solidFill>
                        <a:effectLst/>
                        <a:latin typeface="+mj-lt"/>
                      </a:endParaRPr>
                    </a:p>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800" b="1" i="0" u="none" strike="noStrike" cap="none" normalizeH="0" baseline="0" dirty="0" smtClean="0">
                          <a:ln>
                            <a:noFill/>
                          </a:ln>
                          <a:solidFill>
                            <a:schemeClr val="tx1"/>
                          </a:solidFill>
                          <a:effectLst/>
                          <a:latin typeface="+mj-lt"/>
                        </a:rPr>
                        <a:t>II a III</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1328064">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bg1"/>
                          </a:solidFill>
                          <a:effectLst/>
                          <a:latin typeface="+mj-lt"/>
                        </a:rPr>
                        <a:t>Edad promedio</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err="1" smtClean="0">
                          <a:ln>
                            <a:noFill/>
                          </a:ln>
                          <a:solidFill>
                            <a:schemeClr val="bg1"/>
                          </a:solidFill>
                          <a:effectLst/>
                          <a:latin typeface="+mj-lt"/>
                        </a:rPr>
                        <a:t>Peak</a:t>
                      </a:r>
                      <a:endParaRPr kumimoji="0" lang="es-ES_tradnl" sz="2400" b="1" i="0" u="none" strike="noStrike" cap="none" normalizeH="0" baseline="0" dirty="0" smtClean="0">
                        <a:ln>
                          <a:noFill/>
                        </a:ln>
                        <a:solidFill>
                          <a:schemeClr val="bg1"/>
                        </a:solidFill>
                        <a:effectLst/>
                        <a:latin typeface="+mj-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tx1"/>
                          </a:solidFill>
                          <a:effectLst/>
                          <a:latin typeface="+mj-lt"/>
                        </a:rPr>
                        <a:t>14 años</a:t>
                      </a:r>
                    </a:p>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tx1"/>
                          </a:solidFill>
                          <a:effectLst/>
                          <a:latin typeface="+mj-lt"/>
                        </a:rPr>
                        <a:t>1 a 2 años post salto testicular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tx1"/>
                          </a:solidFill>
                          <a:effectLst/>
                          <a:latin typeface="+mj-lt"/>
                        </a:rPr>
                        <a:t>10 años</a:t>
                      </a:r>
                    </a:p>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tx1"/>
                          </a:solidFill>
                          <a:effectLst/>
                          <a:latin typeface="+mj-lt"/>
                        </a:rPr>
                        <a:t>6 a 12m antes de menarquia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r h="977091">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bg1"/>
                          </a:solidFill>
                          <a:effectLst/>
                          <a:latin typeface="+mj-lt"/>
                        </a:rPr>
                        <a:t>Cese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tx1"/>
                          </a:solidFill>
                          <a:effectLst/>
                          <a:latin typeface="+mj-lt"/>
                        </a:rPr>
                        <a:t>16 a 18 años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_tradnl" sz="2400" b="1" i="0" u="none" strike="noStrike" cap="none" normalizeH="0" baseline="0" dirty="0" smtClean="0">
                          <a:ln>
                            <a:noFill/>
                          </a:ln>
                          <a:solidFill>
                            <a:schemeClr val="tx1"/>
                          </a:solidFill>
                          <a:effectLst/>
                          <a:latin typeface="+mj-lt"/>
                        </a:rPr>
                        <a:t>15 años de edad ósea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r>
            </a:tbl>
          </a:graphicData>
        </a:graphic>
      </p:graphicFrame>
      <p:sp>
        <p:nvSpPr>
          <p:cNvPr id="10271" name="Rectangle 46"/>
          <p:cNvSpPr>
            <a:spLocks noChangeArrowheads="1"/>
          </p:cNvSpPr>
          <p:nvPr/>
        </p:nvSpPr>
        <p:spPr bwMode="auto">
          <a:xfrm>
            <a:off x="4352492" y="1838903"/>
            <a:ext cx="3960812" cy="2222500"/>
          </a:xfrm>
          <a:prstGeom prst="rect">
            <a:avLst/>
          </a:prstGeom>
          <a:noFill/>
          <a:ln w="9525">
            <a:noFill/>
            <a:miter lim="800000"/>
            <a:headEnd/>
            <a:tailEnd/>
          </a:ln>
        </p:spPr>
        <p:txBody>
          <a:bodyPr/>
          <a:lstStyle/>
          <a:p>
            <a:pPr marL="342900" indent="-342900">
              <a:lnSpc>
                <a:spcPct val="80000"/>
              </a:lnSpc>
              <a:spcBef>
                <a:spcPct val="20000"/>
              </a:spcBef>
              <a:buClr>
                <a:schemeClr val="accent2"/>
              </a:buClr>
              <a:buSzPct val="75000"/>
              <a:buFont typeface="Wingdings" pitchFamily="2" charset="2"/>
              <a:buChar char="n"/>
            </a:pPr>
            <a:endParaRPr lang="es-ES" sz="2000" b="1" dirty="0">
              <a:latin typeface="Arial Narrow" pitchFamily="34" charset="0"/>
            </a:endParaRPr>
          </a:p>
        </p:txBody>
      </p:sp>
      <p:sp>
        <p:nvSpPr>
          <p:cNvPr id="2" name="Rectángulo 1"/>
          <p:cNvSpPr/>
          <p:nvPr/>
        </p:nvSpPr>
        <p:spPr>
          <a:xfrm>
            <a:off x="4682807" y="1972921"/>
            <a:ext cx="5889748" cy="8968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6" name="Rectángulo 5"/>
          <p:cNvSpPr/>
          <p:nvPr/>
        </p:nvSpPr>
        <p:spPr>
          <a:xfrm>
            <a:off x="4682807" y="4195421"/>
            <a:ext cx="5889748" cy="12761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Rectángulo 6"/>
          <p:cNvSpPr/>
          <p:nvPr/>
        </p:nvSpPr>
        <p:spPr>
          <a:xfrm>
            <a:off x="4682807" y="2835824"/>
            <a:ext cx="5889748" cy="13595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8" name="Rectángulo 7"/>
          <p:cNvSpPr/>
          <p:nvPr/>
        </p:nvSpPr>
        <p:spPr>
          <a:xfrm>
            <a:off x="4682807" y="5471590"/>
            <a:ext cx="5889748" cy="9839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3967753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4" presetClass="exit" presetSubtype="10" fill="hold" grpId="0" nodeType="clickEffect">
                                  <p:stCondLst>
                                    <p:cond delay="0"/>
                                  </p:stCondLst>
                                  <p:childTnLst>
                                    <p:animEffect transition="out" filter="randombar(horizontal)">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4" presetClass="exit" presetSubtype="10" fill="hold" grpId="0" nodeType="clickEffect">
                                  <p:stCondLst>
                                    <p:cond delay="0"/>
                                  </p:stCondLst>
                                  <p:childTnLst>
                                    <p:animEffect transition="out" filter="randombar(horizontal)">
                                      <p:cBhvr>
                                        <p:cTn id="16" dur="500"/>
                                        <p:tgtEl>
                                          <p:spTgt spid="7"/>
                                        </p:tgtEl>
                                      </p:cBhvr>
                                    </p:animEffect>
                                    <p:set>
                                      <p:cBhvr>
                                        <p:cTn id="17" dur="1" fill="hold">
                                          <p:stCondLst>
                                            <p:cond delay="499"/>
                                          </p:stCondLst>
                                        </p:cTn>
                                        <p:tgtEl>
                                          <p:spTgt spid="7"/>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4" presetClass="exit" presetSubtype="10" fill="hold" grpId="0" nodeType="clickEffect">
                                  <p:stCondLst>
                                    <p:cond delay="0"/>
                                  </p:stCondLst>
                                  <p:childTnLst>
                                    <p:animEffect transition="out" filter="randombar(horizontal)">
                                      <p:cBhvr>
                                        <p:cTn id="21" dur="500"/>
                                        <p:tgtEl>
                                          <p:spTgt spid="8"/>
                                        </p:tgtEl>
                                      </p:cBhvr>
                                    </p:animEffect>
                                    <p:set>
                                      <p:cBhvr>
                                        <p:cTn id="2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3"/>
          <a:stretch>
            <a:fillRect/>
          </a:stretch>
        </p:blipFill>
        <p:spPr>
          <a:xfrm>
            <a:off x="2057400" y="381001"/>
            <a:ext cx="7924800" cy="3224213"/>
          </a:xfrm>
          <a:solidFill>
            <a:srgbClr val="000000">
              <a:shade val="95000"/>
            </a:srgbClr>
          </a:solidFill>
          <a:ln w="444500" cap="sq">
            <a:solidFill>
              <a:srgbClr val="002060"/>
            </a:solidFill>
            <a:miter lim="800000"/>
          </a:ln>
          <a:effectLst>
            <a:outerShdw blurRad="254000" dist="190500" dir="2700000" sy="90000" algn="bl" rotWithShape="0">
              <a:srgbClr val="000000">
                <a:alpha val="40000"/>
              </a:srgbClr>
            </a:outerShdw>
          </a:effectLst>
        </p:spPr>
      </p:pic>
      <p:sp>
        <p:nvSpPr>
          <p:cNvPr id="67587" name="CuadroTexto 4"/>
          <p:cNvSpPr txBox="1">
            <a:spLocks noChangeArrowheads="1"/>
          </p:cNvSpPr>
          <p:nvPr/>
        </p:nvSpPr>
        <p:spPr bwMode="auto">
          <a:xfrm>
            <a:off x="4495800" y="3611563"/>
            <a:ext cx="23558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s-CL" altLang="es-CL" sz="1800" b="1">
                <a:solidFill>
                  <a:schemeClr val="bg1"/>
                </a:solidFill>
              </a:rPr>
              <a:t>App ANTHRO PLUS</a:t>
            </a:r>
          </a:p>
        </p:txBody>
      </p:sp>
      <p:pic>
        <p:nvPicPr>
          <p:cNvPr id="67588" name="Imagen 7"/>
          <p:cNvPicPr>
            <a:picLocks noChangeAspect="1"/>
          </p:cNvPicPr>
          <p:nvPr/>
        </p:nvPicPr>
        <p:blipFill>
          <a:blip r:embed="rId4">
            <a:extLst>
              <a:ext uri="{28A0092B-C50C-407E-A947-70E740481C1C}">
                <a14:useLocalDpi xmlns:a14="http://schemas.microsoft.com/office/drawing/2010/main" val="0"/>
              </a:ext>
            </a:extLst>
          </a:blip>
          <a:srcRect t="10179" b="5182"/>
          <a:stretch>
            <a:fillRect/>
          </a:stretch>
        </p:blipFill>
        <p:spPr bwMode="auto">
          <a:xfrm>
            <a:off x="1638301" y="4021138"/>
            <a:ext cx="4392613" cy="272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7589" name="Imagen 8"/>
          <p:cNvPicPr>
            <a:picLocks noChangeAspect="1"/>
          </p:cNvPicPr>
          <p:nvPr/>
        </p:nvPicPr>
        <p:blipFill>
          <a:blip r:embed="rId5">
            <a:extLst>
              <a:ext uri="{28A0092B-C50C-407E-A947-70E740481C1C}">
                <a14:useLocalDpi xmlns:a14="http://schemas.microsoft.com/office/drawing/2010/main" val="0"/>
              </a:ext>
            </a:extLst>
          </a:blip>
          <a:srcRect l="4140" t="16197" r="4140" b="7745"/>
          <a:stretch>
            <a:fillRect/>
          </a:stretch>
        </p:blipFill>
        <p:spPr bwMode="auto">
          <a:xfrm>
            <a:off x="6049964" y="4021138"/>
            <a:ext cx="4618037" cy="27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80250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ítulo 1"/>
          <p:cNvSpPr>
            <a:spLocks noGrp="1"/>
          </p:cNvSpPr>
          <p:nvPr>
            <p:ph type="title"/>
          </p:nvPr>
        </p:nvSpPr>
        <p:spPr>
          <a:xfrm>
            <a:off x="1798320" y="0"/>
            <a:ext cx="8229600" cy="876675"/>
          </a:xfrm>
          <a:solidFill>
            <a:schemeClr val="bg1"/>
          </a:solidFill>
        </p:spPr>
        <p:txBody>
          <a:bodyPr/>
          <a:lstStyle/>
          <a:p>
            <a:r>
              <a:rPr lang="es-CL" altLang="es-CL" sz="2800" b="1" dirty="0">
                <a:solidFill>
                  <a:srgbClr val="C00000"/>
                </a:solidFill>
              </a:rPr>
              <a:t>MODIFICAR SEGÚN EDAD BIOLÓGICA HASTA 15 AÑOS en MUJER y 16 AÑOS en HOMBRES</a:t>
            </a:r>
          </a:p>
        </p:txBody>
      </p:sp>
      <p:pic>
        <p:nvPicPr>
          <p:cNvPr id="69635" name="Imagen 3"/>
          <p:cNvPicPr>
            <a:picLocks noChangeAspect="1"/>
          </p:cNvPicPr>
          <p:nvPr/>
        </p:nvPicPr>
        <p:blipFill>
          <a:blip r:embed="rId2">
            <a:extLst>
              <a:ext uri="{28A0092B-C50C-407E-A947-70E740481C1C}">
                <a14:useLocalDpi xmlns:a14="http://schemas.microsoft.com/office/drawing/2010/main" val="0"/>
              </a:ext>
            </a:extLst>
          </a:blip>
          <a:srcRect l="14999" t="18727" r="17500"/>
          <a:stretch>
            <a:fillRect/>
          </a:stretch>
        </p:blipFill>
        <p:spPr bwMode="auto">
          <a:xfrm>
            <a:off x="1798320" y="876675"/>
            <a:ext cx="8900160" cy="57109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0564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5678" name="Group 30"/>
          <p:cNvGraphicFramePr>
            <a:graphicFrameLocks noGrp="1"/>
          </p:cNvGraphicFramePr>
          <p:nvPr>
            <p:ph type="tbl" idx="1"/>
            <p:extLst>
              <p:ext uri="{D42A27DB-BD31-4B8C-83A1-F6EECF244321}">
                <p14:modId xmlns:p14="http://schemas.microsoft.com/office/powerpoint/2010/main" val="3724443918"/>
              </p:ext>
            </p:extLst>
          </p:nvPr>
        </p:nvGraphicFramePr>
        <p:xfrm>
          <a:off x="1213359" y="911656"/>
          <a:ext cx="9712658" cy="5441827"/>
        </p:xfrm>
        <a:graphic>
          <a:graphicData uri="http://schemas.openxmlformats.org/drawingml/2006/table">
            <a:tbl>
              <a:tblPr/>
              <a:tblGrid>
                <a:gridCol w="2352916"/>
                <a:gridCol w="2504273"/>
                <a:gridCol w="2476754"/>
                <a:gridCol w="2378715"/>
              </a:tblGrid>
              <a:tr h="629481">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es-ES_tradnl" sz="2400" b="0" i="0" u="none" strike="noStrike" cap="none" normalizeH="0" baseline="0" dirty="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2000" b="1" i="0" u="none" strike="noStrike" cap="none" normalizeH="0" baseline="0" dirty="0" smtClean="0">
                          <a:ln>
                            <a:noFill/>
                          </a:ln>
                          <a:solidFill>
                            <a:schemeClr val="bg1"/>
                          </a:solidFill>
                          <a:effectLst/>
                          <a:latin typeface="Tahoma" pitchFamily="34" charset="0"/>
                        </a:rPr>
                        <a:t>Emocional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2000" b="1" i="0" u="none" strike="noStrike" cap="none" normalizeH="0" baseline="0" dirty="0" smtClean="0">
                          <a:ln>
                            <a:noFill/>
                          </a:ln>
                          <a:solidFill>
                            <a:schemeClr val="bg1"/>
                          </a:solidFill>
                          <a:effectLst/>
                          <a:latin typeface="Tahoma" pitchFamily="34" charset="0"/>
                        </a:rPr>
                        <a:t>Cognitivo/Moral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2000" b="1" i="0" u="none" strike="noStrike" cap="none" normalizeH="0" baseline="0" dirty="0" smtClean="0">
                          <a:ln>
                            <a:noFill/>
                          </a:ln>
                          <a:solidFill>
                            <a:schemeClr val="bg1"/>
                          </a:solidFill>
                          <a:effectLst/>
                          <a:latin typeface="Tahoma" pitchFamily="34" charset="0"/>
                        </a:rPr>
                        <a:t>Social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2383072">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2000" b="1" i="0" u="none" strike="noStrike" cap="none" normalizeH="0" baseline="0" dirty="0" smtClean="0">
                          <a:ln>
                            <a:noFill/>
                          </a:ln>
                          <a:solidFill>
                            <a:schemeClr val="bg1"/>
                          </a:solidFill>
                          <a:effectLst/>
                          <a:latin typeface="Tahoma" pitchFamily="34" charset="0"/>
                        </a:rPr>
                        <a:t>Adolescencia</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2000" b="1" i="0" u="none" strike="noStrike" cap="none" normalizeH="0" baseline="0" dirty="0" smtClean="0">
                          <a:ln>
                            <a:noFill/>
                          </a:ln>
                          <a:solidFill>
                            <a:schemeClr val="bg1"/>
                          </a:solidFill>
                          <a:effectLst/>
                          <a:latin typeface="Tahoma" pitchFamily="34" charset="0"/>
                        </a:rPr>
                        <a:t>Inicial</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800" b="1" i="0" u="none" strike="noStrike" cap="none" normalizeH="0" baseline="0" dirty="0" smtClean="0">
                          <a:ln>
                            <a:noFill/>
                          </a:ln>
                          <a:solidFill>
                            <a:schemeClr val="bg1"/>
                          </a:solidFill>
                          <a:effectLst/>
                          <a:latin typeface="Tahoma" pitchFamily="34" charset="0"/>
                        </a:rPr>
                        <a:t>(10 a 14 años)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800" b="1" i="0" u="none" strike="noStrike" cap="none" normalizeH="0" baseline="0" dirty="0" smtClean="0">
                          <a:ln>
                            <a:noFill/>
                          </a:ln>
                          <a:solidFill>
                            <a:srgbClr val="0070C0"/>
                          </a:solidFill>
                          <a:effectLst/>
                          <a:latin typeface="Tahoma" pitchFamily="34" charset="0"/>
                          <a:cs typeface="Tahoma" pitchFamily="34" charset="0"/>
                        </a:rPr>
                        <a:t>• </a:t>
                      </a:r>
                      <a:r>
                        <a:rPr kumimoji="0" lang="es-ES" sz="1800" b="1" i="0" u="none" strike="noStrike" cap="none" normalizeH="0" baseline="0" dirty="0" smtClean="0">
                          <a:ln>
                            <a:noFill/>
                          </a:ln>
                          <a:solidFill>
                            <a:srgbClr val="0070C0"/>
                          </a:solidFill>
                          <a:effectLst/>
                          <a:latin typeface="Tahoma" pitchFamily="34" charset="0"/>
                        </a:rPr>
                        <a:t>Ajuste a nueva</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800" b="1" i="0" u="none" strike="noStrike" cap="none" normalizeH="0" baseline="0" dirty="0" smtClean="0">
                          <a:ln>
                            <a:noFill/>
                          </a:ln>
                          <a:solidFill>
                            <a:srgbClr val="0070C0"/>
                          </a:solidFill>
                          <a:effectLst/>
                          <a:latin typeface="Tahoma" pitchFamily="34" charset="0"/>
                        </a:rPr>
                        <a:t>  imagen corporal</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es-ES" sz="1800" b="1" i="0" u="none" strike="noStrike" cap="none" normalizeH="0" baseline="0" dirty="0" smtClean="0">
                        <a:ln>
                          <a:noFill/>
                        </a:ln>
                        <a:solidFill>
                          <a:srgbClr val="0070C0"/>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75000"/>
                        <a:buFontTx/>
                        <a:buNone/>
                        <a:tabLst/>
                      </a:pPr>
                      <a:r>
                        <a:rPr kumimoji="0" lang="es-ES" sz="1800" b="1" i="0" u="none" strike="noStrike" cap="none" normalizeH="0" baseline="0" dirty="0" smtClean="0">
                          <a:ln>
                            <a:noFill/>
                          </a:ln>
                          <a:solidFill>
                            <a:srgbClr val="0070C0"/>
                          </a:solidFill>
                          <a:effectLst/>
                          <a:latin typeface="Tahoma" pitchFamily="34" charset="0"/>
                          <a:cs typeface="Tahoma" pitchFamily="34" charset="0"/>
                        </a:rPr>
                        <a:t>• </a:t>
                      </a:r>
                      <a:r>
                        <a:rPr kumimoji="0" lang="es-ES" sz="1800" b="1" i="0" u="none" strike="noStrike" cap="none" normalizeH="0" baseline="0" dirty="0" smtClean="0">
                          <a:ln>
                            <a:noFill/>
                          </a:ln>
                          <a:solidFill>
                            <a:srgbClr val="0070C0"/>
                          </a:solidFill>
                          <a:effectLst/>
                          <a:latin typeface="Tahoma" pitchFamily="34" charset="0"/>
                        </a:rPr>
                        <a:t>Adaptación a</a:t>
                      </a:r>
                    </a:p>
                    <a:p>
                      <a:pPr marL="0" marR="0" lvl="0" indent="0" algn="l" defTabSz="914400" rtl="0" eaLnBrk="1" fontAlgn="base" latinLnBrk="0" hangingPunct="1">
                        <a:lnSpc>
                          <a:spcPct val="100000"/>
                        </a:lnSpc>
                        <a:spcBef>
                          <a:spcPct val="20000"/>
                        </a:spcBef>
                        <a:spcAft>
                          <a:spcPct val="0"/>
                        </a:spcAft>
                        <a:buClr>
                          <a:schemeClr val="accent2"/>
                        </a:buClr>
                        <a:buSzPct val="75000"/>
                        <a:buFontTx/>
                        <a:buNone/>
                        <a:tabLst/>
                      </a:pPr>
                      <a:r>
                        <a:rPr kumimoji="0" lang="es-ES" sz="1800" b="1" i="0" u="none" strike="noStrike" cap="none" normalizeH="0" baseline="0" dirty="0" smtClean="0">
                          <a:ln>
                            <a:noFill/>
                          </a:ln>
                          <a:solidFill>
                            <a:srgbClr val="0070C0"/>
                          </a:solidFill>
                          <a:effectLst/>
                          <a:latin typeface="Tahoma" pitchFamily="34" charset="0"/>
                        </a:rPr>
                        <a:t>    sexualidad</a:t>
                      </a:r>
                    </a:p>
                    <a:p>
                      <a:pPr marL="0" marR="0" lvl="0" indent="0" algn="l" defTabSz="914400" rtl="0" eaLnBrk="1" fontAlgn="base" latinLnBrk="0" hangingPunct="1">
                        <a:lnSpc>
                          <a:spcPct val="100000"/>
                        </a:lnSpc>
                        <a:spcBef>
                          <a:spcPct val="20000"/>
                        </a:spcBef>
                        <a:spcAft>
                          <a:spcPct val="0"/>
                        </a:spcAft>
                        <a:buClr>
                          <a:schemeClr val="accent2"/>
                        </a:buClr>
                        <a:buSzPct val="75000"/>
                        <a:buFontTx/>
                        <a:buNone/>
                        <a:tabLst/>
                      </a:pPr>
                      <a:r>
                        <a:rPr kumimoji="0" lang="es-ES" sz="1800" b="1" i="0" u="none" strike="noStrike" cap="none" normalizeH="0" baseline="0" dirty="0" smtClean="0">
                          <a:ln>
                            <a:noFill/>
                          </a:ln>
                          <a:solidFill>
                            <a:srgbClr val="0070C0"/>
                          </a:solidFill>
                          <a:effectLst/>
                          <a:latin typeface="Tahoma" pitchFamily="34" charset="0"/>
                        </a:rPr>
                        <a:t>    emergente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800" b="1" i="0" u="none" strike="noStrike" cap="none" normalizeH="0" baseline="0" dirty="0" smtClean="0">
                          <a:ln>
                            <a:noFill/>
                          </a:ln>
                          <a:solidFill>
                            <a:srgbClr val="0070C0"/>
                          </a:solidFill>
                          <a:effectLst/>
                          <a:latin typeface="Tahoma" pitchFamily="34" charset="0"/>
                          <a:cs typeface="Tahoma" pitchFamily="34" charset="0"/>
                        </a:rPr>
                        <a:t>• </a:t>
                      </a:r>
                      <a:r>
                        <a:rPr kumimoji="0" lang="es-ES" sz="1800" b="1" i="0" u="none" strike="noStrike" cap="none" normalizeH="0" baseline="0" dirty="0" smtClean="0">
                          <a:ln>
                            <a:noFill/>
                          </a:ln>
                          <a:solidFill>
                            <a:srgbClr val="0070C0"/>
                          </a:solidFill>
                          <a:effectLst/>
                          <a:latin typeface="Tahoma" pitchFamily="34" charset="0"/>
                        </a:rPr>
                        <a:t>Pensamiento</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800" b="1" i="0" u="none" strike="noStrike" cap="none" normalizeH="0" baseline="0" dirty="0" smtClean="0">
                          <a:ln>
                            <a:noFill/>
                          </a:ln>
                          <a:solidFill>
                            <a:srgbClr val="0070C0"/>
                          </a:solidFill>
                          <a:effectLst/>
                          <a:latin typeface="Tahoma" pitchFamily="34" charset="0"/>
                        </a:rPr>
                        <a:t>  Concreto                </a:t>
                      </a:r>
                      <a:r>
                        <a:rPr kumimoji="0" lang="es-ES" sz="1400" b="1" i="0" u="none" strike="noStrike" cap="none" normalizeH="0" baseline="0" dirty="0" smtClean="0">
                          <a:ln>
                            <a:noFill/>
                          </a:ln>
                          <a:solidFill>
                            <a:srgbClr val="0070C0"/>
                          </a:solidFill>
                          <a:effectLst/>
                          <a:latin typeface="Tahoma" pitchFamily="34" charset="0"/>
                        </a:rPr>
                        <a:t>(predomina)</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es-ES" sz="1400" b="1" i="0" u="none" strike="noStrike" cap="none" normalizeH="0" baseline="0" dirty="0" smtClean="0">
                        <a:ln>
                          <a:noFill/>
                        </a:ln>
                        <a:solidFill>
                          <a:srgbClr val="0070C0"/>
                        </a:solidFill>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800" b="1" i="0" u="none" strike="noStrike" cap="none" normalizeH="0" baseline="0" dirty="0" smtClean="0">
                          <a:ln>
                            <a:noFill/>
                          </a:ln>
                          <a:solidFill>
                            <a:srgbClr val="0070C0"/>
                          </a:solidFill>
                          <a:effectLst/>
                          <a:latin typeface="Tahoma" pitchFamily="34" charset="0"/>
                          <a:cs typeface="Tahoma" pitchFamily="34" charset="0"/>
                        </a:rPr>
                        <a:t>• </a:t>
                      </a:r>
                      <a:r>
                        <a:rPr kumimoji="0" lang="es-ES" sz="1800" b="1" i="0" u="none" strike="noStrike" cap="none" normalizeH="0" baseline="0" dirty="0" smtClean="0">
                          <a:ln>
                            <a:noFill/>
                          </a:ln>
                          <a:solidFill>
                            <a:srgbClr val="0070C0"/>
                          </a:solidFill>
                          <a:effectLst/>
                          <a:latin typeface="Tahoma" pitchFamily="34" charset="0"/>
                        </a:rPr>
                        <a:t>Concepto</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800" b="1" i="0" u="none" strike="noStrike" cap="none" normalizeH="0" baseline="0" dirty="0" smtClean="0">
                          <a:ln>
                            <a:noFill/>
                          </a:ln>
                          <a:solidFill>
                            <a:srgbClr val="0070C0"/>
                          </a:solidFill>
                          <a:effectLst/>
                          <a:latin typeface="Tahoma" pitchFamily="34" charset="0"/>
                        </a:rPr>
                        <a:t>  Moral Precoz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800" b="1" i="0" u="none" strike="noStrike" cap="none" normalizeH="0" baseline="0" dirty="0" smtClean="0">
                          <a:ln>
                            <a:noFill/>
                          </a:ln>
                          <a:solidFill>
                            <a:srgbClr val="0070C0"/>
                          </a:solidFill>
                          <a:effectLst/>
                          <a:latin typeface="Tahoma" pitchFamily="34" charset="0"/>
                          <a:cs typeface="Tahoma" pitchFamily="34" charset="0"/>
                        </a:rPr>
                        <a:t>• </a:t>
                      </a:r>
                      <a:r>
                        <a:rPr kumimoji="0" lang="es-ES" sz="1800" b="1" i="0" u="none" strike="noStrike" cap="none" normalizeH="0" baseline="0" dirty="0" smtClean="0">
                          <a:ln>
                            <a:noFill/>
                          </a:ln>
                          <a:solidFill>
                            <a:srgbClr val="0070C0"/>
                          </a:solidFill>
                          <a:effectLst/>
                          <a:latin typeface="Tahoma" pitchFamily="34" charset="0"/>
                        </a:rPr>
                        <a:t>Aumenta influencia de pares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258158">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400" b="1" i="0" u="none" strike="noStrike" cap="none" normalizeH="0" baseline="0" dirty="0" smtClean="0">
                          <a:ln>
                            <a:noFill/>
                          </a:ln>
                          <a:solidFill>
                            <a:schemeClr val="tx1"/>
                          </a:solidFill>
                          <a:effectLst/>
                          <a:latin typeface="Tahoma" pitchFamily="34" charset="0"/>
                        </a:rPr>
                        <a:t>Adolescencia Media</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400" b="1" i="0" u="none" strike="noStrike" cap="none" normalizeH="0" baseline="0" dirty="0" smtClean="0">
                          <a:ln>
                            <a:noFill/>
                          </a:ln>
                          <a:solidFill>
                            <a:schemeClr val="tx1"/>
                          </a:solidFill>
                          <a:effectLst/>
                          <a:latin typeface="Tahoma" pitchFamily="34" charset="0"/>
                        </a:rPr>
                        <a:t>(14-15 a 17-18  años)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rPr>
                        <a:t>Separación emocional de padres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rPr>
                        <a:t>Abstracción emergente</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 Habilidades verbales</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Moral Convencional</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Ajuste a ↑ exigencias escolares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 Conductas de riesgo</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 ↑ </a:t>
                      </a:r>
                      <a:r>
                        <a:rPr kumimoji="0" lang="es-ES" sz="1200" b="0" i="0" u="none" strike="noStrike" cap="none" normalizeH="0" baseline="0" dirty="0" err="1" smtClean="0">
                          <a:ln>
                            <a:noFill/>
                          </a:ln>
                          <a:solidFill>
                            <a:schemeClr val="tx1"/>
                          </a:solidFill>
                          <a:effectLst/>
                          <a:latin typeface="Tahoma" pitchFamily="34" charset="0"/>
                          <a:cs typeface="Arial" charset="0"/>
                        </a:rPr>
                        <a:t>interes</a:t>
                      </a:r>
                      <a:r>
                        <a:rPr kumimoji="0" lang="es-ES" sz="1200" b="0" i="0" u="none" strike="noStrike" cap="none" normalizeH="0" baseline="0" dirty="0" smtClean="0">
                          <a:ln>
                            <a:noFill/>
                          </a:ln>
                          <a:solidFill>
                            <a:schemeClr val="tx1"/>
                          </a:solidFill>
                          <a:effectLst/>
                          <a:latin typeface="Tahoma" pitchFamily="34" charset="0"/>
                          <a:cs typeface="Arial" charset="0"/>
                        </a:rPr>
                        <a:t> sexual por pares</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Planes vocacionales iniciales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1171116">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400" b="1" i="0" u="none" strike="noStrike" cap="none" normalizeH="0" baseline="0" dirty="0" smtClean="0">
                          <a:ln>
                            <a:noFill/>
                          </a:ln>
                          <a:solidFill>
                            <a:schemeClr val="tx1"/>
                          </a:solidFill>
                          <a:effectLst/>
                          <a:latin typeface="Tahoma" pitchFamily="34" charset="0"/>
                        </a:rPr>
                        <a:t>Adolescencia Final</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es-ES" sz="1400" b="1" i="0" u="none" strike="noStrike" cap="none" normalizeH="0" baseline="0" dirty="0" smtClean="0">
                          <a:ln>
                            <a:noFill/>
                          </a:ln>
                          <a:solidFill>
                            <a:schemeClr val="tx1"/>
                          </a:solidFill>
                          <a:effectLst/>
                          <a:latin typeface="Tahoma" pitchFamily="34" charset="0"/>
                        </a:rPr>
                        <a:t>(18 a 20 años)</a:t>
                      </a:r>
                    </a:p>
                    <a:p>
                      <a:endParaRPr lang="es-CL" sz="14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000"/>
                    </a:solidFill>
                  </a:tcPr>
                </a:tc>
                <a:tc>
                  <a:txBody>
                    <a:bodyPr/>
                    <a:lstStyle/>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rPr>
                        <a:t>Establecimiento sentido de identidad</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rPr>
                        <a:t>&gt; Separación de Padres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rPr>
                        <a:t>Desarrollo de Pensamiento Abstracto Complejo</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rPr>
                        <a:t>Moral </a:t>
                      </a:r>
                      <a:r>
                        <a:rPr kumimoji="0" lang="es-ES" sz="1200" b="0" i="0" u="none" strike="noStrike" cap="none" normalizeH="0" baseline="0" dirty="0" err="1" smtClean="0">
                          <a:ln>
                            <a:noFill/>
                          </a:ln>
                          <a:solidFill>
                            <a:schemeClr val="tx1"/>
                          </a:solidFill>
                          <a:effectLst/>
                          <a:latin typeface="Tahoma" pitchFamily="34" charset="0"/>
                        </a:rPr>
                        <a:t>Postconvencional</a:t>
                      </a:r>
                      <a:r>
                        <a:rPr kumimoji="0" lang="es-ES" sz="1200" b="0" i="0" u="none" strike="noStrike" cap="none" normalizeH="0" baseline="0" dirty="0" smtClean="0">
                          <a:ln>
                            <a:noFill/>
                          </a:ln>
                          <a:solidFill>
                            <a:schemeClr val="tx1"/>
                          </a:solidFill>
                          <a:effectLst/>
                          <a:latin typeface="Tahoma" pitchFamily="34" charset="0"/>
                        </a:rPr>
                        <a:t> Emergente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 Control de impulsos</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Autonomía Social Emergente</a:t>
                      </a:r>
                    </a:p>
                    <a:p>
                      <a:pPr marL="171450" marR="0" lvl="0" indent="-171450" algn="l" defTabSz="914400" rtl="0" eaLnBrk="1" fontAlgn="base" latinLnBrk="0" hangingPunct="1">
                        <a:lnSpc>
                          <a:spcPct val="100000"/>
                        </a:lnSpc>
                        <a:spcBef>
                          <a:spcPct val="20000"/>
                        </a:spcBef>
                        <a:spcAft>
                          <a:spcPct val="0"/>
                        </a:spcAft>
                        <a:buClr>
                          <a:srgbClr val="00B0F0"/>
                        </a:buClr>
                        <a:buSzPct val="75000"/>
                        <a:buFont typeface="Arial" panose="020B0604020202020204" pitchFamily="34" charset="0"/>
                        <a:buChar char="•"/>
                        <a:tabLst/>
                      </a:pPr>
                      <a:r>
                        <a:rPr kumimoji="0" lang="es-ES" sz="1200" b="0" i="0" u="none" strike="noStrike" cap="none" normalizeH="0" baseline="0" dirty="0" smtClean="0">
                          <a:ln>
                            <a:noFill/>
                          </a:ln>
                          <a:solidFill>
                            <a:schemeClr val="tx1"/>
                          </a:solidFill>
                          <a:effectLst/>
                          <a:latin typeface="Tahoma" pitchFamily="34" charset="0"/>
                          <a:cs typeface="Arial" charset="0"/>
                        </a:rPr>
                        <a:t>Aptitud vocacional establecida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grpSp>
        <p:nvGrpSpPr>
          <p:cNvPr id="4" name="Grupo 3"/>
          <p:cNvGrpSpPr/>
          <p:nvPr/>
        </p:nvGrpSpPr>
        <p:grpSpPr>
          <a:xfrm>
            <a:off x="-1" y="191432"/>
            <a:ext cx="11305310" cy="489112"/>
            <a:chOff x="-1" y="343832"/>
            <a:chExt cx="6612528" cy="489112"/>
          </a:xfrm>
        </p:grpSpPr>
        <p:cxnSp>
          <p:nvCxnSpPr>
            <p:cNvPr id="7" name="Conector recto 6"/>
            <p:cNvCxnSpPr/>
            <p:nvPr/>
          </p:nvCxnSpPr>
          <p:spPr>
            <a:xfrm>
              <a:off x="6384122"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8" name="Conector recto 7"/>
            <p:cNvCxnSpPr/>
            <p:nvPr/>
          </p:nvCxnSpPr>
          <p:spPr>
            <a:xfrm>
              <a:off x="3641396"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nvGrpSpPr>
            <p:cNvPr id="9" name="Grupo 8"/>
            <p:cNvGrpSpPr/>
            <p:nvPr/>
          </p:nvGrpSpPr>
          <p:grpSpPr>
            <a:xfrm>
              <a:off x="-1" y="343832"/>
              <a:ext cx="6526046" cy="489112"/>
              <a:chOff x="211744" y="179145"/>
              <a:chExt cx="4920495" cy="489112"/>
            </a:xfrm>
          </p:grpSpPr>
          <p:sp>
            <p:nvSpPr>
              <p:cNvPr id="11" name="Proceso alternativo 10"/>
              <p:cNvSpPr/>
              <p:nvPr/>
            </p:nvSpPr>
            <p:spPr>
              <a:xfrm>
                <a:off x="387568" y="179145"/>
                <a:ext cx="2643345"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Desarrollo Psicosocial Resumen</a:t>
                </a:r>
                <a:endParaRPr lang="es-CL" sz="3600" b="1" dirty="0">
                  <a:solidFill>
                    <a:schemeClr val="accent2"/>
                  </a:solidFill>
                </a:endParaRPr>
              </a:p>
            </p:txBody>
          </p:sp>
          <p:cxnSp>
            <p:nvCxnSpPr>
              <p:cNvPr id="13" name="Conector recto 12"/>
              <p:cNvCxnSpPr>
                <a:endCxn id="11" idx="1"/>
              </p:cNvCxnSpPr>
              <p:nvPr/>
            </p:nvCxnSpPr>
            <p:spPr>
              <a:xfrm>
                <a:off x="211744" y="423701"/>
                <a:ext cx="175824"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14" name="Proceso alternativo 13"/>
              <p:cNvSpPr/>
              <p:nvPr/>
            </p:nvSpPr>
            <p:spPr>
              <a:xfrm>
                <a:off x="3119134" y="179145"/>
                <a:ext cx="2013105" cy="489112"/>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bg1"/>
                    </a:solidFill>
                  </a:rPr>
                  <a:t>A. INICIAL</a:t>
                </a:r>
                <a:endParaRPr lang="es-CL" sz="3600" b="1" dirty="0">
                  <a:solidFill>
                    <a:schemeClr val="bg1"/>
                  </a:solidFill>
                </a:endParaRPr>
              </a:p>
            </p:txBody>
          </p:sp>
        </p:grpSp>
      </p:grpSp>
      <p:sp>
        <p:nvSpPr>
          <p:cNvPr id="2" name="Rectángulo 1"/>
          <p:cNvSpPr/>
          <p:nvPr/>
        </p:nvSpPr>
        <p:spPr>
          <a:xfrm>
            <a:off x="3593884" y="1558153"/>
            <a:ext cx="2475804" cy="2353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6" name="Rectángulo 15"/>
          <p:cNvSpPr/>
          <p:nvPr/>
        </p:nvSpPr>
        <p:spPr>
          <a:xfrm>
            <a:off x="6072599" y="1558153"/>
            <a:ext cx="2475804" cy="2353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17" name="Rectángulo 16"/>
          <p:cNvSpPr/>
          <p:nvPr/>
        </p:nvSpPr>
        <p:spPr>
          <a:xfrm>
            <a:off x="8545492" y="1558153"/>
            <a:ext cx="2380525" cy="235373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2146019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grpId="0" nodeType="clickEffect">
                                  <p:stCondLst>
                                    <p:cond delay="0"/>
                                  </p:stCondLst>
                                  <p:childTnLst>
                                    <p:animEffect transition="out" filter="circle(out)">
                                      <p:cBhvr>
                                        <p:cTn id="6" dur="2000"/>
                                        <p:tgtEl>
                                          <p:spTgt spid="2"/>
                                        </p:tgtEl>
                                      </p:cBhvr>
                                    </p:animEffect>
                                    <p:set>
                                      <p:cBhvr>
                                        <p:cTn id="7" dur="1" fill="hold">
                                          <p:stCondLst>
                                            <p:cond delay="19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xit" presetSubtype="32" fill="hold" grpId="0" nodeType="clickEffect">
                                  <p:stCondLst>
                                    <p:cond delay="0"/>
                                  </p:stCondLst>
                                  <p:childTnLst>
                                    <p:animEffect transition="out" filter="circle(out)">
                                      <p:cBhvr>
                                        <p:cTn id="11" dur="2000"/>
                                        <p:tgtEl>
                                          <p:spTgt spid="16"/>
                                        </p:tgtEl>
                                      </p:cBhvr>
                                    </p:animEffect>
                                    <p:set>
                                      <p:cBhvr>
                                        <p:cTn id="12" dur="1" fill="hold">
                                          <p:stCondLst>
                                            <p:cond delay="1999"/>
                                          </p:stCondLst>
                                        </p:cTn>
                                        <p:tgtEl>
                                          <p:spTgt spid="1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xit" presetSubtype="32" fill="hold" grpId="0" nodeType="clickEffect">
                                  <p:stCondLst>
                                    <p:cond delay="0"/>
                                  </p:stCondLst>
                                  <p:childTnLst>
                                    <p:animEffect transition="out" filter="circle(out)">
                                      <p:cBhvr>
                                        <p:cTn id="16" dur="2000"/>
                                        <p:tgtEl>
                                          <p:spTgt spid="17"/>
                                        </p:tgtEl>
                                      </p:cBhvr>
                                    </p:animEffect>
                                    <p:set>
                                      <p:cBhvr>
                                        <p:cTn id="17" dur="1" fill="hold">
                                          <p:stCondLst>
                                            <p:cond delay="19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692661" y="788819"/>
            <a:ext cx="10909870" cy="5855039"/>
          </a:xfrm>
          <a:solidFill>
            <a:schemeClr val="bg1"/>
          </a:solidFill>
          <a:ln w="57150">
            <a:solidFill>
              <a:schemeClr val="accent2"/>
            </a:solidFill>
          </a:ln>
        </p:spPr>
        <p:txBody>
          <a:bodyPr>
            <a:normAutofit/>
          </a:bodyPr>
          <a:lstStyle/>
          <a:p>
            <a:pPr marL="381000" indent="-381000" algn="just">
              <a:lnSpc>
                <a:spcPct val="150000"/>
              </a:lnSpc>
              <a:buNone/>
            </a:pPr>
            <a:r>
              <a:rPr lang="es-MX"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charset="0"/>
                <a:cs typeface="Arial" charset="0"/>
              </a:rPr>
              <a:t> </a:t>
            </a:r>
            <a:r>
              <a:rPr lang="es-MX" sz="2400" b="1" dirty="0" smtClean="0">
                <a:ln w="18415" cmpd="sng">
                  <a:solidFill>
                    <a:srgbClr val="FFFFFF"/>
                  </a:solidFill>
                  <a:prstDash val="solid"/>
                </a:ln>
                <a:solidFill>
                  <a:schemeClr val="accent2"/>
                </a:solidFill>
                <a:latin typeface="Arial" charset="0"/>
                <a:cs typeface="Arial" charset="0"/>
              </a:rPr>
              <a:t>DESARROLLO </a:t>
            </a:r>
            <a:r>
              <a:rPr lang="es-MX" sz="2400" b="1" dirty="0">
                <a:ln w="18415" cmpd="sng">
                  <a:solidFill>
                    <a:srgbClr val="FFFFFF"/>
                  </a:solidFill>
                  <a:prstDash val="solid"/>
                </a:ln>
                <a:solidFill>
                  <a:schemeClr val="accent2"/>
                </a:solidFill>
                <a:latin typeface="Arial" charset="0"/>
                <a:cs typeface="Arial" charset="0"/>
              </a:rPr>
              <a:t>PSICOLÓGICO</a:t>
            </a:r>
          </a:p>
        </p:txBody>
      </p:sp>
      <p:sp>
        <p:nvSpPr>
          <p:cNvPr id="139269" name="Line 5"/>
          <p:cNvSpPr>
            <a:spLocks noChangeShapeType="1"/>
          </p:cNvSpPr>
          <p:nvPr/>
        </p:nvSpPr>
        <p:spPr bwMode="auto">
          <a:xfrm flipV="1">
            <a:off x="5859465" y="2565400"/>
            <a:ext cx="576262" cy="215900"/>
          </a:xfrm>
          <a:prstGeom prst="line">
            <a:avLst/>
          </a:prstGeom>
          <a:noFill/>
          <a:ln w="9525">
            <a:solidFill>
              <a:schemeClr val="tx1"/>
            </a:solidFill>
            <a:round/>
            <a:headEnd/>
            <a:tailEnd type="triangle" w="med" len="med"/>
          </a:ln>
        </p:spPr>
        <p:txBody>
          <a:bodyPr/>
          <a:lstStyle/>
          <a:p>
            <a:endParaRPr lang="es-CL"/>
          </a:p>
        </p:txBody>
      </p:sp>
      <p:sp>
        <p:nvSpPr>
          <p:cNvPr id="139270" name="Oval 6"/>
          <p:cNvSpPr>
            <a:spLocks noChangeArrowheads="1"/>
          </p:cNvSpPr>
          <p:nvPr/>
        </p:nvSpPr>
        <p:spPr bwMode="auto">
          <a:xfrm>
            <a:off x="6456364" y="1773238"/>
            <a:ext cx="2016125" cy="1079500"/>
          </a:xfrm>
          <a:prstGeom prst="ellipse">
            <a:avLst/>
          </a:prstGeom>
          <a:solidFill>
            <a:srgbClr val="FF9933">
              <a:alpha val="20000"/>
            </a:srgbClr>
          </a:solidFill>
          <a:ln w="38100">
            <a:solidFill>
              <a:schemeClr val="accent2"/>
            </a:solidFill>
            <a:round/>
            <a:headEnd/>
            <a:tailEnd/>
          </a:ln>
        </p:spPr>
        <p:txBody>
          <a:bodyPr wrap="none" anchor="ctr"/>
          <a:lstStyle/>
          <a:p>
            <a:pPr algn="ctr"/>
            <a:r>
              <a:rPr lang="es-CL" b="1" dirty="0">
                <a:solidFill>
                  <a:srgbClr val="C00000"/>
                </a:solidFill>
                <a:effectLst>
                  <a:outerShdw blurRad="38100" dist="38100" dir="2700000" algn="tl">
                    <a:srgbClr val="000000">
                      <a:alpha val="43137"/>
                    </a:srgbClr>
                  </a:outerShdw>
                </a:effectLst>
              </a:rPr>
              <a:t>Egocentrismo</a:t>
            </a:r>
            <a:endParaRPr lang="es-ES" b="1" dirty="0">
              <a:solidFill>
                <a:srgbClr val="C00000"/>
              </a:solidFill>
              <a:effectLst>
                <a:outerShdw blurRad="38100" dist="38100" dir="2700000" algn="tl">
                  <a:srgbClr val="000000">
                    <a:alpha val="43137"/>
                  </a:srgbClr>
                </a:outerShdw>
              </a:effectLst>
            </a:endParaRPr>
          </a:p>
        </p:txBody>
      </p:sp>
      <p:sp>
        <p:nvSpPr>
          <p:cNvPr id="139271" name="Text Box 7"/>
          <p:cNvSpPr txBox="1">
            <a:spLocks noChangeArrowheads="1"/>
          </p:cNvSpPr>
          <p:nvPr/>
        </p:nvSpPr>
        <p:spPr bwMode="auto">
          <a:xfrm>
            <a:off x="8513764" y="1989138"/>
            <a:ext cx="1993623" cy="738664"/>
          </a:xfrm>
          <a:prstGeom prst="rect">
            <a:avLst/>
          </a:prstGeom>
          <a:noFill/>
          <a:ln w="9525">
            <a:noFill/>
            <a:miter lim="800000"/>
            <a:headEnd/>
            <a:tailEnd/>
          </a:ln>
        </p:spPr>
        <p:txBody>
          <a:bodyPr wrap="none">
            <a:spAutoFit/>
          </a:bodyPr>
          <a:lstStyle/>
          <a:p>
            <a:pPr>
              <a:buFontTx/>
              <a:buChar char="-"/>
            </a:pPr>
            <a:r>
              <a:rPr lang="es-CL" sz="1400" b="1" dirty="0">
                <a:solidFill>
                  <a:srgbClr val="0070C0"/>
                </a:solidFill>
              </a:rPr>
              <a:t>Centrados en sí mismos</a:t>
            </a:r>
          </a:p>
          <a:p>
            <a:pPr>
              <a:buFontTx/>
              <a:buChar char="-"/>
            </a:pPr>
            <a:r>
              <a:rPr lang="es-CL" sz="1400" b="1" dirty="0">
                <a:solidFill>
                  <a:srgbClr val="0070C0"/>
                </a:solidFill>
              </a:rPr>
              <a:t> Audiencia imaginaria y</a:t>
            </a:r>
          </a:p>
          <a:p>
            <a:pPr>
              <a:buFontTx/>
              <a:buChar char="-"/>
            </a:pPr>
            <a:r>
              <a:rPr lang="es-CL" sz="1400" b="1" dirty="0">
                <a:solidFill>
                  <a:srgbClr val="0070C0"/>
                </a:solidFill>
              </a:rPr>
              <a:t> fábula personal</a:t>
            </a:r>
            <a:endParaRPr lang="es-ES" sz="1400" b="1" dirty="0">
              <a:solidFill>
                <a:srgbClr val="0070C0"/>
              </a:solidFill>
            </a:endParaRPr>
          </a:p>
        </p:txBody>
      </p:sp>
      <p:sp>
        <p:nvSpPr>
          <p:cNvPr id="139272" name="Oval 8"/>
          <p:cNvSpPr>
            <a:spLocks noChangeArrowheads="1"/>
          </p:cNvSpPr>
          <p:nvPr/>
        </p:nvSpPr>
        <p:spPr bwMode="auto">
          <a:xfrm>
            <a:off x="6888163" y="3141662"/>
            <a:ext cx="2952750" cy="1274762"/>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ES_tradnl" b="1" dirty="0">
                <a:solidFill>
                  <a:srgbClr val="C00000"/>
                </a:solidFill>
                <a:effectLst>
                  <a:outerShdw blurRad="38100" dist="38100" dir="2700000" algn="tl">
                    <a:srgbClr val="000000"/>
                  </a:outerShdw>
                </a:effectLst>
              </a:rPr>
              <a:t>Tendencia a magnificar</a:t>
            </a:r>
          </a:p>
          <a:p>
            <a:pPr algn="ctr">
              <a:defRPr/>
            </a:pPr>
            <a:r>
              <a:rPr lang="es-ES_tradnl" b="1" dirty="0">
                <a:solidFill>
                  <a:srgbClr val="C00000"/>
                </a:solidFill>
                <a:effectLst>
                  <a:outerShdw blurRad="38100" dist="38100" dir="2700000" algn="tl">
                    <a:srgbClr val="000000"/>
                  </a:outerShdw>
                </a:effectLst>
              </a:rPr>
              <a:t> la situación personal</a:t>
            </a:r>
            <a:endParaRPr lang="es-ES" b="1" dirty="0">
              <a:solidFill>
                <a:srgbClr val="C00000"/>
              </a:solidFill>
              <a:effectLst>
                <a:outerShdw blurRad="38100" dist="38100" dir="2700000" algn="tl">
                  <a:srgbClr val="000000"/>
                </a:outerShdw>
              </a:effectLst>
            </a:endParaRPr>
          </a:p>
        </p:txBody>
      </p:sp>
      <p:sp>
        <p:nvSpPr>
          <p:cNvPr id="139273" name="Line 9"/>
          <p:cNvSpPr>
            <a:spLocks noChangeShapeType="1"/>
          </p:cNvSpPr>
          <p:nvPr/>
        </p:nvSpPr>
        <p:spPr bwMode="auto">
          <a:xfrm>
            <a:off x="6024563" y="3573464"/>
            <a:ext cx="863600" cy="142875"/>
          </a:xfrm>
          <a:prstGeom prst="line">
            <a:avLst/>
          </a:prstGeom>
          <a:noFill/>
          <a:ln w="9525">
            <a:solidFill>
              <a:schemeClr val="tx1"/>
            </a:solidFill>
            <a:round/>
            <a:headEnd/>
            <a:tailEnd type="triangle" w="med" len="med"/>
          </a:ln>
        </p:spPr>
        <p:txBody>
          <a:bodyPr/>
          <a:lstStyle/>
          <a:p>
            <a:endParaRPr lang="es-CL"/>
          </a:p>
        </p:txBody>
      </p:sp>
      <p:sp>
        <p:nvSpPr>
          <p:cNvPr id="139274" name="Oval 10"/>
          <p:cNvSpPr>
            <a:spLocks noChangeArrowheads="1"/>
          </p:cNvSpPr>
          <p:nvPr/>
        </p:nvSpPr>
        <p:spPr bwMode="auto">
          <a:xfrm>
            <a:off x="7104063" y="4634257"/>
            <a:ext cx="2952750" cy="1274763"/>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ES_tradnl" b="1" dirty="0">
                <a:solidFill>
                  <a:srgbClr val="C00000"/>
                </a:solidFill>
                <a:effectLst>
                  <a:outerShdw blurRad="38100" dist="38100" dir="2700000" algn="tl">
                    <a:srgbClr val="000000"/>
                  </a:outerShdw>
                </a:effectLst>
              </a:rPr>
              <a:t>Labilidad Emocional</a:t>
            </a:r>
            <a:endParaRPr lang="es-ES" b="1" dirty="0">
              <a:solidFill>
                <a:srgbClr val="C00000"/>
              </a:solidFill>
              <a:effectLst>
                <a:outerShdw blurRad="38100" dist="38100" dir="2700000" algn="tl">
                  <a:srgbClr val="000000"/>
                </a:outerShdw>
              </a:effectLst>
            </a:endParaRPr>
          </a:p>
        </p:txBody>
      </p:sp>
      <p:sp>
        <p:nvSpPr>
          <p:cNvPr id="139275" name="Line 11"/>
          <p:cNvSpPr>
            <a:spLocks noChangeShapeType="1"/>
          </p:cNvSpPr>
          <p:nvPr/>
        </p:nvSpPr>
        <p:spPr bwMode="auto">
          <a:xfrm>
            <a:off x="6024563" y="4724401"/>
            <a:ext cx="1079500" cy="288925"/>
          </a:xfrm>
          <a:prstGeom prst="line">
            <a:avLst/>
          </a:prstGeom>
          <a:noFill/>
          <a:ln w="9525">
            <a:solidFill>
              <a:schemeClr val="tx1"/>
            </a:solidFill>
            <a:round/>
            <a:headEnd/>
            <a:tailEnd type="triangle" w="med" len="med"/>
          </a:ln>
        </p:spPr>
        <p:txBody>
          <a:bodyPr/>
          <a:lstStyle/>
          <a:p>
            <a:endParaRPr lang="es-CL"/>
          </a:p>
        </p:txBody>
      </p:sp>
      <p:sp>
        <p:nvSpPr>
          <p:cNvPr id="139276" name="Oval 12"/>
          <p:cNvSpPr>
            <a:spLocks noChangeArrowheads="1"/>
          </p:cNvSpPr>
          <p:nvPr/>
        </p:nvSpPr>
        <p:spPr bwMode="auto">
          <a:xfrm>
            <a:off x="4151313" y="5583239"/>
            <a:ext cx="2952750" cy="941387"/>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CL" b="1" dirty="0">
                <a:solidFill>
                  <a:srgbClr val="C00000"/>
                </a:solidFill>
                <a:effectLst>
                  <a:outerShdw blurRad="38100" dist="38100" dir="2700000" algn="tl">
                    <a:srgbClr val="000000"/>
                  </a:outerShdw>
                </a:effectLst>
              </a:rPr>
              <a:t>Necesidad de Privacidad</a:t>
            </a:r>
            <a:endParaRPr lang="es-ES" b="1" dirty="0">
              <a:solidFill>
                <a:srgbClr val="C00000"/>
              </a:solidFill>
              <a:effectLst>
                <a:outerShdw blurRad="38100" dist="38100" dir="2700000" algn="tl">
                  <a:srgbClr val="000000"/>
                </a:outerShdw>
              </a:effectLst>
            </a:endParaRPr>
          </a:p>
        </p:txBody>
      </p:sp>
      <p:sp>
        <p:nvSpPr>
          <p:cNvPr id="139277" name="Line 13"/>
          <p:cNvSpPr>
            <a:spLocks noChangeShapeType="1"/>
          </p:cNvSpPr>
          <p:nvPr/>
        </p:nvSpPr>
        <p:spPr bwMode="auto">
          <a:xfrm>
            <a:off x="5519738" y="5157788"/>
            <a:ext cx="0" cy="647700"/>
          </a:xfrm>
          <a:prstGeom prst="line">
            <a:avLst/>
          </a:prstGeom>
          <a:noFill/>
          <a:ln w="9525">
            <a:solidFill>
              <a:schemeClr val="tx1"/>
            </a:solidFill>
            <a:round/>
            <a:headEnd/>
            <a:tailEnd type="triangle" w="med" len="med"/>
          </a:ln>
        </p:spPr>
        <p:txBody>
          <a:bodyPr/>
          <a:lstStyle/>
          <a:p>
            <a:endParaRPr lang="es-CL"/>
          </a:p>
        </p:txBody>
      </p:sp>
      <p:sp>
        <p:nvSpPr>
          <p:cNvPr id="139278" name="Oval 14"/>
          <p:cNvSpPr>
            <a:spLocks noChangeArrowheads="1"/>
          </p:cNvSpPr>
          <p:nvPr/>
        </p:nvSpPr>
        <p:spPr bwMode="auto">
          <a:xfrm>
            <a:off x="1494229" y="1994899"/>
            <a:ext cx="2881312" cy="1296988"/>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ES_tradnl" b="1" dirty="0">
                <a:solidFill>
                  <a:srgbClr val="C00000"/>
                </a:solidFill>
                <a:effectLst>
                  <a:outerShdw blurRad="38100" dist="38100" dir="2700000" algn="tl">
                    <a:srgbClr val="000000"/>
                  </a:outerShdw>
                </a:effectLst>
              </a:rPr>
              <a:t>Metas vocacionales</a:t>
            </a:r>
          </a:p>
          <a:p>
            <a:pPr algn="ctr">
              <a:defRPr/>
            </a:pPr>
            <a:r>
              <a:rPr lang="es-ES_tradnl" b="1" dirty="0">
                <a:solidFill>
                  <a:srgbClr val="C00000"/>
                </a:solidFill>
                <a:effectLst>
                  <a:outerShdw blurRad="38100" dist="38100" dir="2700000" algn="tl">
                    <a:srgbClr val="000000"/>
                  </a:outerShdw>
                </a:effectLst>
              </a:rPr>
              <a:t> no realistas</a:t>
            </a:r>
            <a:r>
              <a:rPr lang="es-ES" b="1" dirty="0">
                <a:solidFill>
                  <a:srgbClr val="C00000"/>
                </a:solidFill>
                <a:effectLst>
                  <a:outerShdw blurRad="38100" dist="38100" dir="2700000" algn="tl">
                    <a:srgbClr val="000000"/>
                  </a:outerShdw>
                </a:effectLst>
              </a:rPr>
              <a:t> o idealistas</a:t>
            </a:r>
          </a:p>
        </p:txBody>
      </p:sp>
      <p:sp>
        <p:nvSpPr>
          <p:cNvPr id="139279" name="Line 15"/>
          <p:cNvSpPr>
            <a:spLocks noChangeShapeType="1"/>
          </p:cNvSpPr>
          <p:nvPr/>
        </p:nvSpPr>
        <p:spPr bwMode="auto">
          <a:xfrm flipH="1">
            <a:off x="4440238" y="4365625"/>
            <a:ext cx="647700" cy="431800"/>
          </a:xfrm>
          <a:prstGeom prst="line">
            <a:avLst/>
          </a:prstGeom>
          <a:noFill/>
          <a:ln w="9525">
            <a:solidFill>
              <a:schemeClr val="tx1"/>
            </a:solidFill>
            <a:round/>
            <a:headEnd/>
            <a:tailEnd type="triangle" w="med" len="med"/>
          </a:ln>
        </p:spPr>
        <p:txBody>
          <a:bodyPr/>
          <a:lstStyle/>
          <a:p>
            <a:endParaRPr lang="es-CL"/>
          </a:p>
        </p:txBody>
      </p:sp>
      <p:sp>
        <p:nvSpPr>
          <p:cNvPr id="139280" name="Oval 16"/>
          <p:cNvSpPr>
            <a:spLocks noChangeArrowheads="1"/>
          </p:cNvSpPr>
          <p:nvPr/>
        </p:nvSpPr>
        <p:spPr bwMode="auto">
          <a:xfrm>
            <a:off x="1609440" y="4324695"/>
            <a:ext cx="2881313" cy="1584325"/>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ES" b="1" dirty="0">
                <a:solidFill>
                  <a:srgbClr val="C00000"/>
                </a:solidFill>
                <a:effectLst>
                  <a:outerShdw blurRad="38100" dist="38100" dir="2700000" algn="tl">
                    <a:srgbClr val="000000"/>
                  </a:outerShdw>
                </a:effectLst>
              </a:rPr>
              <a:t>Tendencia a falta de </a:t>
            </a:r>
          </a:p>
          <a:p>
            <a:pPr algn="ctr">
              <a:defRPr/>
            </a:pPr>
            <a:r>
              <a:rPr lang="es-ES" b="1" dirty="0">
                <a:solidFill>
                  <a:srgbClr val="C00000"/>
                </a:solidFill>
                <a:effectLst>
                  <a:outerShdw blurRad="38100" dist="38100" dir="2700000" algn="tl">
                    <a:srgbClr val="000000"/>
                  </a:outerShdw>
                </a:effectLst>
              </a:rPr>
              <a:t>control de impulsos y </a:t>
            </a:r>
          </a:p>
          <a:p>
            <a:pPr algn="ctr">
              <a:defRPr/>
            </a:pPr>
            <a:r>
              <a:rPr lang="es-ES" b="1" dirty="0">
                <a:solidFill>
                  <a:srgbClr val="C00000"/>
                </a:solidFill>
                <a:effectLst>
                  <a:outerShdw blurRad="38100" dist="38100" dir="2700000" algn="tl">
                    <a:srgbClr val="000000"/>
                  </a:outerShdw>
                </a:effectLst>
              </a:rPr>
              <a:t>necesidad de gratificación</a:t>
            </a:r>
          </a:p>
          <a:p>
            <a:pPr algn="ctr">
              <a:defRPr/>
            </a:pPr>
            <a:r>
              <a:rPr lang="es-ES" b="1" dirty="0">
                <a:solidFill>
                  <a:srgbClr val="C00000"/>
                </a:solidFill>
                <a:effectLst>
                  <a:outerShdw blurRad="38100" dist="38100" dir="2700000" algn="tl">
                    <a:srgbClr val="000000"/>
                  </a:outerShdw>
                </a:effectLst>
              </a:rPr>
              <a:t> inmediata</a:t>
            </a:r>
          </a:p>
        </p:txBody>
      </p:sp>
      <p:sp>
        <p:nvSpPr>
          <p:cNvPr id="139281" name="Line 17"/>
          <p:cNvSpPr>
            <a:spLocks noChangeShapeType="1"/>
          </p:cNvSpPr>
          <p:nvPr/>
        </p:nvSpPr>
        <p:spPr bwMode="auto">
          <a:xfrm flipH="1" flipV="1">
            <a:off x="4511676" y="2781300"/>
            <a:ext cx="720725" cy="287338"/>
          </a:xfrm>
          <a:prstGeom prst="line">
            <a:avLst/>
          </a:prstGeom>
          <a:noFill/>
          <a:ln w="9525">
            <a:solidFill>
              <a:schemeClr val="tx1"/>
            </a:solidFill>
            <a:round/>
            <a:headEnd/>
            <a:tailEnd type="triangle" w="med" len="med"/>
          </a:ln>
        </p:spPr>
        <p:txBody>
          <a:bodyPr/>
          <a:lstStyle/>
          <a:p>
            <a:endParaRPr lang="es-CL"/>
          </a:p>
        </p:txBody>
      </p:sp>
      <p:pic>
        <p:nvPicPr>
          <p:cNvPr id="3076" name="Picture 4" descr="http://i.ytimg.com/vi/P-XRfUM2f9w/hqdefault.jpg"/>
          <p:cNvPicPr>
            <a:picLocks noChangeAspect="1" noChangeArrowheads="1"/>
          </p:cNvPicPr>
          <p:nvPr/>
        </p:nvPicPr>
        <p:blipFill rotWithShape="1">
          <a:blip r:embed="rId3">
            <a:extLst>
              <a:ext uri="{28A0092B-C50C-407E-A947-70E740481C1C}">
                <a14:useLocalDpi xmlns:a14="http://schemas.microsoft.com/office/drawing/2010/main" val="0"/>
              </a:ext>
            </a:extLst>
          </a:blip>
          <a:srcRect l="33661"/>
          <a:stretch/>
        </p:blipFill>
        <p:spPr bwMode="auto">
          <a:xfrm>
            <a:off x="4783946" y="2743477"/>
            <a:ext cx="1831947" cy="2071133"/>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upo 16"/>
          <p:cNvGrpSpPr/>
          <p:nvPr/>
        </p:nvGrpSpPr>
        <p:grpSpPr>
          <a:xfrm>
            <a:off x="-1" y="177988"/>
            <a:ext cx="12192001" cy="502556"/>
            <a:chOff x="-1" y="330388"/>
            <a:chExt cx="12192001" cy="502556"/>
          </a:xfrm>
        </p:grpSpPr>
        <p:grpSp>
          <p:nvGrpSpPr>
            <p:cNvPr id="18" name="Grupo 17"/>
            <p:cNvGrpSpPr/>
            <p:nvPr/>
          </p:nvGrpSpPr>
          <p:grpSpPr>
            <a:xfrm>
              <a:off x="-1" y="330388"/>
              <a:ext cx="12192001" cy="502556"/>
              <a:chOff x="-1" y="330388"/>
              <a:chExt cx="12192001" cy="502556"/>
            </a:xfrm>
          </p:grpSpPr>
          <p:cxnSp>
            <p:nvCxnSpPr>
              <p:cNvPr id="20" name="Conector recto 19"/>
              <p:cNvCxnSpPr/>
              <p:nvPr/>
            </p:nvCxnSpPr>
            <p:spPr>
              <a:xfrm>
                <a:off x="8960149"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21" name="Conector recto 20"/>
              <p:cNvCxnSpPr/>
              <p:nvPr/>
            </p:nvCxnSpPr>
            <p:spPr>
              <a:xfrm>
                <a:off x="6384122"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22" name="Conector recto 21"/>
              <p:cNvCxnSpPr/>
              <p:nvPr/>
            </p:nvCxnSpPr>
            <p:spPr>
              <a:xfrm>
                <a:off x="3641396"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nvGrpSpPr>
              <p:cNvPr id="23" name="Grupo 22"/>
              <p:cNvGrpSpPr/>
              <p:nvPr/>
            </p:nvGrpSpPr>
            <p:grpSpPr>
              <a:xfrm>
                <a:off x="-1" y="330388"/>
                <a:ext cx="11963596" cy="502556"/>
                <a:chOff x="211744" y="165701"/>
                <a:chExt cx="9020288" cy="502556"/>
              </a:xfrm>
            </p:grpSpPr>
            <p:sp>
              <p:nvSpPr>
                <p:cNvPr id="25" name="Proceso alternativo 24"/>
                <p:cNvSpPr/>
                <p:nvPr/>
              </p:nvSpPr>
              <p:spPr>
                <a:xfrm>
                  <a:off x="387568" y="179145"/>
                  <a:ext cx="2643345"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GENERALIDADES</a:t>
                  </a:r>
                  <a:endParaRPr lang="es-CL" sz="3600" b="1" dirty="0">
                    <a:solidFill>
                      <a:schemeClr val="accent2"/>
                    </a:solidFill>
                  </a:endParaRPr>
                </a:p>
              </p:txBody>
            </p:sp>
            <p:sp>
              <p:nvSpPr>
                <p:cNvPr id="26" name="Proceso alternativo 25"/>
                <p:cNvSpPr/>
                <p:nvPr/>
              </p:nvSpPr>
              <p:spPr>
                <a:xfrm>
                  <a:off x="7139712" y="165701"/>
                  <a:ext cx="2092320"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TARDÍA</a:t>
                  </a:r>
                  <a:endParaRPr lang="es-CL" sz="3600" b="1" dirty="0">
                    <a:solidFill>
                      <a:schemeClr val="accent2"/>
                    </a:solidFill>
                  </a:endParaRPr>
                </a:p>
              </p:txBody>
            </p:sp>
            <p:cxnSp>
              <p:nvCxnSpPr>
                <p:cNvPr id="27" name="Conector recto 26"/>
                <p:cNvCxnSpPr>
                  <a:endCxn id="25" idx="1"/>
                </p:cNvCxnSpPr>
                <p:nvPr/>
              </p:nvCxnSpPr>
              <p:spPr>
                <a:xfrm>
                  <a:off x="211744" y="423701"/>
                  <a:ext cx="175824"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28" name="Proceso alternativo 27"/>
                <p:cNvSpPr/>
                <p:nvPr/>
              </p:nvSpPr>
              <p:spPr>
                <a:xfrm>
                  <a:off x="3119134" y="179145"/>
                  <a:ext cx="2013105" cy="489112"/>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bg1"/>
                      </a:solidFill>
                    </a:rPr>
                    <a:t>A. INICIAL</a:t>
                  </a:r>
                  <a:endParaRPr lang="es-CL" sz="3600" b="1" dirty="0">
                    <a:solidFill>
                      <a:schemeClr val="bg1"/>
                    </a:solidFill>
                  </a:endParaRPr>
                </a:p>
              </p:txBody>
            </p:sp>
          </p:grpSp>
          <p:cxnSp>
            <p:nvCxnSpPr>
              <p:cNvPr id="24" name="Conector recto 23"/>
              <p:cNvCxnSpPr/>
              <p:nvPr/>
            </p:nvCxnSpPr>
            <p:spPr>
              <a:xfrm>
                <a:off x="11963595"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sp>
          <p:nvSpPr>
            <p:cNvPr id="19" name="Proceso alternativo 18"/>
            <p:cNvSpPr/>
            <p:nvPr/>
          </p:nvSpPr>
          <p:spPr>
            <a:xfrm>
              <a:off x="6626264" y="330388"/>
              <a:ext cx="2375586"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MEDIA</a:t>
              </a:r>
              <a:endParaRPr lang="es-CL" sz="3600" b="1" dirty="0">
                <a:solidFill>
                  <a:schemeClr val="accent2"/>
                </a:solidFill>
              </a:endParaRPr>
            </a:p>
          </p:txBody>
        </p:sp>
      </p:grpSp>
    </p:spTree>
    <p:extLst>
      <p:ext uri="{BB962C8B-B14F-4D97-AF65-F5344CB8AC3E}">
        <p14:creationId xmlns:p14="http://schemas.microsoft.com/office/powerpoint/2010/main" val="1213011176"/>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39269"/>
                                        </p:tgtEl>
                                        <p:attrNameLst>
                                          <p:attrName>style.visibility</p:attrName>
                                        </p:attrNameLst>
                                      </p:cBhvr>
                                      <p:to>
                                        <p:strVal val="visible"/>
                                      </p:to>
                                    </p:set>
                                    <p:animEffect transition="in" filter="box(in)">
                                      <p:cBhvr>
                                        <p:cTn id="7" dur="500"/>
                                        <p:tgtEl>
                                          <p:spTgt spid="13926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39270"/>
                                        </p:tgtEl>
                                        <p:attrNameLst>
                                          <p:attrName>style.visibility</p:attrName>
                                        </p:attrNameLst>
                                      </p:cBhvr>
                                      <p:to>
                                        <p:strVal val="visible"/>
                                      </p:to>
                                    </p:set>
                                    <p:animEffect transition="in" filter="box(in)">
                                      <p:cBhvr>
                                        <p:cTn id="10" dur="500"/>
                                        <p:tgtEl>
                                          <p:spTgt spid="139270"/>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39271"/>
                                        </p:tgtEl>
                                        <p:attrNameLst>
                                          <p:attrName>style.visibility</p:attrName>
                                        </p:attrNameLst>
                                      </p:cBhvr>
                                      <p:to>
                                        <p:strVal val="visible"/>
                                      </p:to>
                                    </p:set>
                                    <p:animEffect transition="in" filter="box(in)">
                                      <p:cBhvr>
                                        <p:cTn id="15" dur="500"/>
                                        <p:tgtEl>
                                          <p:spTgt spid="139271"/>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39273"/>
                                        </p:tgtEl>
                                        <p:attrNameLst>
                                          <p:attrName>style.visibility</p:attrName>
                                        </p:attrNameLst>
                                      </p:cBhvr>
                                      <p:to>
                                        <p:strVal val="visible"/>
                                      </p:to>
                                    </p:set>
                                    <p:animEffect transition="in" filter="box(in)">
                                      <p:cBhvr>
                                        <p:cTn id="20" dur="500"/>
                                        <p:tgtEl>
                                          <p:spTgt spid="139273"/>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39272"/>
                                        </p:tgtEl>
                                        <p:attrNameLst>
                                          <p:attrName>style.visibility</p:attrName>
                                        </p:attrNameLst>
                                      </p:cBhvr>
                                      <p:to>
                                        <p:strVal val="visible"/>
                                      </p:to>
                                    </p:set>
                                    <p:animEffect transition="in" filter="box(in)">
                                      <p:cBhvr>
                                        <p:cTn id="23" dur="500"/>
                                        <p:tgtEl>
                                          <p:spTgt spid="139272"/>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39275"/>
                                        </p:tgtEl>
                                        <p:attrNameLst>
                                          <p:attrName>style.visibility</p:attrName>
                                        </p:attrNameLst>
                                      </p:cBhvr>
                                      <p:to>
                                        <p:strVal val="visible"/>
                                      </p:to>
                                    </p:set>
                                    <p:animEffect transition="in" filter="box(in)">
                                      <p:cBhvr>
                                        <p:cTn id="28" dur="500"/>
                                        <p:tgtEl>
                                          <p:spTgt spid="139275"/>
                                        </p:tgtEl>
                                      </p:cBhvr>
                                    </p:animEffect>
                                  </p:childTnLst>
                                </p:cTn>
                              </p:par>
                              <p:par>
                                <p:cTn id="29" presetID="4" presetClass="entr" presetSubtype="16" fill="hold" grpId="0" nodeType="withEffect">
                                  <p:stCondLst>
                                    <p:cond delay="0"/>
                                  </p:stCondLst>
                                  <p:childTnLst>
                                    <p:set>
                                      <p:cBhvr>
                                        <p:cTn id="30" dur="1" fill="hold">
                                          <p:stCondLst>
                                            <p:cond delay="0"/>
                                          </p:stCondLst>
                                        </p:cTn>
                                        <p:tgtEl>
                                          <p:spTgt spid="139274"/>
                                        </p:tgtEl>
                                        <p:attrNameLst>
                                          <p:attrName>style.visibility</p:attrName>
                                        </p:attrNameLst>
                                      </p:cBhvr>
                                      <p:to>
                                        <p:strVal val="visible"/>
                                      </p:to>
                                    </p:set>
                                    <p:animEffect transition="in" filter="box(in)">
                                      <p:cBhvr>
                                        <p:cTn id="31" dur="500"/>
                                        <p:tgtEl>
                                          <p:spTgt spid="139274"/>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139276"/>
                                        </p:tgtEl>
                                        <p:attrNameLst>
                                          <p:attrName>style.visibility</p:attrName>
                                        </p:attrNameLst>
                                      </p:cBhvr>
                                      <p:to>
                                        <p:strVal val="visible"/>
                                      </p:to>
                                    </p:set>
                                    <p:animEffect transition="in" filter="box(in)">
                                      <p:cBhvr>
                                        <p:cTn id="36" dur="500"/>
                                        <p:tgtEl>
                                          <p:spTgt spid="139276"/>
                                        </p:tgtEl>
                                      </p:cBhvr>
                                    </p:animEffect>
                                  </p:childTnLst>
                                </p:cTn>
                              </p:par>
                              <p:par>
                                <p:cTn id="37" presetID="4" presetClass="entr" presetSubtype="16" fill="hold" grpId="0" nodeType="withEffect">
                                  <p:stCondLst>
                                    <p:cond delay="0"/>
                                  </p:stCondLst>
                                  <p:childTnLst>
                                    <p:set>
                                      <p:cBhvr>
                                        <p:cTn id="38" dur="1" fill="hold">
                                          <p:stCondLst>
                                            <p:cond delay="0"/>
                                          </p:stCondLst>
                                        </p:cTn>
                                        <p:tgtEl>
                                          <p:spTgt spid="139277"/>
                                        </p:tgtEl>
                                        <p:attrNameLst>
                                          <p:attrName>style.visibility</p:attrName>
                                        </p:attrNameLst>
                                      </p:cBhvr>
                                      <p:to>
                                        <p:strVal val="visible"/>
                                      </p:to>
                                    </p:set>
                                    <p:animEffect transition="in" filter="box(in)">
                                      <p:cBhvr>
                                        <p:cTn id="39" dur="500"/>
                                        <p:tgtEl>
                                          <p:spTgt spid="139277"/>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grpId="0" nodeType="clickEffect">
                                  <p:stCondLst>
                                    <p:cond delay="0"/>
                                  </p:stCondLst>
                                  <p:childTnLst>
                                    <p:set>
                                      <p:cBhvr>
                                        <p:cTn id="43" dur="1" fill="hold">
                                          <p:stCondLst>
                                            <p:cond delay="0"/>
                                          </p:stCondLst>
                                        </p:cTn>
                                        <p:tgtEl>
                                          <p:spTgt spid="139279"/>
                                        </p:tgtEl>
                                        <p:attrNameLst>
                                          <p:attrName>style.visibility</p:attrName>
                                        </p:attrNameLst>
                                      </p:cBhvr>
                                      <p:to>
                                        <p:strVal val="visible"/>
                                      </p:to>
                                    </p:set>
                                    <p:animEffect transition="in" filter="box(in)">
                                      <p:cBhvr>
                                        <p:cTn id="44" dur="500"/>
                                        <p:tgtEl>
                                          <p:spTgt spid="139279"/>
                                        </p:tgtEl>
                                      </p:cBhvr>
                                    </p:animEffect>
                                  </p:childTnLst>
                                </p:cTn>
                              </p:par>
                              <p:par>
                                <p:cTn id="45" presetID="4" presetClass="entr" presetSubtype="16" fill="hold" grpId="0" nodeType="withEffect">
                                  <p:stCondLst>
                                    <p:cond delay="0"/>
                                  </p:stCondLst>
                                  <p:childTnLst>
                                    <p:set>
                                      <p:cBhvr>
                                        <p:cTn id="46" dur="1" fill="hold">
                                          <p:stCondLst>
                                            <p:cond delay="0"/>
                                          </p:stCondLst>
                                        </p:cTn>
                                        <p:tgtEl>
                                          <p:spTgt spid="139280"/>
                                        </p:tgtEl>
                                        <p:attrNameLst>
                                          <p:attrName>style.visibility</p:attrName>
                                        </p:attrNameLst>
                                      </p:cBhvr>
                                      <p:to>
                                        <p:strVal val="visible"/>
                                      </p:to>
                                    </p:set>
                                    <p:animEffect transition="in" filter="box(in)">
                                      <p:cBhvr>
                                        <p:cTn id="47" dur="500"/>
                                        <p:tgtEl>
                                          <p:spTgt spid="139280"/>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39281"/>
                                        </p:tgtEl>
                                        <p:attrNameLst>
                                          <p:attrName>style.visibility</p:attrName>
                                        </p:attrNameLst>
                                      </p:cBhvr>
                                      <p:to>
                                        <p:strVal val="visible"/>
                                      </p:to>
                                    </p:set>
                                    <p:animEffect transition="in" filter="box(in)">
                                      <p:cBhvr>
                                        <p:cTn id="52" dur="500"/>
                                        <p:tgtEl>
                                          <p:spTgt spid="139281"/>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139278"/>
                                        </p:tgtEl>
                                        <p:attrNameLst>
                                          <p:attrName>style.visibility</p:attrName>
                                        </p:attrNameLst>
                                      </p:cBhvr>
                                      <p:to>
                                        <p:strVal val="visible"/>
                                      </p:to>
                                    </p:set>
                                    <p:animEffect transition="in" filter="box(in)">
                                      <p:cBhvr>
                                        <p:cTn id="55" dur="500"/>
                                        <p:tgtEl>
                                          <p:spTgt spid="1392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9" grpId="0" animBg="1"/>
      <p:bldP spid="139270" grpId="0" animBg="1"/>
      <p:bldP spid="139271" grpId="0"/>
      <p:bldP spid="139272" grpId="0" animBg="1"/>
      <p:bldP spid="139273" grpId="0" animBg="1"/>
      <p:bldP spid="139274" grpId="0" animBg="1"/>
      <p:bldP spid="139275" grpId="0" animBg="1"/>
      <p:bldP spid="139276" grpId="0" animBg="1"/>
      <p:bldP spid="139277" grpId="0" animBg="1"/>
      <p:bldP spid="139278" grpId="0" animBg="1"/>
      <p:bldP spid="139279" grpId="0" animBg="1"/>
      <p:bldP spid="139280" grpId="0" animBg="1"/>
      <p:bldP spid="13928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1117600" y="880533"/>
            <a:ext cx="10195470" cy="5492972"/>
          </a:xfrm>
          <a:solidFill>
            <a:schemeClr val="bg1"/>
          </a:solidFill>
          <a:ln w="57150">
            <a:solidFill>
              <a:schemeClr val="accent2"/>
            </a:solidFill>
          </a:ln>
        </p:spPr>
        <p:txBody>
          <a:bodyPr/>
          <a:lstStyle/>
          <a:p>
            <a:pPr marL="381000" indent="-381000" algn="just">
              <a:lnSpc>
                <a:spcPct val="150000"/>
              </a:lnSpc>
              <a:buNone/>
            </a:pPr>
            <a:r>
              <a:rPr lang="es-MX" sz="2400" b="1" dirty="0">
                <a:solidFill>
                  <a:srgbClr val="C00000"/>
                </a:solidFill>
                <a:latin typeface="Arial" charset="0"/>
                <a:cs typeface="Arial" charset="0"/>
              </a:rPr>
              <a:t>DESARROLLO COGNITIVO</a:t>
            </a:r>
          </a:p>
        </p:txBody>
      </p:sp>
      <p:sp>
        <p:nvSpPr>
          <p:cNvPr id="165893" name="Line 5"/>
          <p:cNvSpPr>
            <a:spLocks noChangeShapeType="1"/>
          </p:cNvSpPr>
          <p:nvPr/>
        </p:nvSpPr>
        <p:spPr bwMode="auto">
          <a:xfrm flipV="1">
            <a:off x="6024563" y="2565400"/>
            <a:ext cx="576262" cy="215900"/>
          </a:xfrm>
          <a:prstGeom prst="line">
            <a:avLst/>
          </a:prstGeom>
          <a:noFill/>
          <a:ln w="9525">
            <a:solidFill>
              <a:schemeClr val="tx1"/>
            </a:solidFill>
            <a:round/>
            <a:headEnd/>
            <a:tailEnd type="triangle" w="med" len="med"/>
          </a:ln>
        </p:spPr>
        <p:txBody>
          <a:bodyPr/>
          <a:lstStyle/>
          <a:p>
            <a:endParaRPr lang="es-CL"/>
          </a:p>
        </p:txBody>
      </p:sp>
      <p:sp>
        <p:nvSpPr>
          <p:cNvPr id="165894" name="Oval 6"/>
          <p:cNvSpPr>
            <a:spLocks noChangeArrowheads="1"/>
          </p:cNvSpPr>
          <p:nvPr/>
        </p:nvSpPr>
        <p:spPr bwMode="auto">
          <a:xfrm>
            <a:off x="6798363" y="1628775"/>
            <a:ext cx="3446304" cy="1348085"/>
          </a:xfrm>
          <a:prstGeom prst="ellipse">
            <a:avLst/>
          </a:prstGeom>
          <a:solidFill>
            <a:srgbClr val="FF9933">
              <a:alpha val="20000"/>
            </a:srgbClr>
          </a:solidFill>
          <a:ln w="38100">
            <a:solidFill>
              <a:schemeClr val="accent2"/>
            </a:solidFill>
            <a:round/>
            <a:headEnd/>
            <a:tailEnd/>
          </a:ln>
        </p:spPr>
        <p:txBody>
          <a:bodyPr wrap="none" anchor="ctr"/>
          <a:lstStyle/>
          <a:p>
            <a:pPr algn="ctr"/>
            <a:r>
              <a:rPr lang="es-CL" sz="2400" b="1" dirty="0">
                <a:solidFill>
                  <a:srgbClr val="C00000"/>
                </a:solidFill>
                <a:effectLst>
                  <a:outerShdw blurRad="38100" dist="38100" dir="2700000" algn="tl">
                    <a:srgbClr val="000000">
                      <a:alpha val="43137"/>
                    </a:srgbClr>
                  </a:outerShdw>
                </a:effectLst>
              </a:rPr>
              <a:t>Inicio de </a:t>
            </a:r>
          </a:p>
          <a:p>
            <a:pPr algn="ctr"/>
            <a:r>
              <a:rPr lang="es-CL" sz="2400" b="1" dirty="0">
                <a:solidFill>
                  <a:srgbClr val="C00000"/>
                </a:solidFill>
                <a:effectLst>
                  <a:outerShdw blurRad="38100" dist="38100" dir="2700000" algn="tl">
                    <a:srgbClr val="000000">
                      <a:alpha val="43137"/>
                    </a:srgbClr>
                  </a:outerShdw>
                </a:effectLst>
              </a:rPr>
              <a:t>Abstracción</a:t>
            </a:r>
          </a:p>
          <a:p>
            <a:pPr algn="ctr"/>
            <a:r>
              <a:rPr lang="es-CL" sz="2400" b="1" dirty="0">
                <a:solidFill>
                  <a:srgbClr val="C00000"/>
                </a:solidFill>
                <a:effectLst>
                  <a:outerShdw blurRad="38100" dist="38100" dir="2700000" algn="tl">
                    <a:srgbClr val="000000">
                      <a:alpha val="43137"/>
                    </a:srgbClr>
                  </a:outerShdw>
                </a:effectLst>
              </a:rPr>
              <a:t>(ensoñación)</a:t>
            </a:r>
            <a:r>
              <a:rPr lang="es-CL" b="1" dirty="0">
                <a:solidFill>
                  <a:srgbClr val="C00000"/>
                </a:solidFill>
                <a:effectLst>
                  <a:outerShdw blurRad="38100" dist="38100" dir="2700000" algn="tl">
                    <a:srgbClr val="000000">
                      <a:alpha val="43137"/>
                    </a:srgbClr>
                  </a:outerShdw>
                </a:effectLst>
              </a:rPr>
              <a:t>  </a:t>
            </a:r>
            <a:endParaRPr lang="es-ES" b="1" dirty="0">
              <a:solidFill>
                <a:srgbClr val="C00000"/>
              </a:solidFill>
              <a:effectLst>
                <a:outerShdw blurRad="38100" dist="38100" dir="2700000" algn="tl">
                  <a:srgbClr val="000000">
                    <a:alpha val="43137"/>
                  </a:srgbClr>
                </a:outerShdw>
              </a:effectLst>
            </a:endParaRPr>
          </a:p>
        </p:txBody>
      </p:sp>
      <p:sp>
        <p:nvSpPr>
          <p:cNvPr id="165898" name="Oval 10"/>
          <p:cNvSpPr>
            <a:spLocks noChangeArrowheads="1"/>
          </p:cNvSpPr>
          <p:nvPr/>
        </p:nvSpPr>
        <p:spPr bwMode="auto">
          <a:xfrm>
            <a:off x="6919686" y="4605867"/>
            <a:ext cx="3985381" cy="1362882"/>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ES_tradnl" sz="2400" b="1" dirty="0">
                <a:solidFill>
                  <a:srgbClr val="C00000"/>
                </a:solidFill>
                <a:effectLst>
                  <a:outerShdw blurRad="38100" dist="38100" dir="2700000" algn="tl">
                    <a:srgbClr val="000000"/>
                  </a:outerShdw>
                </a:effectLst>
                <a:cs typeface="Arial" charset="0"/>
              </a:rPr>
              <a:t>↑ de las demandas y </a:t>
            </a:r>
          </a:p>
          <a:p>
            <a:pPr algn="ctr">
              <a:defRPr/>
            </a:pPr>
            <a:r>
              <a:rPr lang="es-ES_tradnl" sz="2400" b="1" dirty="0">
                <a:solidFill>
                  <a:srgbClr val="C00000"/>
                </a:solidFill>
                <a:effectLst>
                  <a:outerShdw blurRad="38100" dist="38100" dir="2700000" algn="tl">
                    <a:srgbClr val="000000"/>
                  </a:outerShdw>
                </a:effectLst>
                <a:cs typeface="Arial" charset="0"/>
              </a:rPr>
              <a:t>Expectativas </a:t>
            </a:r>
          </a:p>
          <a:p>
            <a:pPr algn="ctr">
              <a:defRPr/>
            </a:pPr>
            <a:r>
              <a:rPr lang="es-ES_tradnl" sz="2400" b="1" dirty="0">
                <a:solidFill>
                  <a:srgbClr val="C00000"/>
                </a:solidFill>
                <a:effectLst>
                  <a:outerShdw blurRad="38100" dist="38100" dir="2700000" algn="tl">
                    <a:srgbClr val="000000"/>
                  </a:outerShdw>
                </a:effectLst>
                <a:cs typeface="Arial" charset="0"/>
              </a:rPr>
              <a:t>académicas</a:t>
            </a:r>
          </a:p>
        </p:txBody>
      </p:sp>
      <p:sp>
        <p:nvSpPr>
          <p:cNvPr id="165899" name="Line 11"/>
          <p:cNvSpPr>
            <a:spLocks noChangeShapeType="1"/>
          </p:cNvSpPr>
          <p:nvPr/>
        </p:nvSpPr>
        <p:spPr bwMode="auto">
          <a:xfrm>
            <a:off x="6024563" y="4724401"/>
            <a:ext cx="863600" cy="288925"/>
          </a:xfrm>
          <a:prstGeom prst="line">
            <a:avLst/>
          </a:prstGeom>
          <a:noFill/>
          <a:ln w="9525">
            <a:solidFill>
              <a:schemeClr val="tx1"/>
            </a:solidFill>
            <a:round/>
            <a:headEnd/>
            <a:tailEnd type="triangle" w="med" len="med"/>
          </a:ln>
        </p:spPr>
        <p:txBody>
          <a:bodyPr/>
          <a:lstStyle/>
          <a:p>
            <a:endParaRPr lang="es-CL"/>
          </a:p>
        </p:txBody>
      </p:sp>
      <p:sp>
        <p:nvSpPr>
          <p:cNvPr id="165902" name="Oval 14"/>
          <p:cNvSpPr>
            <a:spLocks noChangeArrowheads="1"/>
          </p:cNvSpPr>
          <p:nvPr/>
        </p:nvSpPr>
        <p:spPr bwMode="auto">
          <a:xfrm>
            <a:off x="1253067" y="1628775"/>
            <a:ext cx="3042709" cy="1348085"/>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CL" sz="2400" b="1" dirty="0">
                <a:solidFill>
                  <a:srgbClr val="C00000"/>
                </a:solidFill>
                <a:effectLst>
                  <a:outerShdw blurRad="38100" dist="38100" dir="2700000" algn="tl">
                    <a:srgbClr val="000000"/>
                  </a:outerShdw>
                </a:effectLst>
              </a:rPr>
              <a:t>Predomina lo concreto</a:t>
            </a:r>
            <a:endParaRPr lang="es-ES" sz="2400" b="1" dirty="0">
              <a:solidFill>
                <a:srgbClr val="C00000"/>
              </a:solidFill>
              <a:effectLst>
                <a:outerShdw blurRad="38100" dist="38100" dir="2700000" algn="tl">
                  <a:srgbClr val="000000"/>
                </a:outerShdw>
              </a:effectLst>
            </a:endParaRPr>
          </a:p>
        </p:txBody>
      </p:sp>
      <p:sp>
        <p:nvSpPr>
          <p:cNvPr id="165905" name="Line 17"/>
          <p:cNvSpPr>
            <a:spLocks noChangeShapeType="1"/>
          </p:cNvSpPr>
          <p:nvPr/>
        </p:nvSpPr>
        <p:spPr bwMode="auto">
          <a:xfrm flipH="1" flipV="1">
            <a:off x="4081463" y="2781300"/>
            <a:ext cx="720725" cy="287338"/>
          </a:xfrm>
          <a:prstGeom prst="line">
            <a:avLst/>
          </a:prstGeom>
          <a:noFill/>
          <a:ln w="9525">
            <a:solidFill>
              <a:schemeClr val="tx1"/>
            </a:solidFill>
            <a:round/>
            <a:headEnd/>
            <a:tailEnd type="triangle" w="med" len="med"/>
          </a:ln>
        </p:spPr>
        <p:txBody>
          <a:bodyPr/>
          <a:lstStyle/>
          <a:p>
            <a:endParaRPr lang="es-CL"/>
          </a:p>
        </p:txBody>
      </p:sp>
      <p:pic>
        <p:nvPicPr>
          <p:cNvPr id="12" name="Picture 4" descr="http://i.ytimg.com/vi/P-XRfUM2f9w/hqdefault.jpg"/>
          <p:cNvPicPr>
            <a:picLocks noChangeAspect="1" noChangeArrowheads="1"/>
          </p:cNvPicPr>
          <p:nvPr/>
        </p:nvPicPr>
        <p:blipFill rotWithShape="1">
          <a:blip r:embed="rId3">
            <a:extLst>
              <a:ext uri="{28A0092B-C50C-407E-A947-70E740481C1C}">
                <a14:useLocalDpi xmlns:a14="http://schemas.microsoft.com/office/drawing/2010/main" val="0"/>
              </a:ext>
            </a:extLst>
          </a:blip>
          <a:srcRect l="33661"/>
          <a:stretch/>
        </p:blipFill>
        <p:spPr bwMode="auto">
          <a:xfrm>
            <a:off x="4697395" y="2681566"/>
            <a:ext cx="1831947" cy="2071133"/>
          </a:xfrm>
          <a:prstGeom prst="rect">
            <a:avLst/>
          </a:prstGeom>
          <a:noFill/>
          <a:extLst>
            <a:ext uri="{909E8E84-426E-40DD-AFC4-6F175D3DCCD1}">
              <a14:hiddenFill xmlns:a14="http://schemas.microsoft.com/office/drawing/2010/main">
                <a:solidFill>
                  <a:srgbClr val="FFFFFF"/>
                </a:solidFill>
              </a14:hiddenFill>
            </a:ext>
          </a:extLst>
        </p:spPr>
      </p:pic>
      <p:grpSp>
        <p:nvGrpSpPr>
          <p:cNvPr id="10" name="Grupo 9"/>
          <p:cNvGrpSpPr/>
          <p:nvPr/>
        </p:nvGrpSpPr>
        <p:grpSpPr>
          <a:xfrm>
            <a:off x="-1" y="177988"/>
            <a:ext cx="12192001" cy="502556"/>
            <a:chOff x="-1" y="330388"/>
            <a:chExt cx="12192001" cy="502556"/>
          </a:xfrm>
        </p:grpSpPr>
        <p:grpSp>
          <p:nvGrpSpPr>
            <p:cNvPr id="11" name="Grupo 10"/>
            <p:cNvGrpSpPr/>
            <p:nvPr/>
          </p:nvGrpSpPr>
          <p:grpSpPr>
            <a:xfrm>
              <a:off x="-1" y="330388"/>
              <a:ext cx="12192001" cy="502556"/>
              <a:chOff x="-1" y="330388"/>
              <a:chExt cx="12192001" cy="502556"/>
            </a:xfrm>
          </p:grpSpPr>
          <p:cxnSp>
            <p:nvCxnSpPr>
              <p:cNvPr id="14" name="Conector recto 13"/>
              <p:cNvCxnSpPr/>
              <p:nvPr/>
            </p:nvCxnSpPr>
            <p:spPr>
              <a:xfrm>
                <a:off x="8960149"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15" name="Conector recto 14"/>
              <p:cNvCxnSpPr/>
              <p:nvPr/>
            </p:nvCxnSpPr>
            <p:spPr>
              <a:xfrm>
                <a:off x="6384122"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16" name="Conector recto 15"/>
              <p:cNvCxnSpPr/>
              <p:nvPr/>
            </p:nvCxnSpPr>
            <p:spPr>
              <a:xfrm>
                <a:off x="3641396"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nvGrpSpPr>
              <p:cNvPr id="17" name="Grupo 16"/>
              <p:cNvGrpSpPr/>
              <p:nvPr/>
            </p:nvGrpSpPr>
            <p:grpSpPr>
              <a:xfrm>
                <a:off x="-1" y="330388"/>
                <a:ext cx="11963596" cy="502556"/>
                <a:chOff x="211744" y="165701"/>
                <a:chExt cx="9020288" cy="502556"/>
              </a:xfrm>
            </p:grpSpPr>
            <p:sp>
              <p:nvSpPr>
                <p:cNvPr id="19" name="Proceso alternativo 18"/>
                <p:cNvSpPr/>
                <p:nvPr/>
              </p:nvSpPr>
              <p:spPr>
                <a:xfrm>
                  <a:off x="387568" y="179145"/>
                  <a:ext cx="2643345"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GENERALIDADES</a:t>
                  </a:r>
                  <a:endParaRPr lang="es-CL" sz="3600" b="1" dirty="0">
                    <a:solidFill>
                      <a:schemeClr val="accent2"/>
                    </a:solidFill>
                  </a:endParaRPr>
                </a:p>
              </p:txBody>
            </p:sp>
            <p:sp>
              <p:nvSpPr>
                <p:cNvPr id="20" name="Proceso alternativo 19"/>
                <p:cNvSpPr/>
                <p:nvPr/>
              </p:nvSpPr>
              <p:spPr>
                <a:xfrm>
                  <a:off x="7139712" y="165701"/>
                  <a:ext cx="2092320"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TARDÍA</a:t>
                  </a:r>
                  <a:endParaRPr lang="es-CL" sz="3600" b="1" dirty="0">
                    <a:solidFill>
                      <a:schemeClr val="accent2"/>
                    </a:solidFill>
                  </a:endParaRPr>
                </a:p>
              </p:txBody>
            </p:sp>
            <p:cxnSp>
              <p:nvCxnSpPr>
                <p:cNvPr id="21" name="Conector recto 20"/>
                <p:cNvCxnSpPr>
                  <a:endCxn id="19" idx="1"/>
                </p:cNvCxnSpPr>
                <p:nvPr/>
              </p:nvCxnSpPr>
              <p:spPr>
                <a:xfrm>
                  <a:off x="211744" y="423701"/>
                  <a:ext cx="175824"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22" name="Proceso alternativo 21"/>
                <p:cNvSpPr/>
                <p:nvPr/>
              </p:nvSpPr>
              <p:spPr>
                <a:xfrm>
                  <a:off x="3119134" y="179145"/>
                  <a:ext cx="2013105" cy="489112"/>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bg1"/>
                      </a:solidFill>
                    </a:rPr>
                    <a:t>A. INICIAL</a:t>
                  </a:r>
                  <a:endParaRPr lang="es-CL" sz="3600" b="1" dirty="0">
                    <a:solidFill>
                      <a:schemeClr val="bg1"/>
                    </a:solidFill>
                  </a:endParaRPr>
                </a:p>
              </p:txBody>
            </p:sp>
          </p:grpSp>
          <p:cxnSp>
            <p:nvCxnSpPr>
              <p:cNvPr id="18" name="Conector recto 17"/>
              <p:cNvCxnSpPr/>
              <p:nvPr/>
            </p:nvCxnSpPr>
            <p:spPr>
              <a:xfrm>
                <a:off x="11963595"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sp>
          <p:nvSpPr>
            <p:cNvPr id="13" name="Proceso alternativo 12"/>
            <p:cNvSpPr/>
            <p:nvPr/>
          </p:nvSpPr>
          <p:spPr>
            <a:xfrm>
              <a:off x="6626264" y="330388"/>
              <a:ext cx="2375586"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MEDIA</a:t>
              </a:r>
              <a:endParaRPr lang="es-CL" sz="3600" b="1" dirty="0">
                <a:solidFill>
                  <a:schemeClr val="accent2"/>
                </a:solidFill>
              </a:endParaRPr>
            </a:p>
          </p:txBody>
        </p:sp>
      </p:grpSp>
    </p:spTree>
    <p:extLst>
      <p:ext uri="{BB962C8B-B14F-4D97-AF65-F5344CB8AC3E}">
        <p14:creationId xmlns:p14="http://schemas.microsoft.com/office/powerpoint/2010/main" val="1999674605"/>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5893"/>
                                        </p:tgtEl>
                                        <p:attrNameLst>
                                          <p:attrName>style.visibility</p:attrName>
                                        </p:attrNameLst>
                                      </p:cBhvr>
                                      <p:to>
                                        <p:strVal val="visible"/>
                                      </p:to>
                                    </p:set>
                                    <p:animEffect transition="in" filter="box(in)">
                                      <p:cBhvr>
                                        <p:cTn id="7" dur="500"/>
                                        <p:tgtEl>
                                          <p:spTgt spid="16589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5894"/>
                                        </p:tgtEl>
                                        <p:attrNameLst>
                                          <p:attrName>style.visibility</p:attrName>
                                        </p:attrNameLst>
                                      </p:cBhvr>
                                      <p:to>
                                        <p:strVal val="visible"/>
                                      </p:to>
                                    </p:set>
                                    <p:animEffect transition="in" filter="box(in)">
                                      <p:cBhvr>
                                        <p:cTn id="10" dur="500"/>
                                        <p:tgtEl>
                                          <p:spTgt spid="165894"/>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65905"/>
                                        </p:tgtEl>
                                        <p:attrNameLst>
                                          <p:attrName>style.visibility</p:attrName>
                                        </p:attrNameLst>
                                      </p:cBhvr>
                                      <p:to>
                                        <p:strVal val="visible"/>
                                      </p:to>
                                    </p:set>
                                    <p:animEffect transition="in" filter="box(in)">
                                      <p:cBhvr>
                                        <p:cTn id="15" dur="500"/>
                                        <p:tgtEl>
                                          <p:spTgt spid="165905"/>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165902"/>
                                        </p:tgtEl>
                                        <p:attrNameLst>
                                          <p:attrName>style.visibility</p:attrName>
                                        </p:attrNameLst>
                                      </p:cBhvr>
                                      <p:to>
                                        <p:strVal val="visible"/>
                                      </p:to>
                                    </p:set>
                                    <p:animEffect transition="in" filter="box(in)">
                                      <p:cBhvr>
                                        <p:cTn id="18" dur="500"/>
                                        <p:tgtEl>
                                          <p:spTgt spid="165902"/>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65899"/>
                                        </p:tgtEl>
                                        <p:attrNameLst>
                                          <p:attrName>style.visibility</p:attrName>
                                        </p:attrNameLst>
                                      </p:cBhvr>
                                      <p:to>
                                        <p:strVal val="visible"/>
                                      </p:to>
                                    </p:set>
                                    <p:animEffect transition="in" filter="box(in)">
                                      <p:cBhvr>
                                        <p:cTn id="23" dur="500"/>
                                        <p:tgtEl>
                                          <p:spTgt spid="165899"/>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165898"/>
                                        </p:tgtEl>
                                        <p:attrNameLst>
                                          <p:attrName>style.visibility</p:attrName>
                                        </p:attrNameLst>
                                      </p:cBhvr>
                                      <p:to>
                                        <p:strVal val="visible"/>
                                      </p:to>
                                    </p:set>
                                    <p:animEffect transition="in" filter="box(in)">
                                      <p:cBhvr>
                                        <p:cTn id="26" dur="500"/>
                                        <p:tgtEl>
                                          <p:spTgt spid="1658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3" grpId="0" animBg="1"/>
      <p:bldP spid="165894" grpId="0" animBg="1"/>
      <p:bldP spid="165898" grpId="0" animBg="1"/>
      <p:bldP spid="165899" grpId="0" animBg="1"/>
      <p:bldP spid="165902" grpId="0" animBg="1"/>
      <p:bldP spid="16590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idx="1"/>
          </p:nvPr>
        </p:nvSpPr>
        <p:spPr>
          <a:xfrm>
            <a:off x="665163" y="752692"/>
            <a:ext cx="10718800" cy="5641544"/>
          </a:xfrm>
          <a:solidFill>
            <a:schemeClr val="bg1"/>
          </a:solidFill>
          <a:ln w="57150">
            <a:solidFill>
              <a:schemeClr val="accent2"/>
            </a:solidFill>
          </a:ln>
        </p:spPr>
        <p:txBody>
          <a:bodyPr/>
          <a:lstStyle/>
          <a:p>
            <a:pPr marL="381000" indent="-381000" algn="just">
              <a:lnSpc>
                <a:spcPct val="150000"/>
              </a:lnSpc>
              <a:buNone/>
            </a:pPr>
            <a:r>
              <a:rPr lang="es-MX" sz="2400" b="1" dirty="0">
                <a:solidFill>
                  <a:srgbClr val="C00000"/>
                </a:solidFill>
                <a:latin typeface="Arial" charset="0"/>
                <a:cs typeface="Arial" charset="0"/>
              </a:rPr>
              <a:t>DESARROLLO SOCIAL </a:t>
            </a:r>
          </a:p>
        </p:txBody>
      </p:sp>
      <p:sp>
        <p:nvSpPr>
          <p:cNvPr id="166917" name="Line 5"/>
          <p:cNvSpPr>
            <a:spLocks noChangeShapeType="1"/>
          </p:cNvSpPr>
          <p:nvPr/>
        </p:nvSpPr>
        <p:spPr bwMode="auto">
          <a:xfrm flipV="1">
            <a:off x="6024563" y="2565400"/>
            <a:ext cx="576262" cy="215900"/>
          </a:xfrm>
          <a:prstGeom prst="line">
            <a:avLst/>
          </a:prstGeom>
          <a:noFill/>
          <a:ln w="9525">
            <a:solidFill>
              <a:schemeClr val="tx1"/>
            </a:solidFill>
            <a:round/>
            <a:headEnd/>
            <a:tailEnd type="triangle" w="med" len="med"/>
          </a:ln>
        </p:spPr>
        <p:txBody>
          <a:bodyPr/>
          <a:lstStyle/>
          <a:p>
            <a:endParaRPr lang="es-CL"/>
          </a:p>
        </p:txBody>
      </p:sp>
      <p:sp>
        <p:nvSpPr>
          <p:cNvPr id="166918" name="Oval 6"/>
          <p:cNvSpPr>
            <a:spLocks noChangeArrowheads="1"/>
          </p:cNvSpPr>
          <p:nvPr/>
        </p:nvSpPr>
        <p:spPr bwMode="auto">
          <a:xfrm>
            <a:off x="6024563" y="1439257"/>
            <a:ext cx="2977287" cy="1243629"/>
          </a:xfrm>
          <a:prstGeom prst="ellipse">
            <a:avLst/>
          </a:prstGeom>
          <a:solidFill>
            <a:srgbClr val="FF9933">
              <a:alpha val="20000"/>
            </a:srgbClr>
          </a:solidFill>
          <a:ln w="38100">
            <a:solidFill>
              <a:schemeClr val="accent2"/>
            </a:solidFill>
            <a:round/>
            <a:headEnd/>
            <a:tailEnd/>
          </a:ln>
        </p:spPr>
        <p:txBody>
          <a:bodyPr wrap="none" anchor="ctr"/>
          <a:lstStyle/>
          <a:p>
            <a:pPr algn="ctr"/>
            <a:r>
              <a:rPr lang="es-CL" sz="2400" b="1" dirty="0">
                <a:solidFill>
                  <a:srgbClr val="C00000"/>
                </a:solidFill>
                <a:effectLst>
                  <a:outerShdw blurRad="38100" dist="38100" dir="2700000" algn="tl">
                    <a:srgbClr val="000000">
                      <a:alpha val="43137"/>
                    </a:srgbClr>
                  </a:outerShdw>
                </a:effectLst>
              </a:rPr>
              <a:t>Inicia movilización </a:t>
            </a:r>
          </a:p>
          <a:p>
            <a:pPr algn="ctr"/>
            <a:r>
              <a:rPr lang="es-CL" sz="2400" b="1" dirty="0">
                <a:solidFill>
                  <a:srgbClr val="C00000"/>
                </a:solidFill>
                <a:effectLst>
                  <a:outerShdw blurRad="38100" dist="38100" dir="2700000" algn="tl">
                    <a:srgbClr val="000000">
                      <a:alpha val="43137"/>
                    </a:srgbClr>
                  </a:outerShdw>
                </a:effectLst>
              </a:rPr>
              <a:t>afuera de la familia</a:t>
            </a:r>
            <a:endParaRPr lang="es-ES" sz="2400" b="1" dirty="0">
              <a:solidFill>
                <a:srgbClr val="C00000"/>
              </a:solidFill>
              <a:effectLst>
                <a:outerShdw blurRad="38100" dist="38100" dir="2700000" algn="tl">
                  <a:srgbClr val="000000">
                    <a:alpha val="43137"/>
                  </a:srgbClr>
                </a:outerShdw>
              </a:effectLst>
            </a:endParaRPr>
          </a:p>
        </p:txBody>
      </p:sp>
      <p:sp>
        <p:nvSpPr>
          <p:cNvPr id="166919" name="Text Box 7"/>
          <p:cNvSpPr txBox="1">
            <a:spLocks noChangeArrowheads="1"/>
          </p:cNvSpPr>
          <p:nvPr/>
        </p:nvSpPr>
        <p:spPr bwMode="auto">
          <a:xfrm>
            <a:off x="9024827" y="1855948"/>
            <a:ext cx="2392956" cy="954107"/>
          </a:xfrm>
          <a:prstGeom prst="rect">
            <a:avLst/>
          </a:prstGeom>
          <a:noFill/>
          <a:ln w="9525">
            <a:noFill/>
            <a:miter lim="800000"/>
            <a:headEnd/>
            <a:tailEnd/>
          </a:ln>
        </p:spPr>
        <p:txBody>
          <a:bodyPr wrap="square">
            <a:spAutoFit/>
          </a:bodyPr>
          <a:lstStyle/>
          <a:p>
            <a:pPr>
              <a:buFontTx/>
              <a:buChar char="-"/>
            </a:pPr>
            <a:r>
              <a:rPr lang="es-CL" sz="1400" b="1" dirty="0"/>
              <a:t> </a:t>
            </a:r>
            <a:r>
              <a:rPr lang="es-CL" sz="1400" b="1" dirty="0">
                <a:solidFill>
                  <a:srgbClr val="C00000"/>
                </a:solidFill>
              </a:rPr>
              <a:t>Conflictos y tensión </a:t>
            </a:r>
          </a:p>
          <a:p>
            <a:r>
              <a:rPr lang="es-CL" sz="1400" b="1" dirty="0">
                <a:solidFill>
                  <a:srgbClr val="C00000"/>
                </a:solidFill>
              </a:rPr>
              <a:t>   Con padres</a:t>
            </a:r>
          </a:p>
          <a:p>
            <a:pPr>
              <a:buFontTx/>
              <a:buChar char="-"/>
            </a:pPr>
            <a:r>
              <a:rPr lang="es-CL" sz="1400" b="1" dirty="0">
                <a:solidFill>
                  <a:srgbClr val="C00000"/>
                </a:solidFill>
              </a:rPr>
              <a:t>Cuestionamiento a </a:t>
            </a:r>
          </a:p>
          <a:p>
            <a:r>
              <a:rPr lang="es-CL" sz="1400" b="1" dirty="0">
                <a:solidFill>
                  <a:srgbClr val="C00000"/>
                </a:solidFill>
              </a:rPr>
              <a:t> padres (</a:t>
            </a:r>
            <a:r>
              <a:rPr lang="es-CL" sz="1400" b="1" dirty="0" err="1">
                <a:solidFill>
                  <a:srgbClr val="C00000"/>
                </a:solidFill>
              </a:rPr>
              <a:t>desidealización</a:t>
            </a:r>
            <a:r>
              <a:rPr lang="es-CL" sz="1400" b="1" dirty="0">
                <a:solidFill>
                  <a:srgbClr val="C00000"/>
                </a:solidFill>
              </a:rPr>
              <a:t>)</a:t>
            </a:r>
            <a:endParaRPr lang="es-ES" sz="1400" b="1" dirty="0">
              <a:solidFill>
                <a:srgbClr val="C00000"/>
              </a:solidFill>
            </a:endParaRPr>
          </a:p>
        </p:txBody>
      </p:sp>
      <p:sp>
        <p:nvSpPr>
          <p:cNvPr id="166920" name="Oval 8"/>
          <p:cNvSpPr>
            <a:spLocks noChangeArrowheads="1"/>
          </p:cNvSpPr>
          <p:nvPr/>
        </p:nvSpPr>
        <p:spPr bwMode="auto">
          <a:xfrm>
            <a:off x="6957242" y="3359132"/>
            <a:ext cx="2952750" cy="1274762"/>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CL" sz="2400" b="1" dirty="0">
                <a:solidFill>
                  <a:srgbClr val="C00000"/>
                </a:solidFill>
                <a:effectLst>
                  <a:outerShdw blurRad="38100" dist="38100" dir="2700000" algn="tl">
                    <a:srgbClr val="000000"/>
                  </a:outerShdw>
                </a:effectLst>
              </a:rPr>
              <a:t>Pares adquieren</a:t>
            </a:r>
          </a:p>
          <a:p>
            <a:pPr algn="ctr">
              <a:defRPr/>
            </a:pPr>
            <a:r>
              <a:rPr lang="es-CL" sz="2400" b="1" dirty="0">
                <a:solidFill>
                  <a:srgbClr val="C00000"/>
                </a:solidFill>
                <a:effectLst>
                  <a:outerShdw blurRad="38100" dist="38100" dir="2700000" algn="tl">
                    <a:srgbClr val="000000"/>
                  </a:outerShdw>
                </a:effectLst>
              </a:rPr>
              <a:t>mayor importancia</a:t>
            </a:r>
            <a:endParaRPr lang="es-ES" sz="2400" b="1" dirty="0">
              <a:solidFill>
                <a:srgbClr val="C00000"/>
              </a:solidFill>
              <a:effectLst>
                <a:outerShdw blurRad="38100" dist="38100" dir="2700000" algn="tl">
                  <a:srgbClr val="000000"/>
                </a:outerShdw>
              </a:effectLst>
            </a:endParaRPr>
          </a:p>
        </p:txBody>
      </p:sp>
      <p:sp>
        <p:nvSpPr>
          <p:cNvPr id="166921" name="Line 9"/>
          <p:cNvSpPr>
            <a:spLocks noChangeShapeType="1"/>
          </p:cNvSpPr>
          <p:nvPr/>
        </p:nvSpPr>
        <p:spPr bwMode="auto">
          <a:xfrm>
            <a:off x="6024563" y="3573464"/>
            <a:ext cx="863600" cy="142875"/>
          </a:xfrm>
          <a:prstGeom prst="line">
            <a:avLst/>
          </a:prstGeom>
          <a:noFill/>
          <a:ln w="9525">
            <a:solidFill>
              <a:schemeClr val="tx1"/>
            </a:solidFill>
            <a:round/>
            <a:headEnd/>
            <a:tailEnd type="triangle" w="med" len="med"/>
          </a:ln>
        </p:spPr>
        <p:txBody>
          <a:bodyPr/>
          <a:lstStyle/>
          <a:p>
            <a:endParaRPr lang="es-CL"/>
          </a:p>
        </p:txBody>
      </p:sp>
      <p:sp>
        <p:nvSpPr>
          <p:cNvPr id="166927" name="Line 15"/>
          <p:cNvSpPr>
            <a:spLocks noChangeShapeType="1"/>
          </p:cNvSpPr>
          <p:nvPr/>
        </p:nvSpPr>
        <p:spPr bwMode="auto">
          <a:xfrm flipH="1">
            <a:off x="4440238" y="4365625"/>
            <a:ext cx="647700" cy="431800"/>
          </a:xfrm>
          <a:prstGeom prst="line">
            <a:avLst/>
          </a:prstGeom>
          <a:noFill/>
          <a:ln w="9525">
            <a:solidFill>
              <a:schemeClr val="tx1"/>
            </a:solidFill>
            <a:round/>
            <a:headEnd/>
            <a:tailEnd type="triangle" w="med" len="med"/>
          </a:ln>
        </p:spPr>
        <p:txBody>
          <a:bodyPr/>
          <a:lstStyle/>
          <a:p>
            <a:endParaRPr lang="es-CL"/>
          </a:p>
        </p:txBody>
      </p:sp>
      <p:sp>
        <p:nvSpPr>
          <p:cNvPr id="166928" name="Oval 16"/>
          <p:cNvSpPr>
            <a:spLocks noChangeArrowheads="1"/>
          </p:cNvSpPr>
          <p:nvPr/>
        </p:nvSpPr>
        <p:spPr bwMode="auto">
          <a:xfrm>
            <a:off x="1559735" y="4466893"/>
            <a:ext cx="2881313" cy="1584325"/>
          </a:xfrm>
          <a:prstGeom prst="ellipse">
            <a:avLst/>
          </a:prstGeom>
          <a:solidFill>
            <a:srgbClr val="FF9933">
              <a:alpha val="20000"/>
            </a:srgbClr>
          </a:solidFill>
          <a:ln w="38100">
            <a:solidFill>
              <a:schemeClr val="accent2"/>
            </a:solidFill>
            <a:round/>
            <a:headEnd/>
            <a:tailEnd/>
          </a:ln>
          <a:effectLst/>
        </p:spPr>
        <p:txBody>
          <a:bodyPr wrap="none" anchor="ctr"/>
          <a:lstStyle/>
          <a:p>
            <a:pPr algn="ctr">
              <a:defRPr/>
            </a:pPr>
            <a:r>
              <a:rPr lang="es-CL" b="1" dirty="0">
                <a:solidFill>
                  <a:srgbClr val="C00000"/>
                </a:solidFill>
                <a:effectLst>
                  <a:outerShdw blurRad="38100" dist="38100" dir="2700000" algn="tl">
                    <a:srgbClr val="000000"/>
                  </a:outerShdw>
                </a:effectLst>
              </a:rPr>
              <a:t>Conductas de riesgo</a:t>
            </a:r>
          </a:p>
          <a:p>
            <a:pPr algn="ctr">
              <a:defRPr/>
            </a:pPr>
            <a:r>
              <a:rPr lang="es-CL" b="1" dirty="0">
                <a:solidFill>
                  <a:srgbClr val="C00000"/>
                </a:solidFill>
                <a:effectLst>
                  <a:outerShdw blurRad="38100" dist="38100" dir="2700000" algn="tl">
                    <a:srgbClr val="000000"/>
                  </a:outerShdw>
                </a:effectLst>
              </a:rPr>
              <a:t>escasas (pero en </a:t>
            </a:r>
            <a:r>
              <a:rPr lang="es-CL" b="1" dirty="0">
                <a:solidFill>
                  <a:srgbClr val="C00000"/>
                </a:solidFill>
                <a:effectLst>
                  <a:outerShdw blurRad="38100" dist="38100" dir="2700000" algn="tl">
                    <a:srgbClr val="000000"/>
                  </a:outerShdw>
                </a:effectLst>
                <a:cs typeface="Arial" charset="0"/>
              </a:rPr>
              <a:t>↑)</a:t>
            </a:r>
          </a:p>
        </p:txBody>
      </p:sp>
      <p:sp>
        <p:nvSpPr>
          <p:cNvPr id="166931" name="Text Box 19"/>
          <p:cNvSpPr txBox="1">
            <a:spLocks noChangeArrowheads="1"/>
          </p:cNvSpPr>
          <p:nvPr/>
        </p:nvSpPr>
        <p:spPr bwMode="auto">
          <a:xfrm>
            <a:off x="8271686" y="4672754"/>
            <a:ext cx="2342864" cy="1169551"/>
          </a:xfrm>
          <a:prstGeom prst="rect">
            <a:avLst/>
          </a:prstGeom>
          <a:noFill/>
          <a:ln w="9525">
            <a:noFill/>
            <a:miter lim="800000"/>
            <a:headEnd/>
            <a:tailEnd/>
          </a:ln>
        </p:spPr>
        <p:txBody>
          <a:bodyPr wrap="square">
            <a:spAutoFit/>
          </a:bodyPr>
          <a:lstStyle/>
          <a:p>
            <a:pPr>
              <a:buFontTx/>
              <a:buChar char="-"/>
            </a:pPr>
            <a:r>
              <a:rPr lang="es-CL" sz="1400" b="1" dirty="0"/>
              <a:t> </a:t>
            </a:r>
            <a:r>
              <a:rPr lang="es-CL" sz="1400" b="1" dirty="0">
                <a:solidFill>
                  <a:srgbClr val="C00000"/>
                </a:solidFill>
              </a:rPr>
              <a:t>Mejor amigo (a) </a:t>
            </a:r>
          </a:p>
          <a:p>
            <a:pPr>
              <a:buFontTx/>
              <a:buChar char="-"/>
            </a:pPr>
            <a:r>
              <a:rPr lang="es-CL" sz="1400" b="1" dirty="0">
                <a:solidFill>
                  <a:srgbClr val="C00000"/>
                </a:solidFill>
              </a:rPr>
              <a:t> Principalmente del </a:t>
            </a:r>
          </a:p>
          <a:p>
            <a:r>
              <a:rPr lang="es-CL" sz="1400" b="1" dirty="0">
                <a:solidFill>
                  <a:srgbClr val="C00000"/>
                </a:solidFill>
              </a:rPr>
              <a:t>  mismo sexo</a:t>
            </a:r>
          </a:p>
          <a:p>
            <a:pPr>
              <a:buFontTx/>
              <a:buChar char="-"/>
            </a:pPr>
            <a:r>
              <a:rPr lang="es-CL" sz="1400" b="1" dirty="0">
                <a:solidFill>
                  <a:srgbClr val="C00000"/>
                </a:solidFill>
              </a:rPr>
              <a:t> </a:t>
            </a:r>
            <a:r>
              <a:rPr lang="es-CL" sz="1400" b="1" dirty="0" err="1">
                <a:solidFill>
                  <a:srgbClr val="C00000"/>
                </a:solidFill>
              </a:rPr>
              <a:t>Suceptibilidad</a:t>
            </a:r>
            <a:r>
              <a:rPr lang="es-CL" sz="1400" b="1" dirty="0">
                <a:solidFill>
                  <a:srgbClr val="C00000"/>
                </a:solidFill>
              </a:rPr>
              <a:t> a presión</a:t>
            </a:r>
          </a:p>
          <a:p>
            <a:r>
              <a:rPr lang="es-CL" sz="1400" b="1" dirty="0">
                <a:solidFill>
                  <a:srgbClr val="C00000"/>
                </a:solidFill>
              </a:rPr>
              <a:t> de pares</a:t>
            </a:r>
            <a:endParaRPr lang="es-ES" sz="1400" b="1" dirty="0">
              <a:solidFill>
                <a:srgbClr val="C00000"/>
              </a:solidFill>
            </a:endParaRPr>
          </a:p>
        </p:txBody>
      </p:sp>
      <p:pic>
        <p:nvPicPr>
          <p:cNvPr id="14" name="Picture 4" descr="http://i.ytimg.com/vi/P-XRfUM2f9w/hqdefault.jpg"/>
          <p:cNvPicPr>
            <a:picLocks noChangeAspect="1" noChangeArrowheads="1"/>
          </p:cNvPicPr>
          <p:nvPr/>
        </p:nvPicPr>
        <p:blipFill rotWithShape="1">
          <a:blip r:embed="rId3">
            <a:extLst>
              <a:ext uri="{28A0092B-C50C-407E-A947-70E740481C1C}">
                <a14:useLocalDpi xmlns:a14="http://schemas.microsoft.com/office/drawing/2010/main" val="0"/>
              </a:ext>
            </a:extLst>
          </a:blip>
          <a:srcRect l="33661"/>
          <a:stretch/>
        </p:blipFill>
        <p:spPr bwMode="auto">
          <a:xfrm>
            <a:off x="4583922" y="2680772"/>
            <a:ext cx="1831947" cy="2071133"/>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upo 11"/>
          <p:cNvGrpSpPr/>
          <p:nvPr/>
        </p:nvGrpSpPr>
        <p:grpSpPr>
          <a:xfrm>
            <a:off x="-1" y="177988"/>
            <a:ext cx="12192001" cy="502556"/>
            <a:chOff x="-1" y="330388"/>
            <a:chExt cx="12192001" cy="502556"/>
          </a:xfrm>
        </p:grpSpPr>
        <p:grpSp>
          <p:nvGrpSpPr>
            <p:cNvPr id="13" name="Grupo 12"/>
            <p:cNvGrpSpPr/>
            <p:nvPr/>
          </p:nvGrpSpPr>
          <p:grpSpPr>
            <a:xfrm>
              <a:off x="-1" y="330388"/>
              <a:ext cx="12192001" cy="502556"/>
              <a:chOff x="-1" y="330388"/>
              <a:chExt cx="12192001" cy="502556"/>
            </a:xfrm>
          </p:grpSpPr>
          <p:cxnSp>
            <p:nvCxnSpPr>
              <p:cNvPr id="16" name="Conector recto 15"/>
              <p:cNvCxnSpPr/>
              <p:nvPr/>
            </p:nvCxnSpPr>
            <p:spPr>
              <a:xfrm>
                <a:off x="8960149"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17" name="Conector recto 16"/>
              <p:cNvCxnSpPr/>
              <p:nvPr/>
            </p:nvCxnSpPr>
            <p:spPr>
              <a:xfrm>
                <a:off x="6384122"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cxnSp>
            <p:nvCxnSpPr>
              <p:cNvPr id="18" name="Conector recto 17"/>
              <p:cNvCxnSpPr/>
              <p:nvPr/>
            </p:nvCxnSpPr>
            <p:spPr>
              <a:xfrm>
                <a:off x="3641396" y="588388"/>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nvGrpSpPr>
              <p:cNvPr id="19" name="Grupo 18"/>
              <p:cNvGrpSpPr/>
              <p:nvPr/>
            </p:nvGrpSpPr>
            <p:grpSpPr>
              <a:xfrm>
                <a:off x="-1" y="330388"/>
                <a:ext cx="11963596" cy="502556"/>
                <a:chOff x="211744" y="165701"/>
                <a:chExt cx="9020288" cy="502556"/>
              </a:xfrm>
            </p:grpSpPr>
            <p:sp>
              <p:nvSpPr>
                <p:cNvPr id="21" name="Proceso alternativo 20"/>
                <p:cNvSpPr/>
                <p:nvPr/>
              </p:nvSpPr>
              <p:spPr>
                <a:xfrm>
                  <a:off x="387568" y="179145"/>
                  <a:ext cx="2643345"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GENERALIDADES</a:t>
                  </a:r>
                  <a:endParaRPr lang="es-CL" sz="3600" b="1" dirty="0">
                    <a:solidFill>
                      <a:schemeClr val="accent2"/>
                    </a:solidFill>
                  </a:endParaRPr>
                </a:p>
              </p:txBody>
            </p:sp>
            <p:sp>
              <p:nvSpPr>
                <p:cNvPr id="22" name="Proceso alternativo 21"/>
                <p:cNvSpPr/>
                <p:nvPr/>
              </p:nvSpPr>
              <p:spPr>
                <a:xfrm>
                  <a:off x="7139712" y="165701"/>
                  <a:ext cx="2092320"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TARDÍA</a:t>
                  </a:r>
                  <a:endParaRPr lang="es-CL" sz="3600" b="1" dirty="0">
                    <a:solidFill>
                      <a:schemeClr val="accent2"/>
                    </a:solidFill>
                  </a:endParaRPr>
                </a:p>
              </p:txBody>
            </p:sp>
            <p:cxnSp>
              <p:nvCxnSpPr>
                <p:cNvPr id="23" name="Conector recto 22"/>
                <p:cNvCxnSpPr>
                  <a:endCxn id="21" idx="1"/>
                </p:cNvCxnSpPr>
                <p:nvPr/>
              </p:nvCxnSpPr>
              <p:spPr>
                <a:xfrm>
                  <a:off x="211744" y="423701"/>
                  <a:ext cx="175824" cy="0"/>
                </a:xfrm>
                <a:prstGeom prst="line">
                  <a:avLst/>
                </a:prstGeom>
                <a:ln w="76200"/>
              </p:spPr>
              <p:style>
                <a:lnRef idx="1">
                  <a:schemeClr val="accent2"/>
                </a:lnRef>
                <a:fillRef idx="0">
                  <a:schemeClr val="accent2"/>
                </a:fillRef>
                <a:effectRef idx="0">
                  <a:schemeClr val="accent2"/>
                </a:effectRef>
                <a:fontRef idx="minor">
                  <a:schemeClr val="tx1"/>
                </a:fontRef>
              </p:style>
            </p:cxnSp>
            <p:sp>
              <p:nvSpPr>
                <p:cNvPr id="24" name="Proceso alternativo 23"/>
                <p:cNvSpPr/>
                <p:nvPr/>
              </p:nvSpPr>
              <p:spPr>
                <a:xfrm>
                  <a:off x="3119134" y="179145"/>
                  <a:ext cx="2013105" cy="489112"/>
                </a:xfrm>
                <a:prstGeom prst="flowChartAlternateProcess">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bg1"/>
                      </a:solidFill>
                    </a:rPr>
                    <a:t>A. INICIAL</a:t>
                  </a:r>
                  <a:endParaRPr lang="es-CL" sz="3600" b="1" dirty="0">
                    <a:solidFill>
                      <a:schemeClr val="bg1"/>
                    </a:solidFill>
                  </a:endParaRPr>
                </a:p>
              </p:txBody>
            </p:sp>
          </p:grpSp>
          <p:cxnSp>
            <p:nvCxnSpPr>
              <p:cNvPr id="20" name="Conector recto 19"/>
              <p:cNvCxnSpPr/>
              <p:nvPr/>
            </p:nvCxnSpPr>
            <p:spPr>
              <a:xfrm>
                <a:off x="11963595" y="550243"/>
                <a:ext cx="228405" cy="0"/>
              </a:xfrm>
              <a:prstGeom prst="line">
                <a:avLst/>
              </a:prstGeom>
              <a:ln w="76200"/>
            </p:spPr>
            <p:style>
              <a:lnRef idx="1">
                <a:schemeClr val="accent2"/>
              </a:lnRef>
              <a:fillRef idx="0">
                <a:schemeClr val="accent2"/>
              </a:fillRef>
              <a:effectRef idx="0">
                <a:schemeClr val="accent2"/>
              </a:effectRef>
              <a:fontRef idx="minor">
                <a:schemeClr val="tx1"/>
              </a:fontRef>
            </p:style>
          </p:cxnSp>
        </p:grpSp>
        <p:sp>
          <p:nvSpPr>
            <p:cNvPr id="15" name="Proceso alternativo 14"/>
            <p:cNvSpPr/>
            <p:nvPr/>
          </p:nvSpPr>
          <p:spPr>
            <a:xfrm>
              <a:off x="6626264" y="330388"/>
              <a:ext cx="2375586" cy="489112"/>
            </a:xfrm>
            <a:prstGeom prst="flowChartAlternateProces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3600" b="1" dirty="0" smtClean="0">
                  <a:solidFill>
                    <a:schemeClr val="accent2"/>
                  </a:solidFill>
                </a:rPr>
                <a:t>A. MEDIA</a:t>
              </a:r>
              <a:endParaRPr lang="es-CL" sz="3600" b="1" dirty="0">
                <a:solidFill>
                  <a:schemeClr val="accent2"/>
                </a:solidFill>
              </a:endParaRPr>
            </a:p>
          </p:txBody>
        </p:sp>
      </p:grpSp>
    </p:spTree>
    <p:extLst>
      <p:ext uri="{BB962C8B-B14F-4D97-AF65-F5344CB8AC3E}">
        <p14:creationId xmlns:p14="http://schemas.microsoft.com/office/powerpoint/2010/main" val="2071468797"/>
      </p:ext>
    </p:extLst>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6917"/>
                                        </p:tgtEl>
                                        <p:attrNameLst>
                                          <p:attrName>style.visibility</p:attrName>
                                        </p:attrNameLst>
                                      </p:cBhvr>
                                      <p:to>
                                        <p:strVal val="visible"/>
                                      </p:to>
                                    </p:set>
                                    <p:animEffect transition="in" filter="box(in)">
                                      <p:cBhvr>
                                        <p:cTn id="7" dur="500"/>
                                        <p:tgtEl>
                                          <p:spTgt spid="166917"/>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6918"/>
                                        </p:tgtEl>
                                        <p:attrNameLst>
                                          <p:attrName>style.visibility</p:attrName>
                                        </p:attrNameLst>
                                      </p:cBhvr>
                                      <p:to>
                                        <p:strVal val="visible"/>
                                      </p:to>
                                    </p:set>
                                    <p:animEffect transition="in" filter="box(in)">
                                      <p:cBhvr>
                                        <p:cTn id="10" dur="500"/>
                                        <p:tgtEl>
                                          <p:spTgt spid="166918"/>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66919"/>
                                        </p:tgtEl>
                                        <p:attrNameLst>
                                          <p:attrName>style.visibility</p:attrName>
                                        </p:attrNameLst>
                                      </p:cBhvr>
                                      <p:to>
                                        <p:strVal val="visible"/>
                                      </p:to>
                                    </p:set>
                                    <p:animEffect transition="in" filter="box(in)">
                                      <p:cBhvr>
                                        <p:cTn id="15" dur="500"/>
                                        <p:tgtEl>
                                          <p:spTgt spid="166919"/>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66921"/>
                                        </p:tgtEl>
                                        <p:attrNameLst>
                                          <p:attrName>style.visibility</p:attrName>
                                        </p:attrNameLst>
                                      </p:cBhvr>
                                      <p:to>
                                        <p:strVal val="visible"/>
                                      </p:to>
                                    </p:set>
                                    <p:animEffect transition="in" filter="box(in)">
                                      <p:cBhvr>
                                        <p:cTn id="20" dur="500"/>
                                        <p:tgtEl>
                                          <p:spTgt spid="166921"/>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166920"/>
                                        </p:tgtEl>
                                        <p:attrNameLst>
                                          <p:attrName>style.visibility</p:attrName>
                                        </p:attrNameLst>
                                      </p:cBhvr>
                                      <p:to>
                                        <p:strVal val="visible"/>
                                      </p:to>
                                    </p:set>
                                    <p:animEffect transition="in" filter="box(in)">
                                      <p:cBhvr>
                                        <p:cTn id="23" dur="500"/>
                                        <p:tgtEl>
                                          <p:spTgt spid="166920"/>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66931"/>
                                        </p:tgtEl>
                                        <p:attrNameLst>
                                          <p:attrName>style.visibility</p:attrName>
                                        </p:attrNameLst>
                                      </p:cBhvr>
                                      <p:to>
                                        <p:strVal val="visible"/>
                                      </p:to>
                                    </p:set>
                                    <p:animEffect transition="in" filter="box(in)">
                                      <p:cBhvr>
                                        <p:cTn id="28" dur="500"/>
                                        <p:tgtEl>
                                          <p:spTgt spid="166931"/>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66927"/>
                                        </p:tgtEl>
                                        <p:attrNameLst>
                                          <p:attrName>style.visibility</p:attrName>
                                        </p:attrNameLst>
                                      </p:cBhvr>
                                      <p:to>
                                        <p:strVal val="visible"/>
                                      </p:to>
                                    </p:set>
                                    <p:animEffect transition="in" filter="box(in)">
                                      <p:cBhvr>
                                        <p:cTn id="33" dur="500"/>
                                        <p:tgtEl>
                                          <p:spTgt spid="166927"/>
                                        </p:tgtEl>
                                      </p:cBhvr>
                                    </p:animEffect>
                                  </p:childTnLst>
                                </p:cTn>
                              </p:par>
                              <p:par>
                                <p:cTn id="34" presetID="4" presetClass="entr" presetSubtype="16" fill="hold" grpId="0" nodeType="withEffect">
                                  <p:stCondLst>
                                    <p:cond delay="0"/>
                                  </p:stCondLst>
                                  <p:childTnLst>
                                    <p:set>
                                      <p:cBhvr>
                                        <p:cTn id="35" dur="1" fill="hold">
                                          <p:stCondLst>
                                            <p:cond delay="0"/>
                                          </p:stCondLst>
                                        </p:cTn>
                                        <p:tgtEl>
                                          <p:spTgt spid="166928"/>
                                        </p:tgtEl>
                                        <p:attrNameLst>
                                          <p:attrName>style.visibility</p:attrName>
                                        </p:attrNameLst>
                                      </p:cBhvr>
                                      <p:to>
                                        <p:strVal val="visible"/>
                                      </p:to>
                                    </p:set>
                                    <p:animEffect transition="in" filter="box(in)">
                                      <p:cBhvr>
                                        <p:cTn id="36" dur="500"/>
                                        <p:tgtEl>
                                          <p:spTgt spid="1669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17" grpId="0" animBg="1"/>
      <p:bldP spid="166918" grpId="0" animBg="1"/>
      <p:bldP spid="166919" grpId="0"/>
      <p:bldP spid="166920" grpId="0" animBg="1"/>
      <p:bldP spid="166921" grpId="0" animBg="1"/>
      <p:bldP spid="166927" grpId="0" animBg="1"/>
      <p:bldP spid="166928" grpId="0" animBg="1"/>
      <p:bldP spid="166931" grpId="0"/>
    </p:bldLst>
  </p:timing>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8580</TotalTime>
  <Words>1627</Words>
  <Application>Microsoft Macintosh PowerPoint</Application>
  <PresentationFormat>Panorámica</PresentationFormat>
  <Paragraphs>287</Paragraphs>
  <Slides>15</Slides>
  <Notes>11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15</vt:i4>
      </vt:variant>
    </vt:vector>
  </HeadingPairs>
  <TitlesOfParts>
    <vt:vector size="24" baseType="lpstr">
      <vt:lpstr>Arial</vt:lpstr>
      <vt:lpstr>Arial Narrow</vt:lpstr>
      <vt:lpstr>Arial Unicode MS</vt:lpstr>
      <vt:lpstr>Calibri</vt:lpstr>
      <vt:lpstr>Calibri Light</vt:lpstr>
      <vt:lpstr>Tahoma</vt:lpstr>
      <vt:lpstr>Times New Roman</vt:lpstr>
      <vt:lpstr>Wingdings</vt:lpstr>
      <vt:lpstr>Retrospección</vt:lpstr>
      <vt:lpstr>Anexos</vt:lpstr>
      <vt:lpstr>Presentación de PowerPoint</vt:lpstr>
      <vt:lpstr>Presentación de PowerPoint</vt:lpstr>
      <vt:lpstr>Presentación de PowerPoint</vt:lpstr>
      <vt:lpstr>MODIFICAR SEGÚN EDAD BIOLÓGICA HASTA 15 AÑOS en MUJER y 16 AÑOS en HOMBRES</vt:lpstr>
      <vt:lpstr>Presentación de PowerPoint</vt:lpstr>
      <vt:lpstr>Presentación de PowerPoint</vt:lpstr>
      <vt:lpstr>Presentación de PowerPoint</vt:lpstr>
      <vt:lpstr>Presentación de PowerPoint</vt:lpstr>
      <vt:lpstr>Presentación de PowerPoint</vt:lpstr>
      <vt:lpstr>Presentación de PowerPoint</vt:lpstr>
      <vt:lpstr>Acrónimo evaluación aspectos psicosociales </vt:lpstr>
      <vt:lpstr>Inmunizaciones </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 Pubertad</dc:title>
  <dc:creator>eldreth viviana peralta valerio</dc:creator>
  <cp:lastModifiedBy>+56974531802</cp:lastModifiedBy>
  <cp:revision>73</cp:revision>
  <dcterms:created xsi:type="dcterms:W3CDTF">2020-04-23T02:50:56Z</dcterms:created>
  <dcterms:modified xsi:type="dcterms:W3CDTF">2020-05-20T22:37:53Z</dcterms:modified>
</cp:coreProperties>
</file>