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549"/>
    <p:restoredTop sz="94675"/>
  </p:normalViewPr>
  <p:slideViewPr>
    <p:cSldViewPr>
      <p:cViewPr varScale="1">
        <p:scale>
          <a:sx n="77" d="100"/>
          <a:sy n="77" d="100"/>
        </p:scale>
        <p:origin x="-104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721D3A-5C96-4358-921E-30D2562E7F27}" type="datetimeFigureOut">
              <a:rPr lang="es-CL" smtClean="0"/>
              <a:t>16-06-21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04D5EB-B20A-46D2-9286-2D6BCB6B5E28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36809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64055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189096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591113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" name="Google Shape;153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94525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" name="Google Shape;159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462514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011315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963653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863222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86790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964077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516879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206480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92851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20F5-8507-4798-A27A-C18E62EDAC2B}" type="datetimeFigureOut">
              <a:rPr lang="es-CL" smtClean="0"/>
              <a:t>16-06-21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AE8D9-8A93-4996-8420-D56716422203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50348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20F5-8507-4798-A27A-C18E62EDAC2B}" type="datetimeFigureOut">
              <a:rPr lang="es-CL" smtClean="0"/>
              <a:t>16-06-21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AE8D9-8A93-4996-8420-D56716422203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2002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20F5-8507-4798-A27A-C18E62EDAC2B}" type="datetimeFigureOut">
              <a:rPr lang="es-CL" smtClean="0"/>
              <a:t>16-06-21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AE8D9-8A93-4996-8420-D56716422203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77089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20F5-8507-4798-A27A-C18E62EDAC2B}" type="datetimeFigureOut">
              <a:rPr lang="es-CL" smtClean="0"/>
              <a:t>16-06-21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AE8D9-8A93-4996-8420-D56716422203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83328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20F5-8507-4798-A27A-C18E62EDAC2B}" type="datetimeFigureOut">
              <a:rPr lang="es-CL" smtClean="0"/>
              <a:t>16-06-21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AE8D9-8A93-4996-8420-D56716422203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2588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20F5-8507-4798-A27A-C18E62EDAC2B}" type="datetimeFigureOut">
              <a:rPr lang="es-CL" smtClean="0"/>
              <a:t>16-06-21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AE8D9-8A93-4996-8420-D56716422203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79901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20F5-8507-4798-A27A-C18E62EDAC2B}" type="datetimeFigureOut">
              <a:rPr lang="es-CL" smtClean="0"/>
              <a:t>16-06-21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AE8D9-8A93-4996-8420-D56716422203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64921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20F5-8507-4798-A27A-C18E62EDAC2B}" type="datetimeFigureOut">
              <a:rPr lang="es-CL" smtClean="0"/>
              <a:t>16-06-21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AE8D9-8A93-4996-8420-D56716422203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37841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20F5-8507-4798-A27A-C18E62EDAC2B}" type="datetimeFigureOut">
              <a:rPr lang="es-CL" smtClean="0"/>
              <a:t>16-06-21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AE8D9-8A93-4996-8420-D56716422203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01003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20F5-8507-4798-A27A-C18E62EDAC2B}" type="datetimeFigureOut">
              <a:rPr lang="es-CL" smtClean="0"/>
              <a:t>16-06-21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AE8D9-8A93-4996-8420-D56716422203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79022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20F5-8507-4798-A27A-C18E62EDAC2B}" type="datetimeFigureOut">
              <a:rPr lang="es-CL" smtClean="0"/>
              <a:t>16-06-21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AE8D9-8A93-4996-8420-D56716422203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63609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920F5-8507-4798-A27A-C18E62EDAC2B}" type="datetimeFigureOut">
              <a:rPr lang="es-CL" smtClean="0"/>
              <a:t>16-06-21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FAE8D9-8A93-4996-8420-D56716422203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60065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1143000" y="16308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s-CL" sz="5400" dirty="0"/>
              <a:t>Taller de Diarrea Aguda</a:t>
            </a:r>
            <a:endParaRPr sz="5400" dirty="0"/>
          </a:p>
        </p:txBody>
      </p:sp>
      <p:sp>
        <p:nvSpPr>
          <p:cNvPr id="90" name="Google Shape;90;p13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  <a:p>
            <a:pPr marL="0" lvl="0" indent="0" algn="ctr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  <a:p>
            <a:pPr marL="0" lvl="0" indent="0" algn="ctr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s-CL"/>
              <a:t>Departamento de Pediatría </a:t>
            </a:r>
            <a:endParaRPr/>
          </a:p>
          <a:p>
            <a:pPr marL="0" lvl="0" indent="0" algn="ctr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s-CL"/>
              <a:t>Universidad de Chile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7694140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2"/>
          <p:cNvSpPr txBox="1">
            <a:spLocks noGrp="1"/>
          </p:cNvSpPr>
          <p:nvPr>
            <p:ph type="title"/>
          </p:nvPr>
        </p:nvSpPr>
        <p:spPr>
          <a:xfrm>
            <a:off x="452628" y="365126"/>
            <a:ext cx="8188452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s-CL" sz="4000" dirty="0"/>
              <a:t>Diagnósticos, tratamiento y recomendaciones</a:t>
            </a:r>
            <a:r>
              <a:rPr lang="es-CL" dirty="0"/>
              <a:t>:</a:t>
            </a:r>
            <a:endParaRPr dirty="0"/>
          </a:p>
        </p:txBody>
      </p:sp>
      <p:sp>
        <p:nvSpPr>
          <p:cNvPr id="144" name="Google Shape;144;p22"/>
          <p:cNvSpPr txBox="1">
            <a:spLocks noGrp="1"/>
          </p:cNvSpPr>
          <p:nvPr>
            <p:ph type="body" idx="1"/>
          </p:nvPr>
        </p:nvSpPr>
        <p:spPr>
          <a:xfrm>
            <a:off x="395536" y="1340768"/>
            <a:ext cx="8392050" cy="503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None/>
            </a:pPr>
            <a:endParaRPr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7903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3"/>
          <p:cNvSpPr txBox="1">
            <a:spLocks noGrp="1"/>
          </p:cNvSpPr>
          <p:nvPr>
            <p:ph type="title"/>
          </p:nvPr>
        </p:nvSpPr>
        <p:spPr>
          <a:xfrm>
            <a:off x="395536" y="33265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s-CL" dirty="0"/>
              <a:t>Continuación del caso</a:t>
            </a:r>
            <a:endParaRPr dirty="0"/>
          </a:p>
        </p:txBody>
      </p:sp>
      <p:sp>
        <p:nvSpPr>
          <p:cNvPr id="150" name="Google Shape;150;p23"/>
          <p:cNvSpPr txBox="1">
            <a:spLocks noGrp="1"/>
          </p:cNvSpPr>
          <p:nvPr>
            <p:ph type="body" idx="1"/>
          </p:nvPr>
        </p:nvSpPr>
        <p:spPr>
          <a:xfrm>
            <a:off x="628650" y="1825624"/>
            <a:ext cx="7886700" cy="4843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90"/>
              <a:buChar char="•"/>
            </a:pPr>
            <a:r>
              <a:rPr lang="es-CL" sz="2590" dirty="0"/>
              <a:t>A las 48 horas de haber consultado recurre a Servicio de Urgencia nuevamente por persistencia de diarrea (6) y vómitos (5) en últimas </a:t>
            </a:r>
            <a:r>
              <a:rPr lang="es-CL" sz="2590" dirty="0" smtClean="0"/>
              <a:t>12h</a:t>
            </a:r>
            <a:endParaRPr sz="2590" dirty="0"/>
          </a:p>
          <a:p>
            <a:pPr marL="228600" lvl="0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Char char="•"/>
            </a:pPr>
            <a:r>
              <a:rPr lang="es-CL" sz="2590" dirty="0"/>
              <a:t>Irritable, sedienta, pálida, FC </a:t>
            </a:r>
            <a:r>
              <a:rPr lang="es-CL" sz="2590" dirty="0" smtClean="0"/>
              <a:t>156 lpm, </a:t>
            </a:r>
            <a:r>
              <a:rPr lang="es-CL" sz="2590" dirty="0"/>
              <a:t>pulso disminuido, </a:t>
            </a:r>
            <a:r>
              <a:rPr lang="es-CL" sz="2590" dirty="0" smtClean="0"/>
              <a:t>FR 34p, PA 65/45</a:t>
            </a:r>
            <a:endParaRPr sz="2590" dirty="0"/>
          </a:p>
          <a:p>
            <a:pPr marL="228600" lvl="0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Char char="•"/>
            </a:pPr>
            <a:r>
              <a:rPr lang="es-CL" sz="2590" dirty="0"/>
              <a:t>Ojos Levemente hundidos</a:t>
            </a:r>
            <a:endParaRPr dirty="0"/>
          </a:p>
          <a:p>
            <a:pPr marL="228600" lvl="0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Char char="•"/>
            </a:pPr>
            <a:r>
              <a:rPr lang="es-CL" sz="2590" dirty="0"/>
              <a:t>A pesar de estar irritable lágrimas </a:t>
            </a:r>
            <a:r>
              <a:rPr lang="es-CL" sz="2590" dirty="0" smtClean="0"/>
              <a:t>disminu</a:t>
            </a:r>
            <a:r>
              <a:rPr lang="es-ES" sz="2590" dirty="0" smtClean="0"/>
              <a:t>í</a:t>
            </a:r>
            <a:r>
              <a:rPr lang="es-CL" sz="2590" dirty="0" smtClean="0"/>
              <a:t>das</a:t>
            </a:r>
            <a:endParaRPr sz="2590" dirty="0"/>
          </a:p>
          <a:p>
            <a:pPr marL="228600" lvl="0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Char char="•"/>
            </a:pPr>
            <a:r>
              <a:rPr lang="es-CL" sz="2590" dirty="0"/>
              <a:t>Mucosa secas</a:t>
            </a:r>
            <a:endParaRPr sz="2590" dirty="0"/>
          </a:p>
          <a:p>
            <a:pPr marL="228600" lvl="0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Char char="•"/>
            </a:pPr>
            <a:r>
              <a:rPr lang="es-CL" sz="2590" dirty="0"/>
              <a:t>Pliegue cutáneo con recuperación en &lt;3 segundos</a:t>
            </a:r>
            <a:endParaRPr dirty="0"/>
          </a:p>
          <a:p>
            <a:pPr marL="228600" lvl="0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Char char="•"/>
            </a:pPr>
            <a:r>
              <a:rPr lang="es-CL" sz="2590" dirty="0"/>
              <a:t>Llene capilar algo prolongado &gt;3 </a:t>
            </a:r>
            <a:r>
              <a:rPr lang="es-CL" sz="2590" dirty="0" err="1"/>
              <a:t>seg</a:t>
            </a:r>
            <a:endParaRPr sz="2590" dirty="0"/>
          </a:p>
          <a:p>
            <a:pPr marL="228600" lvl="0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Char char="•"/>
            </a:pPr>
            <a:r>
              <a:rPr lang="es-CL" sz="2590" dirty="0">
                <a:solidFill>
                  <a:srgbClr val="000000"/>
                </a:solidFill>
              </a:rPr>
              <a:t>Extremidades </a:t>
            </a:r>
            <a:r>
              <a:rPr lang="es-CL" sz="2590" dirty="0" smtClean="0">
                <a:solidFill>
                  <a:srgbClr val="000000"/>
                </a:solidFill>
              </a:rPr>
              <a:t>frías</a:t>
            </a:r>
          </a:p>
          <a:p>
            <a:pPr marL="228600" lvl="0" indent="-228600">
              <a:lnSpc>
                <a:spcPct val="80000"/>
              </a:lnSpc>
              <a:spcBef>
                <a:spcPts val="1000"/>
              </a:spcBef>
              <a:buClr>
                <a:schemeClr val="dk1"/>
              </a:buClr>
              <a:buSzPts val="2590"/>
            </a:pPr>
            <a:r>
              <a:rPr lang="es-CL" sz="2590" dirty="0">
                <a:solidFill>
                  <a:srgbClr val="000000"/>
                </a:solidFill>
              </a:rPr>
              <a:t>Peso :8,500  ( peso anterior consulta 9,500 ) </a:t>
            </a:r>
          </a:p>
        </p:txBody>
      </p:sp>
    </p:spTree>
    <p:extLst>
      <p:ext uri="{BB962C8B-B14F-4D97-AF65-F5344CB8AC3E}">
        <p14:creationId xmlns:p14="http://schemas.microsoft.com/office/powerpoint/2010/main" val="30788430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4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s-CL" sz="3959"/>
              <a:t>Continuación del caso</a:t>
            </a:r>
            <a:br>
              <a:rPr lang="es-CL" sz="3959"/>
            </a:br>
            <a:r>
              <a:rPr lang="es-CL" sz="3959"/>
              <a:t>Diagnóstico, manejo con indicaciones </a:t>
            </a:r>
            <a:endParaRPr sz="3959"/>
          </a:p>
        </p:txBody>
      </p:sp>
      <p:sp>
        <p:nvSpPr>
          <p:cNvPr id="156" name="Google Shape;156;p24"/>
          <p:cNvSpPr txBox="1">
            <a:spLocks noGrp="1"/>
          </p:cNvSpPr>
          <p:nvPr>
            <p:ph type="body" idx="1"/>
          </p:nvPr>
        </p:nvSpPr>
        <p:spPr>
          <a:xfrm>
            <a:off x="539552" y="1844824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91295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5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s-CL"/>
              <a:t>Evolución del caso</a:t>
            </a:r>
            <a:endParaRPr/>
          </a:p>
        </p:txBody>
      </p:sp>
      <p:sp>
        <p:nvSpPr>
          <p:cNvPr id="162" name="Google Shape;162;p25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s-CL" dirty="0"/>
              <a:t>Si buena tolerancia </a:t>
            </a:r>
            <a:r>
              <a:rPr lang="es-CL" dirty="0" smtClean="0"/>
              <a:t>oral</a:t>
            </a:r>
          </a:p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s-CL" dirty="0" smtClean="0"/>
              <a:t>Si </a:t>
            </a:r>
            <a:r>
              <a:rPr lang="es-CL" dirty="0"/>
              <a:t>persiste vómitos y mala tolerancia </a:t>
            </a:r>
            <a:r>
              <a:rPr lang="es-CL" dirty="0" smtClean="0"/>
              <a:t>oral</a:t>
            </a:r>
            <a:endParaRPr dirty="0"/>
          </a:p>
          <a:p>
            <a:pPr marL="0" lvl="1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s-CL" dirty="0"/>
              <a:t>    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s-CL" dirty="0"/>
              <a:t>Explicar a la madre situación y pronóstico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s-CL" dirty="0"/>
              <a:t>   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s-CL" dirty="0" smtClean="0"/>
              <a:t>Prevención</a:t>
            </a: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s-CL">
                <a:solidFill>
                  <a:srgbClr val="FF0000"/>
                </a:solidFill>
              </a:rPr>
              <a:t> </a:t>
            </a:r>
            <a:r>
              <a:rPr lang="es-CL" smtClean="0">
                <a:solidFill>
                  <a:srgbClr val="FF0000"/>
                </a:solidFill>
              </a:rPr>
              <a:t>  </a:t>
            </a:r>
            <a:endParaRPr dirty="0">
              <a:solidFill>
                <a:srgbClr val="FF0000"/>
              </a:solidFill>
            </a:endParaRPr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54981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4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s-CL" dirty="0"/>
              <a:t>Objetivo General</a:t>
            </a:r>
            <a:endParaRPr dirty="0"/>
          </a:p>
        </p:txBody>
      </p:sp>
      <p:sp>
        <p:nvSpPr>
          <p:cNvPr id="96" name="Google Shape;96;p14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sz="2800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s-CL" sz="2800" dirty="0"/>
              <a:t>Conocer en </a:t>
            </a:r>
            <a:r>
              <a:rPr lang="es-CL" sz="2800" dirty="0" smtClean="0"/>
              <a:t>que consiste </a:t>
            </a:r>
            <a:r>
              <a:rPr lang="es-CL" sz="2800" dirty="0"/>
              <a:t>la evaluación de un niño con diarrea aguda utilizando la bibliografía </a:t>
            </a:r>
            <a:r>
              <a:rPr lang="es-CL" sz="2800" dirty="0" smtClean="0"/>
              <a:t>entregada</a:t>
            </a:r>
            <a:endParaRPr sz="2800" dirty="0"/>
          </a:p>
        </p:txBody>
      </p:sp>
    </p:spTree>
    <p:extLst>
      <p:ext uri="{BB962C8B-B14F-4D97-AF65-F5344CB8AC3E}">
        <p14:creationId xmlns:p14="http://schemas.microsoft.com/office/powerpoint/2010/main" val="12057479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5"/>
          <p:cNvSpPr txBox="1">
            <a:spLocks noGrp="1"/>
          </p:cNvSpPr>
          <p:nvPr>
            <p:ph type="title"/>
          </p:nvPr>
        </p:nvSpPr>
        <p:spPr>
          <a:xfrm>
            <a:off x="615263" y="159221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s-CL" dirty="0"/>
              <a:t>Objetivos Específicos</a:t>
            </a:r>
            <a:endParaRPr dirty="0"/>
          </a:p>
        </p:txBody>
      </p:sp>
      <p:sp>
        <p:nvSpPr>
          <p:cNvPr id="102" name="Google Shape;102;p15"/>
          <p:cNvSpPr txBox="1">
            <a:spLocks noGrp="1"/>
          </p:cNvSpPr>
          <p:nvPr>
            <p:ph type="body" idx="1"/>
          </p:nvPr>
        </p:nvSpPr>
        <p:spPr>
          <a:xfrm>
            <a:off x="395536" y="1484784"/>
            <a:ext cx="8496944" cy="5040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2800"/>
              <a:buNone/>
            </a:pPr>
            <a:r>
              <a:rPr lang="es-CL" sz="2800" dirty="0" smtClean="0"/>
              <a:t>Al evaluar un niño con diarrea, el alumno ser</a:t>
            </a:r>
            <a:r>
              <a:rPr lang="es-ES" sz="2800" dirty="0" smtClean="0"/>
              <a:t>á capaz de :</a:t>
            </a:r>
          </a:p>
          <a:p>
            <a:pPr marL="0" lvl="0" indent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2800"/>
              <a:buNone/>
            </a:pPr>
            <a:endParaRPr lang="es-ES" sz="2800" dirty="0"/>
          </a:p>
          <a:p>
            <a:pPr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2800"/>
            </a:pPr>
            <a:r>
              <a:rPr lang="es-CL" sz="2800" dirty="0" smtClean="0"/>
              <a:t>Realizar </a:t>
            </a:r>
            <a:r>
              <a:rPr lang="es-CL" sz="2800" dirty="0"/>
              <a:t>una historia </a:t>
            </a:r>
            <a:r>
              <a:rPr lang="es-CL" sz="2800" dirty="0" smtClean="0"/>
              <a:t>clínica pertinente</a:t>
            </a:r>
            <a:endParaRPr lang="es-CL" sz="2800" dirty="0"/>
          </a:p>
          <a:p>
            <a:pPr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2800"/>
            </a:pPr>
            <a:r>
              <a:rPr lang="es-CL" sz="2800" dirty="0" smtClean="0"/>
              <a:t>Realizar </a:t>
            </a:r>
            <a:r>
              <a:rPr lang="es-CL" sz="2800" dirty="0"/>
              <a:t>examen </a:t>
            </a:r>
            <a:r>
              <a:rPr lang="es-CL" sz="2800" dirty="0" smtClean="0"/>
              <a:t>físico adecuado </a:t>
            </a:r>
            <a:r>
              <a:rPr lang="es-CL" sz="2800" dirty="0"/>
              <a:t>y </a:t>
            </a:r>
            <a:r>
              <a:rPr lang="es-CL" sz="2800" dirty="0" smtClean="0"/>
              <a:t>ser capaz de categorizar el estado </a:t>
            </a:r>
            <a:r>
              <a:rPr lang="es-CL" sz="2800" dirty="0"/>
              <a:t>de </a:t>
            </a:r>
            <a:r>
              <a:rPr lang="es-CL" sz="2800" dirty="0" smtClean="0"/>
              <a:t>hidratacióndel paciente</a:t>
            </a:r>
          </a:p>
          <a:p>
            <a:pPr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2800"/>
            </a:pPr>
            <a:r>
              <a:rPr lang="es-CL" sz="2800" dirty="0" smtClean="0"/>
              <a:t>Conocer estudios diagn</a:t>
            </a:r>
            <a:r>
              <a:rPr lang="es-ES" sz="2800" dirty="0" err="1" smtClean="0"/>
              <a:t>ósticos</a:t>
            </a:r>
            <a:r>
              <a:rPr lang="es-ES" sz="2800" dirty="0" smtClean="0"/>
              <a:t> complementarios</a:t>
            </a:r>
            <a:endParaRPr lang="es-CL" sz="2800" dirty="0"/>
          </a:p>
          <a:p>
            <a:pPr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2800"/>
            </a:pPr>
            <a:r>
              <a:rPr lang="es-CL" sz="2800" dirty="0" smtClean="0"/>
              <a:t>Plantear diagnósticos diferenciales</a:t>
            </a:r>
          </a:p>
          <a:p>
            <a:pPr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2800"/>
            </a:pPr>
            <a:r>
              <a:rPr lang="es-CL" sz="2800" dirty="0" smtClean="0"/>
              <a:t>Ser capaz de decidir  destino del paciente : Alta/ Derivaci</a:t>
            </a:r>
            <a:r>
              <a:rPr lang="es-ES" sz="2800" dirty="0" err="1" smtClean="0"/>
              <a:t>ón</a:t>
            </a:r>
            <a:r>
              <a:rPr lang="es-ES" sz="2800" dirty="0" smtClean="0"/>
              <a:t>/ Hospitalización</a:t>
            </a:r>
            <a:endParaRPr lang="es-CL" sz="2800" dirty="0"/>
          </a:p>
          <a:p>
            <a:pPr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2800"/>
            </a:pPr>
            <a:r>
              <a:rPr lang="es-CL" sz="2800" dirty="0" smtClean="0"/>
              <a:t>Dar </a:t>
            </a:r>
            <a:r>
              <a:rPr lang="es-CL" sz="2800" dirty="0"/>
              <a:t>indicaciones </a:t>
            </a:r>
            <a:r>
              <a:rPr lang="es-CL" sz="2800" dirty="0" smtClean="0"/>
              <a:t>basadas en la evidencia disponible con </a:t>
            </a:r>
            <a:r>
              <a:rPr lang="es-CL" sz="2800" dirty="0"/>
              <a:t>respecto a: Tratamiento, Manejo y </a:t>
            </a:r>
            <a:r>
              <a:rPr lang="es-CL" sz="2800" dirty="0" smtClean="0"/>
              <a:t>Educaci</a:t>
            </a:r>
            <a:r>
              <a:rPr lang="es-ES" sz="2800" dirty="0" err="1" smtClean="0"/>
              <a:t>ón</a:t>
            </a:r>
            <a:r>
              <a:rPr lang="es-ES" sz="2800" dirty="0" smtClean="0"/>
              <a:t> en signos de alerta</a:t>
            </a:r>
            <a:endParaRPr sz="2800" dirty="0"/>
          </a:p>
        </p:txBody>
      </p:sp>
    </p:spTree>
    <p:extLst>
      <p:ext uri="{BB962C8B-B14F-4D97-AF65-F5344CB8AC3E}">
        <p14:creationId xmlns:p14="http://schemas.microsoft.com/office/powerpoint/2010/main" val="16669545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6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s-CL" dirty="0"/>
              <a:t>Metodología </a:t>
            </a:r>
            <a:endParaRPr dirty="0"/>
          </a:p>
        </p:txBody>
      </p:sp>
      <p:sp>
        <p:nvSpPr>
          <p:cNvPr id="108" name="Google Shape;108;p16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s-CL" sz="2800" dirty="0"/>
              <a:t>Resolver el caso clínico y enviarlo en formato Word a su tutor hasta </a:t>
            </a:r>
            <a:r>
              <a:rPr lang="es-CL" sz="2800"/>
              <a:t>la </a:t>
            </a:r>
            <a:r>
              <a:rPr lang="es-CL" sz="2800" smtClean="0"/>
              <a:t>20:</a:t>
            </a:r>
            <a:r>
              <a:rPr lang="es-CL" sz="2800" dirty="0"/>
              <a:t>00 horas del día anterior a la fecha asignada al </a:t>
            </a:r>
            <a:r>
              <a:rPr lang="es-CL" sz="2800" dirty="0" smtClean="0"/>
              <a:t>taller.</a:t>
            </a:r>
            <a:endParaRPr sz="2800" dirty="0"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sz="2800"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s-CL" sz="2800" dirty="0"/>
              <a:t>Durante el taller se discutirá el caso clínico y los temas incluidos en él y se resolverán la dudas</a:t>
            </a:r>
            <a:endParaRPr sz="2800" dirty="0"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sz="2800" dirty="0"/>
          </a:p>
        </p:txBody>
      </p:sp>
    </p:spTree>
    <p:extLst>
      <p:ext uri="{BB962C8B-B14F-4D97-AF65-F5344CB8AC3E}">
        <p14:creationId xmlns:p14="http://schemas.microsoft.com/office/powerpoint/2010/main" val="17172221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7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s-CL" dirty="0"/>
              <a:t>Caso </a:t>
            </a:r>
            <a:r>
              <a:rPr lang="es-CL" dirty="0" smtClean="0"/>
              <a:t>clínico</a:t>
            </a:r>
            <a:r>
              <a:rPr lang="es-CL" dirty="0"/>
              <a:t>		</a:t>
            </a:r>
            <a:endParaRPr dirty="0"/>
          </a:p>
        </p:txBody>
      </p:sp>
      <p:sp>
        <p:nvSpPr>
          <p:cNvPr id="114" name="Google Shape;114;p17"/>
          <p:cNvSpPr txBox="1">
            <a:spLocks noGrp="1"/>
          </p:cNvSpPr>
          <p:nvPr>
            <p:ph type="body" idx="1"/>
          </p:nvPr>
        </p:nvSpPr>
        <p:spPr>
          <a:xfrm>
            <a:off x="617174" y="2506662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s-CL" dirty="0"/>
              <a:t>Lucía es una lactante de 11 meses que acude al Servicio de Urgencia por un cuadro de diarrea, fiebre y vómitos de 2 </a:t>
            </a:r>
            <a:r>
              <a:rPr lang="es-CL" sz="2800" dirty="0"/>
              <a:t>días</a:t>
            </a:r>
            <a:r>
              <a:rPr lang="es-CL" dirty="0"/>
              <a:t> de duración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98479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8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s-CL" dirty="0" smtClean="0"/>
              <a:t>Anamnesis </a:t>
            </a:r>
            <a:r>
              <a:rPr lang="es-CL" dirty="0"/>
              <a:t>próxima</a:t>
            </a:r>
            <a:endParaRPr dirty="0"/>
          </a:p>
        </p:txBody>
      </p:sp>
      <p:sp>
        <p:nvSpPr>
          <p:cNvPr id="120" name="Google Shape;120;p18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s-CL" dirty="0" smtClean="0"/>
              <a:t>¿Qué </a:t>
            </a:r>
            <a:r>
              <a:rPr lang="es-CL" dirty="0"/>
              <a:t>le preguntaría a la mamá y/o </a:t>
            </a:r>
            <a:r>
              <a:rPr lang="es-CL" dirty="0" smtClean="0"/>
              <a:t>papá?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>
              <a:solidFill>
                <a:srgbClr val="FF0000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892886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9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s-CL" dirty="0" smtClean="0"/>
              <a:t>Anamnesis remota</a:t>
            </a:r>
            <a:endParaRPr dirty="0"/>
          </a:p>
        </p:txBody>
      </p:sp>
      <p:sp>
        <p:nvSpPr>
          <p:cNvPr id="126" name="Google Shape;126;p19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85800" lvl="1" indent="-87630" algn="l" rtl="0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20"/>
              <a:buNone/>
            </a:pPr>
            <a:endParaRPr sz="2220" dirty="0"/>
          </a:p>
          <a:p>
            <a:pPr marL="228600" lvl="0" indent="-64135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None/>
            </a:pPr>
            <a:endParaRPr sz="2590" dirty="0"/>
          </a:p>
        </p:txBody>
      </p:sp>
    </p:spTree>
    <p:extLst>
      <p:ext uri="{BB962C8B-B14F-4D97-AF65-F5344CB8AC3E}">
        <p14:creationId xmlns:p14="http://schemas.microsoft.com/office/powerpoint/2010/main" val="27841566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0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s-CL" dirty="0"/>
              <a:t>Examen físico: </a:t>
            </a:r>
            <a:r>
              <a:rPr lang="es-CL" dirty="0" smtClean="0"/>
              <a:t>¿QU</a:t>
            </a:r>
            <a:r>
              <a:rPr lang="es-ES" dirty="0" smtClean="0"/>
              <a:t>É</a:t>
            </a:r>
            <a:r>
              <a:rPr lang="es-CL" dirty="0" smtClean="0"/>
              <a:t> </a:t>
            </a:r>
            <a:r>
              <a:rPr lang="es-CL" dirty="0"/>
              <a:t>BUSCAR?</a:t>
            </a:r>
            <a:endParaRPr dirty="0"/>
          </a:p>
        </p:txBody>
      </p:sp>
      <p:sp>
        <p:nvSpPr>
          <p:cNvPr id="132" name="Google Shape;132;p20"/>
          <p:cNvSpPr txBox="1">
            <a:spLocks noGrp="1"/>
          </p:cNvSpPr>
          <p:nvPr>
            <p:ph type="body" idx="1"/>
          </p:nvPr>
        </p:nvSpPr>
        <p:spPr>
          <a:xfrm>
            <a:off x="456501" y="1548043"/>
            <a:ext cx="7886700" cy="45218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numCol="2" anchor="t" anchorCtr="0">
            <a:noAutofit/>
          </a:bodyPr>
          <a:lstStyle/>
          <a:p>
            <a:pPr marL="22860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272"/>
              <a:buNone/>
            </a:pPr>
            <a:endParaRPr sz="5272" dirty="0"/>
          </a:p>
        </p:txBody>
      </p:sp>
    </p:spTree>
    <p:extLst>
      <p:ext uri="{BB962C8B-B14F-4D97-AF65-F5344CB8AC3E}">
        <p14:creationId xmlns:p14="http://schemas.microsoft.com/office/powerpoint/2010/main" val="8257750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1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s-CL" dirty="0"/>
              <a:t>Historia y examen  </a:t>
            </a:r>
            <a:r>
              <a:rPr lang="es-CL" dirty="0" smtClean="0"/>
              <a:t>físico</a:t>
            </a:r>
            <a:endParaRPr dirty="0"/>
          </a:p>
        </p:txBody>
      </p:sp>
      <p:sp>
        <p:nvSpPr>
          <p:cNvPr id="138" name="Google Shape;138;p21"/>
          <p:cNvSpPr txBox="1">
            <a:spLocks noGrp="1"/>
          </p:cNvSpPr>
          <p:nvPr>
            <p:ph type="body" idx="1"/>
          </p:nvPr>
        </p:nvSpPr>
        <p:spPr>
          <a:xfrm>
            <a:off x="611560" y="1700808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s-CL" sz="2800" dirty="0"/>
              <a:t>2 días </a:t>
            </a:r>
            <a:r>
              <a:rPr lang="es-CL" sz="2800" dirty="0" smtClean="0"/>
              <a:t>de evolución</a:t>
            </a:r>
            <a:r>
              <a:rPr lang="es-CL" sz="2800" dirty="0"/>
              <a:t>, deposiciones 4 a 5 episodios por día, líquida, amarilla, pasa pañal, sin sangre</a:t>
            </a:r>
            <a:endParaRPr sz="2800" dirty="0"/>
          </a:p>
          <a:p>
            <a:pPr marL="228600" lvl="0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s-CL" sz="2800" dirty="0"/>
              <a:t>Vómitos intercurrentes 1 a 2 por día</a:t>
            </a:r>
            <a:endParaRPr sz="2800" dirty="0"/>
          </a:p>
          <a:p>
            <a:pPr marL="228600" lvl="0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s-CL" sz="2800" dirty="0"/>
              <a:t>Temperatura hasta 37,8ºC oscilante </a:t>
            </a:r>
            <a:endParaRPr sz="2800" dirty="0"/>
          </a:p>
          <a:p>
            <a:pPr marL="228600" lvl="0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s-CL" sz="2800" dirty="0"/>
              <a:t>LM  alimentación papillas de carne y verduras y postre de frutas</a:t>
            </a:r>
            <a:endParaRPr sz="2800" dirty="0"/>
          </a:p>
          <a:p>
            <a:pPr marL="228600" lvl="0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s-CL" sz="2800" dirty="0"/>
              <a:t>Llanto con lágrimas, se alimenta bien</a:t>
            </a:r>
            <a:endParaRPr sz="2800" dirty="0"/>
          </a:p>
          <a:p>
            <a:pPr marL="228600" lvl="0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s-CL" sz="2800" dirty="0"/>
              <a:t>Parece hay enfermos en sala cuna </a:t>
            </a:r>
            <a:r>
              <a:rPr lang="es-CL" sz="2800" dirty="0">
                <a:solidFill>
                  <a:srgbClr val="000000"/>
                </a:solidFill>
              </a:rPr>
              <a:t>esta semana</a:t>
            </a:r>
            <a:endParaRPr sz="2800" dirty="0"/>
          </a:p>
          <a:p>
            <a:pPr marL="228600" lvl="0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s-CL" sz="2800" dirty="0"/>
              <a:t>Ex físico, estado general N, mucosas oral algo seca, llene normal, cardiopulmonar normal</a:t>
            </a:r>
            <a:r>
              <a:rPr lang="es-CL" sz="2800" dirty="0">
                <a:solidFill>
                  <a:srgbClr val="000000"/>
                </a:solidFill>
              </a:rPr>
              <a:t>, abdomen BD algo distendido, RHA aumentados</a:t>
            </a:r>
            <a:endParaRPr sz="2800" dirty="0"/>
          </a:p>
          <a:p>
            <a:pPr marL="228600" lvl="0" indent="-508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>
              <a:solidFill>
                <a:srgbClr val="FF0000"/>
              </a:solidFill>
            </a:endParaRPr>
          </a:p>
          <a:p>
            <a:pPr marL="228600" lvl="0" indent="-508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026558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414</Words>
  <Application>Microsoft Macintosh PowerPoint</Application>
  <PresentationFormat>Presentación en pantalla (4:3)</PresentationFormat>
  <Paragraphs>57</Paragraphs>
  <Slides>13</Slides>
  <Notes>13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Tema de Office</vt:lpstr>
      <vt:lpstr>Taller de Diarrea Aguda</vt:lpstr>
      <vt:lpstr>Objetivo General</vt:lpstr>
      <vt:lpstr>Objetivos Específicos</vt:lpstr>
      <vt:lpstr>Metodología </vt:lpstr>
      <vt:lpstr>Caso clínico  </vt:lpstr>
      <vt:lpstr>Anamnesis próxima</vt:lpstr>
      <vt:lpstr>Anamnesis remota</vt:lpstr>
      <vt:lpstr>Examen físico: ¿QUÉ BUSCAR?</vt:lpstr>
      <vt:lpstr>Historia y examen  físico</vt:lpstr>
      <vt:lpstr>Diagnósticos, tratamiento y recomendaciones:</vt:lpstr>
      <vt:lpstr>Continuación del caso</vt:lpstr>
      <vt:lpstr>Continuación del caso Diagnóstico, manejo con indicaciones </vt:lpstr>
      <vt:lpstr>Evolución del caso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Objetivo General</dc:title>
  <dc:creator>usuario</dc:creator>
  <cp:lastModifiedBy>Astrid Jiusan</cp:lastModifiedBy>
  <cp:revision>13</cp:revision>
  <dcterms:created xsi:type="dcterms:W3CDTF">2020-05-28T19:21:59Z</dcterms:created>
  <dcterms:modified xsi:type="dcterms:W3CDTF">2021-06-16T21:03:35Z</dcterms:modified>
</cp:coreProperties>
</file>