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jqJ8UIOR2lzoKixbLsTvzhDvo/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80" d="100"/>
          <a:sy n="80" d="100"/>
        </p:scale>
        <p:origin x="-1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18" Type="http://customschemas.google.com/relationships/presentationmetadata" Target="metadata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95639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88f89003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g88f89003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88f890032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g88f890032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87e02c3b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87e02c3b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87e02c3be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87e02c3be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88f8900328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g88f8900328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8f89003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Discutir con los internos la importancia del manejo oportuno, y de los potenciales efectos efectos de los fármacos usados. </a:t>
            </a:r>
            <a:endParaRPr/>
          </a:p>
        </p:txBody>
      </p:sp>
      <p:sp>
        <p:nvSpPr>
          <p:cNvPr id="373" name="Google Shape;373;g88f89003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88f89003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g88f89003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88f89003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g88f89003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2;p1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Google Shape;13;p1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11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Google Shape;33;p11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1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11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  <a:defRPr sz="5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oogle Shape;271;p20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2" name="Google Shape;272;p20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0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0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0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0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0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0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0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0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3" name="Google Shape;293;p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94" name="Google Shape;294;p20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0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0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20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20"/>
          <p:cNvSpPr txBox="1">
            <a:spLocks noGrp="1"/>
          </p:cNvSpPr>
          <p:nvPr>
            <p:ph type="body" idx="1"/>
          </p:nvPr>
        </p:nvSpPr>
        <p:spPr>
          <a:xfrm rot="5400000">
            <a:off x="5618955" y="285746"/>
            <a:ext cx="5257090" cy="627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99" name="Google Shape;299;p20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20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20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21"/>
          <p:cNvGrpSpPr/>
          <p:nvPr/>
        </p:nvGrpSpPr>
        <p:grpSpPr>
          <a:xfrm flipH="1">
            <a:off x="-1" y="0"/>
            <a:ext cx="12584114" cy="6853238"/>
            <a:chOff x="-417513" y="0"/>
            <a:chExt cx="12584114" cy="6853238"/>
          </a:xfrm>
        </p:grpSpPr>
        <p:sp>
          <p:nvSpPr>
            <p:cNvPr id="304" name="Google Shape;304;p21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1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1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1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1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1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1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1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1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1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1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1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1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1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1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1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1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1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1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1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1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" name="Google Shape;325;p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326" name="Google Shape;326;p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1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21"/>
          <p:cNvSpPr txBox="1">
            <a:spLocks noGrp="1"/>
          </p:cNvSpPr>
          <p:nvPr>
            <p:ph type="title"/>
          </p:nvPr>
        </p:nvSpPr>
        <p:spPr>
          <a:xfrm rot="5400000">
            <a:off x="8329814" y="1827548"/>
            <a:ext cx="2456442" cy="3501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21"/>
          <p:cNvSpPr txBox="1">
            <a:spLocks noGrp="1"/>
          </p:cNvSpPr>
          <p:nvPr>
            <p:ph type="body" idx="1"/>
          </p:nvPr>
        </p:nvSpPr>
        <p:spPr>
          <a:xfrm rot="5400000">
            <a:off x="1308406" y="292784"/>
            <a:ext cx="5257303" cy="626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31" name="Google Shape;331;p21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21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2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12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Google Shape;43;p12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2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2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2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2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2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2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2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2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2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2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2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2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2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2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2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2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2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12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5" name="Google Shape;65;p1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3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5" name="Google Shape;75;p13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5" name="Google Shape;95;p13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  <a:defRPr sz="44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5" name="Google Shape;105;p14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27" name="Google Shape;127;p1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14"/>
          <p:cNvSpPr txBox="1"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1"/>
          </p:nvPr>
        </p:nvSpPr>
        <p:spPr>
          <a:xfrm>
            <a:off x="5120878" y="803187"/>
            <a:ext cx="6269591" cy="238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body" idx="2"/>
          </p:nvPr>
        </p:nvSpPr>
        <p:spPr>
          <a:xfrm>
            <a:off x="5118447" y="3672162"/>
            <a:ext cx="6272022" cy="238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5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8" name="Google Shape;138;p15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15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60" name="Google Shape;160;p15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" name="Google Shape;163;p15"/>
          <p:cNvSpPr txBox="1"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 txBox="1"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2"/>
          </p:nvPr>
        </p:nvSpPr>
        <p:spPr>
          <a:xfrm>
            <a:off x="5125305" y="1488985"/>
            <a:ext cx="6264350" cy="169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66" name="Google Shape;166;p15"/>
          <p:cNvSpPr txBox="1">
            <a:spLocks noGrp="1"/>
          </p:cNvSpPr>
          <p:nvPr>
            <p:ph type="body" idx="3"/>
          </p:nvPr>
        </p:nvSpPr>
        <p:spPr>
          <a:xfrm>
            <a:off x="5118653" y="3665887"/>
            <a:ext cx="626441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2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body" idx="4"/>
          </p:nvPr>
        </p:nvSpPr>
        <p:spPr>
          <a:xfrm>
            <a:off x="5118447" y="4351687"/>
            <a:ext cx="6265588" cy="170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5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1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3" name="Google Shape;173;p16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6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6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6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6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6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6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6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6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1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95" name="Google Shape;195;p16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6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16"/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6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7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7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7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1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8" name="Google Shape;208;p18"/>
            <p:cNvSpPr/>
            <p:nvPr/>
          </p:nvSpPr>
          <p:spPr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8"/>
            <p:cNvSpPr/>
            <p:nvPr/>
          </p:nvSpPr>
          <p:spPr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8"/>
            <p:cNvSpPr/>
            <p:nvPr/>
          </p:nvSpPr>
          <p:spPr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8"/>
            <p:cNvSpPr/>
            <p:nvPr/>
          </p:nvSpPr>
          <p:spPr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8"/>
            <p:cNvSpPr/>
            <p:nvPr/>
          </p:nvSpPr>
          <p:spPr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1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0" name="Google Shape;230;p18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8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Google Shape;233;p18"/>
          <p:cNvSpPr txBox="1"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8"/>
          <p:cNvSpPr txBox="1">
            <a:spLocks noGrp="1"/>
          </p:cNvSpPr>
          <p:nvPr>
            <p:ph type="body" idx="1"/>
          </p:nvPr>
        </p:nvSpPr>
        <p:spPr>
          <a:xfrm>
            <a:off x="5109983" y="802809"/>
            <a:ext cx="6275035" cy="5249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35" name="Google Shape;235;p18"/>
          <p:cNvSpPr txBox="1">
            <a:spLocks noGrp="1"/>
          </p:cNvSpPr>
          <p:nvPr>
            <p:ph type="body" idx="2"/>
          </p:nvPr>
        </p:nvSpPr>
        <p:spPr>
          <a:xfrm>
            <a:off x="888631" y="3580186"/>
            <a:ext cx="3501197" cy="122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236" name="Google Shape;236;p18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8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8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19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41" name="Google Shape;241;p19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9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9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19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261" name="Google Shape;261;p19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" name="Google Shape;264;p19"/>
          <p:cNvSpPr>
            <a:spLocks noGrp="1"/>
          </p:cNvSpPr>
          <p:nvPr>
            <p:ph type="pic" idx="2"/>
          </p:nvPr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65" name="Google Shape;265;p19"/>
          <p:cNvSpPr txBox="1"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9"/>
          <p:cNvSpPr txBox="1">
            <a:spLocks noGrp="1"/>
          </p:cNvSpPr>
          <p:nvPr>
            <p:ph type="body" idx="1"/>
          </p:nvPr>
        </p:nvSpPr>
        <p:spPr>
          <a:xfrm>
            <a:off x="885443" y="3545012"/>
            <a:ext cx="5776646" cy="1274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4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2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000"/>
            </a:lvl9pPr>
          </a:lstStyle>
          <a:p>
            <a:endParaRPr/>
          </a:p>
        </p:txBody>
      </p:sp>
      <p:sp>
        <p:nvSpPr>
          <p:cNvPr id="267" name="Google Shape;267;p19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9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5942203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19"/>
          <p:cNvSpPr txBox="1">
            <a:spLocks noGrp="1"/>
          </p:cNvSpPr>
          <p:nvPr>
            <p:ph type="sldNum" idx="12"/>
          </p:nvPr>
        </p:nvSpPr>
        <p:spPr>
          <a:xfrm>
            <a:off x="5828377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433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036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2638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242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forms.gle/M5T1wviKW39FUYQn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forms.gle/M5T1wviKW39FUYQn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"/>
          <p:cNvSpPr txBox="1">
            <a:spLocks noGrp="1"/>
          </p:cNvSpPr>
          <p:nvPr>
            <p:ph type="ctrTitle"/>
          </p:nvPr>
        </p:nvSpPr>
        <p:spPr>
          <a:xfrm>
            <a:off x="1759236" y="1801185"/>
            <a:ext cx="8679915" cy="114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 b="1"/>
              <a:t>Primera crisis en pediatría</a:t>
            </a:r>
            <a:endParaRPr/>
          </a:p>
        </p:txBody>
      </p:sp>
      <p:sp>
        <p:nvSpPr>
          <p:cNvPr id="339" name="Google Shape;339;p1"/>
          <p:cNvSpPr txBox="1">
            <a:spLocks noGrp="1"/>
          </p:cNvSpPr>
          <p:nvPr>
            <p:ph type="subTitle" idx="1"/>
          </p:nvPr>
        </p:nvSpPr>
        <p:spPr>
          <a:xfrm>
            <a:off x="1759236" y="2941321"/>
            <a:ext cx="8673427" cy="132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Casos clínicos para internos de medicina</a:t>
            </a:r>
            <a:endParaRPr/>
          </a:p>
        </p:txBody>
      </p:sp>
      <p:sp>
        <p:nvSpPr>
          <p:cNvPr id="340" name="Google Shape;340;p1"/>
          <p:cNvSpPr txBox="1"/>
          <p:nvPr/>
        </p:nvSpPr>
        <p:spPr>
          <a:xfrm>
            <a:off x="5029200" y="3969883"/>
            <a:ext cx="499872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Profesores Encargados</a:t>
            </a:r>
            <a:r>
              <a:rPr lang="en-US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: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Dra. Carolina Heresi</a:t>
            </a:r>
            <a:endParaRPr sz="20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Dra. Rocío Cortés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8f8900328_0_1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Preguntas </a:t>
            </a:r>
            <a:br>
              <a:rPr lang="en-US"/>
            </a:br>
            <a:r>
              <a:rPr lang="en-US"/>
              <a:t>Caso clínico 3</a:t>
            </a:r>
            <a:endParaRPr/>
          </a:p>
        </p:txBody>
      </p:sp>
      <p:sp>
        <p:nvSpPr>
          <p:cNvPr id="394" name="Google Shape;394;g88f8900328_0_15"/>
          <p:cNvSpPr txBox="1"/>
          <p:nvPr/>
        </p:nvSpPr>
        <p:spPr>
          <a:xfrm>
            <a:off x="5166360" y="289932"/>
            <a:ext cx="6234000" cy="59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¿Qué elementos del examen físico son importantes en la evaluación en la Urgencia</a:t>
            </a:r>
            <a:r>
              <a:rPr lang="en-US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20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/>
          </a:p>
          <a:p>
            <a:pPr marL="228600" marR="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88f8900328_0_2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Preguntas </a:t>
            </a:r>
            <a:br>
              <a:rPr lang="en-US"/>
            </a:br>
            <a:r>
              <a:rPr lang="en-US"/>
              <a:t>Caso clínico 3</a:t>
            </a:r>
            <a:endParaRPr/>
          </a:p>
        </p:txBody>
      </p:sp>
      <p:sp>
        <p:nvSpPr>
          <p:cNvPr id="400" name="Google Shape;400;g88f8900328_0_20"/>
          <p:cNvSpPr txBox="1"/>
          <p:nvPr/>
        </p:nvSpPr>
        <p:spPr>
          <a:xfrm>
            <a:off x="4306175" y="289925"/>
            <a:ext cx="7885800" cy="65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Cuál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es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son los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ex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á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menes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más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urgentes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realizar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1800" dirty="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Cuál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es 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posibilidad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diagnóstica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principal que se debe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descartar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 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endParaRPr sz="13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Char char="▪"/>
            </a:pP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¿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Cuál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es el 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manejo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urgente</a:t>
            </a:r>
            <a:r>
              <a:rPr lang="en-US" sz="24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? </a:t>
            </a:r>
            <a:endParaRPr sz="24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28600" lvl="0" indent="-213359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ckwell"/>
              <a:buChar char="▪"/>
            </a:pPr>
            <a:endParaRPr sz="24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87e02c3be7_0_0"/>
          <p:cNvSpPr txBox="1">
            <a:spLocks noGrp="1"/>
          </p:cNvSpPr>
          <p:nvPr>
            <p:ph type="ctrTitle"/>
          </p:nvPr>
        </p:nvSpPr>
        <p:spPr>
          <a:xfrm>
            <a:off x="1759236" y="2075504"/>
            <a:ext cx="8679900" cy="1748700"/>
          </a:xfrm>
          <a:prstGeom prst="rect">
            <a:avLst/>
          </a:prstGeom>
        </p:spPr>
        <p:txBody>
          <a:bodyPr spcFirstLastPara="1" wrap="square" lIns="228600" tIns="228600" rIns="22860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Guía de Auto-Aprendizaje</a:t>
            </a:r>
            <a:endParaRPr/>
          </a:p>
        </p:txBody>
      </p:sp>
      <p:sp>
        <p:nvSpPr>
          <p:cNvPr id="406" name="Google Shape;406;g87e02c3be7_0_0"/>
          <p:cNvSpPr txBox="1">
            <a:spLocks noGrp="1"/>
          </p:cNvSpPr>
          <p:nvPr>
            <p:ph type="subTitle" idx="1"/>
          </p:nvPr>
        </p:nvSpPr>
        <p:spPr>
          <a:xfrm>
            <a:off x="1759237" y="3906266"/>
            <a:ext cx="8673300" cy="13227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https://forms.gle/M5T1wviKW39FUYQn9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7e02c3be7_0_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Guía </a:t>
            </a:r>
            <a:r>
              <a:rPr lang="en-US" sz="3300"/>
              <a:t>Auto-Aprendizaje</a:t>
            </a:r>
            <a:endParaRPr sz="3300"/>
          </a:p>
        </p:txBody>
      </p:sp>
      <p:sp>
        <p:nvSpPr>
          <p:cNvPr id="412" name="Google Shape;412;g87e02c3be7_0_5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https://forms.gle/M5T1wviKW39FUYQn9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Este enlace conduce a una guía que tiene como objetivo complementar la discusión de casos que se realizó en el Taller con sus tutores.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Tendrá retroalimentación inmediata cuando la completen, y no tiene calificación.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Esperamos que ambas actividades les ayuden a comprender mejor la importancia de la evaluación clínica de una crisis epiléptica.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4838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Dra. Rocío Cortés (rcorteszepeda@gmail.com)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Dra. Carolina Heresi (caroheresi@u.uchile.cl)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Neurología Pediátrica - Dpto. Pediatría y Cirugía Infantil Norte, Universidad de Chile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 sz="5400" b="1"/>
              <a:t>Caso Clínico 1</a:t>
            </a:r>
            <a:endParaRPr/>
          </a:p>
        </p:txBody>
      </p:sp>
      <p:sp>
        <p:nvSpPr>
          <p:cNvPr id="346" name="Google Shape;346;p2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585873" cy="5248622"/>
          </a:xfrm>
          <a:prstGeom prst="rect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Lactante de 8 meses con historia de fiebre de 4 horas de evolución, presentando en su casa una convulsión tónico clónico generalizada de 3 minutos de duración.  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Ingresa a urgencia en estado postictal. </a:t>
            </a:r>
            <a:br>
              <a:rPr lang="en-US" sz="2400"/>
            </a:b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500489" cy="245644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 b="1"/>
              <a:t>Preguntas</a:t>
            </a:r>
            <a:br>
              <a:rPr lang="en-US" sz="4400" b="1"/>
            </a:br>
            <a:r>
              <a:rPr lang="en-US" sz="4400" b="1"/>
              <a:t>Caso Clínico 1</a:t>
            </a:r>
            <a:endParaRPr/>
          </a:p>
        </p:txBody>
      </p:sp>
      <p:sp>
        <p:nvSpPr>
          <p:cNvPr id="352" name="Google Shape;352;p3"/>
          <p:cNvSpPr txBox="1">
            <a:spLocks noGrp="1"/>
          </p:cNvSpPr>
          <p:nvPr>
            <p:ph type="body" idx="1"/>
          </p:nvPr>
        </p:nvSpPr>
        <p:spPr>
          <a:xfrm>
            <a:off x="4998720" y="0"/>
            <a:ext cx="7193279" cy="667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Char char="▪"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 de la </a:t>
            </a:r>
            <a:r>
              <a:rPr lang="en-US" sz="2400" dirty="0" err="1"/>
              <a:t>historia</a:t>
            </a:r>
            <a:r>
              <a:rPr lang="en-US" sz="2400" dirty="0"/>
              <a:t> y </a:t>
            </a:r>
            <a:r>
              <a:rPr lang="en-US" sz="2400" dirty="0" err="1"/>
              <a:t>antecedentes</a:t>
            </a:r>
            <a:r>
              <a:rPr lang="en-US" sz="2400" dirty="0"/>
              <a:t> </a:t>
            </a:r>
            <a:r>
              <a:rPr lang="en-US" sz="2400" dirty="0" err="1"/>
              <a:t>rescataría</a:t>
            </a:r>
            <a:r>
              <a:rPr lang="en-US" sz="2400" dirty="0"/>
              <a:t>?</a:t>
            </a:r>
            <a:endParaRPr dirty="0"/>
          </a:p>
          <a:p>
            <a:pPr marL="22860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22860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Char char="▪"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 del </a:t>
            </a:r>
            <a:r>
              <a:rPr lang="en-US" sz="2400" dirty="0" err="1"/>
              <a:t>examen</a:t>
            </a:r>
            <a:r>
              <a:rPr lang="en-US" sz="2400" dirty="0"/>
              <a:t> </a:t>
            </a:r>
            <a:r>
              <a:rPr lang="en-US" sz="2400" dirty="0" err="1"/>
              <a:t>físico</a:t>
            </a:r>
            <a:r>
              <a:rPr lang="en-US" sz="2400" dirty="0"/>
              <a:t> </a:t>
            </a:r>
            <a:r>
              <a:rPr lang="en-US" sz="2400" dirty="0" err="1"/>
              <a:t>rescataría</a:t>
            </a:r>
            <a:r>
              <a:rPr lang="en-US" sz="2400" dirty="0"/>
              <a:t>?</a:t>
            </a:r>
            <a:endParaRPr dirty="0"/>
          </a:p>
          <a:p>
            <a:pPr marL="228600" lvl="0" indent="-6096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</a:pPr>
            <a:r>
              <a:rPr lang="en-US" sz="3600" b="1"/>
              <a:t>Diagnóstico diferencial y etiológico</a:t>
            </a:r>
            <a:br>
              <a:rPr lang="en-US" sz="3600" b="1"/>
            </a:br>
            <a:r>
              <a:rPr lang="en-US" sz="3600" b="1"/>
              <a:t>Caso Clínico 1</a:t>
            </a:r>
            <a:endParaRPr/>
          </a:p>
        </p:txBody>
      </p:sp>
      <p:sp>
        <p:nvSpPr>
          <p:cNvPr id="358" name="Google Shape;358;p4"/>
          <p:cNvSpPr txBox="1">
            <a:spLocks noGrp="1"/>
          </p:cNvSpPr>
          <p:nvPr>
            <p:ph type="body" idx="1"/>
          </p:nvPr>
        </p:nvSpPr>
        <p:spPr>
          <a:xfrm>
            <a:off x="5209887" y="932604"/>
            <a:ext cx="6281873" cy="45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520"/>
              <a:buChar char="▪"/>
            </a:pPr>
            <a:r>
              <a:rPr lang="en-US" sz="3200"/>
              <a:t> Plantee 4 diagnósticos diferenciales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/>
              <a:t>Estudio y Manejo</a:t>
            </a:r>
            <a:br>
              <a:rPr lang="en-US" sz="4400"/>
            </a:br>
            <a:r>
              <a:rPr lang="en-US" sz="4400"/>
              <a:t>Caso Clínico 1</a:t>
            </a:r>
            <a:endParaRPr/>
          </a:p>
        </p:txBody>
      </p:sp>
      <p:sp>
        <p:nvSpPr>
          <p:cNvPr id="364" name="Google Shape;364;p5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1873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Plantee manejo que usted indicaría en la urgencia en este caso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88f8900328_0_354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5400"/>
              <a:buFont typeface="Calibri"/>
              <a:buNone/>
            </a:pPr>
            <a:r>
              <a:rPr lang="en-US" sz="5400"/>
              <a:t>Caso Clínico 2</a:t>
            </a:r>
            <a:endParaRPr/>
          </a:p>
        </p:txBody>
      </p:sp>
      <p:sp>
        <p:nvSpPr>
          <p:cNvPr id="370" name="Google Shape;370;g88f8900328_0_354"/>
          <p:cNvSpPr txBox="1">
            <a:spLocks noGrp="1"/>
          </p:cNvSpPr>
          <p:nvPr>
            <p:ph type="body" idx="1"/>
          </p:nvPr>
        </p:nvSpPr>
        <p:spPr>
          <a:xfrm>
            <a:off x="5118447" y="803186"/>
            <a:ext cx="6282000" cy="52485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rPr lang="en-US" sz="2400"/>
              <a:t>Lactante de 13 meses, previamente sano consulta en urgencias por diarrea de olor ácido de 3 días de evolución, sin fiebre, y al examen presenta deshidratación leve. Se observa reactivo cuando llega a SU. Mientras está siendo evaluado, estando afebril,  presenta compromiso de conciencia, mirada fija al frente y clonías generalizadas, por 1 minuto. La crisis se manejó con Diazepam rectal, y en la evaluación clínica posterior no se objetivan signos meníngeos. FC y FR normales.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88f8900328_0_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/>
              <a:t>Preguntas </a:t>
            </a:r>
            <a:br>
              <a:rPr lang="en-US" sz="4400"/>
            </a:br>
            <a:r>
              <a:rPr lang="en-US" sz="4400"/>
              <a:t>Caso Clínico 2</a:t>
            </a:r>
            <a:endParaRPr/>
          </a:p>
        </p:txBody>
      </p:sp>
      <p:sp>
        <p:nvSpPr>
          <p:cNvPr id="376" name="Google Shape;376;g88f8900328_0_0"/>
          <p:cNvSpPr txBox="1">
            <a:spLocks noGrp="1"/>
          </p:cNvSpPr>
          <p:nvPr>
            <p:ph type="body" idx="1"/>
          </p:nvPr>
        </p:nvSpPr>
        <p:spPr>
          <a:xfrm>
            <a:off x="4642875" y="679525"/>
            <a:ext cx="7407300" cy="57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La crisis fue en la Urgencia: ¿Cuál es el manejo de urgencia de una crisis convulsiva?</a:t>
            </a:r>
            <a:endParaRPr/>
          </a:p>
          <a:p>
            <a:pPr marL="4572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88f8900328_0_5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400"/>
              <a:buFont typeface="Calibri"/>
              <a:buNone/>
            </a:pPr>
            <a:r>
              <a:rPr lang="en-US" sz="4400"/>
              <a:t>Preguntas </a:t>
            </a:r>
            <a:br>
              <a:rPr lang="en-US" sz="4400"/>
            </a:br>
            <a:r>
              <a:rPr lang="en-US" sz="4400"/>
              <a:t>Caso Clínico 2</a:t>
            </a:r>
            <a:endParaRPr/>
          </a:p>
        </p:txBody>
      </p:sp>
      <p:sp>
        <p:nvSpPr>
          <p:cNvPr id="382" name="Google Shape;382;g88f8900328_0_5"/>
          <p:cNvSpPr txBox="1">
            <a:spLocks noGrp="1"/>
          </p:cNvSpPr>
          <p:nvPr>
            <p:ph type="body" idx="1"/>
          </p:nvPr>
        </p:nvSpPr>
        <p:spPr>
          <a:xfrm>
            <a:off x="5185912" y="679515"/>
            <a:ext cx="6282000" cy="52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¿Qué diagnóstico plantea?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70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¿Qué exámenes solicitaría?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 sz="2000"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¿Necesita hospitalización?</a:t>
            </a:r>
            <a:endParaRPr sz="2800"/>
          </a:p>
          <a:p>
            <a:pPr marL="2286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>
              <a:solidFill>
                <a:srgbClr val="FF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80"/>
              <a:buChar char="▪"/>
            </a:pPr>
            <a:r>
              <a:rPr lang="en-US" sz="2800"/>
              <a:t>¿Cuál es el riesgo de epilepsia, en caso de confimar una crisis asociada a diarrea?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64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88f8900328_0_10"/>
          <p:cNvSpPr txBox="1">
            <a:spLocks noGrp="1"/>
          </p:cNvSpPr>
          <p:nvPr>
            <p:ph type="title"/>
          </p:nvPr>
        </p:nvSpPr>
        <p:spPr>
          <a:xfrm>
            <a:off x="888631" y="2349925"/>
            <a:ext cx="3498900" cy="245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000"/>
              <a:buFont typeface="Calibri"/>
              <a:buNone/>
            </a:pPr>
            <a:r>
              <a:rPr lang="en-US"/>
              <a:t>Caso clínico 3</a:t>
            </a:r>
            <a:endParaRPr/>
          </a:p>
        </p:txBody>
      </p:sp>
      <p:sp>
        <p:nvSpPr>
          <p:cNvPr id="388" name="Google Shape;388;g88f8900328_0_10"/>
          <p:cNvSpPr txBox="1">
            <a:spLocks noGrp="1"/>
          </p:cNvSpPr>
          <p:nvPr>
            <p:ph type="body" idx="1"/>
          </p:nvPr>
        </p:nvSpPr>
        <p:spPr>
          <a:xfrm>
            <a:off x="5118447" y="803185"/>
            <a:ext cx="6791100" cy="48840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None/>
            </a:pPr>
            <a:r>
              <a:rPr lang="en-US" sz="2800"/>
              <a:t>Lactante de 3 meses, previamente sano, que estando en su primer día de fiebre presenta compromiso de conciencia de inicio brusco, con clonías de 4 extremidades por 10 minutos, se observa poco reactiva.</a:t>
            </a:r>
            <a:endParaRPr sz="28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80"/>
              <a:buNone/>
            </a:pPr>
            <a:r>
              <a:rPr lang="en-US" sz="2800"/>
              <a:t>Tiene taquicardia, Tª 38,5ºC y se observa poco reactivo.  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477</Words>
  <Application>Microsoft Macintosh PowerPoint</Application>
  <PresentationFormat>Personalizado</PresentationFormat>
  <Paragraphs>54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Atlas</vt:lpstr>
      <vt:lpstr>Primera crisis en pediatría</vt:lpstr>
      <vt:lpstr>Caso Clínico 1</vt:lpstr>
      <vt:lpstr>Preguntas Caso Clínico 1</vt:lpstr>
      <vt:lpstr>Diagnóstico diferencial y etiológico Caso Clínico 1</vt:lpstr>
      <vt:lpstr>Estudio y Manejo Caso Clínico 1</vt:lpstr>
      <vt:lpstr>Caso Clínico 2</vt:lpstr>
      <vt:lpstr>Preguntas  Caso Clínico 2</vt:lpstr>
      <vt:lpstr>Preguntas  Caso Clínico 2</vt:lpstr>
      <vt:lpstr>Caso clínico 3</vt:lpstr>
      <vt:lpstr>Preguntas  Caso clínico 3</vt:lpstr>
      <vt:lpstr>Preguntas  Caso clínico 3</vt:lpstr>
      <vt:lpstr>Guía de Auto-Aprendizaje</vt:lpstr>
      <vt:lpstr>Guía Auto-Aprendizaje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crisis en pediatría</dc:title>
  <dc:creator>Usuario de Microsoft Office</dc:creator>
  <cp:lastModifiedBy>Astrid Jiusan</cp:lastModifiedBy>
  <cp:revision>1</cp:revision>
  <dcterms:created xsi:type="dcterms:W3CDTF">2020-05-27T12:37:48Z</dcterms:created>
  <dcterms:modified xsi:type="dcterms:W3CDTF">2021-08-31T13:16:42Z</dcterms:modified>
</cp:coreProperties>
</file>