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Lobster" panose="00000500000000000000" pitchFamily="2" charset="0"/>
      <p:regular r:id="rId18"/>
    </p:embeddedFont>
    <p:embeddedFont>
      <p:font typeface="Merriweather" panose="00000500000000000000" pitchFamily="2" charset="0"/>
      <p:regular r:id="rId19"/>
      <p:bold r:id="rId20"/>
      <p:italic r:id="rId21"/>
      <p:boldItalic r:id="rId22"/>
    </p:embeddedFont>
    <p:embeddedFont>
      <p:font typeface="Oswald" panose="00000500000000000000" pitchFamily="2" charset="0"/>
      <p:regular r:id="rId23"/>
      <p:bold r:id="rId24"/>
    </p:embeddedFont>
    <p:embeddedFont>
      <p:font typeface="Source Code Pro" panose="020B0509030403020204" pitchFamily="49"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Buenos días, soy Milena Henríquez, matrona docente de la clínica de puerperio en el Hospital San Juan de Dios. Les hablaré sobre termorregulación en el recién nacido, y sus aspectos importantes a tener en consideración para tener un adecuado manejo en la unidad de puerperio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6b2d3a6826cc0e0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6b2d3a6826cc0e0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Entonces, entendiendo estos conceptos, podemos tomar conductas de matrona que favorezcan la termorregulación de los RN en las unidades de puerperio, por ejemplo</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b2d3a6826cc0e0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6b2d3a6826cc0e0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Entonces, entendiendo estos conceptos, podemos tomar conductas de matrona que favorezcan la termorregulación de los RN en las unidades de puerperio, por ejemplo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6b2d3a6826cc0e04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6b2d3a6826cc0e04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Entonces, entendiendo estos conceptos, podemos tomar conductas de matrona que favorezcan la termorregulación de los RN en las unidades de puerperio, por ejemplo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6b2d3a6826cc0e04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6b2d3a6826cc0e04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Entonces, entendiendo estos conceptos, podemos tomar conductas de matrona que favorezcan la termorregulación de los RN en las unidades de puerperio, por ejemplo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6b2d3a6826cc0e04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6b2d3a6826cc0e04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Tenemos diferentes mecanismos por los cuales se puede perder o ganar calor, es importante entenderlo así ya que no solo es malo exponer al RN a ambientes muy fríos, sino que el exceso de calor o abrigo también puede ser perjudicial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43a50b93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43a50b93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Muchas gracias, recuerden que cualquier comentario o consulta pueden realizarla a través del canal formal que es u-cursos.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a5ed0cc4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a5ed0cc4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Para comenzar, debemos conocer los rangos normales de temperatura corporal. Tenemos entonces que para la T axilar ………..</a:t>
            </a:r>
            <a:endParaRPr/>
          </a:p>
          <a:p>
            <a:pPr marL="0" lvl="0" indent="0" algn="l" rtl="0">
              <a:spcBef>
                <a:spcPts val="0"/>
              </a:spcBef>
              <a:spcAft>
                <a:spcPts val="0"/>
              </a:spcAft>
              <a:buNone/>
            </a:pPr>
            <a:r>
              <a:rPr lang="es"/>
              <a:t>Y lo ideal, es mantener una T ambiente de 23-24° para así favorecer todo este proceso de termorregulación.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d21c513d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d21c513d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Entonces, la termorregulación se entiende como la capacidad de mantener un equilibrio entre la producción y la pérdida de calor para que la temperatura corporal se mantenga dentro de rango normal.</a:t>
            </a:r>
            <a:endParaRPr/>
          </a:p>
          <a:p>
            <a:pPr marL="0" lvl="0" indent="0" algn="l" rtl="0">
              <a:spcBef>
                <a:spcPts val="0"/>
              </a:spcBef>
              <a:spcAft>
                <a:spcPts val="0"/>
              </a:spcAft>
              <a:buNone/>
            </a:pPr>
            <a:r>
              <a:rPr lang="es"/>
              <a:t>En el recién nacido, la capacidad de producir calor es limitada y los mecanismos de pérdidas pueden estar aumentados, más aún a menor edad gestacional. </a:t>
            </a:r>
            <a:endParaRPr/>
          </a:p>
          <a:p>
            <a:pPr marL="0" lvl="0" indent="0" algn="l" rtl="0">
              <a:spcBef>
                <a:spcPts val="0"/>
              </a:spcBef>
              <a:spcAft>
                <a:spcPts val="0"/>
              </a:spcAft>
              <a:buNone/>
            </a:pPr>
            <a:r>
              <a:rPr lang="es"/>
              <a:t>La termogénesis o producción de calor en el recién nacido tiene dos componentes. El primero es la “termogénesis no reguladora”, que es el resultado del metabolismo basal del organismo,y el segundo, que es la termogénesis reguladora o también conocida como termogénesis química, ya que se produce por el metabolismo de la grasa parda y se pone en marcha cuando las pérdidas superan la producción y tiene un gran costo energético y consecuencias para el recién nacido, las cuales veremos más adelante. Además de esto, se produce vasoconstricción y en menor medida trabajo muscular, por lo que no sucede lo mismo que en los adultos que tiritamos para termorregular. Todos estos procesos son mediados por diferentes hormonas como las catecolaminas, glucagón y hormonas  tiroideas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f466b8410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f466b841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Tenemos diferentes mecanismos por los cuales se puede perder o ganar calor, es importante entenderlo así ya que no solo es malo exponer al RN a ambientes muy fríos, sino que el exceso de calor o abrigo también puede ser perjudicial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faa988e47feacd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faa988e47feacd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Respecto a los factores de riesgo para presentar alteraciones en la termorregulación, con tendencia a la hipotermia, tenemos principalmente la prematurez, el bajo peso al nacer, y la restricción intrauterina. A menor EG, los RN presentan menor tono muscular y  la postura es de deflexión, tienen mayor superficie corporal en relación a su peso, menor cantidad de grasa parda, menor respuesta vasomotora, menos reservas de glucógeno, menos cantidad de tejido subcutáneo, </a:t>
            </a:r>
            <a:r>
              <a:rPr lang="es">
                <a:solidFill>
                  <a:schemeClr val="dk1"/>
                </a:solidFill>
              </a:rPr>
              <a:t>por lo que tienen menor capacidad de producción de calor y mayores pérdidas. Esto se puede exacerbar debido a factores ambientales o del cuidado del RN</a:t>
            </a:r>
            <a:endParaRPr>
              <a:solidFill>
                <a:schemeClr val="dk1"/>
              </a:solidFill>
            </a:endParaRPr>
          </a:p>
          <a:p>
            <a:pPr marL="0" lvl="0" indent="0" algn="l" rtl="0">
              <a:spcBef>
                <a:spcPts val="0"/>
              </a:spcBef>
              <a:spcAft>
                <a:spcPts val="0"/>
              </a:spcAft>
              <a:buNone/>
            </a:pPr>
            <a:r>
              <a:rPr lang="es">
                <a:solidFill>
                  <a:schemeClr val="dk1"/>
                </a:solidFill>
              </a:rPr>
              <a:t>Respecto a la hipoxia e hipoglicemia, éstas pueden ser causa o consecuencia de la hipotermia</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ef466b841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ef466b841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Estos valores corresponden a la T° axilar, recordar que la T° de la piel es aproximadamente 0,5 ° mas baja que la T° axilar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7be00a671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7be00a671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Ante el estrés por frío, se produce aumento de norepinefrina, se activa el metabolismo de la grasa parda, aumenta el consumo de oxigeno, aumenta la frecuencia respiratoria, se produce vasoconstriccion pulmonar, hipoxia tisular, vasoconstriccion periferica, se activa el metabolismo anerobico y se produce acidosis metabolica. Además, aumenta el consumo de glucosa, se produce un agotamiento de los depositos de glucogeno, desarrollando hipoglicemia. </a:t>
            </a:r>
            <a:r>
              <a:rPr lang="es">
                <a:solidFill>
                  <a:schemeClr val="dk1"/>
                </a:solidFill>
              </a:rPr>
              <a:t>Entonces, </a:t>
            </a:r>
            <a:r>
              <a:rPr lang="es"/>
              <a:t>si la hipotermia es prolongada, se desarrolla acidosis metabólica y aumento de la vasoconstricción pulmonar, actuando como un círculo vicioso, y además el recién nacido presentará hipoglicemia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7be00a671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7be00a671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 Cabe destacar que después del nacimiento,la mayor causa de hipertermia es ambiental y la deshidratación.</a:t>
            </a:r>
            <a:endParaRPr/>
          </a:p>
          <a:p>
            <a:pPr marL="0" lvl="0" indent="0" algn="l" rtl="0">
              <a:spcBef>
                <a:spcPts val="0"/>
              </a:spcBef>
              <a:spcAft>
                <a:spcPts val="0"/>
              </a:spcAft>
              <a:buNone/>
            </a:pPr>
            <a:r>
              <a:rPr lang="es"/>
              <a:t>Los signos y sintomas que podrían presentarse son ….</a:t>
            </a:r>
            <a:endParaRPr/>
          </a:p>
          <a:p>
            <a:pPr marL="0" lvl="0" indent="0" algn="l" rtl="0">
              <a:spcBef>
                <a:spcPts val="0"/>
              </a:spcBef>
              <a:spcAft>
                <a:spcPts val="0"/>
              </a:spcAft>
              <a:buNone/>
            </a:pPr>
            <a:r>
              <a:rPr lang="es"/>
              <a:t>La hipertermia mantenida aumenta el riesgo de daño neurológico y convulsiones.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ed21c513d5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ed21c513d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Entonces, entendiendo estos conceptos, podemos tomar conductas de matrona que favorezcan la termorregulación de los RN en las unidades de puerperio, por ejemplo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mp4"/><Relationship Id="rId1" Type="http://schemas.microsoft.com/office/2007/relationships/media" Target="../media/media1.mp4"/><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p4"/><Relationship Id="rId1" Type="http://schemas.microsoft.com/office/2007/relationships/media" Target="../media/media10.mp4"/><Relationship Id="rId6" Type="http://schemas.openxmlformats.org/officeDocument/2006/relationships/image" Target="../media/image12.png"/><Relationship Id="rId5" Type="http://schemas.openxmlformats.org/officeDocument/2006/relationships/hyperlink" Target="https://www.minsal.cl/sites/default/files/files/GUIA%20PERINATAL_2015_%20PARA%20PUBLICAR.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1.mp4"/><Relationship Id="rId1" Type="http://schemas.microsoft.com/office/2007/relationships/media" Target="../media/media1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2.mp4"/><Relationship Id="rId1" Type="http://schemas.microsoft.com/office/2007/relationships/media" Target="../media/media12.mp4"/><Relationship Id="rId6" Type="http://schemas.openxmlformats.org/officeDocument/2006/relationships/image" Target="../media/image15.jpg"/><Relationship Id="rId5" Type="http://schemas.openxmlformats.org/officeDocument/2006/relationships/hyperlink" Target="https://www.minsal.cl/sites/default/files/files/GUIA%20PERINATAL_2015_%20PARA%20PUBLICAR.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3.mp4"/><Relationship Id="rId1" Type="http://schemas.microsoft.com/office/2007/relationships/media" Target="../media/media13.mp4"/><Relationship Id="rId6" Type="http://schemas.openxmlformats.org/officeDocument/2006/relationships/image" Target="../media/image16.png"/><Relationship Id="rId5" Type="http://schemas.openxmlformats.org/officeDocument/2006/relationships/hyperlink" Target="https://www.minsal.cl/sites/default/files/files/GUIA%20PERINATAL_2015_%20PARA%20PUBLICAR.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p4"/><Relationship Id="rId1" Type="http://schemas.microsoft.com/office/2007/relationships/media" Target="../media/media14.mp4"/><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4"/><Relationship Id="rId1" Type="http://schemas.microsoft.com/office/2007/relationships/media" Target="../media/media15.mp4"/><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hyperlink" Target="https://revginecobstetricia.sld.cu/index.php/gin/article/view/600"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mp4"/><Relationship Id="rId1" Type="http://schemas.microsoft.com/office/2007/relationships/media" Target="../media/media3.mp4"/><Relationship Id="rId6" Type="http://schemas.openxmlformats.org/officeDocument/2006/relationships/hyperlink" Target="https://www.minsal.cl/sites/default/files/files/GUIA%20PERINATAL_2015_%20PARA%20PUBLICAR.pdf" TargetMode="Externa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4"/><Relationship Id="rId1" Type="http://schemas.microsoft.com/office/2007/relationships/media" Target="../media/media4.mp4"/><Relationship Id="rId6" Type="http://schemas.openxmlformats.org/officeDocument/2006/relationships/image" Target="../media/image3.png"/><Relationship Id="rId5" Type="http://schemas.openxmlformats.org/officeDocument/2006/relationships/hyperlink" Target="https://revginecobstetricia.sld.cu/index.php/gin/article/view/600"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5.mp4"/><Relationship Id="rId1" Type="http://schemas.microsoft.com/office/2007/relationships/media" Target="../media/media5.mp4"/><Relationship Id="rId6" Type="http://schemas.openxmlformats.org/officeDocument/2006/relationships/image" Target="../media/image6.png"/><Relationship Id="rId5" Type="http://schemas.openxmlformats.org/officeDocument/2006/relationships/hyperlink" Target="https://www.minsal.cl/sites/default/files/files/GUIA%20PERINATAL_2015_%20PARA%20PUBLICAR.pdf"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hyperlink" Target="https://revginecobstetricia.sld.cu/index.php/gin/article/view/600" TargetMode="External"/><Relationship Id="rId2" Type="http://schemas.openxmlformats.org/officeDocument/2006/relationships/audio" Target="../media/media6.mp4"/><Relationship Id="rId1" Type="http://schemas.microsoft.com/office/2007/relationships/media" Target="../media/media6.mp4"/><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7.mp4"/><Relationship Id="rId1" Type="http://schemas.microsoft.com/office/2007/relationships/media" Target="../media/media7.mp4"/><Relationship Id="rId6" Type="http://schemas.openxmlformats.org/officeDocument/2006/relationships/hyperlink" Target="https://revginecobstetricia.sld.cu/index.php/gin/article/view/600" TargetMode="Externa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p4"/><Relationship Id="rId1" Type="http://schemas.microsoft.com/office/2007/relationships/media" Target="../media/media8.mp4"/><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9.mp4"/><Relationship Id="rId1" Type="http://schemas.microsoft.com/office/2007/relationships/media" Target="../media/media9.mp4"/><Relationship Id="rId6" Type="http://schemas.openxmlformats.org/officeDocument/2006/relationships/hyperlink" Target="https://www.minsal.cl/sites/default/files/files/GUIA%20PERINATAL_2015_%20PARA%20PUBLICAR.pdf" TargetMode="External"/><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3"/>
          <p:cNvPicPr preferRelativeResize="0"/>
          <p:nvPr/>
        </p:nvPicPr>
        <p:blipFill>
          <a:blip r:embed="rId5">
            <a:alphaModFix/>
          </a:blip>
          <a:stretch>
            <a:fillRect/>
          </a:stretch>
        </p:blipFill>
        <p:spPr>
          <a:xfrm>
            <a:off x="239825" y="287275"/>
            <a:ext cx="2739900" cy="964925"/>
          </a:xfrm>
          <a:prstGeom prst="rect">
            <a:avLst/>
          </a:prstGeom>
          <a:noFill/>
          <a:ln>
            <a:noFill/>
          </a:ln>
        </p:spPr>
      </p:pic>
      <p:sp>
        <p:nvSpPr>
          <p:cNvPr id="63" name="Google Shape;63;p13"/>
          <p:cNvSpPr txBox="1">
            <a:spLocks noGrp="1"/>
          </p:cNvSpPr>
          <p:nvPr>
            <p:ph type="subTitle" idx="4294967295"/>
          </p:nvPr>
        </p:nvSpPr>
        <p:spPr>
          <a:xfrm>
            <a:off x="51375" y="3634450"/>
            <a:ext cx="5387100" cy="9648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s" sz="1300">
                <a:latin typeface="Lobster"/>
                <a:ea typeface="Lobster"/>
                <a:cs typeface="Lobster"/>
                <a:sym typeface="Lobster"/>
              </a:rPr>
              <a:t>Mat. Milena Henríquez V.</a:t>
            </a:r>
            <a:endParaRPr sz="1300">
              <a:latin typeface="Lobster"/>
              <a:ea typeface="Lobster"/>
              <a:cs typeface="Lobster"/>
              <a:sym typeface="Lobster"/>
            </a:endParaRPr>
          </a:p>
          <a:p>
            <a:pPr marL="0" lvl="0" indent="0" algn="ctr" rtl="0">
              <a:lnSpc>
                <a:spcPct val="100000"/>
              </a:lnSpc>
              <a:spcBef>
                <a:spcPts val="1200"/>
              </a:spcBef>
              <a:spcAft>
                <a:spcPts val="1200"/>
              </a:spcAft>
              <a:buNone/>
            </a:pPr>
            <a:r>
              <a:rPr lang="es" sz="1300">
                <a:latin typeface="Lobster"/>
                <a:ea typeface="Lobster"/>
                <a:cs typeface="Lobster"/>
                <a:sym typeface="Lobster"/>
              </a:rPr>
              <a:t>Clínica de Puerperio</a:t>
            </a:r>
            <a:endParaRPr sz="1300">
              <a:latin typeface="Lobster"/>
              <a:ea typeface="Lobster"/>
              <a:cs typeface="Lobster"/>
              <a:sym typeface="Lobster"/>
            </a:endParaRPr>
          </a:p>
        </p:txBody>
      </p:sp>
      <p:sp>
        <p:nvSpPr>
          <p:cNvPr id="64" name="Google Shape;64;p13"/>
          <p:cNvSpPr txBox="1">
            <a:spLocks noGrp="1"/>
          </p:cNvSpPr>
          <p:nvPr>
            <p:ph type="title"/>
          </p:nvPr>
        </p:nvSpPr>
        <p:spPr>
          <a:xfrm>
            <a:off x="0" y="1451225"/>
            <a:ext cx="5438400" cy="1984200"/>
          </a:xfrm>
          <a:prstGeom prst="rect">
            <a:avLst/>
          </a:prstGeom>
          <a:solidFill>
            <a:srgbClr val="980000"/>
          </a:solidFill>
        </p:spPr>
        <p:txBody>
          <a:bodyPr spcFirstLastPara="1" wrap="square" lIns="91425" tIns="91425" rIns="91425" bIns="91425" anchor="b" anchorCtr="0">
            <a:normAutofit/>
          </a:bodyPr>
          <a:lstStyle/>
          <a:p>
            <a:pPr marL="269999" lvl="0" indent="0" algn="ctr" rtl="0">
              <a:spcBef>
                <a:spcPts val="0"/>
              </a:spcBef>
              <a:spcAft>
                <a:spcPts val="0"/>
              </a:spcAft>
              <a:buNone/>
            </a:pPr>
            <a:r>
              <a:rPr lang="es" sz="3800">
                <a:solidFill>
                  <a:schemeClr val="lt1"/>
                </a:solidFill>
              </a:rPr>
              <a:t>Incompatibilidad Rh</a:t>
            </a:r>
            <a:endParaRPr sz="3800">
              <a:solidFill>
                <a:schemeClr val="lt1"/>
              </a:solidFill>
            </a:endParaRPr>
          </a:p>
          <a:p>
            <a:pPr marL="269999" lvl="0" indent="0" algn="l" rtl="0">
              <a:spcBef>
                <a:spcPts val="0"/>
              </a:spcBef>
              <a:spcAft>
                <a:spcPts val="0"/>
              </a:spcAft>
              <a:buNone/>
            </a:pPr>
            <a:endParaRPr sz="3800">
              <a:solidFill>
                <a:schemeClr val="lt1"/>
              </a:solidFill>
            </a:endParaRPr>
          </a:p>
        </p:txBody>
      </p:sp>
      <p:pic>
        <p:nvPicPr>
          <p:cNvPr id="65" name="Google Shape;65;p13"/>
          <p:cNvPicPr preferRelativeResize="0"/>
          <p:nvPr/>
        </p:nvPicPr>
        <p:blipFill>
          <a:blip r:embed="rId6">
            <a:alphaModFix/>
          </a:blip>
          <a:stretch>
            <a:fillRect/>
          </a:stretch>
        </p:blipFill>
        <p:spPr>
          <a:xfrm>
            <a:off x="5614800" y="1340050"/>
            <a:ext cx="3400800" cy="2463400"/>
          </a:xfrm>
          <a:prstGeom prst="rect">
            <a:avLst/>
          </a:prstGeom>
          <a:noFill/>
          <a:ln>
            <a:noFill/>
          </a:ln>
        </p:spPr>
      </p:pic>
      <p:pic>
        <p:nvPicPr>
          <p:cNvPr id="2" name="1">
            <a:hlinkClick r:id="" action="ppaction://media"/>
            <a:extLst>
              <a:ext uri="{FF2B5EF4-FFF2-40B4-BE49-F238E27FC236}">
                <a16:creationId xmlns:a16="http://schemas.microsoft.com/office/drawing/2014/main" id="{739C6768-A95C-101D-5D7B-6AF41B63F4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6000" y="42944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PREVENCIÓN DE LA ISOINMUNIZACIÓN </a:t>
            </a:r>
            <a:endParaRPr>
              <a:solidFill>
                <a:schemeClr val="lt1"/>
              </a:solidFill>
            </a:endParaRPr>
          </a:p>
        </p:txBody>
      </p:sp>
      <p:sp>
        <p:nvSpPr>
          <p:cNvPr id="145" name="Google Shape;145;p22"/>
          <p:cNvSpPr txBox="1"/>
          <p:nvPr/>
        </p:nvSpPr>
        <p:spPr>
          <a:xfrm>
            <a:off x="801450" y="4533800"/>
            <a:ext cx="7541100" cy="73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200" i="1">
                <a:highlight>
                  <a:srgbClr val="FFFFFF"/>
                </a:highlight>
                <a:latin typeface="Calibri"/>
                <a:ea typeface="Calibri"/>
                <a:cs typeface="Calibri"/>
                <a:sym typeface="Calibri"/>
              </a:rPr>
              <a:t>Ministerio de Salud. Guía Perinatal. [Internet]. 2015. Disponible en: </a:t>
            </a:r>
            <a:r>
              <a:rPr lang="es" sz="1200" i="1" u="sng">
                <a:solidFill>
                  <a:srgbClr val="1155CC"/>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https://www.minsal.cl/sites/default/files/files/GUIA%20PERINATAL_2015_%20PARA%20PUBLICAR.pdf</a:t>
            </a:r>
            <a:endParaRPr sz="1200" i="1">
              <a:highlight>
                <a:srgbClr val="FFFFFF"/>
              </a:highlight>
              <a:latin typeface="Calibri"/>
              <a:ea typeface="Calibri"/>
              <a:cs typeface="Calibri"/>
              <a:sym typeface="Calibri"/>
            </a:endParaRPr>
          </a:p>
          <a:p>
            <a:pPr marL="0" lvl="0" indent="0" algn="l" rtl="0">
              <a:spcBef>
                <a:spcPts val="0"/>
              </a:spcBef>
              <a:spcAft>
                <a:spcPts val="0"/>
              </a:spcAft>
              <a:buNone/>
            </a:pPr>
            <a:endParaRPr sz="800">
              <a:solidFill>
                <a:srgbClr val="222222"/>
              </a:solidFill>
              <a:highlight>
                <a:srgbClr val="FFFFFF"/>
              </a:highlight>
            </a:endParaRPr>
          </a:p>
        </p:txBody>
      </p:sp>
      <p:pic>
        <p:nvPicPr>
          <p:cNvPr id="146" name="Google Shape;146;p22"/>
          <p:cNvPicPr preferRelativeResize="0"/>
          <p:nvPr/>
        </p:nvPicPr>
        <p:blipFill rotWithShape="1">
          <a:blip r:embed="rId6">
            <a:alphaModFix/>
          </a:blip>
          <a:srcRect t="13635" b="11362"/>
          <a:stretch/>
        </p:blipFill>
        <p:spPr>
          <a:xfrm>
            <a:off x="1704975" y="1562600"/>
            <a:ext cx="5734050" cy="2514600"/>
          </a:xfrm>
          <a:prstGeom prst="rect">
            <a:avLst/>
          </a:prstGeom>
          <a:noFill/>
          <a:ln>
            <a:noFill/>
          </a:ln>
        </p:spPr>
      </p:pic>
      <p:pic>
        <p:nvPicPr>
          <p:cNvPr id="2" name="10">
            <a:hlinkClick r:id="" action="ppaction://media"/>
            <a:extLst>
              <a:ext uri="{FF2B5EF4-FFF2-40B4-BE49-F238E27FC236}">
                <a16:creationId xmlns:a16="http://schemas.microsoft.com/office/drawing/2014/main" id="{507554B5-3C2F-D9DB-DEFA-F6B838FED1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60444" y="4466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PREVENCIÓN DE LA ISOINMUNIZACIÓN </a:t>
            </a:r>
            <a:endParaRPr>
              <a:solidFill>
                <a:schemeClr val="lt1"/>
              </a:solidFill>
            </a:endParaRPr>
          </a:p>
        </p:txBody>
      </p:sp>
      <p:pic>
        <p:nvPicPr>
          <p:cNvPr id="152" name="Google Shape;152;p23"/>
          <p:cNvPicPr preferRelativeResize="0"/>
          <p:nvPr/>
        </p:nvPicPr>
        <p:blipFill rotWithShape="1">
          <a:blip r:embed="rId5">
            <a:alphaModFix/>
          </a:blip>
          <a:srcRect l="5153" t="4672" r="6138" b="17458"/>
          <a:stretch/>
        </p:blipFill>
        <p:spPr>
          <a:xfrm>
            <a:off x="926400" y="1338775"/>
            <a:ext cx="3880874" cy="3401225"/>
          </a:xfrm>
          <a:prstGeom prst="rect">
            <a:avLst/>
          </a:prstGeom>
          <a:noFill/>
          <a:ln>
            <a:noFill/>
          </a:ln>
        </p:spPr>
      </p:pic>
      <p:pic>
        <p:nvPicPr>
          <p:cNvPr id="153" name="Google Shape;153;p23"/>
          <p:cNvPicPr preferRelativeResize="0"/>
          <p:nvPr/>
        </p:nvPicPr>
        <p:blipFill rotWithShape="1">
          <a:blip r:embed="rId6">
            <a:alphaModFix/>
          </a:blip>
          <a:srcRect l="1615" t="10717" r="75763" b="8212"/>
          <a:stretch/>
        </p:blipFill>
        <p:spPr>
          <a:xfrm>
            <a:off x="6266400" y="1464588"/>
            <a:ext cx="1818063" cy="3275400"/>
          </a:xfrm>
          <a:prstGeom prst="rect">
            <a:avLst/>
          </a:prstGeom>
          <a:noFill/>
          <a:ln>
            <a:noFill/>
          </a:ln>
        </p:spPr>
      </p:pic>
      <p:pic>
        <p:nvPicPr>
          <p:cNvPr id="2" name="11">
            <a:hlinkClick r:id="" action="ppaction://media"/>
            <a:extLst>
              <a:ext uri="{FF2B5EF4-FFF2-40B4-BE49-F238E27FC236}">
                <a16:creationId xmlns:a16="http://schemas.microsoft.com/office/drawing/2014/main" id="{9FB0F203-FAA7-269D-EA01-D895369D59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1624" y="44351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INDICACIONES PARA PROFILAXIS DE ISOINMUNIZACIÓN </a:t>
            </a:r>
            <a:endParaRPr>
              <a:solidFill>
                <a:schemeClr val="lt1"/>
              </a:solidFill>
            </a:endParaRPr>
          </a:p>
        </p:txBody>
      </p:sp>
      <p:sp>
        <p:nvSpPr>
          <p:cNvPr id="159" name="Google Shape;159;p24"/>
          <p:cNvSpPr txBox="1"/>
          <p:nvPr/>
        </p:nvSpPr>
        <p:spPr>
          <a:xfrm>
            <a:off x="801450" y="4533800"/>
            <a:ext cx="7541100" cy="73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200" i="1">
                <a:highlight>
                  <a:srgbClr val="FFFFFF"/>
                </a:highlight>
                <a:latin typeface="Calibri"/>
                <a:ea typeface="Calibri"/>
                <a:cs typeface="Calibri"/>
                <a:sym typeface="Calibri"/>
              </a:rPr>
              <a:t>Ministerio de Salud. Guía Perinatal. [Internet]. 2015. Disponible en: </a:t>
            </a:r>
            <a:r>
              <a:rPr lang="es" sz="1200" i="1" u="sng">
                <a:solidFill>
                  <a:srgbClr val="1155CC"/>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https://www.minsal.cl/sites/default/files/files/GUIA%20PERINATAL_2015_%20PARA%20PUBLICAR.pdf</a:t>
            </a:r>
            <a:endParaRPr sz="1200" i="1">
              <a:highlight>
                <a:srgbClr val="FFFFFF"/>
              </a:highlight>
              <a:latin typeface="Calibri"/>
              <a:ea typeface="Calibri"/>
              <a:cs typeface="Calibri"/>
              <a:sym typeface="Calibri"/>
            </a:endParaRPr>
          </a:p>
          <a:p>
            <a:pPr marL="0" lvl="0" indent="0" algn="l" rtl="0">
              <a:spcBef>
                <a:spcPts val="0"/>
              </a:spcBef>
              <a:spcAft>
                <a:spcPts val="0"/>
              </a:spcAft>
              <a:buNone/>
            </a:pPr>
            <a:endParaRPr sz="800">
              <a:solidFill>
                <a:srgbClr val="222222"/>
              </a:solidFill>
              <a:highlight>
                <a:srgbClr val="FFFFFF"/>
              </a:highlight>
            </a:endParaRPr>
          </a:p>
        </p:txBody>
      </p:sp>
      <p:pic>
        <p:nvPicPr>
          <p:cNvPr id="160" name="Google Shape;160;p24"/>
          <p:cNvPicPr preferRelativeResize="0"/>
          <p:nvPr/>
        </p:nvPicPr>
        <p:blipFill>
          <a:blip r:embed="rId6">
            <a:alphaModFix/>
          </a:blip>
          <a:stretch>
            <a:fillRect/>
          </a:stretch>
        </p:blipFill>
        <p:spPr>
          <a:xfrm>
            <a:off x="311700" y="1309926"/>
            <a:ext cx="8520600" cy="3019949"/>
          </a:xfrm>
          <a:prstGeom prst="rect">
            <a:avLst/>
          </a:prstGeom>
          <a:noFill/>
          <a:ln>
            <a:noFill/>
          </a:ln>
        </p:spPr>
      </p:pic>
      <p:pic>
        <p:nvPicPr>
          <p:cNvPr id="2" name="12">
            <a:hlinkClick r:id="" action="ppaction://media"/>
            <a:extLst>
              <a:ext uri="{FF2B5EF4-FFF2-40B4-BE49-F238E27FC236}">
                <a16:creationId xmlns:a16="http://schemas.microsoft.com/office/drawing/2014/main" id="{C4239AD7-EA89-076B-3282-639DC69187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2550" y="43298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MANEJO GESTANTES RH (-) SENSIBILIZADA</a:t>
            </a:r>
            <a:endParaRPr>
              <a:solidFill>
                <a:schemeClr val="lt1"/>
              </a:solidFill>
            </a:endParaRPr>
          </a:p>
        </p:txBody>
      </p:sp>
      <p:sp>
        <p:nvSpPr>
          <p:cNvPr id="166" name="Google Shape;166;p25"/>
          <p:cNvSpPr txBox="1"/>
          <p:nvPr/>
        </p:nvSpPr>
        <p:spPr>
          <a:xfrm>
            <a:off x="801450" y="4533800"/>
            <a:ext cx="7541100" cy="73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200" i="1">
                <a:highlight>
                  <a:srgbClr val="FFFFFF"/>
                </a:highlight>
                <a:latin typeface="Calibri"/>
                <a:ea typeface="Calibri"/>
                <a:cs typeface="Calibri"/>
                <a:sym typeface="Calibri"/>
              </a:rPr>
              <a:t>Ministerio de Salud. Guía Perinatal. [Internet]. 2015. Disponible en: </a:t>
            </a:r>
            <a:r>
              <a:rPr lang="es" sz="1200" i="1" u="sng">
                <a:solidFill>
                  <a:srgbClr val="1155CC"/>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https://www.minsal.cl/sites/default/files/files/GUIA%20PERINATAL_2015_%20PARA%20PUBLICAR.pdf</a:t>
            </a:r>
            <a:endParaRPr sz="1200" i="1">
              <a:highlight>
                <a:srgbClr val="FFFFFF"/>
              </a:highlight>
              <a:latin typeface="Calibri"/>
              <a:ea typeface="Calibri"/>
              <a:cs typeface="Calibri"/>
              <a:sym typeface="Calibri"/>
            </a:endParaRPr>
          </a:p>
          <a:p>
            <a:pPr marL="0" lvl="0" indent="0" algn="l" rtl="0">
              <a:spcBef>
                <a:spcPts val="0"/>
              </a:spcBef>
              <a:spcAft>
                <a:spcPts val="0"/>
              </a:spcAft>
              <a:buNone/>
            </a:pPr>
            <a:endParaRPr sz="800">
              <a:solidFill>
                <a:srgbClr val="222222"/>
              </a:solidFill>
              <a:highlight>
                <a:srgbClr val="FFFFFF"/>
              </a:highlight>
            </a:endParaRPr>
          </a:p>
        </p:txBody>
      </p:sp>
      <p:pic>
        <p:nvPicPr>
          <p:cNvPr id="167" name="Google Shape;167;p25"/>
          <p:cNvPicPr preferRelativeResize="0"/>
          <p:nvPr/>
        </p:nvPicPr>
        <p:blipFill rotWithShape="1">
          <a:blip r:embed="rId6">
            <a:alphaModFix/>
          </a:blip>
          <a:srcRect l="32726" t="32300" r="18602" b="15349"/>
          <a:stretch/>
        </p:blipFill>
        <p:spPr>
          <a:xfrm>
            <a:off x="1747200" y="1257800"/>
            <a:ext cx="5649601" cy="3124200"/>
          </a:xfrm>
          <a:prstGeom prst="rect">
            <a:avLst/>
          </a:prstGeom>
          <a:noFill/>
          <a:ln>
            <a:noFill/>
          </a:ln>
        </p:spPr>
      </p:pic>
      <p:pic>
        <p:nvPicPr>
          <p:cNvPr id="2" name="13">
            <a:hlinkClick r:id="" action="ppaction://media"/>
            <a:extLst>
              <a:ext uri="{FF2B5EF4-FFF2-40B4-BE49-F238E27FC236}">
                <a16:creationId xmlns:a16="http://schemas.microsoft.com/office/drawing/2014/main" id="{F0A0EB00-5C02-3475-BC55-849D62F943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2550" y="42906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sz="1400">
                <a:solidFill>
                  <a:schemeClr val="lt1"/>
                </a:solidFill>
                <a:latin typeface="Arial"/>
                <a:ea typeface="Arial"/>
                <a:cs typeface="Arial"/>
                <a:sym typeface="Arial"/>
              </a:rPr>
              <a:t>ETIOLOGÍA - FISIOPATOLOGÍA</a:t>
            </a:r>
            <a:endParaRPr sz="1400">
              <a:solidFill>
                <a:schemeClr val="lt1"/>
              </a:solidFill>
              <a:latin typeface="Arial"/>
              <a:ea typeface="Arial"/>
              <a:cs typeface="Arial"/>
              <a:sym typeface="Arial"/>
            </a:endParaRPr>
          </a:p>
          <a:p>
            <a:pPr marL="0" lvl="0" indent="0" algn="l" rtl="0">
              <a:spcBef>
                <a:spcPts val="0"/>
              </a:spcBef>
              <a:spcAft>
                <a:spcPts val="0"/>
              </a:spcAft>
              <a:buNone/>
            </a:pPr>
            <a:endParaRPr/>
          </a:p>
        </p:txBody>
      </p:sp>
      <p:sp>
        <p:nvSpPr>
          <p:cNvPr id="173" name="Google Shape;173;p26"/>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CONDUCTAS MATRONA PUERPERIO</a:t>
            </a:r>
            <a:endParaRPr>
              <a:solidFill>
                <a:schemeClr val="lt1"/>
              </a:solidFill>
            </a:endParaRPr>
          </a:p>
        </p:txBody>
      </p:sp>
      <p:sp>
        <p:nvSpPr>
          <p:cNvPr id="174" name="Google Shape;174;p26"/>
          <p:cNvSpPr txBox="1"/>
          <p:nvPr/>
        </p:nvSpPr>
        <p:spPr>
          <a:xfrm>
            <a:off x="749850" y="2677750"/>
            <a:ext cx="7644300" cy="492600"/>
          </a:xfrm>
          <a:prstGeom prst="rect">
            <a:avLst/>
          </a:prstGeom>
          <a:solidFill>
            <a:srgbClr val="D5A6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000" b="1">
                <a:latin typeface="Merriweather"/>
                <a:ea typeface="Merriweather"/>
                <a:cs typeface="Merriweather"/>
                <a:sym typeface="Merriweather"/>
              </a:rPr>
              <a:t>Administrar Inmunoglobulina Anti D cuando corresponda</a:t>
            </a:r>
            <a:endParaRPr sz="2000" b="1">
              <a:latin typeface="Merriweather"/>
              <a:ea typeface="Merriweather"/>
              <a:cs typeface="Merriweather"/>
              <a:sym typeface="Merriweather"/>
            </a:endParaRPr>
          </a:p>
        </p:txBody>
      </p:sp>
      <p:sp>
        <p:nvSpPr>
          <p:cNvPr id="175" name="Google Shape;175;p26"/>
          <p:cNvSpPr txBox="1"/>
          <p:nvPr/>
        </p:nvSpPr>
        <p:spPr>
          <a:xfrm>
            <a:off x="903450" y="1645575"/>
            <a:ext cx="7337100" cy="492600"/>
          </a:xfrm>
          <a:prstGeom prst="rect">
            <a:avLst/>
          </a:prstGeom>
          <a:solidFill>
            <a:srgbClr val="EAD1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000" b="1">
                <a:latin typeface="Merriweather"/>
                <a:ea typeface="Merriweather"/>
                <a:cs typeface="Merriweather"/>
                <a:sym typeface="Merriweather"/>
              </a:rPr>
              <a:t>Revisar siempre Grupo Rh de la madre y el RN</a:t>
            </a:r>
            <a:endParaRPr sz="2000" b="1">
              <a:latin typeface="Merriweather"/>
              <a:ea typeface="Merriweather"/>
              <a:cs typeface="Merriweather"/>
              <a:sym typeface="Merriweather"/>
            </a:endParaRPr>
          </a:p>
        </p:txBody>
      </p:sp>
      <p:sp>
        <p:nvSpPr>
          <p:cNvPr id="176" name="Google Shape;176;p26"/>
          <p:cNvSpPr txBox="1"/>
          <p:nvPr/>
        </p:nvSpPr>
        <p:spPr>
          <a:xfrm>
            <a:off x="2557050" y="3709925"/>
            <a:ext cx="4029900" cy="492600"/>
          </a:xfrm>
          <a:prstGeom prst="rect">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000" b="1">
                <a:latin typeface="Merriweather"/>
                <a:ea typeface="Merriweather"/>
                <a:cs typeface="Merriweather"/>
                <a:sym typeface="Merriweather"/>
              </a:rPr>
              <a:t>Educación </a:t>
            </a:r>
            <a:endParaRPr sz="2000" b="1">
              <a:latin typeface="Merriweather"/>
              <a:ea typeface="Merriweather"/>
              <a:cs typeface="Merriweather"/>
              <a:sym typeface="Merriweather"/>
            </a:endParaRPr>
          </a:p>
        </p:txBody>
      </p:sp>
      <p:pic>
        <p:nvPicPr>
          <p:cNvPr id="2" name="14">
            <a:hlinkClick r:id="" action="ppaction://media"/>
            <a:extLst>
              <a:ext uri="{FF2B5EF4-FFF2-40B4-BE49-F238E27FC236}">
                <a16:creationId xmlns:a16="http://schemas.microsoft.com/office/drawing/2014/main" id="{C6BBD39B-A141-ACB5-D9BF-439E440F8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4150" y="4437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ctr" rtl="0">
              <a:spcBef>
                <a:spcPts val="0"/>
              </a:spcBef>
              <a:spcAft>
                <a:spcPts val="0"/>
              </a:spcAft>
              <a:buNone/>
            </a:pPr>
            <a:r>
              <a:rPr lang="es">
                <a:solidFill>
                  <a:schemeClr val="lt1"/>
                </a:solidFill>
              </a:rPr>
              <a:t>¡MUCHAS GRACIAS!</a:t>
            </a:r>
            <a:endParaRPr>
              <a:solidFill>
                <a:schemeClr val="lt1"/>
              </a:solidFill>
            </a:endParaRPr>
          </a:p>
        </p:txBody>
      </p:sp>
      <p:pic>
        <p:nvPicPr>
          <p:cNvPr id="182" name="Google Shape;182;p27"/>
          <p:cNvPicPr preferRelativeResize="0"/>
          <p:nvPr/>
        </p:nvPicPr>
        <p:blipFill>
          <a:blip r:embed="rId5">
            <a:alphaModFix/>
          </a:blip>
          <a:stretch>
            <a:fillRect/>
          </a:stretch>
        </p:blipFill>
        <p:spPr>
          <a:xfrm>
            <a:off x="2974200" y="1378400"/>
            <a:ext cx="3195600" cy="3153175"/>
          </a:xfrm>
          <a:prstGeom prst="rect">
            <a:avLst/>
          </a:prstGeom>
          <a:noFill/>
          <a:ln>
            <a:noFill/>
          </a:ln>
        </p:spPr>
      </p:pic>
      <p:pic>
        <p:nvPicPr>
          <p:cNvPr id="2" name="15">
            <a:hlinkClick r:id="" action="ppaction://media"/>
            <a:extLst>
              <a:ext uri="{FF2B5EF4-FFF2-40B4-BE49-F238E27FC236}">
                <a16:creationId xmlns:a16="http://schemas.microsoft.com/office/drawing/2014/main" id="{8496639B-EBF7-E194-851C-8FB5872549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44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71" name="Google Shape;71;p14"/>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CLASIFICACIÓN SANGUÍNEA RH D</a:t>
            </a:r>
            <a:endParaRPr>
              <a:solidFill>
                <a:schemeClr val="lt1"/>
              </a:solidFill>
            </a:endParaRPr>
          </a:p>
        </p:txBody>
      </p:sp>
      <p:sp>
        <p:nvSpPr>
          <p:cNvPr id="72" name="Google Shape;72;p14"/>
          <p:cNvSpPr txBox="1"/>
          <p:nvPr/>
        </p:nvSpPr>
        <p:spPr>
          <a:xfrm>
            <a:off x="5089200" y="1511950"/>
            <a:ext cx="3156000" cy="492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2000">
              <a:latin typeface="Merriweather"/>
              <a:ea typeface="Merriweather"/>
              <a:cs typeface="Merriweather"/>
              <a:sym typeface="Merriweather"/>
            </a:endParaRPr>
          </a:p>
        </p:txBody>
      </p:sp>
      <p:sp>
        <p:nvSpPr>
          <p:cNvPr id="73" name="Google Shape;73;p14"/>
          <p:cNvSpPr txBox="1"/>
          <p:nvPr/>
        </p:nvSpPr>
        <p:spPr>
          <a:xfrm>
            <a:off x="258450" y="4534975"/>
            <a:ext cx="8627100" cy="732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200" i="1">
                <a:highlight>
                  <a:srgbClr val="FFFFFF"/>
                </a:highlight>
                <a:latin typeface="Calibri"/>
                <a:ea typeface="Calibri"/>
                <a:cs typeface="Calibri"/>
                <a:sym typeface="Calibri"/>
              </a:rPr>
              <a:t>Zapata-Cardona L, Martínez-Sánchez L, Jaramillo-Jaramillo L. Incompatibilidad Rh e isoinmunización en la gestante. Revista Cubana de Obstetricia y Ginecología [Internet]. 2020; 46 (1) Disponible en: </a:t>
            </a:r>
            <a:r>
              <a:rPr lang="es" sz="1200" i="1">
                <a:highlight>
                  <a:srgbClr val="FFFFFF"/>
                </a:highlight>
                <a:uFill>
                  <a:noFill/>
                </a:uFill>
                <a:latin typeface="Calibri"/>
                <a:ea typeface="Calibri"/>
                <a:cs typeface="Calibri"/>
                <a:sym typeface="Calibri"/>
                <a:hlinkClick r:id="rId5"/>
              </a:rPr>
              <a:t>https://revginecobstetricia.sld.cu/index.php/gin/article/view/600</a:t>
            </a:r>
            <a:endParaRPr sz="1200">
              <a:highlight>
                <a:srgbClr val="FFFFFF"/>
              </a:highlight>
              <a:latin typeface="Calibri"/>
              <a:ea typeface="Calibri"/>
              <a:cs typeface="Calibri"/>
              <a:sym typeface="Calibri"/>
            </a:endParaRPr>
          </a:p>
          <a:p>
            <a:pPr marL="0" lvl="0" indent="0" algn="l" rtl="0">
              <a:spcBef>
                <a:spcPts val="0"/>
              </a:spcBef>
              <a:spcAft>
                <a:spcPts val="0"/>
              </a:spcAft>
              <a:buNone/>
            </a:pPr>
            <a:endParaRPr sz="800">
              <a:solidFill>
                <a:srgbClr val="222222"/>
              </a:solidFill>
              <a:highlight>
                <a:srgbClr val="FFFFFF"/>
              </a:highlight>
            </a:endParaRPr>
          </a:p>
        </p:txBody>
      </p:sp>
      <p:pic>
        <p:nvPicPr>
          <p:cNvPr id="74" name="Google Shape;74;p14"/>
          <p:cNvPicPr preferRelativeResize="0"/>
          <p:nvPr/>
        </p:nvPicPr>
        <p:blipFill rotWithShape="1">
          <a:blip r:embed="rId6">
            <a:alphaModFix/>
          </a:blip>
          <a:srcRect b="7295"/>
          <a:stretch/>
        </p:blipFill>
        <p:spPr>
          <a:xfrm>
            <a:off x="2519288" y="1428800"/>
            <a:ext cx="4105413" cy="2980175"/>
          </a:xfrm>
          <a:prstGeom prst="rect">
            <a:avLst/>
          </a:prstGeom>
          <a:noFill/>
          <a:ln>
            <a:noFill/>
          </a:ln>
        </p:spPr>
      </p:pic>
      <p:pic>
        <p:nvPicPr>
          <p:cNvPr id="2" name="2">
            <a:hlinkClick r:id="" action="ppaction://media"/>
            <a:extLst>
              <a:ext uri="{FF2B5EF4-FFF2-40B4-BE49-F238E27FC236}">
                <a16:creationId xmlns:a16="http://schemas.microsoft.com/office/drawing/2014/main" id="{BC96D862-AD3C-F9DC-6228-8D72F98522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2625" y="4024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80" name="Google Shape;80;p15"/>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INCOMPATIBILIDAD RH</a:t>
            </a:r>
            <a:endParaRPr>
              <a:solidFill>
                <a:schemeClr val="lt1"/>
              </a:solidFill>
            </a:endParaRPr>
          </a:p>
        </p:txBody>
      </p:sp>
      <p:sp>
        <p:nvSpPr>
          <p:cNvPr id="81" name="Google Shape;81;p15"/>
          <p:cNvSpPr txBox="1"/>
          <p:nvPr/>
        </p:nvSpPr>
        <p:spPr>
          <a:xfrm>
            <a:off x="682200" y="3430213"/>
            <a:ext cx="3209700" cy="492600"/>
          </a:xfrm>
          <a:prstGeom prst="rect">
            <a:avLst/>
          </a:prstGeom>
          <a:solidFill>
            <a:srgbClr val="EA999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000" b="1">
                <a:latin typeface="Merriweather"/>
                <a:ea typeface="Merriweather"/>
                <a:cs typeface="Merriweather"/>
                <a:sym typeface="Merriweather"/>
              </a:rPr>
              <a:t>Respuesta inmune</a:t>
            </a:r>
            <a:endParaRPr sz="2000" b="1">
              <a:latin typeface="Merriweather"/>
              <a:ea typeface="Merriweather"/>
              <a:cs typeface="Merriweather"/>
              <a:sym typeface="Merriweather"/>
            </a:endParaRPr>
          </a:p>
        </p:txBody>
      </p:sp>
      <p:sp>
        <p:nvSpPr>
          <p:cNvPr id="82" name="Google Shape;82;p15"/>
          <p:cNvSpPr txBox="1"/>
          <p:nvPr/>
        </p:nvSpPr>
        <p:spPr>
          <a:xfrm>
            <a:off x="2967150" y="2325450"/>
            <a:ext cx="3209700" cy="492600"/>
          </a:xfrm>
          <a:prstGeom prst="rect">
            <a:avLst/>
          </a:prstGeom>
          <a:solidFill>
            <a:srgbClr val="EA999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000" b="1">
                <a:latin typeface="Merriweather"/>
                <a:ea typeface="Merriweather"/>
                <a:cs typeface="Merriweather"/>
                <a:sym typeface="Merriweather"/>
              </a:rPr>
              <a:t>TERMOGÉNESIS</a:t>
            </a:r>
            <a:endParaRPr sz="2000" b="1">
              <a:latin typeface="Merriweather"/>
              <a:ea typeface="Merriweather"/>
              <a:cs typeface="Merriweather"/>
              <a:sym typeface="Merriweather"/>
            </a:endParaRPr>
          </a:p>
        </p:txBody>
      </p:sp>
      <p:sp>
        <p:nvSpPr>
          <p:cNvPr id="83" name="Google Shape;83;p15"/>
          <p:cNvSpPr txBox="1"/>
          <p:nvPr/>
        </p:nvSpPr>
        <p:spPr>
          <a:xfrm>
            <a:off x="5280300" y="3430200"/>
            <a:ext cx="3096000" cy="492600"/>
          </a:xfrm>
          <a:prstGeom prst="rect">
            <a:avLst/>
          </a:prstGeom>
          <a:solidFill>
            <a:srgbClr val="A2C4C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000" b="1">
                <a:latin typeface="Merriweather"/>
                <a:ea typeface="Merriweather"/>
                <a:cs typeface="Merriweather"/>
                <a:sym typeface="Merriweather"/>
              </a:rPr>
              <a:t>Rh D el más frecuente</a:t>
            </a:r>
            <a:endParaRPr sz="2000" b="1">
              <a:latin typeface="Merriweather"/>
              <a:ea typeface="Merriweather"/>
              <a:cs typeface="Merriweather"/>
              <a:sym typeface="Merriweather"/>
            </a:endParaRPr>
          </a:p>
        </p:txBody>
      </p:sp>
      <p:pic>
        <p:nvPicPr>
          <p:cNvPr id="84" name="Google Shape;84;p15"/>
          <p:cNvPicPr preferRelativeResize="0"/>
          <p:nvPr/>
        </p:nvPicPr>
        <p:blipFill>
          <a:blip r:embed="rId5">
            <a:alphaModFix/>
          </a:blip>
          <a:stretch>
            <a:fillRect/>
          </a:stretch>
        </p:blipFill>
        <p:spPr>
          <a:xfrm>
            <a:off x="2257749" y="1309424"/>
            <a:ext cx="4628500" cy="1968275"/>
          </a:xfrm>
          <a:prstGeom prst="rect">
            <a:avLst/>
          </a:prstGeom>
          <a:noFill/>
          <a:ln>
            <a:noFill/>
          </a:ln>
        </p:spPr>
      </p:pic>
      <p:sp>
        <p:nvSpPr>
          <p:cNvPr id="85" name="Google Shape;85;p15"/>
          <p:cNvSpPr txBox="1"/>
          <p:nvPr/>
        </p:nvSpPr>
        <p:spPr>
          <a:xfrm>
            <a:off x="753150" y="4535000"/>
            <a:ext cx="7637700" cy="73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200" i="1">
                <a:highlight>
                  <a:srgbClr val="FFFFFF"/>
                </a:highlight>
                <a:latin typeface="Calibri"/>
                <a:ea typeface="Calibri"/>
                <a:cs typeface="Calibri"/>
                <a:sym typeface="Calibri"/>
              </a:rPr>
              <a:t>Ministerio de Salud. Guía Perinatal. [Internet]. 2015. Disponible en: </a:t>
            </a:r>
            <a:r>
              <a:rPr lang="es" sz="1200" i="1" u="sng">
                <a:solidFill>
                  <a:srgbClr val="1155CC"/>
                </a:solidFill>
                <a:highlight>
                  <a:srgbClr val="FFFFFF"/>
                </a:highlight>
                <a:latin typeface="Calibri"/>
                <a:ea typeface="Calibri"/>
                <a:cs typeface="Calibri"/>
                <a:sym typeface="Calibri"/>
                <a:hlinkClick r:id="rId6">
                  <a:extLst>
                    <a:ext uri="{A12FA001-AC4F-418D-AE19-62706E023703}">
                      <ahyp:hlinkClr xmlns:ahyp="http://schemas.microsoft.com/office/drawing/2018/hyperlinkcolor" val="tx"/>
                    </a:ext>
                  </a:extLst>
                </a:hlinkClick>
              </a:rPr>
              <a:t>https://www.minsal.cl/sites/default/files/files/GUIA%20PERINATAL_2015_%20PARA%20PUBLICAR.pdf</a:t>
            </a:r>
            <a:endParaRPr sz="1200" i="1">
              <a:highlight>
                <a:srgbClr val="FFFFFF"/>
              </a:highlight>
              <a:latin typeface="Calibri"/>
              <a:ea typeface="Calibri"/>
              <a:cs typeface="Calibri"/>
              <a:sym typeface="Calibri"/>
            </a:endParaRPr>
          </a:p>
          <a:p>
            <a:pPr marL="0" lvl="0" indent="0" algn="l" rtl="0">
              <a:spcBef>
                <a:spcPts val="0"/>
              </a:spcBef>
              <a:spcAft>
                <a:spcPts val="0"/>
              </a:spcAft>
              <a:buNone/>
            </a:pPr>
            <a:endParaRPr sz="800">
              <a:solidFill>
                <a:srgbClr val="222222"/>
              </a:solidFill>
              <a:highlight>
                <a:srgbClr val="FFFFFF"/>
              </a:highlight>
            </a:endParaRPr>
          </a:p>
        </p:txBody>
      </p:sp>
      <p:sp>
        <p:nvSpPr>
          <p:cNvPr id="86" name="Google Shape;86;p15"/>
          <p:cNvSpPr txBox="1"/>
          <p:nvPr/>
        </p:nvSpPr>
        <p:spPr>
          <a:xfrm>
            <a:off x="682200" y="4075338"/>
            <a:ext cx="3209700" cy="492600"/>
          </a:xfrm>
          <a:prstGeom prst="rect">
            <a:avLst/>
          </a:prstGeom>
          <a:solidFill>
            <a:srgbClr val="FFE59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000" b="1">
                <a:latin typeface="Merriweather"/>
                <a:ea typeface="Merriweather"/>
                <a:cs typeface="Merriweather"/>
                <a:sym typeface="Merriweather"/>
              </a:rPr>
              <a:t>Riesgo fetal y neonatal</a:t>
            </a:r>
            <a:endParaRPr sz="2000" b="1">
              <a:latin typeface="Merriweather"/>
              <a:ea typeface="Merriweather"/>
              <a:cs typeface="Merriweather"/>
              <a:sym typeface="Merriweather"/>
            </a:endParaRPr>
          </a:p>
        </p:txBody>
      </p:sp>
      <p:sp>
        <p:nvSpPr>
          <p:cNvPr id="87" name="Google Shape;87;p15"/>
          <p:cNvSpPr txBox="1"/>
          <p:nvPr/>
        </p:nvSpPr>
        <p:spPr>
          <a:xfrm>
            <a:off x="5280300" y="4075288"/>
            <a:ext cx="3096000" cy="492600"/>
          </a:xfrm>
          <a:prstGeom prst="rect">
            <a:avLst/>
          </a:prstGeom>
          <a:solidFill>
            <a:srgbClr val="B4A7D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000" b="1">
                <a:latin typeface="Merriweather"/>
                <a:ea typeface="Merriweather"/>
                <a:cs typeface="Merriweather"/>
                <a:sym typeface="Merriweather"/>
              </a:rPr>
              <a:t>Profilaxis</a:t>
            </a:r>
            <a:endParaRPr sz="2000" b="1">
              <a:latin typeface="Merriweather"/>
              <a:ea typeface="Merriweather"/>
              <a:cs typeface="Merriweather"/>
              <a:sym typeface="Merriweather"/>
            </a:endParaRPr>
          </a:p>
        </p:txBody>
      </p:sp>
      <p:pic>
        <p:nvPicPr>
          <p:cNvPr id="2" name="3">
            <a:hlinkClick r:id="" action="ppaction://media"/>
            <a:extLst>
              <a:ext uri="{FF2B5EF4-FFF2-40B4-BE49-F238E27FC236}">
                <a16:creationId xmlns:a16="http://schemas.microsoft.com/office/drawing/2014/main" id="{6E38C138-A0B3-5B0D-13B0-8CDC34E87A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61800" y="4263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sz="1400">
                <a:solidFill>
                  <a:schemeClr val="lt1"/>
                </a:solidFill>
                <a:latin typeface="Arial"/>
                <a:ea typeface="Arial"/>
                <a:cs typeface="Arial"/>
                <a:sym typeface="Arial"/>
              </a:rPr>
              <a:t>ETIOLOGÍA - FISIOPATOLOGÍA</a:t>
            </a:r>
            <a:endParaRPr sz="1400">
              <a:solidFill>
                <a:schemeClr val="lt1"/>
              </a:solidFill>
              <a:latin typeface="Arial"/>
              <a:ea typeface="Arial"/>
              <a:cs typeface="Arial"/>
              <a:sym typeface="Arial"/>
            </a:endParaRPr>
          </a:p>
          <a:p>
            <a:pPr marL="0" lvl="0" indent="0" algn="l" rtl="0">
              <a:spcBef>
                <a:spcPts val="0"/>
              </a:spcBef>
              <a:spcAft>
                <a:spcPts val="0"/>
              </a:spcAft>
              <a:buNone/>
            </a:pPr>
            <a:endParaRPr/>
          </a:p>
        </p:txBody>
      </p:sp>
      <p:sp>
        <p:nvSpPr>
          <p:cNvPr id="93" name="Google Shape;93;p16"/>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EPIDEMIOLOGÍA</a:t>
            </a:r>
            <a:endParaRPr>
              <a:solidFill>
                <a:schemeClr val="lt1"/>
              </a:solidFill>
            </a:endParaRPr>
          </a:p>
        </p:txBody>
      </p:sp>
      <p:sp>
        <p:nvSpPr>
          <p:cNvPr id="94" name="Google Shape;94;p16"/>
          <p:cNvSpPr txBox="1"/>
          <p:nvPr/>
        </p:nvSpPr>
        <p:spPr>
          <a:xfrm>
            <a:off x="4572000" y="1530750"/>
            <a:ext cx="3828000" cy="96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700">
                <a:highlight>
                  <a:srgbClr val="FFFFFF"/>
                </a:highlight>
                <a:latin typeface="Calibri"/>
                <a:ea typeface="Calibri"/>
                <a:cs typeface="Calibri"/>
                <a:sym typeface="Calibri"/>
              </a:rPr>
              <a:t>15 % raza blanca</a:t>
            </a:r>
            <a:endParaRPr sz="1700">
              <a:highlight>
                <a:srgbClr val="FFFFFF"/>
              </a:highlight>
              <a:latin typeface="Calibri"/>
              <a:ea typeface="Calibri"/>
              <a:cs typeface="Calibri"/>
              <a:sym typeface="Calibri"/>
            </a:endParaRPr>
          </a:p>
          <a:p>
            <a:pPr marL="0" lvl="0" indent="0" algn="l" rtl="0">
              <a:spcBef>
                <a:spcPts val="0"/>
              </a:spcBef>
              <a:spcAft>
                <a:spcPts val="0"/>
              </a:spcAft>
              <a:buNone/>
            </a:pPr>
            <a:r>
              <a:rPr lang="es" sz="1700">
                <a:highlight>
                  <a:srgbClr val="FFFFFF"/>
                </a:highlight>
                <a:latin typeface="Calibri"/>
                <a:ea typeface="Calibri"/>
                <a:cs typeface="Calibri"/>
                <a:sym typeface="Calibri"/>
              </a:rPr>
              <a:t>5 - 8 % afroamericanas</a:t>
            </a:r>
            <a:endParaRPr sz="1700">
              <a:highlight>
                <a:srgbClr val="FFFFFF"/>
              </a:highlight>
              <a:latin typeface="Calibri"/>
              <a:ea typeface="Calibri"/>
              <a:cs typeface="Calibri"/>
              <a:sym typeface="Calibri"/>
            </a:endParaRPr>
          </a:p>
          <a:p>
            <a:pPr marL="0" lvl="0" indent="0" algn="l" rtl="0">
              <a:spcBef>
                <a:spcPts val="0"/>
              </a:spcBef>
              <a:spcAft>
                <a:spcPts val="0"/>
              </a:spcAft>
              <a:buNone/>
            </a:pPr>
            <a:r>
              <a:rPr lang="es" sz="1700">
                <a:highlight>
                  <a:srgbClr val="FFFFFF"/>
                </a:highlight>
                <a:latin typeface="Calibri"/>
                <a:ea typeface="Calibri"/>
                <a:cs typeface="Calibri"/>
                <a:sym typeface="Calibri"/>
              </a:rPr>
              <a:t>&lt;1 - 2 % en asiáticas y americanas</a:t>
            </a:r>
            <a:endParaRPr sz="1700">
              <a:latin typeface="Calibri"/>
              <a:ea typeface="Calibri"/>
              <a:cs typeface="Calibri"/>
              <a:sym typeface="Calibri"/>
            </a:endParaRPr>
          </a:p>
        </p:txBody>
      </p:sp>
      <p:sp>
        <p:nvSpPr>
          <p:cNvPr id="95" name="Google Shape;95;p16"/>
          <p:cNvSpPr txBox="1"/>
          <p:nvPr/>
        </p:nvSpPr>
        <p:spPr>
          <a:xfrm>
            <a:off x="415875" y="3090275"/>
            <a:ext cx="3618900" cy="4926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000" b="1">
                <a:latin typeface="Merriweather"/>
                <a:ea typeface="Merriweather"/>
                <a:cs typeface="Merriweather"/>
                <a:sym typeface="Merriweather"/>
              </a:rPr>
              <a:t>Isoinmunización</a:t>
            </a:r>
            <a:endParaRPr sz="2000" b="1">
              <a:latin typeface="Merriweather"/>
              <a:ea typeface="Merriweather"/>
              <a:cs typeface="Merriweather"/>
              <a:sym typeface="Merriweather"/>
            </a:endParaRPr>
          </a:p>
        </p:txBody>
      </p:sp>
      <p:sp>
        <p:nvSpPr>
          <p:cNvPr id="96" name="Google Shape;96;p16"/>
          <p:cNvSpPr txBox="1"/>
          <p:nvPr/>
        </p:nvSpPr>
        <p:spPr>
          <a:xfrm>
            <a:off x="415875" y="1622675"/>
            <a:ext cx="3618900" cy="4926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000" b="1">
                <a:latin typeface="Merriweather"/>
                <a:ea typeface="Merriweather"/>
                <a:cs typeface="Merriweather"/>
                <a:sym typeface="Merriweather"/>
              </a:rPr>
              <a:t>Incompatibilidad Rh</a:t>
            </a:r>
            <a:endParaRPr sz="2000" b="1">
              <a:latin typeface="Merriweather"/>
              <a:ea typeface="Merriweather"/>
              <a:cs typeface="Merriweather"/>
              <a:sym typeface="Merriweather"/>
            </a:endParaRPr>
          </a:p>
        </p:txBody>
      </p:sp>
      <p:sp>
        <p:nvSpPr>
          <p:cNvPr id="97" name="Google Shape;97;p16"/>
          <p:cNvSpPr txBox="1"/>
          <p:nvPr/>
        </p:nvSpPr>
        <p:spPr>
          <a:xfrm>
            <a:off x="4572000" y="3090275"/>
            <a:ext cx="3993600" cy="107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700">
                <a:highlight>
                  <a:srgbClr val="FFFFFF"/>
                </a:highlight>
                <a:latin typeface="Calibri"/>
                <a:ea typeface="Calibri"/>
                <a:cs typeface="Calibri"/>
                <a:sym typeface="Calibri"/>
              </a:rPr>
              <a:t>Disminución del 10-15 % hasta  0,8 -1,5 % con la administración de inmunoglobulina anti-D</a:t>
            </a:r>
            <a:endParaRPr sz="1700">
              <a:latin typeface="Calibri"/>
              <a:ea typeface="Calibri"/>
              <a:cs typeface="Calibri"/>
              <a:sym typeface="Calibri"/>
            </a:endParaRPr>
          </a:p>
        </p:txBody>
      </p:sp>
      <p:sp>
        <p:nvSpPr>
          <p:cNvPr id="98" name="Google Shape;98;p16"/>
          <p:cNvSpPr txBox="1"/>
          <p:nvPr/>
        </p:nvSpPr>
        <p:spPr>
          <a:xfrm>
            <a:off x="258450" y="4534975"/>
            <a:ext cx="8627100" cy="732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200" i="1">
                <a:highlight>
                  <a:srgbClr val="FFFFFF"/>
                </a:highlight>
                <a:latin typeface="Calibri"/>
                <a:ea typeface="Calibri"/>
                <a:cs typeface="Calibri"/>
                <a:sym typeface="Calibri"/>
              </a:rPr>
              <a:t>Zapata-Cardona L, Martínez-Sánchez L, Jaramillo-Jaramillo L. Incompatibilidad Rh e isoinmunización en la gestante. Revista Cubana de Obstetricia y Ginecología [Internet]. 2020; 46 (1) Disponible en: </a:t>
            </a:r>
            <a:r>
              <a:rPr lang="es" sz="1200" i="1">
                <a:highlight>
                  <a:srgbClr val="FFFFFF"/>
                </a:highlight>
                <a:uFill>
                  <a:noFill/>
                </a:uFill>
                <a:latin typeface="Calibri"/>
                <a:ea typeface="Calibri"/>
                <a:cs typeface="Calibri"/>
                <a:sym typeface="Calibri"/>
                <a:hlinkClick r:id="rId5"/>
              </a:rPr>
              <a:t>https://revginecobstetricia.sld.cu/index.php/gin/article/view/600</a:t>
            </a:r>
            <a:endParaRPr sz="1200">
              <a:highlight>
                <a:srgbClr val="FFFFFF"/>
              </a:highlight>
              <a:latin typeface="Calibri"/>
              <a:ea typeface="Calibri"/>
              <a:cs typeface="Calibri"/>
              <a:sym typeface="Calibri"/>
            </a:endParaRPr>
          </a:p>
          <a:p>
            <a:pPr marL="0" lvl="0" indent="0" algn="l" rtl="0">
              <a:spcBef>
                <a:spcPts val="0"/>
              </a:spcBef>
              <a:spcAft>
                <a:spcPts val="0"/>
              </a:spcAft>
              <a:buNone/>
            </a:pPr>
            <a:endParaRPr sz="800">
              <a:solidFill>
                <a:srgbClr val="222222"/>
              </a:solidFill>
              <a:highlight>
                <a:srgbClr val="FFFFFF"/>
              </a:highlight>
            </a:endParaRPr>
          </a:p>
        </p:txBody>
      </p:sp>
      <p:pic>
        <p:nvPicPr>
          <p:cNvPr id="2" name="4">
            <a:hlinkClick r:id="" action="ppaction://media"/>
            <a:extLst>
              <a:ext uri="{FF2B5EF4-FFF2-40B4-BE49-F238E27FC236}">
                <a16:creationId xmlns:a16="http://schemas.microsoft.com/office/drawing/2014/main" id="{00B092BE-E91C-5ABD-C898-4D4BA0A44D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232" y="40475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sz="1400">
                <a:solidFill>
                  <a:schemeClr val="lt1"/>
                </a:solidFill>
                <a:latin typeface="Arial"/>
                <a:ea typeface="Arial"/>
                <a:cs typeface="Arial"/>
                <a:sym typeface="Arial"/>
              </a:rPr>
              <a:t>ETIOLOGÍA - FISIOPATOLOGÍA</a:t>
            </a:r>
            <a:endParaRPr sz="1400">
              <a:solidFill>
                <a:schemeClr val="lt1"/>
              </a:solidFill>
              <a:latin typeface="Arial"/>
              <a:ea typeface="Arial"/>
              <a:cs typeface="Arial"/>
              <a:sym typeface="Arial"/>
            </a:endParaRPr>
          </a:p>
          <a:p>
            <a:pPr marL="0" lvl="0" indent="0" algn="l" rtl="0">
              <a:spcBef>
                <a:spcPts val="0"/>
              </a:spcBef>
              <a:spcAft>
                <a:spcPts val="0"/>
              </a:spcAft>
              <a:buNone/>
            </a:pPr>
            <a:endParaRPr/>
          </a:p>
        </p:txBody>
      </p:sp>
      <p:sp>
        <p:nvSpPr>
          <p:cNvPr id="104" name="Google Shape;104;p17"/>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ISOINMUNIZACIÓN</a:t>
            </a:r>
            <a:endParaRPr>
              <a:solidFill>
                <a:schemeClr val="lt1"/>
              </a:solidFill>
            </a:endParaRPr>
          </a:p>
        </p:txBody>
      </p:sp>
      <p:sp>
        <p:nvSpPr>
          <p:cNvPr id="105" name="Google Shape;105;p17"/>
          <p:cNvSpPr txBox="1"/>
          <p:nvPr/>
        </p:nvSpPr>
        <p:spPr>
          <a:xfrm>
            <a:off x="641925" y="1188350"/>
            <a:ext cx="3474000" cy="32631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Calibri"/>
              <a:buChar char="➔"/>
            </a:pPr>
            <a:r>
              <a:rPr lang="es" sz="2000">
                <a:latin typeface="Calibri"/>
                <a:ea typeface="Calibri"/>
                <a:cs typeface="Calibri"/>
                <a:sym typeface="Calibri"/>
              </a:rPr>
              <a:t>Tercer trimestre</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s" sz="2000">
                <a:latin typeface="Calibri"/>
                <a:ea typeface="Calibri"/>
                <a:cs typeface="Calibri"/>
                <a:sym typeface="Calibri"/>
              </a:rPr>
              <a:t>Parto</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s" sz="2000">
                <a:latin typeface="Calibri"/>
                <a:ea typeface="Calibri"/>
                <a:cs typeface="Calibri"/>
                <a:sym typeface="Calibri"/>
              </a:rPr>
              <a:t>Cesárea </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s" sz="2000">
                <a:latin typeface="Calibri"/>
                <a:ea typeface="Calibri"/>
                <a:cs typeface="Calibri"/>
                <a:sym typeface="Calibri"/>
              </a:rPr>
              <a:t>Abortos</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s" sz="2000">
                <a:latin typeface="Calibri"/>
                <a:ea typeface="Calibri"/>
                <a:cs typeface="Calibri"/>
                <a:sym typeface="Calibri"/>
              </a:rPr>
              <a:t>Embarazos e tópicos </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s" sz="2000">
                <a:latin typeface="Calibri"/>
                <a:ea typeface="Calibri"/>
                <a:cs typeface="Calibri"/>
                <a:sym typeface="Calibri"/>
              </a:rPr>
              <a:t>Mola hidatidiforme</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s" sz="2000">
                <a:latin typeface="Calibri"/>
                <a:ea typeface="Calibri"/>
                <a:cs typeface="Calibri"/>
                <a:sym typeface="Calibri"/>
              </a:rPr>
              <a:t>Procedimientos invasivos </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s" sz="2000">
                <a:latin typeface="Calibri"/>
                <a:ea typeface="Calibri"/>
                <a:cs typeface="Calibri"/>
                <a:sym typeface="Calibri"/>
              </a:rPr>
              <a:t>Metrorragias</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s" sz="2000">
                <a:latin typeface="Calibri"/>
                <a:ea typeface="Calibri"/>
                <a:cs typeface="Calibri"/>
                <a:sym typeface="Calibri"/>
              </a:rPr>
              <a:t>Versión cefálica externa </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s" sz="2000">
                <a:latin typeface="Calibri"/>
                <a:ea typeface="Calibri"/>
                <a:cs typeface="Calibri"/>
                <a:sym typeface="Calibri"/>
              </a:rPr>
              <a:t>Traumatismos abdominales </a:t>
            </a:r>
            <a:endParaRPr sz="2000">
              <a:latin typeface="Calibri"/>
              <a:ea typeface="Calibri"/>
              <a:cs typeface="Calibri"/>
              <a:sym typeface="Calibri"/>
            </a:endParaRPr>
          </a:p>
        </p:txBody>
      </p:sp>
      <p:sp>
        <p:nvSpPr>
          <p:cNvPr id="106" name="Google Shape;106;p17"/>
          <p:cNvSpPr txBox="1"/>
          <p:nvPr/>
        </p:nvSpPr>
        <p:spPr>
          <a:xfrm>
            <a:off x="801450" y="4533800"/>
            <a:ext cx="7541100" cy="73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200" i="1">
                <a:highlight>
                  <a:srgbClr val="FFFFFF"/>
                </a:highlight>
                <a:latin typeface="Calibri"/>
                <a:ea typeface="Calibri"/>
                <a:cs typeface="Calibri"/>
                <a:sym typeface="Calibri"/>
              </a:rPr>
              <a:t>Ministerio de Salud. Guía Perinatal. [Internet]. 2015. Disponible en: </a:t>
            </a:r>
            <a:r>
              <a:rPr lang="es" sz="1200" i="1" u="sng">
                <a:solidFill>
                  <a:srgbClr val="1155CC"/>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https://www.minsal.cl/sites/default/files/files/GUIA%20PERINATAL_2015_%20PARA%20PUBLICAR.pdf</a:t>
            </a:r>
            <a:endParaRPr sz="1200" i="1">
              <a:highlight>
                <a:srgbClr val="FFFFFF"/>
              </a:highlight>
              <a:latin typeface="Calibri"/>
              <a:ea typeface="Calibri"/>
              <a:cs typeface="Calibri"/>
              <a:sym typeface="Calibri"/>
            </a:endParaRPr>
          </a:p>
          <a:p>
            <a:pPr marL="0" lvl="0" indent="0" algn="l" rtl="0">
              <a:spcBef>
                <a:spcPts val="0"/>
              </a:spcBef>
              <a:spcAft>
                <a:spcPts val="0"/>
              </a:spcAft>
              <a:buNone/>
            </a:pPr>
            <a:endParaRPr sz="800">
              <a:solidFill>
                <a:srgbClr val="222222"/>
              </a:solidFill>
              <a:highlight>
                <a:srgbClr val="FFFFFF"/>
              </a:highlight>
            </a:endParaRPr>
          </a:p>
        </p:txBody>
      </p:sp>
      <p:pic>
        <p:nvPicPr>
          <p:cNvPr id="107" name="Google Shape;107;p17"/>
          <p:cNvPicPr preferRelativeResize="0"/>
          <p:nvPr/>
        </p:nvPicPr>
        <p:blipFill>
          <a:blip r:embed="rId6">
            <a:alphaModFix/>
          </a:blip>
          <a:stretch>
            <a:fillRect/>
          </a:stretch>
        </p:blipFill>
        <p:spPr>
          <a:xfrm>
            <a:off x="3935700" y="1838034"/>
            <a:ext cx="4616474" cy="1963725"/>
          </a:xfrm>
          <a:prstGeom prst="rect">
            <a:avLst/>
          </a:prstGeom>
          <a:noFill/>
          <a:ln>
            <a:noFill/>
          </a:ln>
        </p:spPr>
      </p:pic>
      <p:pic>
        <p:nvPicPr>
          <p:cNvPr id="2" name="5">
            <a:hlinkClick r:id="" action="ppaction://media"/>
            <a:extLst>
              <a:ext uri="{FF2B5EF4-FFF2-40B4-BE49-F238E27FC236}">
                <a16:creationId xmlns:a16="http://schemas.microsoft.com/office/drawing/2014/main" id="{376BBCF1-B9A7-A110-3229-CBEECA6FA1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1543" y="445144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13" name="Google Shape;113;p18"/>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FISIOPATOLOGÍA DE LA ISOINMUNIZACIÓN </a:t>
            </a:r>
            <a:endParaRPr>
              <a:solidFill>
                <a:schemeClr val="lt1"/>
              </a:solidFill>
            </a:endParaRPr>
          </a:p>
        </p:txBody>
      </p:sp>
      <p:pic>
        <p:nvPicPr>
          <p:cNvPr id="114" name="Google Shape;114;p18"/>
          <p:cNvPicPr preferRelativeResize="0"/>
          <p:nvPr/>
        </p:nvPicPr>
        <p:blipFill>
          <a:blip r:embed="rId5">
            <a:alphaModFix/>
          </a:blip>
          <a:stretch>
            <a:fillRect/>
          </a:stretch>
        </p:blipFill>
        <p:spPr>
          <a:xfrm>
            <a:off x="842400" y="1450688"/>
            <a:ext cx="4107600" cy="2907625"/>
          </a:xfrm>
          <a:prstGeom prst="rect">
            <a:avLst/>
          </a:prstGeom>
          <a:noFill/>
          <a:ln>
            <a:noFill/>
          </a:ln>
        </p:spPr>
      </p:pic>
      <p:pic>
        <p:nvPicPr>
          <p:cNvPr id="115" name="Google Shape;115;p18"/>
          <p:cNvPicPr preferRelativeResize="0"/>
          <p:nvPr/>
        </p:nvPicPr>
        <p:blipFill rotWithShape="1">
          <a:blip r:embed="rId6">
            <a:alphaModFix/>
          </a:blip>
          <a:srcRect r="47641"/>
          <a:stretch/>
        </p:blipFill>
        <p:spPr>
          <a:xfrm>
            <a:off x="5802000" y="1546700"/>
            <a:ext cx="2466000" cy="2472675"/>
          </a:xfrm>
          <a:prstGeom prst="rect">
            <a:avLst/>
          </a:prstGeom>
          <a:noFill/>
          <a:ln>
            <a:noFill/>
          </a:ln>
        </p:spPr>
      </p:pic>
      <p:sp>
        <p:nvSpPr>
          <p:cNvPr id="116" name="Google Shape;116;p18"/>
          <p:cNvSpPr txBox="1"/>
          <p:nvPr/>
        </p:nvSpPr>
        <p:spPr>
          <a:xfrm>
            <a:off x="258450" y="4534975"/>
            <a:ext cx="8627100" cy="732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200" i="1">
                <a:highlight>
                  <a:srgbClr val="FFFFFF"/>
                </a:highlight>
                <a:latin typeface="Calibri"/>
                <a:ea typeface="Calibri"/>
                <a:cs typeface="Calibri"/>
                <a:sym typeface="Calibri"/>
              </a:rPr>
              <a:t>Zapata-Cardona L, Martínez-Sánchez L, Jaramillo-Jaramillo L. Incompatibilidad Rh e isoinmunización en la gestante. Revista Cubana de Obstetricia y Ginecología [Internet]. 2020; 46 (1) Disponible en: </a:t>
            </a:r>
            <a:r>
              <a:rPr lang="es" sz="1200" i="1">
                <a:highlight>
                  <a:srgbClr val="FFFFFF"/>
                </a:highlight>
                <a:uFill>
                  <a:noFill/>
                </a:uFill>
                <a:latin typeface="Calibri"/>
                <a:ea typeface="Calibri"/>
                <a:cs typeface="Calibri"/>
                <a:sym typeface="Calibri"/>
                <a:hlinkClick r:id="rId7"/>
              </a:rPr>
              <a:t>https://revginecobstetricia.sld.cu/index.php/gin/article/view/600</a:t>
            </a:r>
            <a:endParaRPr sz="1200">
              <a:highlight>
                <a:srgbClr val="FFFFFF"/>
              </a:highlight>
              <a:latin typeface="Calibri"/>
              <a:ea typeface="Calibri"/>
              <a:cs typeface="Calibri"/>
              <a:sym typeface="Calibri"/>
            </a:endParaRPr>
          </a:p>
          <a:p>
            <a:pPr marL="0" lvl="0" indent="0" algn="l" rtl="0">
              <a:spcBef>
                <a:spcPts val="0"/>
              </a:spcBef>
              <a:spcAft>
                <a:spcPts val="0"/>
              </a:spcAft>
              <a:buNone/>
            </a:pPr>
            <a:endParaRPr sz="800">
              <a:solidFill>
                <a:srgbClr val="222222"/>
              </a:solidFill>
              <a:highlight>
                <a:srgbClr val="FFFFFF"/>
              </a:highlight>
            </a:endParaRPr>
          </a:p>
        </p:txBody>
      </p:sp>
      <p:pic>
        <p:nvPicPr>
          <p:cNvPr id="2" name="6">
            <a:hlinkClick r:id="" action="ppaction://media"/>
            <a:extLst>
              <a:ext uri="{FF2B5EF4-FFF2-40B4-BE49-F238E27FC236}">
                <a16:creationId xmlns:a16="http://schemas.microsoft.com/office/drawing/2014/main" id="{A02ED582-77C1-069D-7411-9A28C3C14D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97150" y="39723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22" name="Google Shape;122;p19"/>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CONSECUENCIAS </a:t>
            </a:r>
            <a:endParaRPr>
              <a:solidFill>
                <a:schemeClr val="lt1"/>
              </a:solidFill>
            </a:endParaRPr>
          </a:p>
        </p:txBody>
      </p:sp>
      <p:pic>
        <p:nvPicPr>
          <p:cNvPr id="123" name="Google Shape;123;p19"/>
          <p:cNvPicPr preferRelativeResize="0"/>
          <p:nvPr/>
        </p:nvPicPr>
        <p:blipFill>
          <a:blip r:embed="rId5">
            <a:alphaModFix/>
          </a:blip>
          <a:stretch>
            <a:fillRect/>
          </a:stretch>
        </p:blipFill>
        <p:spPr>
          <a:xfrm>
            <a:off x="2667000" y="1312400"/>
            <a:ext cx="3810000" cy="3048000"/>
          </a:xfrm>
          <a:prstGeom prst="rect">
            <a:avLst/>
          </a:prstGeom>
          <a:noFill/>
          <a:ln>
            <a:noFill/>
          </a:ln>
        </p:spPr>
      </p:pic>
      <p:sp>
        <p:nvSpPr>
          <p:cNvPr id="124" name="Google Shape;124;p19"/>
          <p:cNvSpPr txBox="1"/>
          <p:nvPr/>
        </p:nvSpPr>
        <p:spPr>
          <a:xfrm>
            <a:off x="258450" y="4534975"/>
            <a:ext cx="8627100" cy="732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200" i="1">
                <a:highlight>
                  <a:srgbClr val="FFFFFF"/>
                </a:highlight>
                <a:latin typeface="Calibri"/>
                <a:ea typeface="Calibri"/>
                <a:cs typeface="Calibri"/>
                <a:sym typeface="Calibri"/>
              </a:rPr>
              <a:t>Zapata-Cardona L, Martínez-Sánchez L, Jaramillo-Jaramillo L. Incompatibilidad Rh e isoinmunización en la gestante. Revista Cubana de Obstetricia y Ginecología [Internet]. 2020; 46 (1) Disponible en: </a:t>
            </a:r>
            <a:r>
              <a:rPr lang="es" sz="1200" i="1">
                <a:highlight>
                  <a:srgbClr val="FFFFFF"/>
                </a:highlight>
                <a:uFill>
                  <a:noFill/>
                </a:uFill>
                <a:latin typeface="Calibri"/>
                <a:ea typeface="Calibri"/>
                <a:cs typeface="Calibri"/>
                <a:sym typeface="Calibri"/>
                <a:hlinkClick r:id="rId6"/>
              </a:rPr>
              <a:t>https://revginecobstetricia.sld.cu/index.php/gin/article/view/600</a:t>
            </a:r>
            <a:endParaRPr sz="1200">
              <a:highlight>
                <a:srgbClr val="FFFFFF"/>
              </a:highlight>
              <a:latin typeface="Calibri"/>
              <a:ea typeface="Calibri"/>
              <a:cs typeface="Calibri"/>
              <a:sym typeface="Calibri"/>
            </a:endParaRPr>
          </a:p>
          <a:p>
            <a:pPr marL="0" lvl="0" indent="0" algn="l" rtl="0">
              <a:spcBef>
                <a:spcPts val="0"/>
              </a:spcBef>
              <a:spcAft>
                <a:spcPts val="0"/>
              </a:spcAft>
              <a:buNone/>
            </a:pPr>
            <a:endParaRPr sz="800">
              <a:solidFill>
                <a:srgbClr val="222222"/>
              </a:solidFill>
              <a:highlight>
                <a:srgbClr val="FFFFFF"/>
              </a:highlight>
            </a:endParaRPr>
          </a:p>
        </p:txBody>
      </p:sp>
      <p:pic>
        <p:nvPicPr>
          <p:cNvPr id="2" name="7">
            <a:hlinkClick r:id="" action="ppaction://media"/>
            <a:extLst>
              <a:ext uri="{FF2B5EF4-FFF2-40B4-BE49-F238E27FC236}">
                <a16:creationId xmlns:a16="http://schemas.microsoft.com/office/drawing/2014/main" id="{936D65A0-A137-7181-C3E1-BE2D12E973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2254" y="39253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30" name="Google Shape;130;p20"/>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INCOMPATIBILIDAD GRUPO ABO</a:t>
            </a:r>
            <a:endParaRPr>
              <a:solidFill>
                <a:schemeClr val="lt1"/>
              </a:solidFill>
            </a:endParaRPr>
          </a:p>
        </p:txBody>
      </p:sp>
      <p:pic>
        <p:nvPicPr>
          <p:cNvPr id="131" name="Google Shape;131;p20"/>
          <p:cNvPicPr preferRelativeResize="0"/>
          <p:nvPr/>
        </p:nvPicPr>
        <p:blipFill>
          <a:blip r:embed="rId5">
            <a:alphaModFix/>
          </a:blip>
          <a:stretch>
            <a:fillRect/>
          </a:stretch>
        </p:blipFill>
        <p:spPr>
          <a:xfrm>
            <a:off x="2362200" y="1432400"/>
            <a:ext cx="4419600" cy="2845791"/>
          </a:xfrm>
          <a:prstGeom prst="rect">
            <a:avLst/>
          </a:prstGeom>
          <a:noFill/>
          <a:ln>
            <a:noFill/>
          </a:ln>
        </p:spPr>
      </p:pic>
      <p:sp>
        <p:nvSpPr>
          <p:cNvPr id="132" name="Google Shape;132;p20"/>
          <p:cNvSpPr txBox="1"/>
          <p:nvPr/>
        </p:nvSpPr>
        <p:spPr>
          <a:xfrm>
            <a:off x="311700" y="4506200"/>
            <a:ext cx="8787300" cy="55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i="1">
                <a:latin typeface="Calibri"/>
                <a:ea typeface="Calibri"/>
                <a:cs typeface="Calibri"/>
                <a:sym typeface="Calibri"/>
              </a:rPr>
              <a:t>Goyes Guerra, M. B., Novillo Carguaytongo, J. I., Casa Cueva, C. V., &amp; Zabala Carvajal, K. N. (2022). Incompatibilidad ABO. Una revisión bibliográfica . Anatomía Digital, 5(4), 160-174. https://doi.org/10.33262/anatomiadigital.v5i4.2386</a:t>
            </a:r>
            <a:endParaRPr sz="1200" i="1">
              <a:latin typeface="Calibri"/>
              <a:ea typeface="Calibri"/>
              <a:cs typeface="Calibri"/>
              <a:sym typeface="Calibri"/>
            </a:endParaRPr>
          </a:p>
        </p:txBody>
      </p:sp>
      <p:pic>
        <p:nvPicPr>
          <p:cNvPr id="2" name="8">
            <a:hlinkClick r:id="" action="ppaction://media"/>
            <a:extLst>
              <a:ext uri="{FF2B5EF4-FFF2-40B4-BE49-F238E27FC236}">
                <a16:creationId xmlns:a16="http://schemas.microsoft.com/office/drawing/2014/main" id="{4B923FFA-AEF5-788E-1AC8-EC213E136C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700" y="3896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311700" y="372500"/>
            <a:ext cx="8520600" cy="733500"/>
          </a:xfrm>
          <a:prstGeom prst="rect">
            <a:avLst/>
          </a:prstGeom>
          <a:solidFill>
            <a:srgbClr val="980000"/>
          </a:solidFill>
        </p:spPr>
        <p:txBody>
          <a:bodyPr spcFirstLastPara="1" wrap="square" lIns="91425" tIns="91425" rIns="91425" bIns="91425" anchor="b" anchorCtr="0">
            <a:normAutofit/>
          </a:bodyPr>
          <a:lstStyle/>
          <a:p>
            <a:pPr marL="0" lvl="0" indent="0" algn="l" rtl="0">
              <a:spcBef>
                <a:spcPts val="0"/>
              </a:spcBef>
              <a:spcAft>
                <a:spcPts val="0"/>
              </a:spcAft>
              <a:buNone/>
            </a:pPr>
            <a:r>
              <a:rPr lang="es">
                <a:solidFill>
                  <a:schemeClr val="lt1"/>
                </a:solidFill>
              </a:rPr>
              <a:t>MANEJO GESTANTES RH (-) NO SENSIBILIZADA</a:t>
            </a:r>
            <a:endParaRPr>
              <a:solidFill>
                <a:schemeClr val="lt1"/>
              </a:solidFill>
            </a:endParaRPr>
          </a:p>
        </p:txBody>
      </p:sp>
      <p:pic>
        <p:nvPicPr>
          <p:cNvPr id="138" name="Google Shape;138;p21"/>
          <p:cNvPicPr preferRelativeResize="0"/>
          <p:nvPr/>
        </p:nvPicPr>
        <p:blipFill rotWithShape="1">
          <a:blip r:embed="rId5">
            <a:alphaModFix/>
          </a:blip>
          <a:srcRect l="34052" t="58077" r="18107" b="19814"/>
          <a:stretch/>
        </p:blipFill>
        <p:spPr>
          <a:xfrm>
            <a:off x="311700" y="1610400"/>
            <a:ext cx="8520600" cy="2212216"/>
          </a:xfrm>
          <a:prstGeom prst="rect">
            <a:avLst/>
          </a:prstGeom>
          <a:noFill/>
          <a:ln>
            <a:noFill/>
          </a:ln>
        </p:spPr>
      </p:pic>
      <p:sp>
        <p:nvSpPr>
          <p:cNvPr id="139" name="Google Shape;139;p21"/>
          <p:cNvSpPr txBox="1"/>
          <p:nvPr/>
        </p:nvSpPr>
        <p:spPr>
          <a:xfrm>
            <a:off x="801450" y="4533800"/>
            <a:ext cx="7541100" cy="73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200" i="1">
                <a:highlight>
                  <a:srgbClr val="FFFFFF"/>
                </a:highlight>
                <a:latin typeface="Calibri"/>
                <a:ea typeface="Calibri"/>
                <a:cs typeface="Calibri"/>
                <a:sym typeface="Calibri"/>
              </a:rPr>
              <a:t>Ministerio de Salud. Guía Perinatal. [Internet]. 2015. Disponible en: </a:t>
            </a:r>
            <a:r>
              <a:rPr lang="es" sz="1200" i="1" u="sng">
                <a:solidFill>
                  <a:srgbClr val="1155CC"/>
                </a:solidFill>
                <a:highlight>
                  <a:srgbClr val="FFFFFF"/>
                </a:highlight>
                <a:latin typeface="Calibri"/>
                <a:ea typeface="Calibri"/>
                <a:cs typeface="Calibri"/>
                <a:sym typeface="Calibri"/>
                <a:hlinkClick r:id="rId6">
                  <a:extLst>
                    <a:ext uri="{A12FA001-AC4F-418D-AE19-62706E023703}">
                      <ahyp:hlinkClr xmlns:ahyp="http://schemas.microsoft.com/office/drawing/2018/hyperlinkcolor" val="tx"/>
                    </a:ext>
                  </a:extLst>
                </a:hlinkClick>
              </a:rPr>
              <a:t>https://www.minsal.cl/sites/default/files/files/GUIA%20PERINATAL_2015_%20PARA%20PUBLICAR.pdf</a:t>
            </a:r>
            <a:endParaRPr sz="1200" i="1">
              <a:highlight>
                <a:srgbClr val="FFFFFF"/>
              </a:highlight>
              <a:latin typeface="Calibri"/>
              <a:ea typeface="Calibri"/>
              <a:cs typeface="Calibri"/>
              <a:sym typeface="Calibri"/>
            </a:endParaRPr>
          </a:p>
          <a:p>
            <a:pPr marL="0" lvl="0" indent="0" algn="l" rtl="0">
              <a:spcBef>
                <a:spcPts val="0"/>
              </a:spcBef>
              <a:spcAft>
                <a:spcPts val="0"/>
              </a:spcAft>
              <a:buNone/>
            </a:pPr>
            <a:endParaRPr sz="800">
              <a:solidFill>
                <a:srgbClr val="222222"/>
              </a:solidFill>
              <a:highlight>
                <a:srgbClr val="FFFFFF"/>
              </a:highlight>
            </a:endParaRPr>
          </a:p>
        </p:txBody>
      </p:sp>
      <p:pic>
        <p:nvPicPr>
          <p:cNvPr id="2" name="9">
            <a:hlinkClick r:id="" action="ppaction://media"/>
            <a:extLst>
              <a:ext uri="{FF2B5EF4-FFF2-40B4-BE49-F238E27FC236}">
                <a16:creationId xmlns:a16="http://schemas.microsoft.com/office/drawing/2014/main" id="{82EF2D13-FCD0-603B-CCD6-BED8DBD4BA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2550" y="42906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1500</Words>
  <Application>Microsoft Office PowerPoint</Application>
  <PresentationFormat>Presentación en pantalla (16:9)</PresentationFormat>
  <Paragraphs>76</Paragraphs>
  <Slides>15</Slides>
  <Notes>15</Notes>
  <HiddenSlides>0</HiddenSlides>
  <MMClips>15</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Arial</vt:lpstr>
      <vt:lpstr>Lobster</vt:lpstr>
      <vt:lpstr>Merriweather</vt:lpstr>
      <vt:lpstr>Calibri</vt:lpstr>
      <vt:lpstr>Oswald</vt:lpstr>
      <vt:lpstr>Source Code Pro</vt:lpstr>
      <vt:lpstr>Modern Writer</vt:lpstr>
      <vt:lpstr>Incompatibilidad Rh </vt:lpstr>
      <vt:lpstr>Presentación de PowerPoint</vt:lpstr>
      <vt:lpstr>Presentación de PowerPoint</vt:lpstr>
      <vt:lpstr>ETIOLOGÍA - FISIOPATOLOGÍA </vt:lpstr>
      <vt:lpstr>ETIOLOGÍA - FISIOPATOLOGÍA </vt:lpstr>
      <vt:lpstr>Presentación de PowerPoint</vt:lpstr>
      <vt:lpstr>Presentación de PowerPoint</vt:lpstr>
      <vt:lpstr>Presentación de PowerPoint</vt:lpstr>
      <vt:lpstr>MANEJO GESTANTES RH (-) NO SENSIBILIZADA</vt:lpstr>
      <vt:lpstr>PREVENCIÓN DE LA ISOINMUNIZACIÓN </vt:lpstr>
      <vt:lpstr>PREVENCIÓN DE LA ISOINMUNIZACIÓN </vt:lpstr>
      <vt:lpstr>INDICACIONES PARA PROFILAXIS DE ISOINMUNIZACIÓN </vt:lpstr>
      <vt:lpstr>MANEJO GESTANTES RH (-) SENSIBILIZADA</vt:lpstr>
      <vt:lpstr>ETIOLOGÍA - FISIOPATOLOGÍA </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Incompatibilidad Rh </dc:title>
  <cp:lastModifiedBy>milena henriquez</cp:lastModifiedBy>
  <cp:revision>1</cp:revision>
  <dcterms:modified xsi:type="dcterms:W3CDTF">2024-01-24T02:16:31Z</dcterms:modified>
</cp:coreProperties>
</file>