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Old Standard TT"/>
      <p:regular r:id="rId11"/>
      <p:bold r:id="rId12"/>
      <p: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ldStandardTT-regular.fntdata"/><Relationship Id="rId10" Type="http://schemas.openxmlformats.org/officeDocument/2006/relationships/slide" Target="slides/slide5.xml"/><Relationship Id="rId13" Type="http://schemas.openxmlformats.org/officeDocument/2006/relationships/font" Target="fonts/OldStandardTT-italic.fntdata"/><Relationship Id="rId12" Type="http://schemas.openxmlformats.org/officeDocument/2006/relationships/font" Target="fonts/OldStandardT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39d85b0b8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39d85b0b8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5eff203c4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5eff203c4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5eff203c4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5eff203c4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5eff203c4d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5eff203c4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2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" name="Google Shape;17;p3"/>
          <p:cNvSpPr txBox="1"/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perback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APM 1 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Key to the answers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Parts of the body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244750" y="1957700"/>
            <a:ext cx="2362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AutoNum type="arabicPeriod"/>
            </a:pPr>
            <a:r>
              <a:rPr lang="es" sz="1700">
                <a:solidFill>
                  <a:schemeClr val="dk1"/>
                </a:solidFill>
              </a:rPr>
              <a:t>1 EYEBROW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AutoNum type="arabicPeriod"/>
            </a:pPr>
            <a:r>
              <a:rPr lang="es" sz="1700">
                <a:solidFill>
                  <a:schemeClr val="dk1"/>
                </a:solidFill>
              </a:rPr>
              <a:t>5 MOUTH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AutoNum type="arabicPeriod"/>
            </a:pPr>
            <a:r>
              <a:rPr lang="es" sz="1700">
                <a:solidFill>
                  <a:schemeClr val="dk1"/>
                </a:solidFill>
              </a:rPr>
              <a:t>7 WRIST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AutoNum type="arabicPeriod"/>
            </a:pPr>
            <a:r>
              <a:rPr lang="es" sz="1700">
                <a:solidFill>
                  <a:schemeClr val="dk1"/>
                </a:solidFill>
              </a:rPr>
              <a:t>17 SHOULDER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AutoNum type="arabicPeriod"/>
            </a:pPr>
            <a:r>
              <a:rPr lang="es" sz="1700">
                <a:solidFill>
                  <a:schemeClr val="dk1"/>
                </a:solidFill>
              </a:rPr>
              <a:t>18 ELBOW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AutoNum type="arabicPeriod"/>
            </a:pPr>
            <a:r>
              <a:rPr lang="es" sz="1700">
                <a:solidFill>
                  <a:schemeClr val="dk1"/>
                </a:solidFill>
              </a:rPr>
              <a:t>22 THUMB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AutoNum type="arabicPeriod"/>
            </a:pPr>
            <a:r>
              <a:rPr lang="es" sz="1700">
                <a:solidFill>
                  <a:schemeClr val="dk1"/>
                </a:solidFill>
              </a:rPr>
              <a:t>25 SHIN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AutoNum type="arabicPeriod"/>
            </a:pPr>
            <a:r>
              <a:rPr lang="es" sz="1700">
                <a:solidFill>
                  <a:schemeClr val="dk1"/>
                </a:solidFill>
              </a:rPr>
              <a:t>26 TOE</a:t>
            </a:r>
            <a:endParaRPr sz="17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Listening section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1303800" y="121590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AutoNum type="arabicPeriod"/>
            </a:pPr>
            <a:r>
              <a:rPr b="1" lang="es" sz="1700">
                <a:solidFill>
                  <a:schemeClr val="dk1"/>
                </a:solidFill>
              </a:rPr>
              <a:t>What is the name of the presenter?</a:t>
            </a:r>
            <a:endParaRPr b="1" sz="17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700">
                <a:solidFill>
                  <a:schemeClr val="dk1"/>
                </a:solidFill>
              </a:rPr>
              <a:t>ROB</a:t>
            </a:r>
            <a:endParaRPr b="1" sz="17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AutoNum type="arabicPeriod"/>
            </a:pPr>
            <a:r>
              <a:rPr b="1" lang="es" sz="1700">
                <a:solidFill>
                  <a:schemeClr val="dk1"/>
                </a:solidFill>
              </a:rPr>
              <a:t>The tongue is used for</a:t>
            </a:r>
            <a:endParaRPr b="1" sz="17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700">
                <a:solidFill>
                  <a:schemeClr val="dk1"/>
                </a:solidFill>
              </a:rPr>
              <a:t>TASTING, LICKING AND ARTICULATING SPEECH IN HUMANS</a:t>
            </a:r>
            <a:endParaRPr b="1" sz="17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AutoNum type="arabicPeriod"/>
            </a:pPr>
            <a:r>
              <a:rPr b="1" lang="es" sz="1700">
                <a:solidFill>
                  <a:schemeClr val="dk1"/>
                </a:solidFill>
              </a:rPr>
              <a:t>The plural of tooth is</a:t>
            </a:r>
            <a:endParaRPr b="1" sz="17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700">
                <a:solidFill>
                  <a:schemeClr val="dk1"/>
                </a:solidFill>
              </a:rPr>
              <a:t>TEETH</a:t>
            </a:r>
            <a:endParaRPr sz="17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AutoNum type="arabicPeriod"/>
            </a:pPr>
            <a:r>
              <a:rPr b="1" lang="es" sz="1700">
                <a:solidFill>
                  <a:schemeClr val="dk1"/>
                </a:solidFill>
              </a:rPr>
              <a:t>The muscular organ in the mouth is</a:t>
            </a:r>
            <a:endParaRPr b="1" sz="17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700">
                <a:solidFill>
                  <a:schemeClr val="dk1"/>
                </a:solidFill>
              </a:rPr>
              <a:t>THE TONGUE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1089050" y="1597875"/>
            <a:ext cx="7245300" cy="293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32500" lnSpcReduction="20000"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4596">
                <a:solidFill>
                  <a:schemeClr val="dk1"/>
                </a:solidFill>
              </a:rPr>
              <a:t>The gums are... (definition AND a quality)</a:t>
            </a:r>
            <a:endParaRPr b="1" sz="4596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lang="es" sz="4596">
                <a:solidFill>
                  <a:schemeClr val="dk1"/>
                </a:solidFill>
              </a:rPr>
              <a:t>THE FIRM AREA OF FLESH IN THE MOUTH TO WHICH THE TEETH ARE ATTACHED. IT IS PINKISH</a:t>
            </a:r>
            <a:endParaRPr b="1" sz="4596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t/>
            </a:r>
            <a:endParaRPr b="1" sz="4596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4596">
                <a:solidFill>
                  <a:schemeClr val="dk1"/>
                </a:solidFill>
              </a:rPr>
              <a:t>She kissed her baby (use 3 words)</a:t>
            </a:r>
            <a:endParaRPr b="1" sz="4596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lang="es" sz="4596">
                <a:solidFill>
                  <a:schemeClr val="dk1"/>
                </a:solidFill>
              </a:rPr>
              <a:t>ON THE CHEEK</a:t>
            </a:r>
            <a:endParaRPr b="1" sz="4596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t/>
            </a:r>
            <a:endParaRPr b="1" sz="4596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4596">
                <a:solidFill>
                  <a:schemeClr val="dk1"/>
                </a:solidFill>
              </a:rPr>
              <a:t>The liquid produced in your mouth is called</a:t>
            </a:r>
            <a:endParaRPr b="1" sz="4596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lang="es" sz="4596">
                <a:solidFill>
                  <a:schemeClr val="dk1"/>
                </a:solidFill>
              </a:rPr>
              <a:t>SALIVA DROOL DRIBBLE (SPIT)</a:t>
            </a:r>
            <a:endParaRPr sz="4596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t/>
            </a:r>
            <a:endParaRPr sz="4596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4596">
                <a:solidFill>
                  <a:schemeClr val="dk1"/>
                </a:solidFill>
              </a:rPr>
              <a:t>The roof of your mouth is your </a:t>
            </a:r>
            <a:endParaRPr b="1" sz="4596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lang="es" sz="4596">
                <a:solidFill>
                  <a:schemeClr val="dk1"/>
                </a:solidFill>
              </a:rPr>
              <a:t>PALATE</a:t>
            </a:r>
            <a:endParaRPr sz="4596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Reading</a:t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1303800" y="113720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b="1" lang="es" sz="1400">
                <a:solidFill>
                  <a:schemeClr val="dk1"/>
                </a:solidFill>
              </a:rPr>
              <a:t>Is your body really asleep when you sleep?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400">
                <a:solidFill>
                  <a:schemeClr val="dk1"/>
                </a:solidFill>
              </a:rPr>
              <a:t>THE BODY IS NEVER ASLEEP. IT IS VERY BUSY AND IS WORKING HARD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4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b="1" lang="es" sz="1400">
                <a:solidFill>
                  <a:schemeClr val="dk1"/>
                </a:solidFill>
              </a:rPr>
              <a:t>What is the main function of the brain?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400">
                <a:solidFill>
                  <a:schemeClr val="dk1"/>
                </a:solidFill>
              </a:rPr>
              <a:t> THE BRAIN AND SPINAL CORD CONTROL ALL FUNCTIONS.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4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b="1" lang="es" sz="1400">
                <a:solidFill>
                  <a:schemeClr val="dk1"/>
                </a:solidFill>
              </a:rPr>
              <a:t>How are waste products removed from the body?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400">
                <a:solidFill>
                  <a:schemeClr val="dk1"/>
                </a:solidFill>
              </a:rPr>
              <a:t>WASTE PRODUCTS ARE FILTERED OUT THROUGH THE KIDNEYS AND ARE EXCRETED THROUGH THE URINARY SYSTEM AS URINE. 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4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b="1" lang="es" sz="1400">
                <a:solidFill>
                  <a:schemeClr val="dk1"/>
                </a:solidFill>
              </a:rPr>
              <a:t>What is the strongest muscle in the body?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400">
                <a:solidFill>
                  <a:schemeClr val="dk1"/>
                </a:solidFill>
              </a:rPr>
              <a:t>THE STRONGEST MUSCLE IN THE BODY IS THE TONGUE.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b="1" lang="es" sz="1400">
                <a:solidFill>
                  <a:schemeClr val="dk1"/>
                </a:solidFill>
              </a:rPr>
              <a:t>Name 3 factors to take care of your body.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400">
                <a:solidFill>
                  <a:schemeClr val="dk1"/>
                </a:solidFill>
              </a:rPr>
              <a:t>EATING HEALTHILY, DRINKING PLENTY OF WATER, GETTING ENOUGH SLEEP EVERY NIGHT, DOING FUN PHYSICAL ACTIVITIES EVERY DAY, KEEPING YOUR IMMUNIZATIONS UP-TO-DATE AND GETTING REGULAR CHECKUPS FROM YOUR DOCTOR.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2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