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Garamond"/>
      <p:regular r:id="rId13"/>
      <p:bold r:id="rId14"/>
      <p:italic r:id="rId15"/>
      <p:boldItalic r:id="rId16"/>
    </p:embeddedFont>
    <p:embeddedFont>
      <p:font typeface="Courgette"/>
      <p:regular r:id="rId17"/>
    </p:embeddedFont>
    <p:embeddedFont>
      <p:font typeface="Quattrocen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qWam1FNcMT1H1nK2ZUg99dqQX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attrocento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QuattrocentoSans-boldItalic.fntdata"/><Relationship Id="rId13" Type="http://schemas.openxmlformats.org/officeDocument/2006/relationships/font" Target="fonts/Garamond-regular.fnt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italic.fntdata"/><Relationship Id="rId14" Type="http://schemas.openxmlformats.org/officeDocument/2006/relationships/font" Target="fonts/Garamond-bold.fntdata"/><Relationship Id="rId17" Type="http://schemas.openxmlformats.org/officeDocument/2006/relationships/font" Target="fonts/Courgette-regular.fntdata"/><Relationship Id="rId16" Type="http://schemas.openxmlformats.org/officeDocument/2006/relationships/font" Target="fonts/Garamond-boldItalic.fntdata"/><Relationship Id="rId5" Type="http://schemas.openxmlformats.org/officeDocument/2006/relationships/slide" Target="slides/slide1.xml"/><Relationship Id="rId19" Type="http://schemas.openxmlformats.org/officeDocument/2006/relationships/font" Target="fonts/QuattrocentoSans-bold.fntdata"/><Relationship Id="rId6" Type="http://schemas.openxmlformats.org/officeDocument/2006/relationships/slide" Target="slides/slide2.xml"/><Relationship Id="rId18" Type="http://schemas.openxmlformats.org/officeDocument/2006/relationships/font" Target="fonts/Quattrocento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10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0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" name="Google Shape;18;p1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9" name="Google Shape;19;p10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" name="Google Shape;20;p10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0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26262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2" name="Google Shape;22;p10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b="0"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564842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1453896" y="521208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1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900"/>
              <a:buChar char="◦"/>
              <a:defRPr sz="19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31" name="Google Shape;31;p11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2" name="Google Shape;32;p11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bg>
      <p:bgPr>
        <a:solidFill>
          <a:schemeClr val="lt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rotWithShape="1">
            <a:blip r:embed="rId2">
              <a:alphaModFix amt="40000"/>
            </a:blip>
            <a:tile algn="tl" flip="xy" tx="-133350" sx="85000" ty="3302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" name="Google Shape;47;p1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8" name="Google Shape;48;p1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" name="Google Shape;49;p1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" name="Google Shape;50;p1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rgbClr val="7D3B1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1" name="Google Shape;51;p13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Garamond"/>
              <a:buNone/>
              <a:defRPr sz="7200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453896" y="521208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604504" y="521208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5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7" name="Google Shape;67;p15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5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  <a:defRPr b="0" sz="2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BFB9B9"/>
          </a:solidFill>
          <a:ln>
            <a:noFill/>
          </a:ln>
        </p:spPr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10396728" y="6227064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Garamond"/>
              <a:buNone/>
              <a:defRPr b="0" i="0" sz="48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0" type="dt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1" type="ftr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9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gendaweb.org/vocabulary/numbers-big-exercises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561708" y="1787236"/>
            <a:ext cx="9071240" cy="2691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Garamond"/>
              <a:buNone/>
            </a:pPr>
            <a:r>
              <a:rPr b="1" lang="en-US" sz="4000"/>
              <a:t>BIG NUMBERS AND SOME  SYMBOLS</a:t>
            </a:r>
            <a:br>
              <a:rPr b="1" lang="en-US" sz="4000"/>
            </a:br>
            <a:endParaRPr b="1" sz="4000"/>
          </a:p>
        </p:txBody>
      </p:sp>
      <p:sp>
        <p:nvSpPr>
          <p:cNvPr id="107" name="Google Shape;107;p1"/>
          <p:cNvSpPr txBox="1"/>
          <p:nvPr>
            <p:ph idx="1" type="subTitle"/>
          </p:nvPr>
        </p:nvSpPr>
        <p:spPr>
          <a:xfrm>
            <a:off x="1562100" y="4682062"/>
            <a:ext cx="9070848" cy="1261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descr="Trenzado de números de color sobre fondo blanco - arte vectorial de Número libre de derechos" id="108" name="Google Shape;10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2975" y="3369096"/>
            <a:ext cx="2914650" cy="194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>
            <p:ph type="title"/>
          </p:nvPr>
        </p:nvSpPr>
        <p:spPr>
          <a:xfrm>
            <a:off x="9296400" y="607392"/>
            <a:ext cx="2430780" cy="12003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◦"/>
            </a:pPr>
            <a:r>
              <a:rPr lang="en-US" sz="4000"/>
              <a:t>Watch the following video and say the numbers she mentions: </a:t>
            </a:r>
            <a:endParaRPr/>
          </a:p>
          <a:p>
            <a:pPr indent="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15" name="Google Shape;115;p2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50574" y="2066924"/>
            <a:ext cx="3231125" cy="387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22" name="Google Shape;122;p3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400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◦"/>
            </a:pPr>
            <a:r>
              <a:rPr lang="en-US" sz="4000"/>
              <a:t>Do the exercises your teacher will choose:</a:t>
            </a:r>
            <a:endParaRPr/>
          </a:p>
          <a:p>
            <a:pPr indent="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  <a:p>
            <a:pPr indent="-2540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000"/>
              <a:buChar char="◦"/>
            </a:pPr>
            <a:r>
              <a:rPr lang="en-US" sz="4000" u="sng">
                <a:solidFill>
                  <a:schemeClr val="hlink"/>
                </a:solidFill>
                <a:hlinkClick r:id="rId3"/>
              </a:rPr>
              <a:t>https://agendaweb.org/vocabulary/numbers-big-exercises.html</a:t>
            </a:r>
            <a:endParaRPr sz="4000"/>
          </a:p>
          <a:p>
            <a:pPr indent="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</p:txBody>
      </p:sp>
      <p:sp>
        <p:nvSpPr>
          <p:cNvPr id="123" name="Google Shape;123;p3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rPr b="1" lang="en-US"/>
              <a:t>“Symbols in Everyday Life”</a:t>
            </a:r>
            <a:endParaRPr b="1"/>
          </a:p>
        </p:txBody>
      </p:sp>
      <p:sp>
        <p:nvSpPr>
          <p:cNvPr id="129" name="Google Shape;129;p4"/>
          <p:cNvSpPr txBox="1"/>
          <p:nvPr>
            <p:ph idx="1" type="body"/>
          </p:nvPr>
        </p:nvSpPr>
        <p:spPr>
          <a:xfrm>
            <a:off x="353292" y="4570153"/>
            <a:ext cx="8520544" cy="103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2400"/>
              <a:t>Symbols are not just on road signs; they are in our language too. The smiley face :) is a symbol used in texts and messages to show happiness. Similarly, a sad face :( represents sadness. These symbols make it easy to express emotions without using many words.</a:t>
            </a:r>
            <a:endParaRPr sz="2400"/>
          </a:p>
        </p:txBody>
      </p:sp>
      <p:sp>
        <p:nvSpPr>
          <p:cNvPr id="130" name="Google Shape;130;p4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Traffic light graphy The Highway Code Green, traffic light, pedestrian,  highway Code, traffic Sign png | Klipartz"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2237" y="282256"/>
            <a:ext cx="1083571" cy="1458596"/>
          </a:xfrm>
          <a:prstGeom prst="rect">
            <a:avLst/>
          </a:prstGeom>
          <a:noFill/>
          <a:ln>
            <a:noFill/>
          </a:ln>
        </p:spPr>
      </p:pic>
      <p:sp>
        <p:nvSpPr>
          <p:cNvPr descr="How to Draw a Heart - Easy Drawing Art" id="132" name="Google Shape;132;p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Heart Drawing Tutorial - How to draw Heart step by step" id="133" name="Google Shape;13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848" y="460549"/>
            <a:ext cx="1680152" cy="1280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 bubbles question regular - User Interface &amp; Gesture Icons" id="134" name="Google Shape;13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35696" y="7937"/>
            <a:ext cx="1870710" cy="173291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/>
          <p:nvPr/>
        </p:nvSpPr>
        <p:spPr>
          <a:xfrm>
            <a:off x="353292" y="1805479"/>
            <a:ext cx="8614064" cy="241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Symbols are all around us in our daily lives. A symbol is something that represents an idea or a concept. For example, a heart shape often represents love, and a green traffic light symbolizes "go." Understanding symbols helps us communicate and navigate the world.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spcBef>
                <a:spcPts val="3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415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Think about the stop sign. It is a red octagon with the word "STOP" written in white. What does this symbol mean? It means that you must bring your vehicle to a complete halt*. Without words, the red octagon sends a clear message to drivers.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685800" y="609599"/>
            <a:ext cx="7772400" cy="3172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157162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◦"/>
            </a:pPr>
            <a:r>
              <a:rPr lang="en-US" sz="1800">
                <a:latin typeface="Quattrocento Sans"/>
                <a:ea typeface="Quattrocento Sans"/>
                <a:cs typeface="Quattrocento Sans"/>
                <a:sym typeface="Quattrocento Sans"/>
              </a:rPr>
              <a:t>Answer the following questions: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1. What is a symbol?______________________________________________________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2. Can you give an example of a symbol from the text? ______________________________________________________________________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3. What does a red stop sign with the word "STOP" written in white symbolize?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______________________________________________________________________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4. Where else, besides road signs, can you find symbols? ______________________________________________________________________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5. Explain the meaning of the smiley face :) and the sad face :( in the text.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___________________________________ ____________________________________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lang="en-US" sz="1800"/>
              <a:t>6. Why are symbols important in communication? _______________________________________________________________________</a:t>
            </a:r>
            <a:endParaRPr sz="1800"/>
          </a:p>
          <a:p>
            <a:pPr indent="-77152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180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2" name="Google Shape;142;p5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descr="Synonyms for halt" id="143" name="Google Shape;14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3930869"/>
            <a:ext cx="4790209" cy="2406869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0000">
                <a:alpha val="4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9296400" y="457200"/>
            <a:ext cx="2430780" cy="1796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aramond"/>
              <a:buNone/>
            </a:pPr>
            <a:r>
              <a:rPr lang="en-US"/>
              <a:t>Here´s a brief list of basic symbols and abbreviations used in online communication.</a:t>
            </a:r>
            <a:endParaRPr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685800" y="609599"/>
            <a:ext cx="7772400" cy="5936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1. :) or :-)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Smile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"I had a great day at the park today :)"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2. :( or :-(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Sad or unhappy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"I couldn't find my keys. :( 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3. :D or :-D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Big smile or laughter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"Your joke was funny :D"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4. ;) or ;-)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Wink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"I'll see you soon ;)"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5. LOL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Laugh out loud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"That joke was so funny, I couldn't stop LOL."</a:t>
            </a:r>
            <a:endParaRPr sz="1400"/>
          </a:p>
        </p:txBody>
      </p:sp>
      <p:sp>
        <p:nvSpPr>
          <p:cNvPr id="150" name="Google Shape;150;p6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685800" y="609600"/>
            <a:ext cx="7772400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6. BRB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Be right back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"I need to grab a snack, BRB."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7. OMG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Oh my goodness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"OMG, I can't believe you did that!"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8. BTW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By the way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"BTW, have you seen the new movie?"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9. TTYL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Talk to you later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"I have to go now, TTYL!"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b="1" lang="en-US" sz="2000"/>
              <a:t>10. IDK</a:t>
            </a:r>
            <a:endParaRPr sz="18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Meaning: I don't know</a:t>
            </a:r>
            <a:endParaRPr sz="1400"/>
          </a:p>
          <a:p>
            <a:pPr indent="0" lvl="1" marL="27432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</a:pPr>
            <a:r>
              <a:rPr lang="en-US"/>
              <a:t>Example: "Someone asked me about it, but IDK."</a:t>
            </a:r>
            <a:endParaRPr sz="1400"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000"/>
              <a:buChar char="◦"/>
            </a:pPr>
            <a:r>
              <a:rPr lang="en-US" sz="2000"/>
              <a:t> </a:t>
            </a:r>
            <a:endParaRPr sz="1800"/>
          </a:p>
        </p:txBody>
      </p:sp>
      <p:sp>
        <p:nvSpPr>
          <p:cNvPr id="157" name="Google Shape;157;p7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aramond"/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None/>
            </a:pPr>
            <a:r>
              <a:rPr lang="en-US" sz="3200">
                <a:latin typeface="Algerian"/>
                <a:ea typeface="Algerian"/>
                <a:cs typeface="Algerian"/>
                <a:sym typeface="Algerian"/>
              </a:rPr>
              <a:t>		</a:t>
            </a:r>
            <a:r>
              <a:rPr lang="en-US" sz="5400">
                <a:latin typeface="Courgette"/>
                <a:ea typeface="Courgette"/>
                <a:cs typeface="Courgette"/>
                <a:sym typeface="Courgette"/>
              </a:rPr>
              <a:t>THE END </a:t>
            </a:r>
            <a:r>
              <a:rPr lang="en-US" sz="5400">
                <a:latin typeface="Algerian"/>
                <a:ea typeface="Algerian"/>
                <a:cs typeface="Algerian"/>
                <a:sym typeface="Algerian"/>
              </a:rPr>
              <a:t>☺</a:t>
            </a:r>
            <a:endParaRPr sz="5400"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64" name="Google Shape;164;p8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von">
  <a:themeElements>
    <a:clrScheme name="Savon">
      <a:dk1>
        <a:srgbClr val="000000"/>
      </a:dk1>
      <a:lt1>
        <a:srgbClr val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2024-01-16T16:22:07Z</dcterms:created>
  <dc:creator>Usuario</dc:creator>
</cp:coreProperties>
</file>