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embeddedFontLst>
    <p:embeddedFont>
      <p:font typeface="Corbel"/>
      <p:regular r:id="rId11"/>
      <p:bold r:id="rId12"/>
      <p:italic r:id="rId13"/>
      <p:boldItalic r:id="rId14"/>
    </p:embeddedFont>
    <p:embeddedFont>
      <p:font typeface="Libre Baskerville"/>
      <p:regular r:id="rId15"/>
      <p:bold r:id="rId16"/>
      <p: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8" roundtripDataSignature="AMtx7mjxtqHy0bWrLeT8rBCYVc5fwerI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56BAD60-3857-4823-A968-2910FDE44EBE}">
  <a:tblStyle styleId="{D56BAD60-3857-4823-A968-2910FDE44EBE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orbel-regular.fntdata"/><Relationship Id="rId10" Type="http://schemas.openxmlformats.org/officeDocument/2006/relationships/slide" Target="slides/slide5.xml"/><Relationship Id="rId13" Type="http://schemas.openxmlformats.org/officeDocument/2006/relationships/font" Target="fonts/Corbel-italic.fntdata"/><Relationship Id="rId12" Type="http://schemas.openxmlformats.org/officeDocument/2006/relationships/font" Target="fonts/Corbel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ibreBaskerville-regular.fntdata"/><Relationship Id="rId14" Type="http://schemas.openxmlformats.org/officeDocument/2006/relationships/font" Target="fonts/Corbel-boldItalic.fntdata"/><Relationship Id="rId17" Type="http://schemas.openxmlformats.org/officeDocument/2006/relationships/font" Target="fonts/LibreBaskerville-italic.fntdata"/><Relationship Id="rId16" Type="http://schemas.openxmlformats.org/officeDocument/2006/relationships/font" Target="fonts/LibreBaskervill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C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5" name="Google Shape;115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46" name="Google Shape;146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7" name="Google Shape;167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2" name="Google Shape;2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medicalnewstoday.com/articles/248002.php" TargetMode="External"/><Relationship Id="rId4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medicalnewstoday.com/articles/73936.php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9" name="Google Shape;89;p1"/>
          <p:cNvGrpSpPr/>
          <p:nvPr/>
        </p:nvGrpSpPr>
        <p:grpSpPr>
          <a:xfrm>
            <a:off x="3743327" y="-4763"/>
            <a:ext cx="3761187" cy="6862763"/>
            <a:chOff x="2928938" y="-4763"/>
            <a:chExt cx="5014912" cy="6862763"/>
          </a:xfrm>
        </p:grpSpPr>
        <p:sp>
          <p:nvSpPr>
            <p:cNvPr id="90" name="Google Shape;90;p1"/>
            <p:cNvSpPr/>
            <p:nvPr/>
          </p:nvSpPr>
          <p:spPr>
            <a:xfrm>
              <a:off x="3367088" y="-4763"/>
              <a:ext cx="1063625" cy="2782888"/>
            </a:xfrm>
            <a:custGeom>
              <a:rect b="b" l="l" r="r" t="t"/>
              <a:pathLst>
                <a:path extrusionOk="0" h="1753" w="670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1" name="Google Shape;91;p1"/>
            <p:cNvSpPr/>
            <p:nvPr/>
          </p:nvSpPr>
          <p:spPr>
            <a:xfrm>
              <a:off x="2928938" y="-4763"/>
              <a:ext cx="1035050" cy="2673350"/>
            </a:xfrm>
            <a:custGeom>
              <a:rect b="b" l="l" r="r" t="t"/>
              <a:pathLst>
                <a:path extrusionOk="0" h="1684" w="652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92" name="Google Shape;92;p1"/>
            <p:cNvSpPr/>
            <p:nvPr/>
          </p:nvSpPr>
          <p:spPr>
            <a:xfrm>
              <a:off x="2928938" y="2582862"/>
              <a:ext cx="2693987" cy="4275138"/>
            </a:xfrm>
            <a:custGeom>
              <a:rect b="b" l="l" r="r" t="t"/>
              <a:pathLst>
                <a:path extrusionOk="0" h="2693" w="1697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93" name="Google Shape;93;p1"/>
            <p:cNvSpPr/>
            <p:nvPr/>
          </p:nvSpPr>
          <p:spPr>
            <a:xfrm>
              <a:off x="3371850" y="2692400"/>
              <a:ext cx="3332162" cy="4165600"/>
            </a:xfrm>
            <a:custGeom>
              <a:rect b="b" l="l" r="r" t="t"/>
              <a:pathLst>
                <a:path extrusionOk="0" h="2624" w="2099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rgbClr val="0B5982"/>
            </a:solidFill>
            <a:ln>
              <a:noFill/>
            </a:ln>
          </p:spPr>
        </p:sp>
        <p:sp>
          <p:nvSpPr>
            <p:cNvPr id="94" name="Google Shape;94;p1"/>
            <p:cNvSpPr/>
            <p:nvPr/>
          </p:nvSpPr>
          <p:spPr>
            <a:xfrm>
              <a:off x="3367088" y="2687637"/>
              <a:ext cx="4576762" cy="4170363"/>
            </a:xfrm>
            <a:custGeom>
              <a:rect b="b" l="l" r="r" t="t"/>
              <a:pathLst>
                <a:path extrusionOk="0" h="2627" w="2883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86C3"/>
            </a:solidFill>
            <a:ln>
              <a:noFill/>
            </a:ln>
          </p:spPr>
        </p:sp>
        <p:sp>
          <p:nvSpPr>
            <p:cNvPr id="95" name="Google Shape;95;p1"/>
            <p:cNvSpPr/>
            <p:nvPr/>
          </p:nvSpPr>
          <p:spPr>
            <a:xfrm>
              <a:off x="2928938" y="2578100"/>
              <a:ext cx="3584575" cy="4279900"/>
            </a:xfrm>
            <a:custGeom>
              <a:rect b="b" l="l" r="r" t="t"/>
              <a:pathLst>
                <a:path extrusionOk="0" h="2696" w="2258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</p:sp>
      </p:grpSp>
      <p:sp>
        <p:nvSpPr>
          <p:cNvPr id="96" name="Google Shape;96;p1"/>
          <p:cNvSpPr txBox="1"/>
          <p:nvPr>
            <p:ph idx="4294967295" type="ctrTitle"/>
          </p:nvPr>
        </p:nvSpPr>
        <p:spPr>
          <a:xfrm>
            <a:off x="4761186" y="1628775"/>
            <a:ext cx="5906814" cy="23669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2647"/>
              <a:buFont typeface="Libre Baskerville"/>
              <a:buNone/>
            </a:pPr>
            <a:r>
              <a:rPr b="0" i="0" lang="es-CL" sz="4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SIGNS AND SYMPTOMS</a:t>
            </a:r>
            <a:br>
              <a:rPr b="0" i="0" lang="es-CL" sz="3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oat hanger icon silhouette set" id="97" name="Google Shape;97;p1"/>
          <p:cNvPicPr preferRelativeResize="0"/>
          <p:nvPr/>
        </p:nvPicPr>
        <p:blipFill rotWithShape="1">
          <a:blip r:embed="rId4">
            <a:alphaModFix/>
          </a:blip>
          <a:srcRect b="4868" l="27882" r="15434" t="0"/>
          <a:stretch/>
        </p:blipFill>
        <p:spPr>
          <a:xfrm>
            <a:off x="1524021" y="10"/>
            <a:ext cx="4086205" cy="6857990"/>
          </a:xfrm>
          <a:custGeom>
            <a:rect b="b" l="l" r="r" t="t"/>
            <a:pathLst>
              <a:path extrusionOk="0" h="6858000" w="5448300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5448300" y="6853767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oogle Shape;102;p2"/>
          <p:cNvGrpSpPr/>
          <p:nvPr/>
        </p:nvGrpSpPr>
        <p:grpSpPr>
          <a:xfrm>
            <a:off x="1637110" y="1"/>
            <a:ext cx="1827609" cy="6858001"/>
            <a:chOff x="1320800" y="0"/>
            <a:chExt cx="2436813" cy="6858001"/>
          </a:xfrm>
        </p:grpSpPr>
        <p:sp>
          <p:nvSpPr>
            <p:cNvPr id="103" name="Google Shape;103;p2"/>
            <p:cNvSpPr/>
            <p:nvPr/>
          </p:nvSpPr>
          <p:spPr>
            <a:xfrm>
              <a:off x="1627188" y="0"/>
              <a:ext cx="1122363" cy="5329238"/>
            </a:xfrm>
            <a:custGeom>
              <a:rect b="b" l="l" r="r" t="t"/>
              <a:pathLst>
                <a:path extrusionOk="0" h="3357" w="70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04" name="Google Shape;104;p2"/>
            <p:cNvSpPr/>
            <p:nvPr/>
          </p:nvSpPr>
          <p:spPr>
            <a:xfrm>
              <a:off x="1320800" y="0"/>
              <a:ext cx="1117600" cy="5276850"/>
            </a:xfrm>
            <a:custGeom>
              <a:rect b="b" l="l" r="r" t="t"/>
              <a:pathLst>
                <a:path extrusionOk="0" h="3324" w="70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05" name="Google Shape;105;p2"/>
            <p:cNvSpPr/>
            <p:nvPr/>
          </p:nvSpPr>
          <p:spPr>
            <a:xfrm>
              <a:off x="1320800" y="5238750"/>
              <a:ext cx="1228725" cy="1619250"/>
            </a:xfrm>
            <a:custGeom>
              <a:rect b="b" l="l" r="r" t="t"/>
              <a:pathLst>
                <a:path extrusionOk="0" h="1020" w="774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06" name="Google Shape;106;p2"/>
            <p:cNvSpPr/>
            <p:nvPr/>
          </p:nvSpPr>
          <p:spPr>
            <a:xfrm>
              <a:off x="1627188" y="5291138"/>
              <a:ext cx="1495425" cy="1566863"/>
            </a:xfrm>
            <a:custGeom>
              <a:rect b="b" l="l" r="r" t="t"/>
              <a:pathLst>
                <a:path extrusionOk="0" h="987" w="942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5982"/>
            </a:solidFill>
            <a:ln>
              <a:noFill/>
            </a:ln>
          </p:spPr>
        </p:sp>
        <p:sp>
          <p:nvSpPr>
            <p:cNvPr id="107" name="Google Shape;107;p2"/>
            <p:cNvSpPr/>
            <p:nvPr/>
          </p:nvSpPr>
          <p:spPr>
            <a:xfrm>
              <a:off x="1627188" y="5286375"/>
              <a:ext cx="2130425" cy="1571625"/>
            </a:xfrm>
            <a:custGeom>
              <a:rect b="b" l="l" r="r" t="t"/>
              <a:pathLst>
                <a:path extrusionOk="0" h="990" w="1342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1186C3"/>
            </a:solidFill>
            <a:ln>
              <a:noFill/>
            </a:ln>
          </p:spPr>
        </p:sp>
        <p:sp>
          <p:nvSpPr>
            <p:cNvPr id="108" name="Google Shape;108;p2"/>
            <p:cNvSpPr/>
            <p:nvPr/>
          </p:nvSpPr>
          <p:spPr>
            <a:xfrm>
              <a:off x="1320800" y="5238750"/>
              <a:ext cx="1695450" cy="1619250"/>
            </a:xfrm>
            <a:custGeom>
              <a:rect b="b" l="l" r="r" t="t"/>
              <a:pathLst>
                <a:path extrusionOk="0" h="1020" w="1068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</p:sp>
      </p:grpSp>
      <p:sp>
        <p:nvSpPr>
          <p:cNvPr id="109" name="Google Shape;109;p2"/>
          <p:cNvSpPr txBox="1"/>
          <p:nvPr>
            <p:ph type="ctrTitle"/>
          </p:nvPr>
        </p:nvSpPr>
        <p:spPr>
          <a:xfrm>
            <a:off x="3314577" y="1166225"/>
            <a:ext cx="5150700" cy="150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2382"/>
              <a:buFont typeface="Calibri"/>
              <a:buNone/>
            </a:pPr>
            <a:r>
              <a:rPr b="1" lang="es-CL" sz="3822"/>
              <a:t>Signs and Symptoms</a:t>
            </a:r>
            <a:br>
              <a:rPr lang="es-CL" sz="2100"/>
            </a:br>
            <a:endParaRPr sz="2100"/>
          </a:p>
        </p:txBody>
      </p:sp>
      <p:sp>
        <p:nvSpPr>
          <p:cNvPr id="110" name="Google Shape;110;p2"/>
          <p:cNvSpPr/>
          <p:nvPr/>
        </p:nvSpPr>
        <p:spPr>
          <a:xfrm>
            <a:off x="3586140" y="2192548"/>
            <a:ext cx="7075849" cy="4584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4406" lvl="0" marL="0" marR="0" rtl="0" algn="l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rgbClr val="1186C3"/>
              </a:buClr>
              <a:buSzPts val="3219"/>
              <a:buFont typeface="Arial"/>
              <a:buChar char="•"/>
            </a:pPr>
            <a:r>
              <a:rPr b="0" i="0" lang="es-CL" sz="222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medicine </a:t>
            </a:r>
            <a:r>
              <a:rPr b="1" i="0" lang="es-CL" sz="222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symptom is generally subjective while a sign is objective</a:t>
            </a:r>
            <a:r>
              <a:rPr b="0" i="0" lang="es-CL" sz="222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Any objective evidence of a disease, such as blood in the stool, a skin rash, is a sign - it can be recognized by the doctor, nurse, family members and the patient. However, a </a:t>
            </a:r>
            <a:r>
              <a:rPr b="0" i="0" lang="es-CL" sz="22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stomach ache</a:t>
            </a:r>
            <a:r>
              <a:rPr b="0" i="0" lang="es-CL" sz="222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lower-back pain, </a:t>
            </a:r>
            <a:r>
              <a:rPr b="0" i="0" lang="es-CL" sz="222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fatigue</a:t>
            </a:r>
            <a:r>
              <a:rPr b="0" i="0" lang="es-CL" sz="222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for example, can only be detected or sensed by the patient - others only know about it if the patient tells them. Who notices it defines whether it is a sign or a symptom.</a:t>
            </a:r>
            <a:endParaRPr b="0" i="0" sz="222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44"/>
              </a:spcBef>
              <a:spcAft>
                <a:spcPts val="0"/>
              </a:spcAft>
              <a:buNone/>
            </a:pPr>
            <a:r>
              <a:t/>
            </a:r>
            <a:endParaRPr b="0" i="0" sz="222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4406" lvl="0" marL="0" marR="0" rtl="0" algn="l">
              <a:lnSpc>
                <a:spcPct val="90000"/>
              </a:lnSpc>
              <a:spcBef>
                <a:spcPts val="1044"/>
              </a:spcBef>
              <a:spcAft>
                <a:spcPts val="600"/>
              </a:spcAft>
              <a:buClr>
                <a:srgbClr val="1186C3"/>
              </a:buClr>
              <a:buSzPts val="3219"/>
              <a:buFont typeface="Arial"/>
              <a:buChar char="•"/>
            </a:pPr>
            <a:r>
              <a:rPr b="0" i="0" lang="es-CL" sz="222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Many say it is not necessarily the nature of the sign or symptom, but rather who observers it that defines it.</a:t>
            </a:r>
            <a:r>
              <a:rPr b="0" i="0" lang="es-CL" sz="222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Corbel"/>
                <a:ea typeface="Corbel"/>
                <a:cs typeface="Corbel"/>
                <a:sym typeface="Corbel"/>
              </a:rPr>
              <a:t> </a:t>
            </a:r>
            <a:br>
              <a:rPr b="0" i="0" lang="es-CL" sz="925" u="none" cap="none" strike="noStrike">
                <a:solidFill>
                  <a:srgbClr val="000000"/>
                </a:solidFill>
                <a:highlight>
                  <a:srgbClr val="FFFF00"/>
                </a:highlight>
                <a:latin typeface="Corbel"/>
                <a:ea typeface="Corbel"/>
                <a:cs typeface="Corbel"/>
                <a:sym typeface="Corbel"/>
              </a:rPr>
            </a:br>
            <a:endParaRPr b="0" i="0" sz="925" u="none" cap="none" strike="noStrike">
              <a:solidFill>
                <a:schemeClr val="dk1"/>
              </a:solidFill>
              <a:highlight>
                <a:srgbClr val="FFFF00"/>
              </a:highlight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descr="Estetoscopio" id="111" name="Google Shape;111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400850" y="212875"/>
            <a:ext cx="1994100" cy="1675200"/>
          </a:xfrm>
          <a:prstGeom prst="roundRect">
            <a:avLst>
              <a:gd fmla="val 4380" name="adj"/>
            </a:avLst>
          </a:prstGeom>
          <a:noFill/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oogle Shape;117;p3"/>
          <p:cNvGrpSpPr/>
          <p:nvPr/>
        </p:nvGrpSpPr>
        <p:grpSpPr>
          <a:xfrm>
            <a:off x="2365365" y="1038166"/>
            <a:ext cx="8172726" cy="5509284"/>
            <a:chOff x="0" y="0"/>
            <a:chExt cx="8172726" cy="5509284"/>
          </a:xfrm>
        </p:grpSpPr>
        <p:cxnSp>
          <p:nvCxnSpPr>
            <p:cNvPr id="118" name="Google Shape;118;p3"/>
            <p:cNvCxnSpPr/>
            <p:nvPr/>
          </p:nvCxnSpPr>
          <p:spPr>
            <a:xfrm>
              <a:off x="0" y="0"/>
              <a:ext cx="8051831" cy="0"/>
            </a:xfrm>
            <a:prstGeom prst="straightConnector1">
              <a:avLst/>
            </a:prstGeom>
            <a:solidFill>
              <a:srgbClr val="2FACEA"/>
            </a:solidFill>
            <a:ln cap="rnd" cmpd="sng" w="15875">
              <a:solidFill>
                <a:srgbClr val="2FACEA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19" name="Google Shape;119;p3"/>
            <p:cNvSpPr/>
            <p:nvPr/>
          </p:nvSpPr>
          <p:spPr>
            <a:xfrm>
              <a:off x="0" y="0"/>
              <a:ext cx="1610366" cy="4779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3"/>
            <p:cNvSpPr txBox="1"/>
            <p:nvPr/>
          </p:nvSpPr>
          <p:spPr>
            <a:xfrm>
              <a:off x="0" y="0"/>
              <a:ext cx="1610366" cy="4779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06675" lIns="106675" spcFirstLastPara="1" rIns="106675" wrap="square" tIns="1066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For </a:t>
              </a:r>
              <a:r>
                <a:rPr lang="es-CL" sz="2800">
                  <a:solidFill>
                    <a:srgbClr val="000000"/>
                  </a:solidFill>
                  <a:latin typeface="Corbel"/>
                  <a:ea typeface="Corbel"/>
                  <a:cs typeface="Corbel"/>
                  <a:sym typeface="Corbel"/>
                </a:rPr>
                <a:t>example</a:t>
              </a:r>
              <a:r>
                <a:rPr lang="es-CL" sz="2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:</a:t>
              </a:r>
              <a:endParaRPr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1731143" y="32265"/>
              <a:ext cx="3099954" cy="6453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3"/>
            <p:cNvSpPr txBox="1"/>
            <p:nvPr/>
          </p:nvSpPr>
          <p:spPr>
            <a:xfrm>
              <a:off x="1731128" y="32259"/>
              <a:ext cx="5856300" cy="6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1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·</a:t>
              </a:r>
              <a:r>
                <a:rPr lang="es-CL" sz="2100">
                  <a:solidFill>
                    <a:srgbClr val="000000"/>
                  </a:solidFill>
                  <a:latin typeface="Corbel"/>
                  <a:ea typeface="Corbel"/>
                  <a:cs typeface="Corbel"/>
                  <a:sym typeface="Corbel"/>
                </a:rPr>
                <a:t>        </a:t>
              </a:r>
              <a:r>
                <a:rPr lang="es-CL" sz="21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A rash - this could be a sign, symptom, or both.</a:t>
              </a:r>
              <a:endParaRPr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3" name="Google Shape;123;p3"/>
            <p:cNvCxnSpPr/>
            <p:nvPr/>
          </p:nvCxnSpPr>
          <p:spPr>
            <a:xfrm>
              <a:off x="1610366" y="677577"/>
              <a:ext cx="6441464" cy="0"/>
            </a:xfrm>
            <a:prstGeom prst="straightConnector1">
              <a:avLst/>
            </a:prstGeom>
            <a:solidFill>
              <a:srgbClr val="2FACEA"/>
            </a:solidFill>
            <a:ln cap="rnd" cmpd="sng" w="15875">
              <a:solidFill>
                <a:srgbClr val="BCDAF5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24" name="Google Shape;124;p3"/>
            <p:cNvSpPr/>
            <p:nvPr/>
          </p:nvSpPr>
          <p:spPr>
            <a:xfrm>
              <a:off x="1731143" y="709842"/>
              <a:ext cx="3099954" cy="6453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3"/>
            <p:cNvSpPr txBox="1"/>
            <p:nvPr/>
          </p:nvSpPr>
          <p:spPr>
            <a:xfrm>
              <a:off x="1731127" y="709834"/>
              <a:ext cx="6143700" cy="6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2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·</a:t>
              </a:r>
              <a:r>
                <a:rPr lang="es-CL" sz="2200">
                  <a:solidFill>
                    <a:srgbClr val="000000"/>
                  </a:solidFill>
                  <a:latin typeface="Corbel"/>
                  <a:ea typeface="Corbel"/>
                  <a:cs typeface="Corbel"/>
                  <a:sym typeface="Corbel"/>
                </a:rPr>
                <a:t>        </a:t>
              </a:r>
              <a:r>
                <a:rPr lang="es-CL" sz="22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If the patient notices the rash it is a symptom.</a:t>
              </a:r>
              <a:endParaRPr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6" name="Google Shape;126;p3"/>
            <p:cNvCxnSpPr/>
            <p:nvPr/>
          </p:nvCxnSpPr>
          <p:spPr>
            <a:xfrm>
              <a:off x="1610366" y="1355154"/>
              <a:ext cx="6441464" cy="0"/>
            </a:xfrm>
            <a:prstGeom prst="straightConnector1">
              <a:avLst/>
            </a:prstGeom>
            <a:solidFill>
              <a:srgbClr val="2FACEA"/>
            </a:solidFill>
            <a:ln cap="rnd" cmpd="sng" w="15875">
              <a:solidFill>
                <a:srgbClr val="BCDAF5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27" name="Google Shape;127;p3"/>
            <p:cNvSpPr/>
            <p:nvPr/>
          </p:nvSpPr>
          <p:spPr>
            <a:xfrm>
              <a:off x="1731143" y="1387419"/>
              <a:ext cx="3099954" cy="6453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3"/>
            <p:cNvSpPr txBox="1"/>
            <p:nvPr/>
          </p:nvSpPr>
          <p:spPr>
            <a:xfrm>
              <a:off x="1731127" y="1387409"/>
              <a:ext cx="6067200" cy="6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1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·</a:t>
              </a:r>
              <a:r>
                <a:rPr lang="es-CL" sz="2100">
                  <a:solidFill>
                    <a:srgbClr val="000000"/>
                  </a:solidFill>
                  <a:latin typeface="Corbel"/>
                  <a:ea typeface="Corbel"/>
                  <a:cs typeface="Corbel"/>
                  <a:sym typeface="Corbel"/>
                </a:rPr>
                <a:t>        </a:t>
              </a:r>
              <a:r>
                <a:rPr lang="es-CL" sz="21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If the doctor, nurse or anyone else (but not the patient) notices the rash it is a sign.</a:t>
              </a:r>
              <a:endParaRPr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9" name="Google Shape;129;p3"/>
            <p:cNvCxnSpPr/>
            <p:nvPr/>
          </p:nvCxnSpPr>
          <p:spPr>
            <a:xfrm>
              <a:off x="1610366" y="2032731"/>
              <a:ext cx="6441464" cy="0"/>
            </a:xfrm>
            <a:prstGeom prst="straightConnector1">
              <a:avLst/>
            </a:prstGeom>
            <a:solidFill>
              <a:srgbClr val="2FACEA"/>
            </a:solidFill>
            <a:ln cap="rnd" cmpd="sng" w="15875">
              <a:solidFill>
                <a:srgbClr val="BCDAF5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0" name="Google Shape;130;p3"/>
            <p:cNvSpPr/>
            <p:nvPr/>
          </p:nvSpPr>
          <p:spPr>
            <a:xfrm>
              <a:off x="1731143" y="2064997"/>
              <a:ext cx="3099954" cy="6453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3"/>
            <p:cNvSpPr txBox="1"/>
            <p:nvPr/>
          </p:nvSpPr>
          <p:spPr>
            <a:xfrm>
              <a:off x="1731128" y="2065009"/>
              <a:ext cx="5952000" cy="6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1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·</a:t>
              </a:r>
              <a:r>
                <a:rPr lang="es-CL" sz="2100">
                  <a:solidFill>
                    <a:srgbClr val="000000"/>
                  </a:solidFill>
                  <a:latin typeface="Corbel"/>
                  <a:ea typeface="Corbel"/>
                  <a:cs typeface="Corbel"/>
                  <a:sym typeface="Corbel"/>
                </a:rPr>
                <a:t>        </a:t>
              </a:r>
              <a:r>
                <a:rPr lang="es-CL" sz="21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If both the patient and doctor notice the rash it is both a sign and a symptom.</a:t>
              </a:r>
              <a:endParaRPr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32" name="Google Shape;132;p3"/>
            <p:cNvCxnSpPr/>
            <p:nvPr/>
          </p:nvCxnSpPr>
          <p:spPr>
            <a:xfrm>
              <a:off x="1610366" y="2710308"/>
              <a:ext cx="6441464" cy="0"/>
            </a:xfrm>
            <a:prstGeom prst="straightConnector1">
              <a:avLst/>
            </a:prstGeom>
            <a:solidFill>
              <a:srgbClr val="2FACEA"/>
            </a:solidFill>
            <a:ln cap="rnd" cmpd="sng" w="15875">
              <a:solidFill>
                <a:srgbClr val="BCDAF5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3" name="Google Shape;133;p3"/>
            <p:cNvSpPr/>
            <p:nvPr/>
          </p:nvSpPr>
          <p:spPr>
            <a:xfrm>
              <a:off x="1731143" y="2742574"/>
              <a:ext cx="3099954" cy="6453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3"/>
            <p:cNvSpPr txBox="1"/>
            <p:nvPr/>
          </p:nvSpPr>
          <p:spPr>
            <a:xfrm>
              <a:off x="1731126" y="2742584"/>
              <a:ext cx="6441600" cy="6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1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·</a:t>
              </a:r>
              <a:r>
                <a:rPr lang="es-CL" sz="2100">
                  <a:solidFill>
                    <a:srgbClr val="000000"/>
                  </a:solidFill>
                  <a:latin typeface="Corbel"/>
                  <a:ea typeface="Corbel"/>
                  <a:cs typeface="Corbel"/>
                  <a:sym typeface="Corbel"/>
                </a:rPr>
                <a:t>        </a:t>
              </a:r>
              <a:r>
                <a:rPr lang="es-CL" sz="21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Light</a:t>
              </a:r>
              <a:r>
                <a:rPr lang="es-CL" sz="2100" u="sng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hlinkClick r:id="rId3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 headache</a:t>
              </a:r>
              <a:r>
                <a:rPr lang="es-CL" sz="21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- this can only be a symptom.</a:t>
              </a:r>
              <a:endParaRPr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35" name="Google Shape;135;p3"/>
            <p:cNvCxnSpPr/>
            <p:nvPr/>
          </p:nvCxnSpPr>
          <p:spPr>
            <a:xfrm>
              <a:off x="1610366" y="3387885"/>
              <a:ext cx="6441464" cy="0"/>
            </a:xfrm>
            <a:prstGeom prst="straightConnector1">
              <a:avLst/>
            </a:prstGeom>
            <a:solidFill>
              <a:srgbClr val="2FACEA"/>
            </a:solidFill>
            <a:ln cap="rnd" cmpd="sng" w="15875">
              <a:solidFill>
                <a:srgbClr val="BCDAF5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6" name="Google Shape;136;p3"/>
            <p:cNvSpPr/>
            <p:nvPr/>
          </p:nvSpPr>
          <p:spPr>
            <a:xfrm>
              <a:off x="1731143" y="3420151"/>
              <a:ext cx="3099954" cy="6453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3"/>
            <p:cNvSpPr txBox="1"/>
            <p:nvPr/>
          </p:nvSpPr>
          <p:spPr>
            <a:xfrm>
              <a:off x="1731127" y="3420159"/>
              <a:ext cx="6143700" cy="6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1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·</a:t>
              </a:r>
              <a:r>
                <a:rPr lang="es-CL" sz="2100">
                  <a:solidFill>
                    <a:srgbClr val="000000"/>
                  </a:solidFill>
                  <a:latin typeface="Corbel"/>
                  <a:ea typeface="Corbel"/>
                  <a:cs typeface="Corbel"/>
                  <a:sym typeface="Corbel"/>
                </a:rPr>
                <a:t>        </a:t>
              </a:r>
              <a:r>
                <a:rPr lang="es-CL" sz="21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A light headache can only be a symptom because it is only ever detected by the patient.</a:t>
              </a:r>
              <a:endParaRPr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38" name="Google Shape;138;p3"/>
            <p:cNvCxnSpPr/>
            <p:nvPr/>
          </p:nvCxnSpPr>
          <p:spPr>
            <a:xfrm>
              <a:off x="1610366" y="4065462"/>
              <a:ext cx="6441464" cy="0"/>
            </a:xfrm>
            <a:prstGeom prst="straightConnector1">
              <a:avLst/>
            </a:prstGeom>
            <a:solidFill>
              <a:srgbClr val="2FACEA"/>
            </a:solidFill>
            <a:ln cap="rnd" cmpd="sng" w="15875">
              <a:solidFill>
                <a:srgbClr val="BCDAF5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9" name="Google Shape;139;p3"/>
            <p:cNvSpPr/>
            <p:nvPr/>
          </p:nvSpPr>
          <p:spPr>
            <a:xfrm>
              <a:off x="1731143" y="4097728"/>
              <a:ext cx="3099954" cy="6453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3"/>
            <p:cNvSpPr txBox="1"/>
            <p:nvPr/>
          </p:nvSpPr>
          <p:spPr>
            <a:xfrm>
              <a:off x="1731128" y="4097734"/>
              <a:ext cx="5952000" cy="6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1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·</a:t>
              </a:r>
              <a:r>
                <a:rPr lang="es-CL" sz="2100">
                  <a:solidFill>
                    <a:srgbClr val="000000"/>
                  </a:solidFill>
                  <a:latin typeface="Corbel"/>
                  <a:ea typeface="Corbel"/>
                  <a:cs typeface="Corbel"/>
                  <a:sym typeface="Corbel"/>
                </a:rPr>
                <a:t>        </a:t>
              </a:r>
              <a:r>
                <a:rPr lang="es-CL" sz="21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High blood sugar - this can only be a sign</a:t>
              </a:r>
              <a:endParaRPr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4951876" y="4097728"/>
              <a:ext cx="3099954" cy="6453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3"/>
            <p:cNvSpPr txBox="1"/>
            <p:nvPr/>
          </p:nvSpPr>
          <p:spPr>
            <a:xfrm>
              <a:off x="1610369" y="4863984"/>
              <a:ext cx="6264600" cy="6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1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High blood sugar can only be a sign because the patient cannot detect it; it can only be measured in a medical laboratory.</a:t>
              </a:r>
              <a:r>
                <a:rPr lang="es-CL" sz="2100">
                  <a:solidFill>
                    <a:srgbClr val="000000"/>
                  </a:solidFill>
                  <a:latin typeface="Corbel"/>
                  <a:ea typeface="Corbel"/>
                  <a:cs typeface="Corbel"/>
                  <a:sym typeface="Corbel"/>
                </a:rPr>
                <a:t> </a:t>
              </a:r>
              <a:endParaRPr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43" name="Google Shape;143;p3"/>
            <p:cNvCxnSpPr/>
            <p:nvPr/>
          </p:nvCxnSpPr>
          <p:spPr>
            <a:xfrm>
              <a:off x="1610366" y="4743040"/>
              <a:ext cx="6441464" cy="0"/>
            </a:xfrm>
            <a:prstGeom prst="straightConnector1">
              <a:avLst/>
            </a:prstGeom>
            <a:solidFill>
              <a:srgbClr val="2FACEA"/>
            </a:solidFill>
            <a:ln cap="rnd" cmpd="sng" w="15875">
              <a:solidFill>
                <a:srgbClr val="BCDAF5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4"/>
          <p:cNvGrpSpPr/>
          <p:nvPr/>
        </p:nvGrpSpPr>
        <p:grpSpPr>
          <a:xfrm>
            <a:off x="1933577" y="-4763"/>
            <a:ext cx="3761187" cy="6862763"/>
            <a:chOff x="2928938" y="-4763"/>
            <a:chExt cx="5014912" cy="6862763"/>
          </a:xfrm>
        </p:grpSpPr>
        <p:sp>
          <p:nvSpPr>
            <p:cNvPr id="149" name="Google Shape;149;p4"/>
            <p:cNvSpPr/>
            <p:nvPr/>
          </p:nvSpPr>
          <p:spPr>
            <a:xfrm>
              <a:off x="3367088" y="-4763"/>
              <a:ext cx="1063625" cy="2782888"/>
            </a:xfrm>
            <a:custGeom>
              <a:rect b="b" l="l" r="r" t="t"/>
              <a:pathLst>
                <a:path extrusionOk="0" h="1753" w="670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0" name="Google Shape;150;p4"/>
            <p:cNvSpPr/>
            <p:nvPr/>
          </p:nvSpPr>
          <p:spPr>
            <a:xfrm>
              <a:off x="2928938" y="-4763"/>
              <a:ext cx="1035050" cy="2673350"/>
            </a:xfrm>
            <a:custGeom>
              <a:rect b="b" l="l" r="r" t="t"/>
              <a:pathLst>
                <a:path extrusionOk="0" h="1684" w="652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1" name="Google Shape;151;p4"/>
            <p:cNvSpPr/>
            <p:nvPr/>
          </p:nvSpPr>
          <p:spPr>
            <a:xfrm>
              <a:off x="2928938" y="2582862"/>
              <a:ext cx="2693987" cy="4275138"/>
            </a:xfrm>
            <a:custGeom>
              <a:rect b="b" l="l" r="r" t="t"/>
              <a:pathLst>
                <a:path extrusionOk="0" h="2693" w="1697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2" name="Google Shape;152;p4"/>
            <p:cNvSpPr/>
            <p:nvPr/>
          </p:nvSpPr>
          <p:spPr>
            <a:xfrm>
              <a:off x="3371850" y="2692400"/>
              <a:ext cx="3332162" cy="4165600"/>
            </a:xfrm>
            <a:custGeom>
              <a:rect b="b" l="l" r="r" t="t"/>
              <a:pathLst>
                <a:path extrusionOk="0" h="2624" w="2099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rgbClr val="0B5982"/>
            </a:solidFill>
            <a:ln>
              <a:noFill/>
            </a:ln>
          </p:spPr>
        </p:sp>
        <p:sp>
          <p:nvSpPr>
            <p:cNvPr id="153" name="Google Shape;153;p4"/>
            <p:cNvSpPr/>
            <p:nvPr/>
          </p:nvSpPr>
          <p:spPr>
            <a:xfrm>
              <a:off x="3367088" y="2687637"/>
              <a:ext cx="4576762" cy="4170363"/>
            </a:xfrm>
            <a:custGeom>
              <a:rect b="b" l="l" r="r" t="t"/>
              <a:pathLst>
                <a:path extrusionOk="0" h="2627" w="2883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86C3"/>
            </a:solidFill>
            <a:ln>
              <a:noFill/>
            </a:ln>
          </p:spPr>
        </p:sp>
        <p:sp>
          <p:nvSpPr>
            <p:cNvPr id="154" name="Google Shape;154;p4"/>
            <p:cNvSpPr/>
            <p:nvPr/>
          </p:nvSpPr>
          <p:spPr>
            <a:xfrm>
              <a:off x="2928938" y="2578100"/>
              <a:ext cx="3584575" cy="4279900"/>
            </a:xfrm>
            <a:custGeom>
              <a:rect b="b" l="l" r="r" t="t"/>
              <a:pathLst>
                <a:path extrusionOk="0" h="2696" w="2258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</p:sp>
      </p:grpSp>
      <p:sp>
        <p:nvSpPr>
          <p:cNvPr id="155" name="Google Shape;155;p4"/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6" name="Google Shape;156;p4"/>
          <p:cNvGrpSpPr/>
          <p:nvPr/>
        </p:nvGrpSpPr>
        <p:grpSpPr>
          <a:xfrm>
            <a:off x="3743327" y="-4763"/>
            <a:ext cx="3761187" cy="6862763"/>
            <a:chOff x="2928938" y="-4763"/>
            <a:chExt cx="5014912" cy="6862763"/>
          </a:xfrm>
        </p:grpSpPr>
        <p:sp>
          <p:nvSpPr>
            <p:cNvPr id="157" name="Google Shape;157;p4"/>
            <p:cNvSpPr/>
            <p:nvPr/>
          </p:nvSpPr>
          <p:spPr>
            <a:xfrm>
              <a:off x="3367088" y="-4763"/>
              <a:ext cx="1063625" cy="2782888"/>
            </a:xfrm>
            <a:custGeom>
              <a:rect b="b" l="l" r="r" t="t"/>
              <a:pathLst>
                <a:path extrusionOk="0" h="1753" w="670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8" name="Google Shape;158;p4"/>
            <p:cNvSpPr/>
            <p:nvPr/>
          </p:nvSpPr>
          <p:spPr>
            <a:xfrm>
              <a:off x="2928938" y="-4763"/>
              <a:ext cx="1035050" cy="2673350"/>
            </a:xfrm>
            <a:custGeom>
              <a:rect b="b" l="l" r="r" t="t"/>
              <a:pathLst>
                <a:path extrusionOk="0" h="1684" w="652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9" name="Google Shape;159;p4"/>
            <p:cNvSpPr/>
            <p:nvPr/>
          </p:nvSpPr>
          <p:spPr>
            <a:xfrm>
              <a:off x="2928938" y="2582862"/>
              <a:ext cx="2693987" cy="4275138"/>
            </a:xfrm>
            <a:custGeom>
              <a:rect b="b" l="l" r="r" t="t"/>
              <a:pathLst>
                <a:path extrusionOk="0" h="2693" w="1697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0" name="Google Shape;160;p4"/>
            <p:cNvSpPr/>
            <p:nvPr/>
          </p:nvSpPr>
          <p:spPr>
            <a:xfrm>
              <a:off x="3371850" y="2692400"/>
              <a:ext cx="3332162" cy="4165600"/>
            </a:xfrm>
            <a:custGeom>
              <a:rect b="b" l="l" r="r" t="t"/>
              <a:pathLst>
                <a:path extrusionOk="0" h="2624" w="2099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rgbClr val="0B5982"/>
            </a:solidFill>
            <a:ln>
              <a:noFill/>
            </a:ln>
          </p:spPr>
        </p:sp>
        <p:sp>
          <p:nvSpPr>
            <p:cNvPr id="161" name="Google Shape;161;p4"/>
            <p:cNvSpPr/>
            <p:nvPr/>
          </p:nvSpPr>
          <p:spPr>
            <a:xfrm>
              <a:off x="3367088" y="2687637"/>
              <a:ext cx="4576762" cy="4170363"/>
            </a:xfrm>
            <a:custGeom>
              <a:rect b="b" l="l" r="r" t="t"/>
              <a:pathLst>
                <a:path extrusionOk="0" h="2627" w="2883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86C3"/>
            </a:solidFill>
            <a:ln>
              <a:noFill/>
            </a:ln>
          </p:spPr>
        </p:sp>
        <p:sp>
          <p:nvSpPr>
            <p:cNvPr id="162" name="Google Shape;162;p4"/>
            <p:cNvSpPr/>
            <p:nvPr/>
          </p:nvSpPr>
          <p:spPr>
            <a:xfrm>
              <a:off x="2928938" y="2578100"/>
              <a:ext cx="3584575" cy="4279900"/>
            </a:xfrm>
            <a:custGeom>
              <a:rect b="b" l="l" r="r" t="t"/>
              <a:pathLst>
                <a:path extrusionOk="0" h="2696" w="2258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</p:sp>
      </p:grpSp>
      <p:sp>
        <p:nvSpPr>
          <p:cNvPr id="163" name="Google Shape;163;p4"/>
          <p:cNvSpPr txBox="1"/>
          <p:nvPr>
            <p:ph type="title"/>
          </p:nvPr>
        </p:nvSpPr>
        <p:spPr>
          <a:xfrm>
            <a:off x="5610224" y="1380069"/>
            <a:ext cx="4541042" cy="26161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-285750" lvl="2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CL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Write your own definition of signs and symptoms.</a:t>
            </a:r>
            <a:endParaRPr sz="24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2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________________________________________________________________________________________________________________________________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s-CL" sz="2400"/>
              <a:t>_________________________________________________________________________________________________________________________________________________________________</a:t>
            </a:r>
            <a:endParaRPr/>
          </a:p>
        </p:txBody>
      </p:sp>
      <p:pic>
        <p:nvPicPr>
          <p:cNvPr descr="Different coloured question marks" id="164" name="Google Shape;164;p4"/>
          <p:cNvPicPr preferRelativeResize="0"/>
          <p:nvPr/>
        </p:nvPicPr>
        <p:blipFill rotWithShape="1">
          <a:blip r:embed="rId4">
            <a:alphaModFix/>
          </a:blip>
          <a:srcRect b="9083" l="38717" r="30810" t="0"/>
          <a:stretch/>
        </p:blipFill>
        <p:spPr>
          <a:xfrm>
            <a:off x="1524021" y="10"/>
            <a:ext cx="4086205" cy="6857990"/>
          </a:xfrm>
          <a:custGeom>
            <a:rect b="b" l="l" r="r" t="t"/>
            <a:pathLst>
              <a:path extrusionOk="0" h="6858000" w="5448300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5448300" y="6853767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" name="Google Shape;169;p5"/>
          <p:cNvGrpSpPr/>
          <p:nvPr/>
        </p:nvGrpSpPr>
        <p:grpSpPr>
          <a:xfrm>
            <a:off x="1933577" y="-4763"/>
            <a:ext cx="3761187" cy="6862763"/>
            <a:chOff x="2928938" y="-4763"/>
            <a:chExt cx="5014912" cy="6862763"/>
          </a:xfrm>
        </p:grpSpPr>
        <p:sp>
          <p:nvSpPr>
            <p:cNvPr id="170" name="Google Shape;170;p5"/>
            <p:cNvSpPr/>
            <p:nvPr/>
          </p:nvSpPr>
          <p:spPr>
            <a:xfrm>
              <a:off x="3367088" y="-4763"/>
              <a:ext cx="1063625" cy="2782888"/>
            </a:xfrm>
            <a:custGeom>
              <a:rect b="b" l="l" r="r" t="t"/>
              <a:pathLst>
                <a:path extrusionOk="0" h="1753" w="670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71" name="Google Shape;171;p5"/>
            <p:cNvSpPr/>
            <p:nvPr/>
          </p:nvSpPr>
          <p:spPr>
            <a:xfrm>
              <a:off x="2928938" y="-4763"/>
              <a:ext cx="1035050" cy="2673350"/>
            </a:xfrm>
            <a:custGeom>
              <a:rect b="b" l="l" r="r" t="t"/>
              <a:pathLst>
                <a:path extrusionOk="0" h="1684" w="652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72" name="Google Shape;172;p5"/>
            <p:cNvSpPr/>
            <p:nvPr/>
          </p:nvSpPr>
          <p:spPr>
            <a:xfrm>
              <a:off x="2928938" y="2582862"/>
              <a:ext cx="2693987" cy="4275138"/>
            </a:xfrm>
            <a:custGeom>
              <a:rect b="b" l="l" r="r" t="t"/>
              <a:pathLst>
                <a:path extrusionOk="0" h="2693" w="1697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73" name="Google Shape;173;p5"/>
            <p:cNvSpPr/>
            <p:nvPr/>
          </p:nvSpPr>
          <p:spPr>
            <a:xfrm>
              <a:off x="3371850" y="2692400"/>
              <a:ext cx="3332162" cy="4165600"/>
            </a:xfrm>
            <a:custGeom>
              <a:rect b="b" l="l" r="r" t="t"/>
              <a:pathLst>
                <a:path extrusionOk="0" h="2624" w="2099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rgbClr val="0B5982"/>
            </a:solidFill>
            <a:ln>
              <a:noFill/>
            </a:ln>
          </p:spPr>
        </p:sp>
        <p:sp>
          <p:nvSpPr>
            <p:cNvPr id="174" name="Google Shape;174;p5"/>
            <p:cNvSpPr/>
            <p:nvPr/>
          </p:nvSpPr>
          <p:spPr>
            <a:xfrm>
              <a:off x="3367088" y="2687637"/>
              <a:ext cx="4576762" cy="4170363"/>
            </a:xfrm>
            <a:custGeom>
              <a:rect b="b" l="l" r="r" t="t"/>
              <a:pathLst>
                <a:path extrusionOk="0" h="2627" w="2883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86C3"/>
            </a:solidFill>
            <a:ln>
              <a:noFill/>
            </a:ln>
          </p:spPr>
        </p:sp>
        <p:sp>
          <p:nvSpPr>
            <p:cNvPr id="175" name="Google Shape;175;p5"/>
            <p:cNvSpPr/>
            <p:nvPr/>
          </p:nvSpPr>
          <p:spPr>
            <a:xfrm>
              <a:off x="2928938" y="2578100"/>
              <a:ext cx="3584575" cy="4279900"/>
            </a:xfrm>
            <a:custGeom>
              <a:rect b="b" l="l" r="r" t="t"/>
              <a:pathLst>
                <a:path extrusionOk="0" h="2696" w="2258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</p:sp>
      </p:grpSp>
      <p:grpSp>
        <p:nvGrpSpPr>
          <p:cNvPr id="176" name="Google Shape;176;p5"/>
          <p:cNvGrpSpPr/>
          <p:nvPr/>
        </p:nvGrpSpPr>
        <p:grpSpPr>
          <a:xfrm>
            <a:off x="3743327" y="-4763"/>
            <a:ext cx="3761187" cy="6862763"/>
            <a:chOff x="2928938" y="-4763"/>
            <a:chExt cx="5014912" cy="6862763"/>
          </a:xfrm>
        </p:grpSpPr>
        <p:sp>
          <p:nvSpPr>
            <p:cNvPr id="177" name="Google Shape;177;p5"/>
            <p:cNvSpPr/>
            <p:nvPr/>
          </p:nvSpPr>
          <p:spPr>
            <a:xfrm>
              <a:off x="3367088" y="-4763"/>
              <a:ext cx="1063625" cy="2782888"/>
            </a:xfrm>
            <a:custGeom>
              <a:rect b="b" l="l" r="r" t="t"/>
              <a:pathLst>
                <a:path extrusionOk="0" h="1753" w="670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78" name="Google Shape;178;p5"/>
            <p:cNvSpPr/>
            <p:nvPr/>
          </p:nvSpPr>
          <p:spPr>
            <a:xfrm>
              <a:off x="2928938" y="-4763"/>
              <a:ext cx="1035050" cy="2673350"/>
            </a:xfrm>
            <a:custGeom>
              <a:rect b="b" l="l" r="r" t="t"/>
              <a:pathLst>
                <a:path extrusionOk="0" h="1684" w="652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79" name="Google Shape;179;p5"/>
            <p:cNvSpPr/>
            <p:nvPr/>
          </p:nvSpPr>
          <p:spPr>
            <a:xfrm>
              <a:off x="2928938" y="2582862"/>
              <a:ext cx="2693987" cy="4275138"/>
            </a:xfrm>
            <a:custGeom>
              <a:rect b="b" l="l" r="r" t="t"/>
              <a:pathLst>
                <a:path extrusionOk="0" h="2693" w="1697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80" name="Google Shape;180;p5"/>
            <p:cNvSpPr/>
            <p:nvPr/>
          </p:nvSpPr>
          <p:spPr>
            <a:xfrm>
              <a:off x="3371850" y="2692400"/>
              <a:ext cx="3332162" cy="4165600"/>
            </a:xfrm>
            <a:custGeom>
              <a:rect b="b" l="l" r="r" t="t"/>
              <a:pathLst>
                <a:path extrusionOk="0" h="2624" w="2099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rgbClr val="0B5982"/>
            </a:solidFill>
            <a:ln>
              <a:noFill/>
            </a:ln>
          </p:spPr>
        </p:sp>
        <p:sp>
          <p:nvSpPr>
            <p:cNvPr id="181" name="Google Shape;181;p5"/>
            <p:cNvSpPr/>
            <p:nvPr/>
          </p:nvSpPr>
          <p:spPr>
            <a:xfrm>
              <a:off x="3367088" y="2687637"/>
              <a:ext cx="4576762" cy="4170363"/>
            </a:xfrm>
            <a:custGeom>
              <a:rect b="b" l="l" r="r" t="t"/>
              <a:pathLst>
                <a:path extrusionOk="0" h="2627" w="2883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86C3"/>
            </a:solidFill>
            <a:ln>
              <a:noFill/>
            </a:ln>
          </p:spPr>
        </p:sp>
        <p:sp>
          <p:nvSpPr>
            <p:cNvPr id="182" name="Google Shape;182;p5"/>
            <p:cNvSpPr/>
            <p:nvPr/>
          </p:nvSpPr>
          <p:spPr>
            <a:xfrm>
              <a:off x="2928938" y="2578100"/>
              <a:ext cx="3584575" cy="4279900"/>
            </a:xfrm>
            <a:custGeom>
              <a:rect b="b" l="l" r="r" t="t"/>
              <a:pathLst>
                <a:path extrusionOk="0" h="2696" w="2258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</p:sp>
      </p:grpSp>
      <p:sp>
        <p:nvSpPr>
          <p:cNvPr id="183" name="Google Shape;183;p5"/>
          <p:cNvSpPr txBox="1"/>
          <p:nvPr>
            <p:ph type="title"/>
          </p:nvPr>
        </p:nvSpPr>
        <p:spPr>
          <a:xfrm>
            <a:off x="5031575" y="525525"/>
            <a:ext cx="5205600" cy="3384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-285750" lvl="2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CL" sz="2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Write  four examples of SIGNS </a:t>
            </a:r>
            <a:br>
              <a:rPr b="1" lang="es-CL" sz="2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b="1" lang="es-CL" sz="2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          and SYMPTOMS</a:t>
            </a:r>
            <a:br>
              <a:rPr b="1" lang="es-CL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</a:br>
            <a:br>
              <a:rPr b="1" lang="es-CL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b="1" lang="es-CL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SIGNS                     SYMPTOMS</a:t>
            </a:r>
            <a:br>
              <a:rPr b="1" lang="es-CL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b="1" lang="es-CL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_____________</a:t>
            </a:r>
            <a:br>
              <a:rPr b="1" lang="es-CL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b="1" lang="es-CL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_____________</a:t>
            </a:r>
            <a:br>
              <a:rPr b="1" lang="es-CL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b="1" lang="es-CL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_____________</a:t>
            </a:r>
            <a:br>
              <a:rPr b="1" lang="es-CL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b="1" lang="es-CL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_____________</a:t>
            </a:r>
            <a:br>
              <a:rPr b="1" lang="es-CL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b="1" lang="es-CL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_____________</a:t>
            </a:r>
            <a:br>
              <a:rPr b="1" lang="es-CL" sz="24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</a:br>
            <a:endParaRPr sz="24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descr="Different coloured question marks" id="184" name="Google Shape;184;p5"/>
          <p:cNvPicPr preferRelativeResize="0"/>
          <p:nvPr/>
        </p:nvPicPr>
        <p:blipFill rotWithShape="1">
          <a:blip r:embed="rId3">
            <a:alphaModFix/>
          </a:blip>
          <a:srcRect b="9083" l="38717" r="30810" t="0"/>
          <a:stretch/>
        </p:blipFill>
        <p:spPr>
          <a:xfrm>
            <a:off x="1524021" y="10"/>
            <a:ext cx="4086205" cy="6857990"/>
          </a:xfrm>
          <a:custGeom>
            <a:rect b="b" l="l" r="r" t="t"/>
            <a:pathLst>
              <a:path extrusionOk="0" h="6858000" w="5448300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5448300" y="6853767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</p:pic>
      <p:graphicFrame>
        <p:nvGraphicFramePr>
          <p:cNvPr id="185" name="Google Shape;185;p5"/>
          <p:cNvGraphicFramePr/>
          <p:nvPr/>
        </p:nvGraphicFramePr>
        <p:xfrm>
          <a:off x="5031566" y="223934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{D56BAD60-3857-4823-A968-2910FDE44EBE}</a:tableStyleId>
              </a:tblPr>
              <a:tblGrid>
                <a:gridCol w="2576050"/>
                <a:gridCol w="2552400"/>
              </a:tblGrid>
              <a:tr h="14498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/>
                        <a:t>__________________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/>
                        <a:t>__________________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/>
                        <a:t>__________________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/>
                        <a:t>__________________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/>
                        <a:t>___________________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/>
                        <a:t>___________________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/>
                        <a:t>___________________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/>
                        <a:t>___________________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2024-03-27T18:30:14Z</dcterms:created>
  <dc:creator>Usuario</dc:creator>
</cp:coreProperties>
</file>