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dap7zVULcSiPNerhDXkNTSGa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1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0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uTB5I8V9Eog&amp;t=236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b="1" lang="es-CL" sz="4800">
                <a:latin typeface="Century Gothic"/>
                <a:ea typeface="Century Gothic"/>
                <a:cs typeface="Century Gothic"/>
                <a:sym typeface="Century Gothic"/>
              </a:rPr>
              <a:t>PAST SIMPLE AND PAST CONTINUOUS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>
            <p:ph idx="4294967295" type="body"/>
          </p:nvPr>
        </p:nvSpPr>
        <p:spPr>
          <a:xfrm>
            <a:off x="893619" y="579864"/>
            <a:ext cx="9620396" cy="5999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4400"/>
              <a:buChar char="🠶"/>
            </a:pPr>
            <a:r>
              <a:rPr b="1" lang="es-CL" sz="4400">
                <a:latin typeface="Federo"/>
                <a:ea typeface="Federo"/>
                <a:cs typeface="Federo"/>
                <a:sym typeface="Federo"/>
              </a:rPr>
              <a:t> There are two kinds of past tenses: </a:t>
            </a:r>
            <a:endParaRPr sz="4400"/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s-CL" sz="4400"/>
              <a:t>   </a:t>
            </a:r>
            <a:r>
              <a:rPr lang="es-CL" sz="4400">
                <a:latin typeface="Bookman Old Style"/>
                <a:ea typeface="Bookman Old Style"/>
                <a:cs typeface="Bookman Old Style"/>
                <a:sym typeface="Bookman Old Style"/>
              </a:rPr>
              <a:t>1.- The Simple Past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s-CL" sz="4400">
                <a:latin typeface="Bookman Old Style"/>
                <a:ea typeface="Bookman Old Style"/>
                <a:cs typeface="Bookman Old Style"/>
                <a:sym typeface="Bookman Old Style"/>
              </a:rPr>
              <a:t>  </a:t>
            </a:r>
            <a:endParaRPr/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lang="es-CL" sz="4400">
                <a:latin typeface="Bookman Old Style"/>
                <a:ea typeface="Bookman Old Style"/>
                <a:cs typeface="Bookman Old Style"/>
                <a:sym typeface="Bookman Old Style"/>
              </a:rPr>
              <a:t>	2.- The Past Continuous or    Progressive 				</a:t>
            </a:r>
            <a:endParaRPr/>
          </a:p>
          <a:p>
            <a:pPr indent="0" lvl="0" marL="114300" rtl="0" algn="l"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simple past | Simple past tense, Past tense, Past tense worksheet" id="175" name="Google Shape;1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6005" y="1462675"/>
            <a:ext cx="2848656" cy="220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n - Simple past tense with past continuous tense | Enseñar, Recetas" id="176" name="Google Shape;1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6005" y="4363422"/>
            <a:ext cx="2848656" cy="202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0" y="0"/>
            <a:ext cx="45719" cy="22859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96900" sx="90000" rotWithShape="0" algn="t" dir="7140000" dist="304800" sy="90000">
              <a:srgbClr val="000000">
                <a:alpha val="1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 txBox="1"/>
          <p:nvPr>
            <p:ph idx="1" type="body"/>
          </p:nvPr>
        </p:nvSpPr>
        <p:spPr>
          <a:xfrm>
            <a:off x="763192" y="313429"/>
            <a:ext cx="4645695" cy="6042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143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s-CL"/>
              <a:t>We use </a:t>
            </a:r>
            <a:r>
              <a:rPr b="1" lang="es-CL"/>
              <a:t>the past simple </a:t>
            </a:r>
            <a:r>
              <a:rPr lang="es-CL"/>
              <a:t>to talk about events, states or habits which finished at definite times in the past. </a:t>
            </a:r>
            <a:endParaRPr u="sng"/>
          </a:p>
          <a:p>
            <a:pPr indent="0" lvl="0" marL="1143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s-CL" u="sng">
                <a:solidFill>
                  <a:srgbClr val="0070C0"/>
                </a:solidFill>
              </a:rPr>
              <a:t>SIGNAL WORDS/EXPRESSIONS</a:t>
            </a:r>
            <a:endParaRPr b="1" u="sng">
              <a:solidFill>
                <a:srgbClr val="0070C0"/>
              </a:solidFill>
            </a:endParaRPr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D85C6"/>
              </a:buClr>
              <a:buSzPts val="2300"/>
              <a:buChar char="●"/>
            </a:pPr>
            <a:r>
              <a:rPr lang="es-CL" sz="2300">
                <a:solidFill>
                  <a:srgbClr val="0070C0"/>
                </a:solidFill>
              </a:rPr>
              <a:t>Yesterday, </a:t>
            </a:r>
            <a:r>
              <a:rPr b="1" lang="es-CL" sz="2300">
                <a:solidFill>
                  <a:srgbClr val="0070C0"/>
                </a:solidFill>
              </a:rPr>
              <a:t>last</a:t>
            </a:r>
            <a:r>
              <a:rPr lang="es-CL" sz="2300">
                <a:solidFill>
                  <a:srgbClr val="0070C0"/>
                </a:solidFill>
              </a:rPr>
              <a:t> week, a month </a:t>
            </a:r>
            <a:r>
              <a:rPr b="1" lang="es-CL" sz="2300">
                <a:solidFill>
                  <a:srgbClr val="0070C0"/>
                </a:solidFill>
              </a:rPr>
              <a:t>ago</a:t>
            </a:r>
            <a:r>
              <a:rPr lang="es-CL" sz="2300">
                <a:solidFill>
                  <a:srgbClr val="0070C0"/>
                </a:solidFill>
              </a:rPr>
              <a:t>, in 2002, the day before yesterday, then. </a:t>
            </a:r>
            <a:endParaRPr sz="2300">
              <a:solidFill>
                <a:srgbClr val="0070C0"/>
              </a:solidFill>
            </a:endParaRPr>
          </a:p>
          <a:p>
            <a:pPr indent="-121920" lvl="0" marL="274320" rtl="0" algn="l">
              <a:lnSpc>
                <a:spcPct val="90000"/>
              </a:lnSpc>
              <a:spcBef>
                <a:spcPts val="18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</a:pPr>
            <a:r>
              <a:rPr lang="es-CL"/>
              <a:t>Ex: She </a:t>
            </a:r>
            <a:r>
              <a:rPr b="1" lang="es-CL" u="sng"/>
              <a:t>ate</a:t>
            </a:r>
            <a:r>
              <a:rPr lang="es-CL"/>
              <a:t> a lot of </a:t>
            </a:r>
            <a:r>
              <a:rPr lang="es-CL"/>
              <a:t>ice cream</a:t>
            </a:r>
            <a:r>
              <a:rPr lang="es-CL"/>
              <a:t> </a:t>
            </a:r>
            <a:r>
              <a:rPr b="1" lang="es-CL"/>
              <a:t>last</a:t>
            </a:r>
            <a:r>
              <a:rPr lang="es-CL"/>
              <a:t> month. </a:t>
            </a:r>
            <a:endParaRPr/>
          </a:p>
        </p:txBody>
      </p:sp>
      <p:pic>
        <p:nvPicPr>
          <p:cNvPr descr="Ice Cream Eating GIF by GirlNightStand" id="183" name="Google Shape;1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0489" y="2749704"/>
            <a:ext cx="33909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2862593" y="360122"/>
            <a:ext cx="5268765" cy="490653"/>
          </a:xfrm>
          <a:prstGeom prst="rect">
            <a:avLst/>
          </a:prstGeom>
          <a:solidFill>
            <a:schemeClr val="lt1"/>
          </a:solidFill>
          <a:ln cap="rnd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PAST CONTINUOUS</a:t>
            </a:r>
            <a:endParaRPr b="0" i="0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4"/>
          <p:cNvSpPr txBox="1"/>
          <p:nvPr>
            <p:ph type="title"/>
          </p:nvPr>
        </p:nvSpPr>
        <p:spPr>
          <a:xfrm>
            <a:off x="1849583" y="920025"/>
            <a:ext cx="8832272" cy="3831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The </a:t>
            </a:r>
            <a:r>
              <a:rPr b="0" i="0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past continuous 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us that the action was already in progress </a:t>
            </a:r>
            <a:r>
              <a:rPr b="0" i="0" lang="es-C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certain time in the past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What </a:t>
            </a:r>
            <a:r>
              <a:rPr b="0" i="1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</a:t>
            </a:r>
            <a:r>
              <a:rPr b="0" i="1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8 p.m. last night? I    </a:t>
            </a:r>
            <a:r>
              <a:rPr b="0" i="1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was studying</a:t>
            </a: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that I started studying before 8 p.m. and I continued after 8 p.m.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The </a:t>
            </a:r>
            <a:r>
              <a:rPr b="0" i="0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past continuous 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also show that an activity was in progress </a:t>
            </a:r>
            <a:r>
              <a:rPr b="0" i="0" lang="es-C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some time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just for a moment.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We </a:t>
            </a:r>
            <a:r>
              <a:rPr b="0" i="1" lang="es-CL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were cleaning </a:t>
            </a: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house all morning</a:t>
            </a:r>
            <a:b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past continuous is very easy to identify because it has the verb to </a:t>
            </a:r>
            <a:r>
              <a:rPr b="1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past and the present of </a:t>
            </a:r>
            <a:r>
              <a:rPr b="1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verb+ing</a:t>
            </a:r>
            <a:br>
              <a:rPr b="1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           </a:t>
            </a:r>
            <a:r>
              <a:rPr b="0" i="0" lang="es-C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work</a:t>
            </a:r>
            <a:r>
              <a:rPr b="0" i="0" lang="es-C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as a lawyer… when we met.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(</a:t>
            </a:r>
            <a:r>
              <a:rPr b="1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past)+ </a:t>
            </a:r>
            <a:r>
              <a:rPr b="1" i="1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ending in ING</a:t>
            </a:r>
            <a:br>
              <a:rPr b="0" i="0" lang="es-C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3293917" y="4821093"/>
            <a:ext cx="4042063" cy="914400"/>
          </a:xfrm>
          <a:prstGeom prst="rect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/ WEWAS / WERE + V-ING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</a:t>
            </a:r>
            <a:r>
              <a:rPr lang="es-CL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/ WERE 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/ RE </a:t>
            </a: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V-ING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V-ING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4964" y="5016457"/>
            <a:ext cx="4197927" cy="43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2255" y="1416627"/>
            <a:ext cx="7731125" cy="379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/>
          <p:nvPr>
            <p:ph type="title"/>
          </p:nvPr>
        </p:nvSpPr>
        <p:spPr>
          <a:xfrm>
            <a:off x="2592925" y="396023"/>
            <a:ext cx="8911687" cy="1131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s-CL"/>
              <a:t>The Past Continuous and Past Simple can interact in a sentence.</a:t>
            </a:r>
            <a:endParaRPr/>
          </a:p>
        </p:txBody>
      </p:sp>
      <p:sp>
        <p:nvSpPr>
          <p:cNvPr id="202" name="Google Shape;202;p6"/>
          <p:cNvSpPr txBox="1"/>
          <p:nvPr>
            <p:ph idx="1" type="body"/>
          </p:nvPr>
        </p:nvSpPr>
        <p:spPr>
          <a:xfrm>
            <a:off x="2572162" y="1527465"/>
            <a:ext cx="8915400" cy="5133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s-CL" sz="2400"/>
              <a:t>SIGNAL WORDS: 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s-CL" sz="2400">
                <a:solidFill>
                  <a:srgbClr val="FF0000"/>
                </a:solidFill>
              </a:rPr>
              <a:t>When </a:t>
            </a:r>
            <a:r>
              <a:rPr lang="es-CL" sz="2400">
                <a:solidFill>
                  <a:schemeClr val="dk1"/>
                </a:solidFill>
              </a:rPr>
              <a:t>and</a:t>
            </a:r>
            <a:r>
              <a:rPr b="1" lang="es-CL" sz="2400">
                <a:solidFill>
                  <a:srgbClr val="FF0000"/>
                </a:solidFill>
              </a:rPr>
              <a:t> while</a:t>
            </a:r>
            <a:endParaRPr b="1" sz="24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s-CL" sz="2400">
                <a:solidFill>
                  <a:srgbClr val="FF0000"/>
                </a:solidFill>
              </a:rPr>
              <a:t>When</a:t>
            </a:r>
            <a:r>
              <a:rPr b="1" lang="es-CL" sz="2400">
                <a:solidFill>
                  <a:schemeClr val="dk1"/>
                </a:solidFill>
              </a:rPr>
              <a:t> </a:t>
            </a:r>
            <a:r>
              <a:rPr lang="es-CL" sz="2400">
                <a:solidFill>
                  <a:schemeClr val="dk1"/>
                </a:solidFill>
              </a:rPr>
              <a:t>is used in past simple to </a:t>
            </a:r>
            <a:r>
              <a:rPr lang="es-CL" sz="2400">
                <a:solidFill>
                  <a:schemeClr val="dk1"/>
                </a:solidFill>
              </a:rPr>
              <a:t>interrupt</a:t>
            </a:r>
            <a:r>
              <a:rPr lang="es-CL" sz="2400">
                <a:solidFill>
                  <a:schemeClr val="dk1"/>
                </a:solidFill>
              </a:rPr>
              <a:t> the action expressed in past continuous: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i="1" lang="es-CL" sz="2400">
                <a:solidFill>
                  <a:schemeClr val="dk1"/>
                </a:solidFill>
              </a:rPr>
              <a:t> </a:t>
            </a:r>
            <a:r>
              <a:rPr i="1" lang="es-CL" sz="2000">
                <a:solidFill>
                  <a:schemeClr val="dk1"/>
                </a:solidFill>
              </a:rPr>
              <a:t>Ex: I </a:t>
            </a:r>
            <a:r>
              <a:rPr i="1" lang="es-CL" sz="2000">
                <a:solidFill>
                  <a:srgbClr val="0070C0"/>
                </a:solidFill>
              </a:rPr>
              <a:t>was</a:t>
            </a:r>
            <a:r>
              <a:rPr i="1" lang="es-CL" sz="2000">
                <a:solidFill>
                  <a:schemeClr val="dk1"/>
                </a:solidFill>
              </a:rPr>
              <a:t> </a:t>
            </a:r>
            <a:r>
              <a:rPr i="1" lang="es-CL" sz="2000">
                <a:solidFill>
                  <a:srgbClr val="0070C0"/>
                </a:solidFill>
              </a:rPr>
              <a:t>studying</a:t>
            </a:r>
            <a:r>
              <a:rPr i="1" lang="es-CL" sz="2000">
                <a:solidFill>
                  <a:schemeClr val="dk1"/>
                </a:solidFill>
              </a:rPr>
              <a:t> in my bedroom </a:t>
            </a:r>
            <a:r>
              <a:rPr b="1" i="1" lang="es-CL" sz="2000">
                <a:solidFill>
                  <a:srgbClr val="FF0000"/>
                </a:solidFill>
              </a:rPr>
              <a:t>when</a:t>
            </a:r>
            <a:r>
              <a:rPr i="1" lang="es-CL" sz="2000">
                <a:solidFill>
                  <a:schemeClr val="dk1"/>
                </a:solidFill>
              </a:rPr>
              <a:t> I   </a:t>
            </a:r>
            <a:r>
              <a:rPr b="1" i="1" lang="es-CL" sz="2000">
                <a:solidFill>
                  <a:schemeClr val="dk1"/>
                </a:solidFill>
              </a:rPr>
              <a:t>heard</a:t>
            </a:r>
            <a:r>
              <a:rPr i="1" lang="es-CL" sz="2000">
                <a:solidFill>
                  <a:schemeClr val="dk1"/>
                </a:solidFill>
              </a:rPr>
              <a:t> a strange noise</a:t>
            </a:r>
            <a:r>
              <a:rPr i="1" lang="es-CL" sz="2400">
                <a:solidFill>
                  <a:schemeClr val="dk1"/>
                </a:solidFill>
              </a:rPr>
              <a:t>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es-CL" sz="2400">
                <a:solidFill>
                  <a:srgbClr val="FF0000"/>
                </a:solidFill>
              </a:rPr>
              <a:t>While </a:t>
            </a:r>
            <a:r>
              <a:rPr lang="es-CL" sz="24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go</a:t>
            </a:r>
            <a:r>
              <a:rPr lang="es-CL" sz="2400">
                <a:solidFill>
                  <a:schemeClr val="dk1"/>
                </a:solidFill>
              </a:rPr>
              <a:t>es</a:t>
            </a:r>
            <a:r>
              <a:rPr lang="es-CL" sz="2400">
                <a:solidFill>
                  <a:schemeClr val="dk1"/>
                </a:solidFill>
              </a:rPr>
              <a:t> together with the past continuous and can also accompany the past tense part.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s-CL" sz="2000">
                <a:solidFill>
                  <a:schemeClr val="dk1"/>
                </a:solidFill>
              </a:rPr>
              <a:t>Ex: </a:t>
            </a:r>
            <a:r>
              <a:rPr b="1" i="1" lang="es-CL" sz="2000">
                <a:solidFill>
                  <a:srgbClr val="FF0000"/>
                </a:solidFill>
              </a:rPr>
              <a:t>While</a:t>
            </a:r>
            <a:r>
              <a:rPr i="1" lang="es-CL" sz="2000">
                <a:solidFill>
                  <a:schemeClr val="dk1"/>
                </a:solidFill>
              </a:rPr>
              <a:t> I </a:t>
            </a:r>
            <a:r>
              <a:rPr i="1" lang="es-CL" sz="2000">
                <a:solidFill>
                  <a:srgbClr val="0070C0"/>
                </a:solidFill>
              </a:rPr>
              <a:t>was studying </a:t>
            </a:r>
            <a:r>
              <a:rPr i="1" lang="es-CL" sz="2000">
                <a:solidFill>
                  <a:schemeClr val="dk1"/>
                </a:solidFill>
              </a:rPr>
              <a:t>in my bedroom, I heard a strange noise.</a:t>
            </a:r>
            <a:r>
              <a:rPr i="1" lang="es-CL" sz="24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 txBox="1"/>
          <p:nvPr>
            <p:ph idx="1" type="body"/>
          </p:nvPr>
        </p:nvSpPr>
        <p:spPr>
          <a:xfrm>
            <a:off x="2173576" y="1994121"/>
            <a:ext cx="8915400" cy="4458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s-CL" sz="2400"/>
              <a:t>Sometimes, </a:t>
            </a:r>
            <a:r>
              <a:rPr b="1" lang="es-CL" sz="2400">
                <a:solidFill>
                  <a:srgbClr val="FF0000"/>
                </a:solidFill>
              </a:rPr>
              <a:t>while</a:t>
            </a:r>
            <a:r>
              <a:rPr b="1" lang="es-CL" sz="2400">
                <a:solidFill>
                  <a:schemeClr val="dk1"/>
                </a:solidFill>
              </a:rPr>
              <a:t> </a:t>
            </a:r>
            <a:r>
              <a:rPr lang="es-CL" sz="2400">
                <a:solidFill>
                  <a:schemeClr val="dk1"/>
                </a:solidFill>
              </a:rPr>
              <a:t> is used when two events happen simultaneously.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i="1" lang="es-CL" sz="2400">
                <a:solidFill>
                  <a:schemeClr val="dk1"/>
                </a:solidFill>
              </a:rPr>
              <a:t>Ex: </a:t>
            </a:r>
            <a:r>
              <a:rPr b="1" i="1" lang="es-CL" sz="2000">
                <a:solidFill>
                  <a:srgbClr val="FF0000"/>
                </a:solidFill>
              </a:rPr>
              <a:t>While</a:t>
            </a:r>
            <a:r>
              <a:rPr i="1" lang="es-CL" sz="2000">
                <a:solidFill>
                  <a:schemeClr val="dk1"/>
                </a:solidFill>
              </a:rPr>
              <a:t> the surgeon </a:t>
            </a:r>
            <a:r>
              <a:rPr i="1" lang="es-CL" sz="2000">
                <a:solidFill>
                  <a:srgbClr val="0070C0"/>
                </a:solidFill>
              </a:rPr>
              <a:t>was operating </a:t>
            </a:r>
            <a:r>
              <a:rPr i="1" lang="es-CL" sz="2000">
                <a:solidFill>
                  <a:schemeClr val="dk1"/>
                </a:solidFill>
              </a:rPr>
              <a:t>the patient, his family </a:t>
            </a:r>
            <a:r>
              <a:rPr i="1" lang="es-CL" sz="2000">
                <a:solidFill>
                  <a:srgbClr val="0070C0"/>
                </a:solidFill>
              </a:rPr>
              <a:t>was waiting</a:t>
            </a:r>
            <a:r>
              <a:rPr i="1" lang="es-CL" sz="2400">
                <a:solidFill>
                  <a:schemeClr val="dk1"/>
                </a:solidFill>
              </a:rPr>
              <a:t>.</a:t>
            </a:r>
            <a:r>
              <a:rPr lang="es-CL" sz="2400">
                <a:solidFill>
                  <a:schemeClr val="dk1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s-CL" sz="2400">
                <a:solidFill>
                  <a:schemeClr val="dk1"/>
                </a:solidFill>
              </a:rPr>
              <a:t>                                                                                   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descr="Surgery GIFs - Find &amp; Share on GIPHY"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513" y="3800157"/>
            <a:ext cx="2784763" cy="2184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ted Waiting GIF - Animated Waiting WaitingPatiently - Discover &amp; Share  GIFs | Waiting, Animation, Cute gif" id="210" name="Google Shape;2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3232" y="3895619"/>
            <a:ext cx="2562225" cy="212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L"/>
              <a:t>Watch this video, now: </a:t>
            </a:r>
            <a:endParaRPr/>
          </a:p>
        </p:txBody>
      </p:sp>
      <p:sp>
        <p:nvSpPr>
          <p:cNvPr id="216" name="Google Shape;216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u="sng">
                <a:solidFill>
                  <a:schemeClr val="hlink"/>
                </a:solidFill>
                <a:hlinkClick r:id="rId3"/>
              </a:rPr>
              <a:t>https://www.youtube.com/watch?v=uTB5I8V9Eog&amp;t=236s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L"/>
              <a:t>Now, </a:t>
            </a:r>
            <a:r>
              <a:rPr lang="es-CL"/>
              <a:t>it's</a:t>
            </a:r>
            <a:r>
              <a:rPr lang="es-CL"/>
              <a:t> your turn to do the exercises on pages 21, 22, 23 and 24. </a:t>
            </a:r>
            <a:endParaRPr/>
          </a:p>
        </p:txBody>
      </p:sp>
      <p:pic>
        <p:nvPicPr>
          <p:cNvPr descr="The GIF Is On Its Deathbed The Atlantic, 51% OFF" id="222" name="Google Shape;222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2543" y="2081646"/>
            <a:ext cx="3778250" cy="3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2024-05-07T01:05:17Z</dcterms:created>
  <dc:creator>Usuario</dc:creator>
</cp:coreProperties>
</file>