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20"/>
  </p:notesMasterIdLst>
  <p:sldIdLst>
    <p:sldId id="256" r:id="rId2"/>
    <p:sldId id="277" r:id="rId3"/>
    <p:sldId id="257" r:id="rId4"/>
    <p:sldId id="278"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Lst>
  <p:sldSz cx="12192000" cy="6858000"/>
  <p:notesSz cx="6858000" cy="9144000"/>
  <p:embeddedFontLst>
    <p:embeddedFont>
      <p:font typeface="Abadi Extra Light" panose="020B0204020104020204" pitchFamily="34" charset="0"/>
      <p:regular r:id="rId21"/>
    </p:embeddedFont>
    <p:embeddedFont>
      <p:font typeface="Libre Franklin Thin" pitchFamily="2"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5" roundtripDataSignature="AMtx7mj9TEvaY1o7MPkMtYWbQjS9otmi3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58B74D1-CB80-4D3A-AB0B-9E6E73B84718}">
  <a:tblStyle styleId="{258B74D1-CB80-4D3A-AB0B-9E6E73B84718}" styleName="Table_0">
    <a:wholeTbl>
      <a:tcTxStyle b="off" i="off">
        <a:font>
          <a:latin typeface="Calibri"/>
          <a:ea typeface="Calibri"/>
          <a:cs typeface="Calibri"/>
        </a:font>
        <a:schemeClr val="dk1"/>
      </a:tcTxStyle>
      <a:tcStyle>
        <a:tcBdr>
          <a:left>
            <a:ln w="9525" cap="flat" cmpd="sng">
              <a:solidFill>
                <a:srgbClr val="000000">
                  <a:alpha val="0"/>
                </a:srgbClr>
              </a:solidFill>
              <a:prstDash val="solid"/>
              <a:round/>
              <a:headEnd type="none" w="sm" len="sm"/>
              <a:tailEnd type="none" w="sm" len="sm"/>
            </a:ln>
          </a:left>
          <a:right>
            <a:ln w="9525" cap="flat" cmpd="sng">
              <a:solidFill>
                <a:srgbClr val="000000">
                  <a:alpha val="0"/>
                </a:srgbClr>
              </a:solidFill>
              <a:prstDash val="solid"/>
              <a:round/>
              <a:headEnd type="none" w="sm" len="sm"/>
              <a:tailEnd type="none" w="sm" len="sm"/>
            </a:ln>
          </a:right>
          <a:top>
            <a:ln w="12700" cap="flat" cmpd="sng">
              <a:solidFill>
                <a:schemeClr val="dk1"/>
              </a:solidFill>
              <a:prstDash val="solid"/>
              <a:round/>
              <a:headEnd type="none" w="sm" len="sm"/>
              <a:tailEnd type="none" w="sm" len="sm"/>
            </a:ln>
          </a:top>
          <a:bottom>
            <a:ln w="12700" cap="flat" cmpd="sng">
              <a:solidFill>
                <a:schemeClr val="dk1"/>
              </a:solidFill>
              <a:prstDash val="solid"/>
              <a:round/>
              <a:headEnd type="none" w="sm" len="sm"/>
              <a:tailEnd type="none" w="sm" len="sm"/>
            </a:ln>
          </a:bottom>
          <a:insideH>
            <a:ln w="9525" cap="flat" cmpd="sng">
              <a:solidFill>
                <a:srgbClr val="000000">
                  <a:alpha val="0"/>
                </a:srgbClr>
              </a:solidFill>
              <a:prstDash val="solid"/>
              <a:round/>
              <a:headEnd type="none" w="sm" len="sm"/>
              <a:tailEnd type="none" w="sm" len="sm"/>
            </a:ln>
          </a:insideH>
          <a:insideV>
            <a:ln w="9525" cap="flat" cmpd="sng">
              <a:solidFill>
                <a:srgbClr val="000000">
                  <a:alpha val="0"/>
                </a:srgbClr>
              </a:solidFill>
              <a:prstDash val="solid"/>
              <a:round/>
              <a:headEnd type="none" w="sm" len="sm"/>
              <a:tailEnd type="none" w="sm" len="sm"/>
            </a:ln>
          </a:insideV>
        </a:tcBdr>
        <a:fill>
          <a:solidFill>
            <a:srgbClr val="FFFFFF">
              <a:alpha val="0"/>
            </a:srgbClr>
          </a:solidFill>
        </a:fill>
      </a:tcStyle>
    </a:wholeTbl>
    <a:band1H>
      <a:tcTxStyle/>
      <a:tcStyle>
        <a:tcBdr/>
        <a:fill>
          <a:solidFill>
            <a:schemeClr val="dk1">
              <a:alpha val="20000"/>
            </a:schemeClr>
          </a:solidFill>
        </a:fill>
      </a:tcStyle>
    </a:band1H>
    <a:band2H>
      <a:tcTxStyle/>
      <a:tcStyle>
        <a:tcBdr/>
      </a:tcStyle>
    </a:band2H>
    <a:band1V>
      <a:tcTxStyle/>
      <a:tcStyle>
        <a:tcBdr/>
        <a:fill>
          <a:solidFill>
            <a:schemeClr val="dk1">
              <a:alpha val="20000"/>
            </a:schemeClr>
          </a:solidFill>
        </a:fill>
      </a:tcStyle>
    </a:band1V>
    <a:band2V>
      <a:tcTxStyle/>
      <a:tcStyle>
        <a:tcBdr/>
      </a:tcStyle>
    </a:band2V>
    <a:lastCol>
      <a:tcTxStyle b="on" i="off"/>
      <a:tcStyle>
        <a:tcBdr/>
      </a:tcStyle>
    </a:lastCol>
    <a:firstCol>
      <a:tcTxStyle b="on" i="off"/>
      <a:tcStyle>
        <a:tcBdr/>
      </a:tcStyle>
    </a:firstCol>
    <a:lastRow>
      <a:tcTxStyle b="on" i="off"/>
      <a:tcStyle>
        <a:tcBdr>
          <a:top>
            <a:ln w="12700" cap="flat" cmpd="sng">
              <a:solidFill>
                <a:schemeClr val="dk1"/>
              </a:solidFill>
              <a:prstDash val="solid"/>
              <a:round/>
              <a:headEnd type="none" w="sm" len="sm"/>
              <a:tailEnd type="none" w="sm" len="sm"/>
            </a:ln>
          </a:top>
        </a:tcBdr>
        <a:fill>
          <a:solidFill>
            <a:srgbClr val="FFFFFF">
              <a:alpha val="0"/>
            </a:srgbClr>
          </a:solidFill>
        </a:fill>
      </a:tcStyle>
    </a:lastRow>
    <a:seCell>
      <a:tcTxStyle/>
      <a:tcStyle>
        <a:tcBdr/>
      </a:tcStyle>
    </a:seCell>
    <a:swCell>
      <a:tcTxStyle/>
      <a:tcStyle>
        <a:tcBdr/>
      </a:tcStyle>
    </a:swCell>
    <a:firstRow>
      <a:tcTxStyle b="on" i="off"/>
      <a:tcStyle>
        <a:tcBdr>
          <a:bottom>
            <a:ln w="12700" cap="flat" cmpd="sng">
              <a:solidFill>
                <a:schemeClr val="dk1"/>
              </a:solidFill>
              <a:prstDash val="solid"/>
              <a:round/>
              <a:headEnd type="none" w="sm" len="sm"/>
              <a:tailEnd type="none" w="sm" len="sm"/>
            </a:ln>
          </a:bottom>
        </a:tcBdr>
        <a:fill>
          <a:solidFill>
            <a:srgbClr val="FFFFFF">
              <a:alpha val="0"/>
            </a:srgbClr>
          </a:solidFill>
        </a:fill>
      </a:tcStyle>
    </a:firstRow>
    <a:neCell>
      <a:tcTxStyle/>
      <a:tcStyle>
        <a:tcBdr/>
      </a:tcStyle>
    </a:neCell>
    <a:nwCell>
      <a:tcTxStyle/>
      <a:tcStyle>
        <a:tcBdr/>
      </a:tcStyle>
    </a:nwCel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9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font" Target="fonts/font1.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5.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4.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3.fntdata"/><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2.fntdata"/><Relationship Id="rId35"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1" name="Google Shape;171;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8"/>
        <p:cNvGrpSpPr/>
        <p:nvPr/>
      </p:nvGrpSpPr>
      <p:grpSpPr>
        <a:xfrm>
          <a:off x="0" y="0"/>
          <a:ext cx="0" cy="0"/>
          <a:chOff x="0" y="0"/>
          <a:chExt cx="0" cy="0"/>
        </a:xfrm>
      </p:grpSpPr>
      <p:sp>
        <p:nvSpPr>
          <p:cNvPr id="179" name="Google Shape;179;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0" name="Google Shape;180;p10: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4"/>
        <p:cNvGrpSpPr/>
        <p:nvPr/>
      </p:nvGrpSpPr>
      <p:grpSpPr>
        <a:xfrm>
          <a:off x="0" y="0"/>
          <a:ext cx="0" cy="0"/>
          <a:chOff x="0" y="0"/>
          <a:chExt cx="0" cy="0"/>
        </a:xfrm>
      </p:grpSpPr>
      <p:sp>
        <p:nvSpPr>
          <p:cNvPr id="185" name="Google Shape;185;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6" name="Google Shape;186;p1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2" name="Google Shape;202;p12: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4"/>
        <p:cNvGrpSpPr/>
        <p:nvPr/>
      </p:nvGrpSpPr>
      <p:grpSpPr>
        <a:xfrm>
          <a:off x="0" y="0"/>
          <a:ext cx="0" cy="0"/>
          <a:chOff x="0" y="0"/>
          <a:chExt cx="0" cy="0"/>
        </a:xfrm>
      </p:grpSpPr>
      <p:sp>
        <p:nvSpPr>
          <p:cNvPr id="215" name="Google Shape;215;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6" name="Google Shape;216;p13: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8"/>
        <p:cNvGrpSpPr/>
        <p:nvPr/>
      </p:nvGrpSpPr>
      <p:grpSpPr>
        <a:xfrm>
          <a:off x="0" y="0"/>
          <a:ext cx="0" cy="0"/>
          <a:chOff x="0" y="0"/>
          <a:chExt cx="0" cy="0"/>
        </a:xfrm>
      </p:grpSpPr>
      <p:sp>
        <p:nvSpPr>
          <p:cNvPr id="229" name="Google Shape;229;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30" name="Google Shape;230;p14: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48" name="Google Shape;248;p15: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60" name="Google Shape;260;p1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7" name="Google Shape;97;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229616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8" name="Google Shape;9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8" name="Google Shape;108;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
        <p:cNvGrpSpPr/>
        <p:nvPr/>
      </p:nvGrpSpPr>
      <p:grpSpPr>
        <a:xfrm>
          <a:off x="0" y="0"/>
          <a:ext cx="0" cy="0"/>
          <a:chOff x="0" y="0"/>
          <a:chExt cx="0" cy="0"/>
        </a:xfrm>
      </p:grpSpPr>
      <p:sp>
        <p:nvSpPr>
          <p:cNvPr id="113" name="Google Shape;11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4" name="Google Shape;114;p6: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8" name="Google Shape;158;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de título" type="title">
  <p:cSld name="TITLE">
    <p:spTree>
      <p:nvGrpSpPr>
        <p:cNvPr id="1" name="Shape 11"/>
        <p:cNvGrpSpPr/>
        <p:nvPr/>
      </p:nvGrpSpPr>
      <p:grpSpPr>
        <a:xfrm>
          <a:off x="0" y="0"/>
          <a:ext cx="0" cy="0"/>
          <a:chOff x="0" y="0"/>
          <a:chExt cx="0" cy="0"/>
        </a:xfrm>
      </p:grpSpPr>
      <p:sp>
        <p:nvSpPr>
          <p:cNvPr id="12" name="Google Shape;12;p18"/>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8"/>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ítulo y texto vertical" type="vertTx">
  <p:cSld name="VERTICAL_TEXT">
    <p:spTree>
      <p:nvGrpSpPr>
        <p:cNvPr id="1" name="Shape 68"/>
        <p:cNvGrpSpPr/>
        <p:nvPr/>
      </p:nvGrpSpPr>
      <p:grpSpPr>
        <a:xfrm>
          <a:off x="0" y="0"/>
          <a:ext cx="0" cy="0"/>
          <a:chOff x="0" y="0"/>
          <a:chExt cx="0" cy="0"/>
        </a:xfrm>
      </p:grpSpPr>
      <p:sp>
        <p:nvSpPr>
          <p:cNvPr id="69" name="Google Shape;69;p2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7"/>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ítulo vertical y texto" type="vertTitleAndTx">
  <p:cSld name="VERTICAL_TITLE_AND_VERTICAL_TEXT">
    <p:spTree>
      <p:nvGrpSpPr>
        <p:cNvPr id="1" name="Shape 74"/>
        <p:cNvGrpSpPr/>
        <p:nvPr/>
      </p:nvGrpSpPr>
      <p:grpSpPr>
        <a:xfrm>
          <a:off x="0" y="0"/>
          <a:ext cx="0" cy="0"/>
          <a:chOff x="0" y="0"/>
          <a:chExt cx="0" cy="0"/>
        </a:xfrm>
      </p:grpSpPr>
      <p:sp>
        <p:nvSpPr>
          <p:cNvPr id="75" name="Google Shape;75;p28"/>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8"/>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En blanco" type="blank">
  <p:cSld name="BLANK">
    <p:spTree>
      <p:nvGrpSpPr>
        <p:cNvPr id="1" name="Shape 17"/>
        <p:cNvGrpSpPr/>
        <p:nvPr/>
      </p:nvGrpSpPr>
      <p:grpSpPr>
        <a:xfrm>
          <a:off x="0" y="0"/>
          <a:ext cx="0" cy="0"/>
          <a:chOff x="0" y="0"/>
          <a:chExt cx="0" cy="0"/>
        </a:xfrm>
      </p:grpSpPr>
      <p:sp>
        <p:nvSpPr>
          <p:cNvPr id="18" name="Google Shape;1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ítulo y objetos" type="obj">
  <p:cSld name="OBJECT">
    <p:spTree>
      <p:nvGrpSpPr>
        <p:cNvPr id="1" name="Shape 21"/>
        <p:cNvGrpSpPr/>
        <p:nvPr/>
      </p:nvGrpSpPr>
      <p:grpSpPr>
        <a:xfrm>
          <a:off x="0" y="0"/>
          <a:ext cx="0" cy="0"/>
          <a:chOff x="0" y="0"/>
          <a:chExt cx="0" cy="0"/>
        </a:xfrm>
      </p:grpSpPr>
      <p:sp>
        <p:nvSpPr>
          <p:cNvPr id="22" name="Google Shape;22;p2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2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Encabezado de sección" type="secHead">
  <p:cSld name="SECTION_HEADER">
    <p:spTree>
      <p:nvGrpSpPr>
        <p:cNvPr id="1" name="Shape 27"/>
        <p:cNvGrpSpPr/>
        <p:nvPr/>
      </p:nvGrpSpPr>
      <p:grpSpPr>
        <a:xfrm>
          <a:off x="0" y="0"/>
          <a:ext cx="0" cy="0"/>
          <a:chOff x="0" y="0"/>
          <a:chExt cx="0" cy="0"/>
        </a:xfrm>
      </p:grpSpPr>
      <p:sp>
        <p:nvSpPr>
          <p:cNvPr id="28" name="Google Shape;28;p21"/>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21"/>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os objetos" type="twoObj">
  <p:cSld name="TWO_OBJECTS">
    <p:spTree>
      <p:nvGrpSpPr>
        <p:cNvPr id="1" name="Shape 33"/>
        <p:cNvGrpSpPr/>
        <p:nvPr/>
      </p:nvGrpSpPr>
      <p:grpSpPr>
        <a:xfrm>
          <a:off x="0" y="0"/>
          <a:ext cx="0" cy="0"/>
          <a:chOff x="0" y="0"/>
          <a:chExt cx="0" cy="0"/>
        </a:xfrm>
      </p:grpSpPr>
      <p:sp>
        <p:nvSpPr>
          <p:cNvPr id="34" name="Google Shape;34;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22"/>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2"/>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ación" type="twoTxTwoObj">
  <p:cSld name="TWO_OBJECTS_WITH_TEXT">
    <p:spTree>
      <p:nvGrpSpPr>
        <p:cNvPr id="1" name="Shape 40"/>
        <p:cNvGrpSpPr/>
        <p:nvPr/>
      </p:nvGrpSpPr>
      <p:grpSpPr>
        <a:xfrm>
          <a:off x="0" y="0"/>
          <a:ext cx="0" cy="0"/>
          <a:chOff x="0" y="0"/>
          <a:chExt cx="0" cy="0"/>
        </a:xfrm>
      </p:grpSpPr>
      <p:sp>
        <p:nvSpPr>
          <p:cNvPr id="41" name="Google Shape;41;p23"/>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23"/>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3"/>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3"/>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23"/>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olo el título" type="titleOnly">
  <p:cSld name="TITLE_ONLY">
    <p:spTree>
      <p:nvGrpSpPr>
        <p:cNvPr id="1" name="Shape 49"/>
        <p:cNvGrpSpPr/>
        <p:nvPr/>
      </p:nvGrpSpPr>
      <p:grpSpPr>
        <a:xfrm>
          <a:off x="0" y="0"/>
          <a:ext cx="0" cy="0"/>
          <a:chOff x="0" y="0"/>
          <a:chExt cx="0" cy="0"/>
        </a:xfrm>
      </p:grpSpPr>
      <p:sp>
        <p:nvSpPr>
          <p:cNvPr id="50" name="Google Shape;50;p2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2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2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ido con título" type="objTx">
  <p:cSld name="OBJECT_WITH_CAPTION_TEXT">
    <p:spTree>
      <p:nvGrpSpPr>
        <p:cNvPr id="1" name="Shape 54"/>
        <p:cNvGrpSpPr/>
        <p:nvPr/>
      </p:nvGrpSpPr>
      <p:grpSpPr>
        <a:xfrm>
          <a:off x="0" y="0"/>
          <a:ext cx="0" cy="0"/>
          <a:chOff x="0" y="0"/>
          <a:chExt cx="0" cy="0"/>
        </a:xfrm>
      </p:grpSpPr>
      <p:sp>
        <p:nvSpPr>
          <p:cNvPr id="55" name="Google Shape;55;p25"/>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5"/>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5"/>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agen con título" type="picTx">
  <p:cSld name="PICTURE_WITH_CAPTION_TEXT">
    <p:spTree>
      <p:nvGrpSpPr>
        <p:cNvPr id="1" name="Shape 61"/>
        <p:cNvGrpSpPr/>
        <p:nvPr/>
      </p:nvGrpSpPr>
      <p:grpSpPr>
        <a:xfrm>
          <a:off x="0" y="0"/>
          <a:ext cx="0" cy="0"/>
          <a:chOff x="0" y="0"/>
          <a:chExt cx="0" cy="0"/>
        </a:xfrm>
      </p:grpSpPr>
      <p:sp>
        <p:nvSpPr>
          <p:cNvPr id="62" name="Google Shape;62;p26"/>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6"/>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26"/>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s-CL"/>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s-CL"/>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pic>
        <p:nvPicPr>
          <p:cNvPr id="84" name="Google Shape;84;p1" descr="Resultado de imagen para logo facultad de medicina universidad de chile"/>
          <p:cNvPicPr preferRelativeResize="0"/>
          <p:nvPr/>
        </p:nvPicPr>
        <p:blipFill rotWithShape="1">
          <a:blip r:embed="rId3">
            <a:alphaModFix/>
          </a:blip>
          <a:srcRect/>
          <a:stretch/>
        </p:blipFill>
        <p:spPr>
          <a:xfrm>
            <a:off x="4383024" y="588264"/>
            <a:ext cx="3425952" cy="3425952"/>
          </a:xfrm>
          <a:prstGeom prst="rect">
            <a:avLst/>
          </a:prstGeom>
          <a:noFill/>
          <a:ln>
            <a:noFill/>
          </a:ln>
        </p:spPr>
      </p:pic>
      <p:sp>
        <p:nvSpPr>
          <p:cNvPr id="85" name="Google Shape;85;p1"/>
          <p:cNvSpPr/>
          <p:nvPr/>
        </p:nvSpPr>
        <p:spPr>
          <a:xfrm>
            <a:off x="912529" y="4260492"/>
            <a:ext cx="10366941" cy="92333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L" sz="5400" b="0" i="0" u="none" strike="noStrike" cap="none">
                <a:solidFill>
                  <a:srgbClr val="1F3864"/>
                </a:solidFill>
                <a:latin typeface="Libre Franklin Thin"/>
                <a:ea typeface="Libre Franklin Thin"/>
                <a:cs typeface="Libre Franklin Thin"/>
                <a:sym typeface="Libre Franklin Thin"/>
              </a:rPr>
              <a:t>Inglés Pre Intermedio (CEFL b1)</a:t>
            </a:r>
            <a:endParaRPr/>
          </a:p>
        </p:txBody>
      </p:sp>
      <p:sp>
        <p:nvSpPr>
          <p:cNvPr id="86" name="Google Shape;86;p1"/>
          <p:cNvSpPr/>
          <p:nvPr/>
        </p:nvSpPr>
        <p:spPr>
          <a:xfrm>
            <a:off x="2152016" y="5183822"/>
            <a:ext cx="8239874" cy="55395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L" sz="3000" b="0" i="0" u="none" strike="noStrike" cap="none" dirty="0" err="1">
                <a:solidFill>
                  <a:srgbClr val="1F3864"/>
                </a:solidFill>
                <a:latin typeface="Arial"/>
                <a:ea typeface="Arial"/>
                <a:cs typeface="Arial"/>
                <a:sym typeface="Arial"/>
              </a:rPr>
              <a:t>Unit</a:t>
            </a:r>
            <a:r>
              <a:rPr lang="es-CL" sz="3000" b="0" i="0" u="none" strike="noStrike" cap="none" dirty="0">
                <a:solidFill>
                  <a:srgbClr val="1F3864"/>
                </a:solidFill>
                <a:latin typeface="Arial"/>
                <a:ea typeface="Arial"/>
                <a:cs typeface="Arial"/>
                <a:sym typeface="Arial"/>
              </a:rPr>
              <a:t> 4: </a:t>
            </a:r>
            <a:r>
              <a:rPr lang="es-CL" sz="3000" b="0" i="0" u="none" strike="noStrike" cap="none" dirty="0" err="1">
                <a:solidFill>
                  <a:srgbClr val="1F3864"/>
                </a:solidFill>
                <a:latin typeface="Arial"/>
                <a:ea typeface="Arial"/>
                <a:cs typeface="Arial"/>
                <a:sym typeface="Arial"/>
              </a:rPr>
              <a:t>Parts</a:t>
            </a:r>
            <a:r>
              <a:rPr lang="es-CL" sz="3000" b="0" i="0" u="none" strike="noStrike" cap="none" dirty="0">
                <a:solidFill>
                  <a:srgbClr val="1F3864"/>
                </a:solidFill>
                <a:latin typeface="Arial"/>
                <a:ea typeface="Arial"/>
                <a:cs typeface="Arial"/>
                <a:sym typeface="Arial"/>
              </a:rPr>
              <a:t> </a:t>
            </a:r>
            <a:r>
              <a:rPr lang="es-CL" sz="3000" b="0" i="0" u="none" strike="noStrike" cap="none" dirty="0" err="1">
                <a:solidFill>
                  <a:srgbClr val="1F3864"/>
                </a:solidFill>
                <a:latin typeface="Arial"/>
                <a:ea typeface="Arial"/>
                <a:cs typeface="Arial"/>
                <a:sym typeface="Arial"/>
              </a:rPr>
              <a:t>of</a:t>
            </a:r>
            <a:r>
              <a:rPr lang="es-CL" sz="3000" b="0" i="0" u="none" strike="noStrike" cap="none" dirty="0">
                <a:solidFill>
                  <a:srgbClr val="1F3864"/>
                </a:solidFill>
                <a:latin typeface="Arial"/>
                <a:ea typeface="Arial"/>
                <a:cs typeface="Arial"/>
                <a:sym typeface="Arial"/>
              </a:rPr>
              <a:t> </a:t>
            </a:r>
            <a:r>
              <a:rPr lang="es-CL" sz="3000" b="0" i="0" u="none" strike="noStrike" cap="none" dirty="0" err="1">
                <a:solidFill>
                  <a:srgbClr val="1F3864"/>
                </a:solidFill>
                <a:latin typeface="Arial"/>
                <a:ea typeface="Arial"/>
                <a:cs typeface="Arial"/>
                <a:sym typeface="Arial"/>
              </a:rPr>
              <a:t>an</a:t>
            </a:r>
            <a:r>
              <a:rPr lang="es-CL" sz="3000" b="0" i="0" u="none" strike="noStrike" cap="none" dirty="0">
                <a:solidFill>
                  <a:srgbClr val="1F3864"/>
                </a:solidFill>
                <a:latin typeface="Arial"/>
                <a:ea typeface="Arial"/>
                <a:cs typeface="Arial"/>
                <a:sym typeface="Arial"/>
              </a:rPr>
              <a:t> </a:t>
            </a:r>
            <a:r>
              <a:rPr lang="es-CL" sz="3000" b="0" i="0" u="none" strike="noStrike" cap="none" dirty="0" err="1">
                <a:solidFill>
                  <a:srgbClr val="1F3864"/>
                </a:solidFill>
                <a:latin typeface="Arial"/>
                <a:ea typeface="Arial"/>
                <a:cs typeface="Arial"/>
                <a:sym typeface="Arial"/>
              </a:rPr>
              <a:t>abstract</a:t>
            </a:r>
            <a:endParaRPr sz="3000" b="0" i="0" u="none" strike="noStrike" cap="none" dirty="0">
              <a:solidFill>
                <a:srgbClr val="1F3864"/>
              </a:solidFill>
              <a:latin typeface="Arial"/>
              <a:ea typeface="Arial"/>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8"/>
          <p:cNvSpPr/>
          <p:nvPr/>
        </p:nvSpPr>
        <p:spPr>
          <a:xfrm>
            <a:off x="3126377" y="230485"/>
            <a:ext cx="6096000" cy="658642"/>
          </a:xfrm>
          <a:prstGeom prst="rect">
            <a:avLst/>
          </a:prstGeom>
          <a:noFill/>
          <a:ln>
            <a:noFill/>
          </a:ln>
        </p:spPr>
        <p:txBody>
          <a:bodyPr spcFirstLastPara="1" wrap="square" lIns="91425" tIns="45700" rIns="91425" bIns="45700" anchor="t" anchorCtr="0">
            <a:spAutoFit/>
          </a:bodyPr>
          <a:lstStyle/>
          <a:p>
            <a:pPr marL="0" marR="0" lvl="0" indent="0" algn="l" rtl="0">
              <a:lnSpc>
                <a:spcPct val="115000"/>
              </a:lnSpc>
              <a:spcBef>
                <a:spcPts val="0"/>
              </a:spcBef>
              <a:spcAft>
                <a:spcPts val="0"/>
              </a:spcAft>
              <a:buNone/>
            </a:pPr>
            <a:r>
              <a:rPr lang="es-CL" sz="1200">
                <a:solidFill>
                  <a:schemeClr val="dk1"/>
                </a:solidFill>
                <a:latin typeface="Arial"/>
                <a:ea typeface="Arial"/>
                <a:cs typeface="Arial"/>
                <a:sym typeface="Arial"/>
              </a:rPr>
              <a:t> </a:t>
            </a:r>
            <a:endParaRPr sz="1600">
              <a:solidFill>
                <a:schemeClr val="dk1"/>
              </a:solidFill>
              <a:latin typeface="Calibri"/>
              <a:ea typeface="Calibri"/>
              <a:cs typeface="Calibri"/>
              <a:sym typeface="Calibri"/>
            </a:endParaRPr>
          </a:p>
          <a:p>
            <a:pPr marL="0" marR="0" lvl="0" indent="0" algn="ctr" rtl="0">
              <a:lnSpc>
                <a:spcPct val="115000"/>
              </a:lnSpc>
              <a:spcBef>
                <a:spcPts val="0"/>
              </a:spcBef>
              <a:spcAft>
                <a:spcPts val="0"/>
              </a:spcAft>
              <a:buNone/>
            </a:pPr>
            <a:r>
              <a:rPr lang="es-CL" sz="2000" b="1">
                <a:solidFill>
                  <a:srgbClr val="002060"/>
                </a:solidFill>
                <a:latin typeface="Arial"/>
                <a:ea typeface="Arial"/>
                <a:cs typeface="Arial"/>
                <a:sym typeface="Arial"/>
              </a:rPr>
              <a:t>SELF- STUDY</a:t>
            </a:r>
            <a:endParaRPr sz="1800">
              <a:solidFill>
                <a:srgbClr val="002060"/>
              </a:solidFill>
              <a:latin typeface="Calibri"/>
              <a:ea typeface="Calibri"/>
              <a:cs typeface="Calibri"/>
              <a:sym typeface="Calibri"/>
            </a:endParaRPr>
          </a:p>
        </p:txBody>
      </p:sp>
      <p:sp>
        <p:nvSpPr>
          <p:cNvPr id="161" name="Google Shape;161;p8"/>
          <p:cNvSpPr/>
          <p:nvPr/>
        </p:nvSpPr>
        <p:spPr>
          <a:xfrm>
            <a:off x="259078" y="965463"/>
            <a:ext cx="11556275" cy="729430"/>
          </a:xfrm>
          <a:prstGeom prst="rect">
            <a:avLst/>
          </a:prstGeom>
          <a:noFill/>
          <a:ln>
            <a:noFill/>
          </a:ln>
        </p:spPr>
        <p:txBody>
          <a:bodyPr spcFirstLastPara="1" wrap="square" lIns="91425" tIns="45700" rIns="91425" bIns="45700" anchor="t" anchorCtr="0">
            <a:spAutoFit/>
          </a:bodyPr>
          <a:lstStyle/>
          <a:p>
            <a:pPr marL="342900" marR="0" lvl="0" indent="-342900" algn="just" rtl="0">
              <a:lnSpc>
                <a:spcPct val="115000"/>
              </a:lnSpc>
              <a:spcBef>
                <a:spcPts val="0"/>
              </a:spcBef>
              <a:spcAft>
                <a:spcPts val="0"/>
              </a:spcAft>
              <a:buClr>
                <a:srgbClr val="002060"/>
              </a:buClr>
              <a:buSzPts val="1800"/>
              <a:buFont typeface="Calibri"/>
              <a:buAutoNum type="romanUcPeriod"/>
            </a:pPr>
            <a:r>
              <a:rPr lang="es-CL" sz="1800" b="1">
                <a:solidFill>
                  <a:srgbClr val="002060"/>
                </a:solidFill>
                <a:latin typeface="Arial"/>
                <a:ea typeface="Arial"/>
                <a:cs typeface="Arial"/>
                <a:sym typeface="Arial"/>
              </a:rPr>
              <a:t>In the following table you will find excerpts from two different scientific articles. Identify the section these excerpts belong to:</a:t>
            </a:r>
            <a:endParaRPr sz="2400">
              <a:solidFill>
                <a:srgbClr val="002060"/>
              </a:solidFill>
              <a:latin typeface="Calibri"/>
              <a:ea typeface="Calibri"/>
              <a:cs typeface="Calibri"/>
              <a:sym typeface="Calibri"/>
            </a:endParaRPr>
          </a:p>
        </p:txBody>
      </p:sp>
      <p:graphicFrame>
        <p:nvGraphicFramePr>
          <p:cNvPr id="162" name="Google Shape;162;p8"/>
          <p:cNvGraphicFramePr/>
          <p:nvPr/>
        </p:nvGraphicFramePr>
        <p:xfrm>
          <a:off x="1252355" y="1737360"/>
          <a:ext cx="10151525" cy="352700"/>
        </p:xfrm>
        <a:graphic>
          <a:graphicData uri="http://schemas.openxmlformats.org/drawingml/2006/table">
            <a:tbl>
              <a:tblPr firstRow="1" firstCol="1" bandRow="1" bandCol="1">
                <a:noFill/>
                <a:tableStyleId>{258B74D1-CB80-4D3A-AB0B-9E6E73B84718}</a:tableStyleId>
              </a:tblPr>
              <a:tblGrid>
                <a:gridCol w="10151525">
                  <a:extLst>
                    <a:ext uri="{9D8B030D-6E8A-4147-A177-3AD203B41FA5}">
                      <a16:colId xmlns:a16="http://schemas.microsoft.com/office/drawing/2014/main" val="20000"/>
                    </a:ext>
                  </a:extLst>
                </a:gridCol>
              </a:tblGrid>
              <a:tr h="352700">
                <a:tc>
                  <a:txBody>
                    <a:bodyPr/>
                    <a:lstStyle/>
                    <a:p>
                      <a:pPr marL="0" marR="0" lvl="0" indent="0" algn="ctr" rtl="0">
                        <a:lnSpc>
                          <a:spcPct val="115000"/>
                        </a:lnSpc>
                        <a:spcBef>
                          <a:spcPts val="0"/>
                        </a:spcBef>
                        <a:spcAft>
                          <a:spcPts val="0"/>
                        </a:spcAft>
                        <a:buNone/>
                      </a:pPr>
                      <a:r>
                        <a:rPr lang="es-CL" sz="1600" u="none" strike="noStrike" cap="none">
                          <a:latin typeface="Arial"/>
                          <a:ea typeface="Arial"/>
                          <a:cs typeface="Arial"/>
                          <a:sym typeface="Arial"/>
                        </a:rPr>
                        <a:t>Background/Introduction – Purpose/Objective – Methods – Results – Discussion/Conclusions</a:t>
                      </a:r>
                      <a:endParaRPr sz="2000" u="none" strike="noStrike" cap="none">
                        <a:solidFill>
                          <a:srgbClr val="002060"/>
                        </a:solidFill>
                        <a:latin typeface="Arial"/>
                        <a:ea typeface="Arial"/>
                        <a:cs typeface="Arial"/>
                        <a:sym typeface="Arial"/>
                      </a:endParaRPr>
                    </a:p>
                  </a:txBody>
                  <a:tcPr marL="68575" marR="68575" marT="0" marB="0"/>
                </a:tc>
                <a:extLst>
                  <a:ext uri="{0D108BD9-81ED-4DB2-BD59-A6C34878D82A}">
                    <a16:rowId xmlns:a16="http://schemas.microsoft.com/office/drawing/2014/main" val="10000"/>
                  </a:ext>
                </a:extLst>
              </a:tr>
            </a:tbl>
          </a:graphicData>
        </a:graphic>
      </p:graphicFrame>
      <p:sp>
        <p:nvSpPr>
          <p:cNvPr id="163" name="Google Shape;163;p8"/>
          <p:cNvSpPr/>
          <p:nvPr/>
        </p:nvSpPr>
        <p:spPr>
          <a:xfrm>
            <a:off x="396237" y="2336210"/>
            <a:ext cx="11419116" cy="1489831"/>
          </a:xfrm>
          <a:prstGeom prst="rect">
            <a:avLst/>
          </a:prstGeom>
          <a:noFill/>
          <a:ln>
            <a:noFill/>
          </a:ln>
        </p:spPr>
        <p:txBody>
          <a:bodyPr spcFirstLastPara="1" wrap="square" lIns="91425" tIns="45700" rIns="91425" bIns="45700" anchor="t" anchorCtr="0">
            <a:spAutoFit/>
          </a:bodyPr>
          <a:lstStyle/>
          <a:p>
            <a:pPr marL="0" marR="0" lvl="0" indent="0" algn="l" rtl="0">
              <a:lnSpc>
                <a:spcPct val="115000"/>
              </a:lnSpc>
              <a:spcBef>
                <a:spcPts val="0"/>
              </a:spcBef>
              <a:spcAft>
                <a:spcPts val="0"/>
              </a:spcAft>
              <a:buNone/>
            </a:pPr>
            <a:r>
              <a:rPr lang="es-CL" sz="1600">
                <a:solidFill>
                  <a:schemeClr val="dk1"/>
                </a:solidFill>
                <a:latin typeface="Arial"/>
                <a:ea typeface="Arial"/>
                <a:cs typeface="Arial"/>
                <a:sym typeface="Arial"/>
              </a:rPr>
              <a:t>To examine long-term quality of life after bilateral prophylactic mastectomy, we mailed surveys to 195 women who had the procedure from 1979 to 1999 and to a random sample of 117 women at increased breast cancer risk who did not have the procedure. Measures were modeled on or drawn directly from validated instruments designed to assess quality of life, body image, sexuality, breast cancer concerns, depression, health perception, and demographic characteristics. We used logistic regression to examine associations between quality of life and other domains.</a:t>
            </a:r>
            <a:endParaRPr sz="2000">
              <a:solidFill>
                <a:schemeClr val="dk1"/>
              </a:solidFill>
              <a:latin typeface="Calibri"/>
              <a:ea typeface="Calibri"/>
              <a:cs typeface="Calibri"/>
              <a:sym typeface="Calibri"/>
            </a:endParaRPr>
          </a:p>
        </p:txBody>
      </p:sp>
      <p:sp>
        <p:nvSpPr>
          <p:cNvPr id="164" name="Google Shape;164;p8"/>
          <p:cNvSpPr/>
          <p:nvPr/>
        </p:nvSpPr>
        <p:spPr>
          <a:xfrm>
            <a:off x="396236" y="4062565"/>
            <a:ext cx="11151329" cy="923523"/>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s-CL" sz="1600">
                <a:solidFill>
                  <a:schemeClr val="dk1"/>
                </a:solidFill>
                <a:latin typeface="Arial"/>
                <a:ea typeface="Arial"/>
                <a:cs typeface="Arial"/>
                <a:sym typeface="Arial"/>
              </a:rPr>
              <a:t>To explore the course of psychological distress and body image at long-term follow-up (6–9 years) after prophylactic mastectomy and breast reconstruction (PM/BR) in women at risk for hereditary breast cancer, and to identify pre-PM risk factors for poor body image on the long-term.</a:t>
            </a:r>
            <a:endParaRPr sz="2000">
              <a:solidFill>
                <a:schemeClr val="dk1"/>
              </a:solidFill>
              <a:latin typeface="Calibri"/>
              <a:ea typeface="Calibri"/>
              <a:cs typeface="Calibri"/>
              <a:sym typeface="Calibri"/>
            </a:endParaRPr>
          </a:p>
        </p:txBody>
      </p:sp>
      <p:sp>
        <p:nvSpPr>
          <p:cNvPr id="165" name="Google Shape;165;p8"/>
          <p:cNvSpPr/>
          <p:nvPr/>
        </p:nvSpPr>
        <p:spPr>
          <a:xfrm>
            <a:off x="396235" y="5222612"/>
            <a:ext cx="11419117" cy="640368"/>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s-CL" sz="1600">
                <a:solidFill>
                  <a:schemeClr val="dk1"/>
                </a:solidFill>
                <a:latin typeface="Arial"/>
                <a:ea typeface="Arial"/>
                <a:cs typeface="Arial"/>
                <a:sym typeface="Arial"/>
              </a:rPr>
              <a:t>Bilateral prophylactic mastectomy in women with increased breast cancer risk dramatically reduces breast cancer occurrence but little is known about psychosocial outcomes.</a:t>
            </a:r>
            <a:endParaRPr sz="2000">
              <a:solidFill>
                <a:schemeClr val="dk1"/>
              </a:solidFill>
              <a:latin typeface="Calibri"/>
              <a:ea typeface="Calibri"/>
              <a:cs typeface="Calibri"/>
              <a:sym typeface="Calibri"/>
            </a:endParaRPr>
          </a:p>
        </p:txBody>
      </p:sp>
      <p:sp>
        <p:nvSpPr>
          <p:cNvPr id="166" name="Google Shape;166;p8"/>
          <p:cNvSpPr/>
          <p:nvPr/>
        </p:nvSpPr>
        <p:spPr>
          <a:xfrm>
            <a:off x="7558139" y="3486631"/>
            <a:ext cx="1664238" cy="523220"/>
          </a:xfrm>
          <a:prstGeom prst="rect">
            <a:avLst/>
          </a:prstGeom>
          <a:solidFill>
            <a:srgbClr val="FFFF0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800" b="1" i="0" u="none" strike="noStrike">
                <a:solidFill>
                  <a:srgbClr val="7030A0"/>
                </a:solidFill>
                <a:latin typeface="Arial"/>
                <a:ea typeface="Arial"/>
                <a:cs typeface="Arial"/>
                <a:sym typeface="Arial"/>
              </a:rPr>
              <a:t>Methods</a:t>
            </a:r>
            <a:endParaRPr sz="2800">
              <a:solidFill>
                <a:srgbClr val="7030A0"/>
              </a:solidFill>
              <a:latin typeface="Calibri"/>
              <a:ea typeface="Calibri"/>
              <a:cs typeface="Calibri"/>
              <a:sym typeface="Calibri"/>
            </a:endParaRPr>
          </a:p>
        </p:txBody>
      </p:sp>
      <p:sp>
        <p:nvSpPr>
          <p:cNvPr id="167" name="Google Shape;167;p8"/>
          <p:cNvSpPr/>
          <p:nvPr/>
        </p:nvSpPr>
        <p:spPr>
          <a:xfrm>
            <a:off x="7605428" y="4698607"/>
            <a:ext cx="1569660" cy="461665"/>
          </a:xfrm>
          <a:prstGeom prst="rect">
            <a:avLst/>
          </a:prstGeom>
          <a:solidFill>
            <a:srgbClr val="FFFF0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400" b="1" dirty="0" err="1">
                <a:solidFill>
                  <a:srgbClr val="7030A0"/>
                </a:solidFill>
                <a:latin typeface="Arial"/>
                <a:ea typeface="Arial"/>
                <a:cs typeface="Arial"/>
                <a:sym typeface="Arial"/>
              </a:rPr>
              <a:t>O</a:t>
            </a:r>
            <a:r>
              <a:rPr lang="es-CL" sz="2400" b="1" i="0" u="none" strike="noStrike" dirty="0" err="1">
                <a:solidFill>
                  <a:srgbClr val="7030A0"/>
                </a:solidFill>
                <a:latin typeface="Arial"/>
                <a:ea typeface="Arial"/>
                <a:cs typeface="Arial"/>
                <a:sym typeface="Arial"/>
              </a:rPr>
              <a:t>bjective</a:t>
            </a:r>
            <a:endParaRPr sz="2800" dirty="0">
              <a:solidFill>
                <a:srgbClr val="7030A0"/>
              </a:solidFill>
              <a:latin typeface="Calibri"/>
              <a:ea typeface="Calibri"/>
              <a:cs typeface="Calibri"/>
              <a:sym typeface="Calibri"/>
            </a:endParaRPr>
          </a:p>
        </p:txBody>
      </p:sp>
      <p:sp>
        <p:nvSpPr>
          <p:cNvPr id="168" name="Google Shape;168;p8"/>
          <p:cNvSpPr/>
          <p:nvPr/>
        </p:nvSpPr>
        <p:spPr>
          <a:xfrm>
            <a:off x="7248759" y="5576284"/>
            <a:ext cx="2282997" cy="523220"/>
          </a:xfrm>
          <a:prstGeom prst="rect">
            <a:avLst/>
          </a:prstGeom>
          <a:solidFill>
            <a:srgbClr val="FFFF0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800" b="1" i="0" u="none" strike="noStrike" dirty="0" err="1">
                <a:solidFill>
                  <a:srgbClr val="7030A0"/>
                </a:solidFill>
                <a:latin typeface="Arial"/>
                <a:ea typeface="Arial"/>
                <a:cs typeface="Arial"/>
                <a:sym typeface="Arial"/>
              </a:rPr>
              <a:t>Background</a:t>
            </a:r>
            <a:endParaRPr sz="2800" dirty="0">
              <a:solidFill>
                <a:srgbClr val="7030A0"/>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6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72"/>
        <p:cNvGrpSpPr/>
        <p:nvPr/>
      </p:nvGrpSpPr>
      <p:grpSpPr>
        <a:xfrm>
          <a:off x="0" y="0"/>
          <a:ext cx="0" cy="0"/>
          <a:chOff x="0" y="0"/>
          <a:chExt cx="0" cy="0"/>
        </a:xfrm>
      </p:grpSpPr>
      <p:sp>
        <p:nvSpPr>
          <p:cNvPr id="173" name="Google Shape;173;p9"/>
          <p:cNvSpPr/>
          <p:nvPr/>
        </p:nvSpPr>
        <p:spPr>
          <a:xfrm>
            <a:off x="509451" y="1521273"/>
            <a:ext cx="11508377" cy="1772986"/>
          </a:xfrm>
          <a:prstGeom prst="rect">
            <a:avLst/>
          </a:prstGeom>
          <a:noFill/>
          <a:ln>
            <a:noFill/>
          </a:ln>
        </p:spPr>
        <p:txBody>
          <a:bodyPr spcFirstLastPara="1" wrap="square" lIns="91425" tIns="45700" rIns="91425" bIns="45700" anchor="t" anchorCtr="0">
            <a:spAutoFit/>
          </a:bodyPr>
          <a:lstStyle/>
          <a:p>
            <a:pPr marL="0" marR="0" lvl="0" indent="0" algn="just" rtl="0">
              <a:lnSpc>
                <a:spcPct val="115000"/>
              </a:lnSpc>
              <a:spcBef>
                <a:spcPts val="0"/>
              </a:spcBef>
              <a:spcAft>
                <a:spcPts val="0"/>
              </a:spcAft>
              <a:buNone/>
            </a:pPr>
            <a:r>
              <a:rPr lang="es-CL" sz="1600">
                <a:solidFill>
                  <a:schemeClr val="dk1"/>
                </a:solidFill>
                <a:latin typeface="Arial"/>
                <a:ea typeface="Arial"/>
                <a:cs typeface="Arial"/>
                <a:sym typeface="Arial"/>
              </a:rPr>
              <a:t>Breast cancer specific and general distress significantly decreased from T0 to T1 as well as from T1 to T2. Problems regarding breast related and general body image were significantly higher at T1 than at T0. Subsequently, breast related body image scores significantly decreased from T1 to T2, while the decrease in general body image scores were not significant. Active coping and seeking social support were predictive of lower scores (i.e. less problems) on breast related and general body image at long-term follow-up. Furthermore, higher scores on general body image before PM/BR were predictive for increased general body image scores at long-term follow-up.</a:t>
            </a:r>
            <a:endParaRPr sz="2000">
              <a:solidFill>
                <a:schemeClr val="dk1"/>
              </a:solidFill>
              <a:latin typeface="Calibri"/>
              <a:ea typeface="Calibri"/>
              <a:cs typeface="Calibri"/>
              <a:sym typeface="Calibri"/>
            </a:endParaRPr>
          </a:p>
        </p:txBody>
      </p:sp>
      <p:graphicFrame>
        <p:nvGraphicFramePr>
          <p:cNvPr id="174" name="Google Shape;174;p9"/>
          <p:cNvGraphicFramePr/>
          <p:nvPr/>
        </p:nvGraphicFramePr>
        <p:xfrm>
          <a:off x="1004161" y="718457"/>
          <a:ext cx="10151525" cy="352700"/>
        </p:xfrm>
        <a:graphic>
          <a:graphicData uri="http://schemas.openxmlformats.org/drawingml/2006/table">
            <a:tbl>
              <a:tblPr firstRow="1" firstCol="1" bandRow="1" bandCol="1">
                <a:noFill/>
                <a:tableStyleId>{258B74D1-CB80-4D3A-AB0B-9E6E73B84718}</a:tableStyleId>
              </a:tblPr>
              <a:tblGrid>
                <a:gridCol w="10151525">
                  <a:extLst>
                    <a:ext uri="{9D8B030D-6E8A-4147-A177-3AD203B41FA5}">
                      <a16:colId xmlns:a16="http://schemas.microsoft.com/office/drawing/2014/main" val="20000"/>
                    </a:ext>
                  </a:extLst>
                </a:gridCol>
              </a:tblGrid>
              <a:tr h="352700">
                <a:tc>
                  <a:txBody>
                    <a:bodyPr/>
                    <a:lstStyle/>
                    <a:p>
                      <a:pPr marL="0" marR="0" lvl="0" indent="0" algn="ctr" rtl="0">
                        <a:lnSpc>
                          <a:spcPct val="115000"/>
                        </a:lnSpc>
                        <a:spcBef>
                          <a:spcPts val="0"/>
                        </a:spcBef>
                        <a:spcAft>
                          <a:spcPts val="0"/>
                        </a:spcAft>
                        <a:buNone/>
                      </a:pPr>
                      <a:r>
                        <a:rPr lang="es-CL" sz="1600" u="none" strike="noStrike" cap="none">
                          <a:latin typeface="Arial"/>
                          <a:ea typeface="Arial"/>
                          <a:cs typeface="Arial"/>
                          <a:sym typeface="Arial"/>
                        </a:rPr>
                        <a:t>Background/Introduction – Purpose/Objective – Methods – Results – Discussion/Conclusions</a:t>
                      </a:r>
                      <a:endParaRPr sz="2000" u="none" strike="noStrike" cap="none">
                        <a:solidFill>
                          <a:srgbClr val="002060"/>
                        </a:solidFill>
                        <a:latin typeface="Arial"/>
                        <a:ea typeface="Arial"/>
                        <a:cs typeface="Arial"/>
                        <a:sym typeface="Arial"/>
                      </a:endParaRPr>
                    </a:p>
                  </a:txBody>
                  <a:tcPr marL="68575" marR="68575" marT="0" marB="0"/>
                </a:tc>
                <a:extLst>
                  <a:ext uri="{0D108BD9-81ED-4DB2-BD59-A6C34878D82A}">
                    <a16:rowId xmlns:a16="http://schemas.microsoft.com/office/drawing/2014/main" val="10000"/>
                  </a:ext>
                </a:extLst>
              </a:tr>
            </a:tbl>
          </a:graphicData>
        </a:graphic>
      </p:graphicFrame>
      <p:sp>
        <p:nvSpPr>
          <p:cNvPr id="175" name="Google Shape;175;p9"/>
          <p:cNvSpPr/>
          <p:nvPr/>
        </p:nvSpPr>
        <p:spPr>
          <a:xfrm>
            <a:off x="600892" y="4046982"/>
            <a:ext cx="11155679" cy="923523"/>
          </a:xfrm>
          <a:prstGeom prst="rect">
            <a:avLst/>
          </a:prstGeom>
          <a:noFill/>
          <a:ln>
            <a:noFill/>
          </a:ln>
        </p:spPr>
        <p:txBody>
          <a:bodyPr spcFirstLastPara="1" wrap="square" lIns="91425" tIns="45700" rIns="91425" bIns="45700" anchor="t" anchorCtr="0">
            <a:spAutoFit/>
          </a:bodyPr>
          <a:lstStyle/>
          <a:p>
            <a:pPr marL="0" marR="0" lvl="0" indent="0" algn="l" rtl="0">
              <a:lnSpc>
                <a:spcPct val="115000"/>
              </a:lnSpc>
              <a:spcBef>
                <a:spcPts val="0"/>
              </a:spcBef>
              <a:spcAft>
                <a:spcPts val="0"/>
              </a:spcAft>
              <a:buNone/>
            </a:pPr>
            <a:r>
              <a:rPr lang="es-CL" sz="1600">
                <a:solidFill>
                  <a:schemeClr val="dk1"/>
                </a:solidFill>
                <a:latin typeface="Arial"/>
                <a:ea typeface="Arial"/>
                <a:cs typeface="Arial"/>
                <a:sym typeface="Arial"/>
              </a:rPr>
              <a:t>Our findings indicate that psychological distress is decreased after PM/BR, at the cost of persistent problems regarding body image. Exploration of coping styles and body image perception before PM/BR may help to identify vulnerable women who may benefit from additional support.</a:t>
            </a:r>
            <a:endParaRPr sz="2000">
              <a:solidFill>
                <a:schemeClr val="dk1"/>
              </a:solidFill>
              <a:latin typeface="Calibri"/>
              <a:ea typeface="Calibri"/>
              <a:cs typeface="Calibri"/>
              <a:sym typeface="Calibri"/>
            </a:endParaRPr>
          </a:p>
        </p:txBody>
      </p:sp>
      <p:sp>
        <p:nvSpPr>
          <p:cNvPr id="176" name="Google Shape;176;p9"/>
          <p:cNvSpPr/>
          <p:nvPr/>
        </p:nvSpPr>
        <p:spPr>
          <a:xfrm>
            <a:off x="7881431" y="3040522"/>
            <a:ext cx="1484702" cy="523220"/>
          </a:xfrm>
          <a:prstGeom prst="rect">
            <a:avLst/>
          </a:prstGeom>
          <a:solidFill>
            <a:srgbClr val="FFFF00"/>
          </a:solid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800" b="1" i="0" u="none" strike="noStrike" dirty="0" err="1">
                <a:solidFill>
                  <a:srgbClr val="7030A0"/>
                </a:solidFill>
                <a:latin typeface="Arial"/>
                <a:ea typeface="Arial"/>
                <a:cs typeface="Arial"/>
                <a:sym typeface="Arial"/>
              </a:rPr>
              <a:t>Results</a:t>
            </a:r>
            <a:endParaRPr sz="2800" dirty="0">
              <a:solidFill>
                <a:srgbClr val="7030A0"/>
              </a:solidFill>
              <a:latin typeface="Calibri"/>
              <a:ea typeface="Calibri"/>
              <a:cs typeface="Calibri"/>
              <a:sym typeface="Calibri"/>
            </a:endParaRPr>
          </a:p>
        </p:txBody>
      </p:sp>
      <p:sp>
        <p:nvSpPr>
          <p:cNvPr id="177" name="Google Shape;177;p9"/>
          <p:cNvSpPr/>
          <p:nvPr/>
        </p:nvSpPr>
        <p:spPr>
          <a:xfrm>
            <a:off x="7517302" y="4813508"/>
            <a:ext cx="2212959" cy="523180"/>
          </a:xfrm>
          <a:prstGeom prst="rect">
            <a:avLst/>
          </a:prstGeom>
          <a:solidFill>
            <a:srgbClr val="FFFF00"/>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L" sz="2800" b="1" i="0" u="none" strike="noStrike" dirty="0" err="1">
                <a:solidFill>
                  <a:srgbClr val="7030A0"/>
                </a:solidFill>
                <a:latin typeface="Arial"/>
                <a:ea typeface="Arial"/>
                <a:cs typeface="Arial"/>
                <a:sym typeface="Arial"/>
              </a:rPr>
              <a:t>Conclusion</a:t>
            </a:r>
            <a:endParaRPr sz="2800" dirty="0">
              <a:solidFill>
                <a:srgbClr val="7030A0"/>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81"/>
        <p:cNvGrpSpPr/>
        <p:nvPr/>
      </p:nvGrpSpPr>
      <p:grpSpPr>
        <a:xfrm>
          <a:off x="0" y="0"/>
          <a:ext cx="0" cy="0"/>
          <a:chOff x="0" y="0"/>
          <a:chExt cx="0" cy="0"/>
        </a:xfrm>
      </p:grpSpPr>
      <p:sp>
        <p:nvSpPr>
          <p:cNvPr id="182" name="Google Shape;182;p10"/>
          <p:cNvSpPr/>
          <p:nvPr/>
        </p:nvSpPr>
        <p:spPr>
          <a:xfrm>
            <a:off x="223285" y="2775671"/>
            <a:ext cx="11525692" cy="193899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L" sz="2000" b="1">
                <a:solidFill>
                  <a:srgbClr val="000000"/>
                </a:solidFill>
                <a:latin typeface="arial"/>
                <a:ea typeface="arial"/>
                <a:cs typeface="arial"/>
                <a:sym typeface="arial"/>
              </a:rPr>
              <a:t>Let</a:t>
            </a:r>
            <a:r>
              <a:rPr lang="es-CL" sz="2000" b="1">
                <a:latin typeface="arial"/>
                <a:ea typeface="arial"/>
                <a:cs typeface="arial"/>
                <a:sym typeface="arial"/>
              </a:rPr>
              <a:t>’</a:t>
            </a:r>
            <a:r>
              <a:rPr lang="es-CL" sz="2000" b="1">
                <a:solidFill>
                  <a:srgbClr val="000000"/>
                </a:solidFill>
                <a:latin typeface="arial"/>
                <a:ea typeface="arial"/>
                <a:cs typeface="arial"/>
                <a:sym typeface="arial"/>
              </a:rPr>
              <a:t>s analyze each section of an abstract taken from a paper titled:</a:t>
            </a:r>
            <a:endParaRPr sz="2000" b="1" i="0">
              <a:solidFill>
                <a:srgbClr val="000000"/>
              </a:solidFill>
              <a:latin typeface="arial"/>
              <a:ea typeface="arial"/>
              <a:cs typeface="arial"/>
              <a:sym typeface="arial"/>
            </a:endParaRPr>
          </a:p>
          <a:p>
            <a:pPr marL="0" marR="0" lvl="0" indent="0" algn="ctr" rtl="0">
              <a:spcBef>
                <a:spcPts val="0"/>
              </a:spcBef>
              <a:spcAft>
                <a:spcPts val="0"/>
              </a:spcAft>
              <a:buNone/>
            </a:pPr>
            <a:r>
              <a:rPr lang="es-CL" sz="4000" b="1" i="0">
                <a:solidFill>
                  <a:srgbClr val="000000"/>
                </a:solidFill>
                <a:latin typeface="arial"/>
                <a:ea typeface="arial"/>
                <a:cs typeface="arial"/>
                <a:sym typeface="arial"/>
              </a:rPr>
              <a:t>Predictors of shoulder level after spinal fusion in adolescent idiopathic scoliosis.</a:t>
            </a:r>
            <a:endParaRPr/>
          </a:p>
          <a:p>
            <a:pPr marL="0" marR="0" lvl="0" indent="0" algn="ctr" rtl="0">
              <a:spcBef>
                <a:spcPts val="0"/>
              </a:spcBef>
              <a:spcAft>
                <a:spcPts val="0"/>
              </a:spcAft>
              <a:buNone/>
            </a:pPr>
            <a:r>
              <a:rPr lang="es-CL" sz="2000" b="1">
                <a:solidFill>
                  <a:srgbClr val="000000"/>
                </a:solidFill>
                <a:latin typeface="arial"/>
                <a:ea typeface="arial"/>
                <a:cs typeface="arial"/>
                <a:sym typeface="arial"/>
              </a:rPr>
              <a:t>Can you identify what sections they are?</a:t>
            </a:r>
            <a:endParaRPr sz="2000" b="1" i="0">
              <a:solidFill>
                <a:srgbClr val="000000"/>
              </a:solidFill>
              <a:latin typeface="arial"/>
              <a:ea typeface="arial"/>
              <a:cs typeface="arial"/>
              <a:sym typeface="arial"/>
            </a:endParaRPr>
          </a:p>
        </p:txBody>
      </p:sp>
      <p:sp>
        <p:nvSpPr>
          <p:cNvPr id="183" name="Google Shape;183;p10"/>
          <p:cNvSpPr txBox="1"/>
          <p:nvPr/>
        </p:nvSpPr>
        <p:spPr>
          <a:xfrm>
            <a:off x="1703617" y="977868"/>
            <a:ext cx="9398778" cy="101566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L" sz="3000" b="1">
                <a:solidFill>
                  <a:srgbClr val="1E4E79"/>
                </a:solidFill>
                <a:latin typeface="Calibri"/>
                <a:ea typeface="Calibri"/>
                <a:cs typeface="Calibri"/>
                <a:sym typeface="Calibri"/>
              </a:rPr>
              <a:t>The following example shows you key language to identify each part.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87"/>
        <p:cNvGrpSpPr/>
        <p:nvPr/>
      </p:nvGrpSpPr>
      <p:grpSpPr>
        <a:xfrm>
          <a:off x="0" y="0"/>
          <a:ext cx="0" cy="0"/>
          <a:chOff x="0" y="0"/>
          <a:chExt cx="0" cy="0"/>
        </a:xfrm>
      </p:grpSpPr>
      <p:sp>
        <p:nvSpPr>
          <p:cNvPr id="188" name="Google Shape;188;p11"/>
          <p:cNvSpPr/>
          <p:nvPr/>
        </p:nvSpPr>
        <p:spPr>
          <a:xfrm>
            <a:off x="338469" y="2828835"/>
            <a:ext cx="11515061"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i="0" cap="none">
                <a:solidFill>
                  <a:srgbClr val="000000"/>
                </a:solidFill>
                <a:latin typeface="arial"/>
                <a:ea typeface="arial"/>
                <a:cs typeface="arial"/>
                <a:sym typeface="arial"/>
              </a:rPr>
              <a:t>BACKGROUND:</a:t>
            </a:r>
            <a:endParaRPr/>
          </a:p>
          <a:p>
            <a:pPr marL="0" marR="0" lvl="0" indent="0" algn="l" rtl="0">
              <a:spcBef>
                <a:spcPts val="0"/>
              </a:spcBef>
              <a:spcAft>
                <a:spcPts val="0"/>
              </a:spcAft>
              <a:buNone/>
            </a:pPr>
            <a:r>
              <a:rPr lang="es-CL" sz="1800" b="0" i="0">
                <a:solidFill>
                  <a:srgbClr val="000000"/>
                </a:solidFill>
                <a:latin typeface="arial"/>
                <a:ea typeface="arial"/>
                <a:cs typeface="arial"/>
                <a:sym typeface="arial"/>
              </a:rPr>
              <a:t>For patients with adolescent idiopathic scoliosis, shoulder balance influences their treatment satisfaction and psychological well-being. Several parameters are known to affect postoperative shoulder balance, but few prognostic models are as yet available.</a:t>
            </a:r>
            <a:endParaRPr/>
          </a:p>
        </p:txBody>
      </p:sp>
      <p:sp>
        <p:nvSpPr>
          <p:cNvPr id="189" name="Google Shape;189;p11"/>
          <p:cNvSpPr/>
          <p:nvPr/>
        </p:nvSpPr>
        <p:spPr>
          <a:xfrm rot="10800000" flipH="1">
            <a:off x="338468" y="3125398"/>
            <a:ext cx="11176591" cy="600782"/>
          </a:xfrm>
          <a:prstGeom prst="corner">
            <a:avLst>
              <a:gd name="adj1" fmla="val 48681"/>
              <a:gd name="adj2" fmla="val 434309"/>
            </a:avLst>
          </a:prstGeom>
          <a:solidFill>
            <a:schemeClr val="accent1">
              <a:alpha val="49803"/>
            </a:scheme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0" name="Google Shape;190;p11"/>
          <p:cNvSpPr txBox="1"/>
          <p:nvPr/>
        </p:nvSpPr>
        <p:spPr>
          <a:xfrm>
            <a:off x="6073140" y="1698998"/>
            <a:ext cx="276017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0070C0"/>
                </a:solidFill>
                <a:latin typeface="Calibri"/>
                <a:ea typeface="Calibri"/>
                <a:cs typeface="Calibri"/>
                <a:sym typeface="Calibri"/>
              </a:rPr>
              <a:t>Description of the problem</a:t>
            </a:r>
            <a:endParaRPr/>
          </a:p>
        </p:txBody>
      </p:sp>
      <p:sp>
        <p:nvSpPr>
          <p:cNvPr id="191" name="Google Shape;191;p11"/>
          <p:cNvSpPr/>
          <p:nvPr/>
        </p:nvSpPr>
        <p:spPr>
          <a:xfrm>
            <a:off x="6096000" y="1577340"/>
            <a:ext cx="2682240" cy="612648"/>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31932" y="136679"/>
                </a:moveTo>
                <a:lnTo>
                  <a:pt x="-15318" y="289477"/>
                </a:lnTo>
              </a:path>
            </a:pathLst>
          </a:cu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2" name="Google Shape;192;p11"/>
          <p:cNvSpPr/>
          <p:nvPr/>
        </p:nvSpPr>
        <p:spPr>
          <a:xfrm>
            <a:off x="2983230" y="3429000"/>
            <a:ext cx="7269480" cy="297180"/>
          </a:xfrm>
          <a:prstGeom prst="rect">
            <a:avLst/>
          </a:prstGeom>
          <a:solidFill>
            <a:srgbClr val="FF0000">
              <a:alpha val="49803"/>
            </a:srgb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3" name="Google Shape;193;p11"/>
          <p:cNvSpPr txBox="1"/>
          <p:nvPr/>
        </p:nvSpPr>
        <p:spPr>
          <a:xfrm>
            <a:off x="6488430" y="4434578"/>
            <a:ext cx="1236685"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FF0000"/>
                </a:solidFill>
                <a:latin typeface="Calibri"/>
                <a:ea typeface="Calibri"/>
                <a:cs typeface="Calibri"/>
                <a:sym typeface="Calibri"/>
              </a:rPr>
              <a:t>Status Quo</a:t>
            </a:r>
            <a:endParaRPr/>
          </a:p>
        </p:txBody>
      </p:sp>
      <p:sp>
        <p:nvSpPr>
          <p:cNvPr id="194" name="Google Shape;194;p11"/>
          <p:cNvSpPr/>
          <p:nvPr/>
        </p:nvSpPr>
        <p:spPr>
          <a:xfrm>
            <a:off x="6488430" y="4312920"/>
            <a:ext cx="1213825" cy="612648"/>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55662" y="-15560"/>
                </a:moveTo>
                <a:lnTo>
                  <a:pt x="52481" y="-106792"/>
                </a:lnTo>
              </a:path>
            </a:pathLst>
          </a:custGeom>
          <a:no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5" name="Google Shape;195;p11"/>
          <p:cNvSpPr/>
          <p:nvPr/>
        </p:nvSpPr>
        <p:spPr>
          <a:xfrm>
            <a:off x="338467" y="3731984"/>
            <a:ext cx="4073513" cy="297180"/>
          </a:xfrm>
          <a:prstGeom prst="rect">
            <a:avLst/>
          </a:prstGeom>
          <a:solidFill>
            <a:srgbClr val="00B050">
              <a:alpha val="49803"/>
            </a:srgb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6" name="Google Shape;196;p11"/>
          <p:cNvSpPr/>
          <p:nvPr/>
        </p:nvSpPr>
        <p:spPr>
          <a:xfrm>
            <a:off x="10252710" y="3429000"/>
            <a:ext cx="1257923" cy="297180"/>
          </a:xfrm>
          <a:prstGeom prst="rect">
            <a:avLst/>
          </a:prstGeom>
          <a:solidFill>
            <a:srgbClr val="00B050">
              <a:alpha val="49803"/>
            </a:srgb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7" name="Google Shape;197;p11"/>
          <p:cNvSpPr txBox="1"/>
          <p:nvPr/>
        </p:nvSpPr>
        <p:spPr>
          <a:xfrm>
            <a:off x="1885950" y="4789669"/>
            <a:ext cx="2262479"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00B050"/>
                </a:solidFill>
                <a:latin typeface="Calibri"/>
                <a:ea typeface="Calibri"/>
                <a:cs typeface="Calibri"/>
                <a:sym typeface="Calibri"/>
              </a:rPr>
              <a:t>The need for research</a:t>
            </a:r>
            <a:endParaRPr/>
          </a:p>
        </p:txBody>
      </p:sp>
      <p:sp>
        <p:nvSpPr>
          <p:cNvPr id="198" name="Google Shape;198;p11"/>
          <p:cNvSpPr/>
          <p:nvPr/>
        </p:nvSpPr>
        <p:spPr>
          <a:xfrm>
            <a:off x="1885950" y="4668011"/>
            <a:ext cx="2262479" cy="612648"/>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55662" y="-15560"/>
                </a:moveTo>
                <a:lnTo>
                  <a:pt x="52481" y="-106792"/>
                </a:lnTo>
              </a:path>
            </a:pathLst>
          </a:custGeom>
          <a:no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199" name="Google Shape;199;p11"/>
          <p:cNvSpPr/>
          <p:nvPr/>
        </p:nvSpPr>
        <p:spPr>
          <a:xfrm>
            <a:off x="338467" y="2828835"/>
            <a:ext cx="1905969" cy="296563"/>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9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2"/>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93"/>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95"/>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96"/>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9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9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xit" presetSubtype="0" fill="hold" nodeType="clickEffect">
                                  <p:stCondLst>
                                    <p:cond delay="0"/>
                                  </p:stCondLst>
                                  <p:childTnLst>
                                    <p:set>
                                      <p:cBhvr>
                                        <p:cTn id="32" dur="1" fill="hold">
                                          <p:stCondLst>
                                            <p:cond delay="1"/>
                                          </p:stCondLst>
                                        </p:cTn>
                                        <p:tgtEl>
                                          <p:spTgt spid="19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12"/>
          <p:cNvSpPr/>
          <p:nvPr/>
        </p:nvSpPr>
        <p:spPr>
          <a:xfrm>
            <a:off x="338469" y="2967335"/>
            <a:ext cx="11515061" cy="9233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i="0" cap="none">
                <a:solidFill>
                  <a:srgbClr val="000000"/>
                </a:solidFill>
                <a:latin typeface="arial"/>
                <a:ea typeface="arial"/>
                <a:cs typeface="arial"/>
                <a:sym typeface="arial"/>
              </a:rPr>
              <a:t>PURPOSE:</a:t>
            </a:r>
            <a:endParaRPr/>
          </a:p>
          <a:p>
            <a:pPr marL="0" marR="0" lvl="0" indent="0" algn="l" rtl="0">
              <a:spcBef>
                <a:spcPts val="0"/>
              </a:spcBef>
              <a:spcAft>
                <a:spcPts val="0"/>
              </a:spcAft>
              <a:buNone/>
            </a:pPr>
            <a:r>
              <a:rPr lang="es-CL" sz="1800" b="0" i="0">
                <a:solidFill>
                  <a:srgbClr val="000000"/>
                </a:solidFill>
                <a:latin typeface="arial"/>
                <a:ea typeface="arial"/>
                <a:cs typeface="arial"/>
                <a:sym typeface="arial"/>
              </a:rPr>
              <a:t>This study aimed to identify independent predictive factors that can be used to assess preoperatively which patients are at risk of postoperative shoulder elevation, and to build a linear prediction model.</a:t>
            </a:r>
            <a:endParaRPr/>
          </a:p>
        </p:txBody>
      </p:sp>
      <p:pic>
        <p:nvPicPr>
          <p:cNvPr id="205" name="Google Shape;205;p12" descr="Resultado de imagen para aim .png"/>
          <p:cNvPicPr preferRelativeResize="0"/>
          <p:nvPr/>
        </p:nvPicPr>
        <p:blipFill rotWithShape="1">
          <a:blip r:embed="rId3">
            <a:alphaModFix/>
          </a:blip>
          <a:srcRect/>
          <a:stretch/>
        </p:blipFill>
        <p:spPr>
          <a:xfrm>
            <a:off x="2752725" y="1420091"/>
            <a:ext cx="805425" cy="810491"/>
          </a:xfrm>
          <a:prstGeom prst="rect">
            <a:avLst/>
          </a:prstGeom>
          <a:noFill/>
          <a:ln>
            <a:noFill/>
          </a:ln>
        </p:spPr>
      </p:pic>
      <p:sp>
        <p:nvSpPr>
          <p:cNvPr id="206" name="Google Shape;206;p12"/>
          <p:cNvSpPr/>
          <p:nvPr/>
        </p:nvSpPr>
        <p:spPr>
          <a:xfrm>
            <a:off x="1510145" y="3297381"/>
            <a:ext cx="623455" cy="263237"/>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88667" y="-15395"/>
                </a:moveTo>
                <a:lnTo>
                  <a:pt x="260666" y="-515524"/>
                </a:lnTo>
              </a:path>
            </a:pathLst>
          </a:custGeom>
          <a:solidFill>
            <a:schemeClr val="accent1">
              <a:alpha val="49803"/>
            </a:scheme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7" name="Google Shape;207;p12"/>
          <p:cNvSpPr txBox="1"/>
          <p:nvPr/>
        </p:nvSpPr>
        <p:spPr>
          <a:xfrm>
            <a:off x="3643744" y="1640670"/>
            <a:ext cx="768159" cy="40011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000" b="1">
                <a:solidFill>
                  <a:schemeClr val="dk1"/>
                </a:solidFill>
                <a:latin typeface="Calibri"/>
                <a:ea typeface="Calibri"/>
                <a:cs typeface="Calibri"/>
                <a:sym typeface="Calibri"/>
              </a:rPr>
              <a:t>= aim</a:t>
            </a:r>
            <a:endParaRPr sz="2000" b="1">
              <a:solidFill>
                <a:schemeClr val="dk1"/>
              </a:solidFill>
              <a:latin typeface="Calibri"/>
              <a:ea typeface="Calibri"/>
              <a:cs typeface="Calibri"/>
              <a:sym typeface="Calibri"/>
            </a:endParaRPr>
          </a:p>
        </p:txBody>
      </p:sp>
      <p:sp>
        <p:nvSpPr>
          <p:cNvPr id="208" name="Google Shape;208;p12"/>
          <p:cNvSpPr/>
          <p:nvPr/>
        </p:nvSpPr>
        <p:spPr>
          <a:xfrm>
            <a:off x="2179670" y="3297381"/>
            <a:ext cx="1020730" cy="263237"/>
          </a:xfrm>
          <a:prstGeom prst="rect">
            <a:avLst/>
          </a:prstGeom>
          <a:solidFill>
            <a:srgbClr val="FF0000">
              <a:alpha val="49803"/>
            </a:srgb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09" name="Google Shape;209;p12"/>
          <p:cNvSpPr txBox="1"/>
          <p:nvPr/>
        </p:nvSpPr>
        <p:spPr>
          <a:xfrm>
            <a:off x="4882174" y="1640670"/>
            <a:ext cx="3658246"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FF0000"/>
                </a:solidFill>
                <a:latin typeface="Calibri"/>
                <a:ea typeface="Calibri"/>
                <a:cs typeface="Calibri"/>
                <a:sym typeface="Calibri"/>
              </a:rPr>
              <a:t>An action in infinitive is usually used</a:t>
            </a:r>
            <a:endParaRPr/>
          </a:p>
        </p:txBody>
      </p:sp>
      <p:sp>
        <p:nvSpPr>
          <p:cNvPr id="210" name="Google Shape;210;p12"/>
          <p:cNvSpPr/>
          <p:nvPr/>
        </p:nvSpPr>
        <p:spPr>
          <a:xfrm>
            <a:off x="4882174" y="1519012"/>
            <a:ext cx="3658246" cy="612648"/>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7723" y="128266"/>
                </a:moveTo>
                <a:lnTo>
                  <a:pt x="-62288" y="322116"/>
                </a:lnTo>
              </a:path>
            </a:pathLst>
          </a:custGeom>
          <a:no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11" name="Google Shape;211;p12"/>
          <p:cNvSpPr txBox="1"/>
          <p:nvPr/>
        </p:nvSpPr>
        <p:spPr>
          <a:xfrm>
            <a:off x="8632553" y="1409837"/>
            <a:ext cx="1473096" cy="175432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FF0000"/>
                </a:solidFill>
                <a:latin typeface="Calibri"/>
                <a:ea typeface="Calibri"/>
                <a:cs typeface="Calibri"/>
                <a:sym typeface="Calibri"/>
              </a:rPr>
              <a:t>For example: </a:t>
            </a:r>
            <a:endParaRPr/>
          </a:p>
          <a:p>
            <a:pPr marL="0" marR="0" lvl="0" indent="0" algn="l" rtl="0">
              <a:spcBef>
                <a:spcPts val="0"/>
              </a:spcBef>
              <a:spcAft>
                <a:spcPts val="0"/>
              </a:spcAft>
              <a:buNone/>
            </a:pPr>
            <a:r>
              <a:rPr lang="es-CL" sz="1800" b="1">
                <a:solidFill>
                  <a:srgbClr val="FF0000"/>
                </a:solidFill>
                <a:latin typeface="Calibri"/>
                <a:ea typeface="Calibri"/>
                <a:cs typeface="Calibri"/>
                <a:sym typeface="Calibri"/>
              </a:rPr>
              <a:t>-to identify</a:t>
            </a:r>
            <a:endParaRPr/>
          </a:p>
          <a:p>
            <a:pPr marL="0" marR="0" lvl="0" indent="0" algn="l" rtl="0">
              <a:spcBef>
                <a:spcPts val="0"/>
              </a:spcBef>
              <a:spcAft>
                <a:spcPts val="0"/>
              </a:spcAft>
              <a:buNone/>
            </a:pPr>
            <a:r>
              <a:rPr lang="es-CL" sz="1800" b="1">
                <a:solidFill>
                  <a:srgbClr val="FF0000"/>
                </a:solidFill>
                <a:latin typeface="Calibri"/>
                <a:ea typeface="Calibri"/>
                <a:cs typeface="Calibri"/>
                <a:sym typeface="Calibri"/>
              </a:rPr>
              <a:t>-to compare</a:t>
            </a:r>
            <a:endParaRPr/>
          </a:p>
          <a:p>
            <a:pPr marL="0" marR="0" lvl="0" indent="0" algn="l" rtl="0">
              <a:spcBef>
                <a:spcPts val="0"/>
              </a:spcBef>
              <a:spcAft>
                <a:spcPts val="0"/>
              </a:spcAft>
              <a:buNone/>
            </a:pPr>
            <a:r>
              <a:rPr lang="es-CL" sz="1800" b="1">
                <a:solidFill>
                  <a:srgbClr val="FF0000"/>
                </a:solidFill>
                <a:latin typeface="Calibri"/>
                <a:ea typeface="Calibri"/>
                <a:cs typeface="Calibri"/>
                <a:sym typeface="Calibri"/>
              </a:rPr>
              <a:t>-to evaluate</a:t>
            </a:r>
            <a:endParaRPr/>
          </a:p>
          <a:p>
            <a:pPr marL="0" marR="0" lvl="0" indent="0" algn="l" rtl="0">
              <a:spcBef>
                <a:spcPts val="0"/>
              </a:spcBef>
              <a:spcAft>
                <a:spcPts val="0"/>
              </a:spcAft>
              <a:buNone/>
            </a:pPr>
            <a:r>
              <a:rPr lang="es-CL" sz="1800" b="1">
                <a:solidFill>
                  <a:srgbClr val="FF0000"/>
                </a:solidFill>
                <a:latin typeface="Calibri"/>
                <a:ea typeface="Calibri"/>
                <a:cs typeface="Calibri"/>
                <a:sym typeface="Calibri"/>
              </a:rPr>
              <a:t>-to describe</a:t>
            </a:r>
            <a:endParaRPr/>
          </a:p>
          <a:p>
            <a:pPr marL="0" marR="0" lvl="0" indent="0" algn="l" rtl="0">
              <a:spcBef>
                <a:spcPts val="0"/>
              </a:spcBef>
              <a:spcAft>
                <a:spcPts val="0"/>
              </a:spcAft>
              <a:buNone/>
            </a:pPr>
            <a:r>
              <a:rPr lang="es-CL" sz="1800" b="1">
                <a:solidFill>
                  <a:srgbClr val="FF0000"/>
                </a:solidFill>
                <a:latin typeface="Calibri"/>
                <a:ea typeface="Calibri"/>
                <a:cs typeface="Calibri"/>
                <a:sym typeface="Calibri"/>
              </a:rPr>
              <a:t>Etc.</a:t>
            </a:r>
            <a:endParaRPr/>
          </a:p>
        </p:txBody>
      </p:sp>
      <p:sp>
        <p:nvSpPr>
          <p:cNvPr id="212" name="Google Shape;212;p12"/>
          <p:cNvSpPr/>
          <p:nvPr/>
        </p:nvSpPr>
        <p:spPr>
          <a:xfrm>
            <a:off x="5977719" y="3560618"/>
            <a:ext cx="1255594" cy="330047"/>
          </a:xfrm>
          <a:prstGeom prst="rect">
            <a:avLst/>
          </a:prstGeom>
          <a:solidFill>
            <a:srgbClr val="FF0000">
              <a:alpha val="49803"/>
            </a:srgb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13" name="Google Shape;213;p12"/>
          <p:cNvSpPr/>
          <p:nvPr/>
        </p:nvSpPr>
        <p:spPr>
          <a:xfrm>
            <a:off x="338467" y="2910723"/>
            <a:ext cx="1367503" cy="33532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0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8"/>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10"/>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1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1"/>
                                          </p:stCondLst>
                                        </p:cTn>
                                        <p:tgtEl>
                                          <p:spTgt spid="21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17"/>
        <p:cNvGrpSpPr/>
        <p:nvPr/>
      </p:nvGrpSpPr>
      <p:grpSpPr>
        <a:xfrm>
          <a:off x="0" y="0"/>
          <a:ext cx="0" cy="0"/>
          <a:chOff x="0" y="0"/>
          <a:chExt cx="0" cy="0"/>
        </a:xfrm>
      </p:grpSpPr>
      <p:sp>
        <p:nvSpPr>
          <p:cNvPr id="218" name="Google Shape;218;p13"/>
          <p:cNvSpPr/>
          <p:nvPr/>
        </p:nvSpPr>
        <p:spPr>
          <a:xfrm>
            <a:off x="215640" y="2551837"/>
            <a:ext cx="11515061" cy="175432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i="0" cap="none">
                <a:solidFill>
                  <a:srgbClr val="000000"/>
                </a:solidFill>
                <a:latin typeface="arial"/>
                <a:ea typeface="arial"/>
                <a:cs typeface="arial"/>
                <a:sym typeface="arial"/>
              </a:rPr>
              <a:t>METHODS:</a:t>
            </a:r>
            <a:endParaRPr/>
          </a:p>
          <a:p>
            <a:pPr marL="0" marR="0" lvl="0" indent="0" algn="l" rtl="0">
              <a:spcBef>
                <a:spcPts val="0"/>
              </a:spcBef>
              <a:spcAft>
                <a:spcPts val="0"/>
              </a:spcAft>
              <a:buNone/>
            </a:pPr>
            <a:r>
              <a:rPr lang="es-CL" sz="1800" b="0" i="0">
                <a:solidFill>
                  <a:srgbClr val="000000"/>
                </a:solidFill>
                <a:latin typeface="arial"/>
                <a:ea typeface="arial"/>
                <a:cs typeface="arial"/>
                <a:sym typeface="arial"/>
              </a:rPr>
              <a:t>N = 102 patients with all Lenke types were reviewed radiographically before surgery and 1 year afterward. The outcome measures were coracoid height difference (CHD), clavicular angle (CA), and clavicle-first rib intersection difference (CiRID). Predictive factors commonly used in the literature were investigated using correlation analysis and statistical testing. Significant contributing factors were included in three multiple linear regression models (for CHD, CA, and CiRID).</a:t>
            </a:r>
            <a:endParaRPr/>
          </a:p>
        </p:txBody>
      </p:sp>
      <p:sp>
        <p:nvSpPr>
          <p:cNvPr id="219" name="Google Shape;219;p13"/>
          <p:cNvSpPr/>
          <p:nvPr/>
        </p:nvSpPr>
        <p:spPr>
          <a:xfrm>
            <a:off x="4067034" y="2838735"/>
            <a:ext cx="3193576" cy="313898"/>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39114" y="-25500"/>
                </a:moveTo>
                <a:lnTo>
                  <a:pt x="50197" y="-261260"/>
                </a:lnTo>
              </a:path>
            </a:pathLst>
          </a:custGeom>
          <a:solidFill>
            <a:schemeClr val="accent1">
              <a:alpha val="49803"/>
            </a:scheme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0" name="Google Shape;220;p13"/>
          <p:cNvSpPr/>
          <p:nvPr/>
        </p:nvSpPr>
        <p:spPr>
          <a:xfrm>
            <a:off x="4776715" y="1719618"/>
            <a:ext cx="3779049" cy="369332"/>
          </a:xfrm>
          <a:prstGeom prst="rect">
            <a:avLst/>
          </a:prstGeom>
          <a:no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1" name="Google Shape;221;p13"/>
          <p:cNvSpPr txBox="1"/>
          <p:nvPr/>
        </p:nvSpPr>
        <p:spPr>
          <a:xfrm>
            <a:off x="4776716" y="1719618"/>
            <a:ext cx="3779048"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0070C0"/>
                </a:solidFill>
                <a:latin typeface="Calibri"/>
                <a:ea typeface="Calibri"/>
                <a:cs typeface="Calibri"/>
                <a:sym typeface="Calibri"/>
              </a:rPr>
              <a:t>Tests, techniques or instruments used</a:t>
            </a:r>
            <a:endParaRPr/>
          </a:p>
        </p:txBody>
      </p:sp>
      <p:sp>
        <p:nvSpPr>
          <p:cNvPr id="222" name="Google Shape;222;p13"/>
          <p:cNvSpPr/>
          <p:nvPr/>
        </p:nvSpPr>
        <p:spPr>
          <a:xfrm>
            <a:off x="10358651" y="3428999"/>
            <a:ext cx="627797" cy="310487"/>
          </a:xfrm>
          <a:prstGeom prst="rect">
            <a:avLst/>
          </a:prstGeom>
          <a:solidFill>
            <a:schemeClr val="accent1">
              <a:alpha val="49803"/>
            </a:scheme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3" name="Google Shape;223;p13"/>
          <p:cNvSpPr/>
          <p:nvPr/>
        </p:nvSpPr>
        <p:spPr>
          <a:xfrm rot="10800000" flipH="1">
            <a:off x="215640" y="3712190"/>
            <a:ext cx="11176591" cy="600782"/>
          </a:xfrm>
          <a:prstGeom prst="corner">
            <a:avLst>
              <a:gd name="adj1" fmla="val 48681"/>
              <a:gd name="adj2" fmla="val 781874"/>
            </a:avLst>
          </a:prstGeom>
          <a:solidFill>
            <a:schemeClr val="accent1">
              <a:alpha val="49803"/>
            </a:scheme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4" name="Google Shape;224;p13"/>
          <p:cNvSpPr/>
          <p:nvPr/>
        </p:nvSpPr>
        <p:spPr>
          <a:xfrm rot="10800000" flipH="1">
            <a:off x="215640" y="3152633"/>
            <a:ext cx="10388671" cy="552748"/>
          </a:xfrm>
          <a:prstGeom prst="corner">
            <a:avLst>
              <a:gd name="adj1" fmla="val 48681"/>
              <a:gd name="adj2" fmla="val 579410"/>
            </a:avLst>
          </a:prstGeom>
          <a:solidFill>
            <a:srgbClr val="00B050">
              <a:alpha val="49803"/>
            </a:srgb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5" name="Google Shape;225;p13"/>
          <p:cNvSpPr/>
          <p:nvPr/>
        </p:nvSpPr>
        <p:spPr>
          <a:xfrm>
            <a:off x="9266830" y="4831307"/>
            <a:ext cx="2634018" cy="612648"/>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84926" y="-25618"/>
                </a:moveTo>
                <a:lnTo>
                  <a:pt x="110467" y="-97794"/>
                </a:lnTo>
                <a:lnTo>
                  <a:pt x="121493" y="-310386"/>
                </a:lnTo>
                <a:lnTo>
                  <a:pt x="62514" y="-308196"/>
                </a:lnTo>
              </a:path>
            </a:pathLst>
          </a:custGeom>
          <a:no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26" name="Google Shape;226;p13"/>
          <p:cNvSpPr txBox="1"/>
          <p:nvPr/>
        </p:nvSpPr>
        <p:spPr>
          <a:xfrm>
            <a:off x="9342563" y="4952965"/>
            <a:ext cx="2608471"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00B050"/>
                </a:solidFill>
                <a:latin typeface="Calibri"/>
                <a:ea typeface="Calibri"/>
                <a:cs typeface="Calibri"/>
                <a:sym typeface="Calibri"/>
              </a:rPr>
              <a:t>Variables to be measured</a:t>
            </a:r>
            <a:endParaRPr/>
          </a:p>
        </p:txBody>
      </p:sp>
      <p:sp>
        <p:nvSpPr>
          <p:cNvPr id="227" name="Google Shape;227;p13"/>
          <p:cNvSpPr/>
          <p:nvPr/>
        </p:nvSpPr>
        <p:spPr>
          <a:xfrm>
            <a:off x="311171" y="2501289"/>
            <a:ext cx="1367503" cy="33532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2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19"/>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2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24"/>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22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2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nodeType="clickEffect">
                                  <p:stCondLst>
                                    <p:cond delay="0"/>
                                  </p:stCondLst>
                                  <p:childTnLst>
                                    <p:set>
                                      <p:cBhvr>
                                        <p:cTn id="26" dur="1" fill="hold">
                                          <p:stCondLst>
                                            <p:cond delay="1"/>
                                          </p:stCondLst>
                                        </p:cTn>
                                        <p:tgtEl>
                                          <p:spTgt spid="2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sp>
        <p:nvSpPr>
          <p:cNvPr id="232" name="Google Shape;232;p14"/>
          <p:cNvSpPr/>
          <p:nvPr/>
        </p:nvSpPr>
        <p:spPr>
          <a:xfrm>
            <a:off x="434004" y="2331449"/>
            <a:ext cx="11515061" cy="203132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i="0" cap="none">
                <a:solidFill>
                  <a:srgbClr val="000000"/>
                </a:solidFill>
                <a:latin typeface="arial"/>
                <a:ea typeface="arial"/>
                <a:cs typeface="arial"/>
                <a:sym typeface="arial"/>
              </a:rPr>
              <a:t>RESULTS:</a:t>
            </a:r>
            <a:endParaRPr/>
          </a:p>
          <a:p>
            <a:pPr marL="0" marR="0" lvl="0" indent="0" algn="l" rtl="0">
              <a:spcBef>
                <a:spcPts val="0"/>
              </a:spcBef>
              <a:spcAft>
                <a:spcPts val="0"/>
              </a:spcAft>
              <a:buNone/>
            </a:pPr>
            <a:r>
              <a:rPr lang="es-CL" sz="1800" b="0" i="0">
                <a:solidFill>
                  <a:srgbClr val="000000"/>
                </a:solidFill>
                <a:latin typeface="arial"/>
                <a:ea typeface="arial"/>
                <a:cs typeface="arial"/>
                <a:sym typeface="arial"/>
              </a:rPr>
              <a:t>The mean shoulder level (CHD) significantly changed from a lower left shoulder value of -8.5 mm before surgery to 3.3 mm at the follow-up examination. A high preoperative left shoulder level by CiRID, a large amount of Cobb angle correction of the distal thoracic curve, a low preoperative Cobb angle in the lumbar curve, and a structural proximal thoracic curve proved to be determinants and thus risk factors for left-sided shoulder elevation after surgery. The three models predicting CHD, CA, and CiRID at the follow-up examination included these four risk factors and were significant.</a:t>
            </a:r>
            <a:endParaRPr/>
          </a:p>
        </p:txBody>
      </p:sp>
      <p:sp>
        <p:nvSpPr>
          <p:cNvPr id="233" name="Google Shape;233;p14"/>
          <p:cNvSpPr/>
          <p:nvPr/>
        </p:nvSpPr>
        <p:spPr>
          <a:xfrm>
            <a:off x="434003" y="2664725"/>
            <a:ext cx="5516421" cy="255896"/>
          </a:xfrm>
          <a:prstGeom prst="rect">
            <a:avLst/>
          </a:prstGeom>
          <a:solidFill>
            <a:srgbClr val="FF0000">
              <a:alpha val="49803"/>
            </a:srgb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4" name="Google Shape;234;p14"/>
          <p:cNvSpPr txBox="1"/>
          <p:nvPr/>
        </p:nvSpPr>
        <p:spPr>
          <a:xfrm>
            <a:off x="4180604" y="1385514"/>
            <a:ext cx="207197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FF0000"/>
                </a:solidFill>
                <a:latin typeface="Calibri"/>
                <a:ea typeface="Calibri"/>
                <a:cs typeface="Calibri"/>
                <a:sym typeface="Calibri"/>
              </a:rPr>
              <a:t>What was observed</a:t>
            </a:r>
            <a:endParaRPr/>
          </a:p>
        </p:txBody>
      </p:sp>
      <p:sp>
        <p:nvSpPr>
          <p:cNvPr id="235" name="Google Shape;235;p14"/>
          <p:cNvSpPr/>
          <p:nvPr/>
        </p:nvSpPr>
        <p:spPr>
          <a:xfrm>
            <a:off x="4180603" y="1245839"/>
            <a:ext cx="2071977" cy="612648"/>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47111" y="262453"/>
                </a:moveTo>
                <a:lnTo>
                  <a:pt x="48205" y="133796"/>
                </a:lnTo>
              </a:path>
            </a:pathLst>
          </a:custGeom>
          <a:no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6" name="Google Shape;236;p14"/>
          <p:cNvSpPr/>
          <p:nvPr/>
        </p:nvSpPr>
        <p:spPr>
          <a:xfrm>
            <a:off x="9416955" y="2664725"/>
            <a:ext cx="2532110" cy="255896"/>
          </a:xfrm>
          <a:prstGeom prst="rect">
            <a:avLst/>
          </a:prstGeom>
          <a:solidFill>
            <a:schemeClr val="accent1">
              <a:alpha val="49803"/>
            </a:scheme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7" name="Google Shape;237;p14"/>
          <p:cNvSpPr/>
          <p:nvPr/>
        </p:nvSpPr>
        <p:spPr>
          <a:xfrm>
            <a:off x="434003" y="2920621"/>
            <a:ext cx="4069757" cy="333276"/>
          </a:xfrm>
          <a:prstGeom prst="rect">
            <a:avLst/>
          </a:prstGeom>
          <a:solidFill>
            <a:schemeClr val="accent1">
              <a:alpha val="49803"/>
            </a:scheme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8" name="Google Shape;238;p14"/>
          <p:cNvSpPr/>
          <p:nvPr/>
        </p:nvSpPr>
        <p:spPr>
          <a:xfrm>
            <a:off x="4503760" y="2923485"/>
            <a:ext cx="6823882" cy="330411"/>
          </a:xfrm>
          <a:prstGeom prst="rect">
            <a:avLst/>
          </a:prstGeom>
          <a:solidFill>
            <a:srgbClr val="FF0000">
              <a:alpha val="49803"/>
            </a:srgb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39" name="Google Shape;239;p14"/>
          <p:cNvSpPr/>
          <p:nvPr/>
        </p:nvSpPr>
        <p:spPr>
          <a:xfrm>
            <a:off x="434002" y="3253896"/>
            <a:ext cx="10989174" cy="255897"/>
          </a:xfrm>
          <a:prstGeom prst="rect">
            <a:avLst/>
          </a:prstGeom>
          <a:solidFill>
            <a:srgbClr val="FF0000">
              <a:alpha val="49803"/>
            </a:srgb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0" name="Google Shape;240;p14"/>
          <p:cNvSpPr/>
          <p:nvPr/>
        </p:nvSpPr>
        <p:spPr>
          <a:xfrm>
            <a:off x="434001" y="3509793"/>
            <a:ext cx="6185163" cy="217065"/>
          </a:xfrm>
          <a:prstGeom prst="rect">
            <a:avLst/>
          </a:prstGeom>
          <a:solidFill>
            <a:srgbClr val="FF0000">
              <a:alpha val="49803"/>
            </a:srgb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1" name="Google Shape;241;p14"/>
          <p:cNvSpPr/>
          <p:nvPr/>
        </p:nvSpPr>
        <p:spPr>
          <a:xfrm>
            <a:off x="2859956" y="3741992"/>
            <a:ext cx="5083042" cy="330755"/>
          </a:xfrm>
          <a:prstGeom prst="rect">
            <a:avLst/>
          </a:prstGeom>
          <a:solidFill>
            <a:schemeClr val="accent1">
              <a:alpha val="49803"/>
            </a:scheme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2" name="Google Shape;242;p14"/>
          <p:cNvSpPr/>
          <p:nvPr/>
        </p:nvSpPr>
        <p:spPr>
          <a:xfrm>
            <a:off x="3192213" y="4072747"/>
            <a:ext cx="1734629" cy="330755"/>
          </a:xfrm>
          <a:prstGeom prst="rect">
            <a:avLst/>
          </a:prstGeom>
          <a:solidFill>
            <a:schemeClr val="accent1">
              <a:alpha val="49803"/>
            </a:schemeClr>
          </a:solidFill>
          <a:ln w="12700" cap="flat" cmpd="sng">
            <a:solidFill>
              <a:srgbClr val="42719B"/>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43" name="Google Shape;243;p14"/>
          <p:cNvSpPr txBox="1"/>
          <p:nvPr/>
        </p:nvSpPr>
        <p:spPr>
          <a:xfrm>
            <a:off x="8905003" y="704630"/>
            <a:ext cx="1607043" cy="120032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0070C0"/>
                </a:solidFill>
                <a:latin typeface="Calibri"/>
                <a:ea typeface="Calibri"/>
                <a:cs typeface="Calibri"/>
                <a:sym typeface="Calibri"/>
              </a:rPr>
              <a:t>Data obtained:</a:t>
            </a:r>
            <a:endParaRPr/>
          </a:p>
          <a:p>
            <a:pPr marL="0" marR="0" lvl="0" indent="0" algn="l" rtl="0">
              <a:spcBef>
                <a:spcPts val="0"/>
              </a:spcBef>
              <a:spcAft>
                <a:spcPts val="0"/>
              </a:spcAft>
              <a:buNone/>
            </a:pPr>
            <a:r>
              <a:rPr lang="es-CL" sz="1800" b="1">
                <a:solidFill>
                  <a:srgbClr val="0070C0"/>
                </a:solidFill>
                <a:latin typeface="Calibri"/>
                <a:ea typeface="Calibri"/>
                <a:cs typeface="Calibri"/>
                <a:sym typeface="Calibri"/>
              </a:rPr>
              <a:t>-statistics</a:t>
            </a:r>
            <a:endParaRPr/>
          </a:p>
          <a:p>
            <a:pPr marL="0" marR="0" lvl="0" indent="0" algn="l" rtl="0">
              <a:spcBef>
                <a:spcPts val="0"/>
              </a:spcBef>
              <a:spcAft>
                <a:spcPts val="0"/>
              </a:spcAft>
              <a:buNone/>
            </a:pPr>
            <a:r>
              <a:rPr lang="es-CL" sz="1800" b="1">
                <a:solidFill>
                  <a:srgbClr val="0070C0"/>
                </a:solidFill>
                <a:latin typeface="Calibri"/>
                <a:ea typeface="Calibri"/>
                <a:cs typeface="Calibri"/>
                <a:sym typeface="Calibri"/>
              </a:rPr>
              <a:t>-figures</a:t>
            </a:r>
            <a:endParaRPr/>
          </a:p>
          <a:p>
            <a:pPr marL="0" marR="0" lvl="0" indent="0" algn="l" rtl="0">
              <a:spcBef>
                <a:spcPts val="0"/>
              </a:spcBef>
              <a:spcAft>
                <a:spcPts val="0"/>
              </a:spcAft>
              <a:buNone/>
            </a:pPr>
            <a:r>
              <a:rPr lang="es-CL" sz="1800" b="1">
                <a:solidFill>
                  <a:srgbClr val="0070C0"/>
                </a:solidFill>
                <a:latin typeface="Calibri"/>
                <a:ea typeface="Calibri"/>
                <a:cs typeface="Calibri"/>
                <a:sym typeface="Calibri"/>
              </a:rPr>
              <a:t>-discoveries</a:t>
            </a:r>
            <a:endParaRPr/>
          </a:p>
        </p:txBody>
      </p:sp>
      <p:sp>
        <p:nvSpPr>
          <p:cNvPr id="244" name="Google Shape;244;p14"/>
          <p:cNvSpPr/>
          <p:nvPr/>
        </p:nvSpPr>
        <p:spPr>
          <a:xfrm>
            <a:off x="8905003" y="573206"/>
            <a:ext cx="1607043" cy="1323972"/>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69530" y="185760"/>
                </a:moveTo>
                <a:lnTo>
                  <a:pt x="48205" y="133796"/>
                </a:lnTo>
              </a:path>
            </a:pathLst>
          </a:custGeom>
          <a:noFill/>
          <a:ln w="12700" cap="flat" cmpd="sng">
            <a:solidFill>
              <a:srgbClr val="0070C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rgbClr val="0070C0"/>
              </a:solidFill>
              <a:latin typeface="Calibri"/>
              <a:ea typeface="Calibri"/>
              <a:cs typeface="Calibri"/>
              <a:sym typeface="Calibri"/>
            </a:endParaRPr>
          </a:p>
        </p:txBody>
      </p:sp>
      <p:sp>
        <p:nvSpPr>
          <p:cNvPr id="245" name="Google Shape;245;p14"/>
          <p:cNvSpPr/>
          <p:nvPr/>
        </p:nvSpPr>
        <p:spPr>
          <a:xfrm>
            <a:off x="529535" y="2283912"/>
            <a:ext cx="1367503" cy="335328"/>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3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42"/>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41"/>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43"/>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35"/>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4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3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4"/>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xit" presetSubtype="0" fill="hold" nodeType="clickEffect">
                                  <p:stCondLst>
                                    <p:cond delay="0"/>
                                  </p:stCondLst>
                                  <p:childTnLst>
                                    <p:set>
                                      <p:cBhvr>
                                        <p:cTn id="34" dur="1" fill="hold">
                                          <p:stCondLst>
                                            <p:cond delay="1"/>
                                          </p:stCondLst>
                                        </p:cTn>
                                        <p:tgtEl>
                                          <p:spTgt spid="24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15"/>
          <p:cNvSpPr/>
          <p:nvPr/>
        </p:nvSpPr>
        <p:spPr>
          <a:xfrm>
            <a:off x="338469" y="2967335"/>
            <a:ext cx="11515061" cy="9233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i="0" cap="none">
                <a:solidFill>
                  <a:srgbClr val="000000"/>
                </a:solidFill>
                <a:latin typeface="arial"/>
                <a:ea typeface="arial"/>
                <a:cs typeface="arial"/>
                <a:sym typeface="arial"/>
              </a:rPr>
              <a:t>CONCLUSIONS:</a:t>
            </a:r>
            <a:endParaRPr/>
          </a:p>
          <a:p>
            <a:pPr marL="0" marR="0" lvl="0" indent="0" algn="l" rtl="0">
              <a:spcBef>
                <a:spcPts val="0"/>
              </a:spcBef>
              <a:spcAft>
                <a:spcPts val="0"/>
              </a:spcAft>
              <a:buNone/>
            </a:pPr>
            <a:r>
              <a:rPr lang="es-CL" sz="1800" b="0" i="0">
                <a:solidFill>
                  <a:srgbClr val="000000"/>
                </a:solidFill>
                <a:latin typeface="arial"/>
                <a:ea typeface="arial"/>
                <a:cs typeface="arial"/>
                <a:sym typeface="arial"/>
              </a:rPr>
              <a:t>Preoperative variables have the strongest influence on shoulder level after spinal instrumentation. Additionally, extensive correction of the distal thoracic curve can cause elevation of the left shoulder.</a:t>
            </a:r>
            <a:endParaRPr/>
          </a:p>
        </p:txBody>
      </p:sp>
      <p:sp>
        <p:nvSpPr>
          <p:cNvPr id="251" name="Google Shape;251;p15"/>
          <p:cNvSpPr/>
          <p:nvPr/>
        </p:nvSpPr>
        <p:spPr>
          <a:xfrm>
            <a:off x="352117" y="3261815"/>
            <a:ext cx="9911000" cy="327546"/>
          </a:xfrm>
          <a:prstGeom prst="rect">
            <a:avLst/>
          </a:prstGeom>
          <a:solidFill>
            <a:srgbClr val="00B050">
              <a:alpha val="49803"/>
            </a:srgbClr>
          </a:solid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2" name="Google Shape;252;p15"/>
          <p:cNvSpPr txBox="1"/>
          <p:nvPr/>
        </p:nvSpPr>
        <p:spPr>
          <a:xfrm>
            <a:off x="4694830" y="1856096"/>
            <a:ext cx="303756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00B050"/>
                </a:solidFill>
                <a:latin typeface="Calibri"/>
                <a:ea typeface="Calibri"/>
                <a:cs typeface="Calibri"/>
                <a:sym typeface="Calibri"/>
              </a:rPr>
              <a:t>Facts established by the study</a:t>
            </a:r>
            <a:endParaRPr/>
          </a:p>
        </p:txBody>
      </p:sp>
      <p:sp>
        <p:nvSpPr>
          <p:cNvPr id="253" name="Google Shape;253;p15"/>
          <p:cNvSpPr/>
          <p:nvPr/>
        </p:nvSpPr>
        <p:spPr>
          <a:xfrm>
            <a:off x="4694830" y="1856096"/>
            <a:ext cx="3037563" cy="369332"/>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27742" y="137791"/>
                </a:moveTo>
                <a:lnTo>
                  <a:pt x="20317" y="418796"/>
                </a:lnTo>
              </a:path>
            </a:pathLst>
          </a:custGeom>
          <a:noFill/>
          <a:ln w="12700" cap="flat" cmpd="sng">
            <a:solidFill>
              <a:srgbClr val="00B05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4" name="Google Shape;254;p15"/>
          <p:cNvSpPr/>
          <p:nvPr/>
        </p:nvSpPr>
        <p:spPr>
          <a:xfrm>
            <a:off x="338469" y="3589361"/>
            <a:ext cx="8969304" cy="301304"/>
          </a:xfrm>
          <a:prstGeom prst="rect">
            <a:avLst/>
          </a:prstGeom>
          <a:solidFill>
            <a:srgbClr val="FF0000">
              <a:alpha val="49803"/>
            </a:srgbClr>
          </a:solid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5" name="Google Shape;255;p15"/>
          <p:cNvSpPr txBox="1"/>
          <p:nvPr/>
        </p:nvSpPr>
        <p:spPr>
          <a:xfrm>
            <a:off x="1965277" y="4632572"/>
            <a:ext cx="629396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a:solidFill>
                  <a:srgbClr val="FF0000"/>
                </a:solidFill>
                <a:latin typeface="Calibri"/>
                <a:ea typeface="Calibri"/>
                <a:cs typeface="Calibri"/>
                <a:sym typeface="Calibri"/>
              </a:rPr>
              <a:t>Correlations and causal relationship determined by the research</a:t>
            </a:r>
            <a:endParaRPr/>
          </a:p>
        </p:txBody>
      </p:sp>
      <p:sp>
        <p:nvSpPr>
          <p:cNvPr id="256" name="Google Shape;256;p15"/>
          <p:cNvSpPr/>
          <p:nvPr/>
        </p:nvSpPr>
        <p:spPr>
          <a:xfrm>
            <a:off x="1965277" y="4632572"/>
            <a:ext cx="6170535" cy="369332"/>
          </a:xfrm>
          <a:custGeom>
            <a:avLst/>
            <a:gdLst/>
            <a:ahLst/>
            <a:cxnLst/>
            <a:rect l="l" t="t" r="r" b="b"/>
            <a:pathLst>
              <a:path w="120000" h="120000" extrusionOk="0">
                <a:moveTo>
                  <a:pt x="0" y="0"/>
                </a:moveTo>
                <a:lnTo>
                  <a:pt x="120000" y="0"/>
                </a:lnTo>
                <a:lnTo>
                  <a:pt x="120000" y="120000"/>
                </a:lnTo>
                <a:lnTo>
                  <a:pt x="0" y="120000"/>
                </a:lnTo>
                <a:close/>
              </a:path>
              <a:path w="120000" h="120000" fill="none" extrusionOk="0">
                <a:moveTo>
                  <a:pt x="48922" y="-21844"/>
                </a:moveTo>
                <a:lnTo>
                  <a:pt x="49211" y="-211615"/>
                </a:lnTo>
              </a:path>
            </a:pathLst>
          </a:custGeom>
          <a:noFill/>
          <a:ln w="12700"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
        <p:nvSpPr>
          <p:cNvPr id="257" name="Google Shape;257;p15"/>
          <p:cNvSpPr/>
          <p:nvPr/>
        </p:nvSpPr>
        <p:spPr>
          <a:xfrm>
            <a:off x="396185" y="2855411"/>
            <a:ext cx="2156515" cy="382119"/>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a:solidFill>
                <a:schemeClr val="lt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5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2"/>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25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55"/>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5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xit" presetSubtype="0" fill="hold" nodeType="clickEffect">
                                  <p:stCondLst>
                                    <p:cond delay="0"/>
                                  </p:stCondLst>
                                  <p:childTnLst>
                                    <p:set>
                                      <p:cBhvr>
                                        <p:cTn id="22" dur="1" fill="hold">
                                          <p:stCondLst>
                                            <p:cond delay="1"/>
                                          </p:stCondLst>
                                        </p:cTn>
                                        <p:tgtEl>
                                          <p:spTgt spid="25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16"/>
          <p:cNvSpPr/>
          <p:nvPr/>
        </p:nvSpPr>
        <p:spPr>
          <a:xfrm>
            <a:off x="338469" y="197346"/>
            <a:ext cx="11515061" cy="646330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i="0" cap="none">
                <a:solidFill>
                  <a:srgbClr val="000000"/>
                </a:solidFill>
                <a:latin typeface="arial"/>
                <a:ea typeface="arial"/>
                <a:cs typeface="arial"/>
                <a:sym typeface="arial"/>
              </a:rPr>
              <a:t>BACKGROUND:</a:t>
            </a:r>
            <a:endParaRPr/>
          </a:p>
          <a:p>
            <a:pPr marL="0" marR="0" lvl="0" indent="0" algn="l" rtl="0">
              <a:spcBef>
                <a:spcPts val="0"/>
              </a:spcBef>
              <a:spcAft>
                <a:spcPts val="0"/>
              </a:spcAft>
              <a:buNone/>
            </a:pPr>
            <a:r>
              <a:rPr lang="es-CL" sz="1800" b="0" i="0">
                <a:solidFill>
                  <a:srgbClr val="000000"/>
                </a:solidFill>
                <a:latin typeface="arial"/>
                <a:ea typeface="arial"/>
                <a:cs typeface="arial"/>
                <a:sym typeface="arial"/>
              </a:rPr>
              <a:t>For patients with adolescent idiopathic scoliosis, shoulder balance influences their treatment satisfaction and psychological well-being. Several parameters are known to affect postoperative shoulder balance, but few prognostic models are as yet available.</a:t>
            </a:r>
            <a:endParaRPr/>
          </a:p>
          <a:p>
            <a:pPr marL="0" marR="0" lvl="0" indent="0" algn="l" rtl="0">
              <a:spcBef>
                <a:spcPts val="0"/>
              </a:spcBef>
              <a:spcAft>
                <a:spcPts val="0"/>
              </a:spcAft>
              <a:buNone/>
            </a:pPr>
            <a:r>
              <a:rPr lang="es-CL" sz="1800" b="1" i="0" cap="none">
                <a:solidFill>
                  <a:srgbClr val="000000"/>
                </a:solidFill>
                <a:latin typeface="arial"/>
                <a:ea typeface="arial"/>
                <a:cs typeface="arial"/>
                <a:sym typeface="arial"/>
              </a:rPr>
              <a:t>PURPOSE:</a:t>
            </a:r>
            <a:endParaRPr/>
          </a:p>
          <a:p>
            <a:pPr marL="0" marR="0" lvl="0" indent="0" algn="l" rtl="0">
              <a:spcBef>
                <a:spcPts val="0"/>
              </a:spcBef>
              <a:spcAft>
                <a:spcPts val="0"/>
              </a:spcAft>
              <a:buNone/>
            </a:pPr>
            <a:r>
              <a:rPr lang="es-CL" sz="1800" b="0" i="0">
                <a:solidFill>
                  <a:srgbClr val="000000"/>
                </a:solidFill>
                <a:latin typeface="arial"/>
                <a:ea typeface="arial"/>
                <a:cs typeface="arial"/>
                <a:sym typeface="arial"/>
              </a:rPr>
              <a:t>This study aimed to identify independent predictive factors that can be used to assess preoperatively which patients are at risk of postoperative shoulder elevation, and to build a linear prediction model.</a:t>
            </a:r>
            <a:endParaRPr/>
          </a:p>
          <a:p>
            <a:pPr marL="0" marR="0" lvl="0" indent="0" algn="l" rtl="0">
              <a:spcBef>
                <a:spcPts val="0"/>
              </a:spcBef>
              <a:spcAft>
                <a:spcPts val="0"/>
              </a:spcAft>
              <a:buNone/>
            </a:pPr>
            <a:r>
              <a:rPr lang="es-CL" sz="1800" b="1" i="0" cap="none">
                <a:solidFill>
                  <a:srgbClr val="000000"/>
                </a:solidFill>
                <a:latin typeface="arial"/>
                <a:ea typeface="arial"/>
                <a:cs typeface="arial"/>
                <a:sym typeface="arial"/>
              </a:rPr>
              <a:t>METHODS:</a:t>
            </a:r>
            <a:endParaRPr/>
          </a:p>
          <a:p>
            <a:pPr marL="0" marR="0" lvl="0" indent="0" algn="l" rtl="0">
              <a:spcBef>
                <a:spcPts val="0"/>
              </a:spcBef>
              <a:spcAft>
                <a:spcPts val="0"/>
              </a:spcAft>
              <a:buNone/>
            </a:pPr>
            <a:r>
              <a:rPr lang="es-CL" sz="1800" b="0" i="0">
                <a:solidFill>
                  <a:srgbClr val="000000"/>
                </a:solidFill>
                <a:latin typeface="arial"/>
                <a:ea typeface="arial"/>
                <a:cs typeface="arial"/>
                <a:sym typeface="arial"/>
              </a:rPr>
              <a:t>N = 102 patients with all Lenke types were reviewed radiographically before surgery and 1 year afterward. The outcome measures were coracoid height difference (CHD), clavicular angle (CA), and clavicle-first rib intersection difference (CiRID). Predictive factors commonly used in the literature were investigated using correlation analysis and statistical testing. Significant contributing factors were included in three multiple linear regression models (for CHD, CA, and CiRID).</a:t>
            </a:r>
            <a:endParaRPr/>
          </a:p>
          <a:p>
            <a:pPr marL="0" marR="0" lvl="0" indent="0" algn="l" rtl="0">
              <a:spcBef>
                <a:spcPts val="0"/>
              </a:spcBef>
              <a:spcAft>
                <a:spcPts val="0"/>
              </a:spcAft>
              <a:buNone/>
            </a:pPr>
            <a:r>
              <a:rPr lang="es-CL" sz="1800" b="1" i="0" cap="none">
                <a:solidFill>
                  <a:srgbClr val="000000"/>
                </a:solidFill>
                <a:latin typeface="arial"/>
                <a:ea typeface="arial"/>
                <a:cs typeface="arial"/>
                <a:sym typeface="arial"/>
              </a:rPr>
              <a:t>RESULTS:</a:t>
            </a:r>
            <a:endParaRPr/>
          </a:p>
          <a:p>
            <a:pPr marL="0" marR="0" lvl="0" indent="0" algn="l" rtl="0">
              <a:spcBef>
                <a:spcPts val="0"/>
              </a:spcBef>
              <a:spcAft>
                <a:spcPts val="0"/>
              </a:spcAft>
              <a:buNone/>
            </a:pPr>
            <a:r>
              <a:rPr lang="es-CL" sz="1800" b="0" i="0">
                <a:solidFill>
                  <a:srgbClr val="000000"/>
                </a:solidFill>
                <a:latin typeface="arial"/>
                <a:ea typeface="arial"/>
                <a:cs typeface="arial"/>
                <a:sym typeface="arial"/>
              </a:rPr>
              <a:t>The mean shoulder level (CHD) significantly changed from a lower left shoulder value of -8.5 mm before surgery to 3.3 mm at the follow-up examination. A high preoperative left shoulder level by CiRID, a large amount of Cobb angle correction of the distal thoracic curve, a low preoperative Cobb angle in the lumbar curve, and a structural proximal thoracic curve proved to be determinants and thus risk factors for left-sided shoulder elevation after surgery. The three models predicting CHD, CA, and CiRID at the follow-up examination included these four risk factors and were significant.</a:t>
            </a:r>
            <a:endParaRPr/>
          </a:p>
          <a:p>
            <a:pPr marL="0" marR="0" lvl="0" indent="0" algn="l" rtl="0">
              <a:spcBef>
                <a:spcPts val="0"/>
              </a:spcBef>
              <a:spcAft>
                <a:spcPts val="0"/>
              </a:spcAft>
              <a:buNone/>
            </a:pPr>
            <a:r>
              <a:rPr lang="es-CL" sz="1800" b="1" i="0" cap="none">
                <a:solidFill>
                  <a:srgbClr val="000000"/>
                </a:solidFill>
                <a:latin typeface="arial"/>
                <a:ea typeface="arial"/>
                <a:cs typeface="arial"/>
                <a:sym typeface="arial"/>
              </a:rPr>
              <a:t>CONCLUSIONS:</a:t>
            </a:r>
            <a:endParaRPr/>
          </a:p>
          <a:p>
            <a:pPr marL="0" marR="0" lvl="0" indent="0" algn="l" rtl="0">
              <a:spcBef>
                <a:spcPts val="0"/>
              </a:spcBef>
              <a:spcAft>
                <a:spcPts val="0"/>
              </a:spcAft>
              <a:buNone/>
            </a:pPr>
            <a:r>
              <a:rPr lang="es-CL" sz="1800" b="0" i="0">
                <a:solidFill>
                  <a:srgbClr val="000000"/>
                </a:solidFill>
                <a:latin typeface="arial"/>
                <a:ea typeface="arial"/>
                <a:cs typeface="arial"/>
                <a:sym typeface="arial"/>
              </a:rPr>
              <a:t>Preoperative variables have the strongest influence on shoulder level after spinal instrumentation. Additionally, extensive correction of the distal thoracic curve can cause elevation of the left shoulder.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3"/>
          <p:cNvSpPr/>
          <p:nvPr/>
        </p:nvSpPr>
        <p:spPr>
          <a:xfrm>
            <a:off x="2183567" y="2951966"/>
            <a:ext cx="7824866" cy="95406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5600" b="1" spc="300" dirty="0" err="1">
                <a:solidFill>
                  <a:srgbClr val="0070C0"/>
                </a:solidFill>
                <a:latin typeface="Arial"/>
                <a:ea typeface="Arial"/>
                <a:cs typeface="Arial"/>
                <a:sym typeface="Arial"/>
              </a:rPr>
              <a:t>Parts</a:t>
            </a:r>
            <a:r>
              <a:rPr lang="es-CL" sz="5600" b="1" spc="300" dirty="0">
                <a:solidFill>
                  <a:srgbClr val="0070C0"/>
                </a:solidFill>
                <a:latin typeface="Arial"/>
                <a:ea typeface="Arial"/>
                <a:cs typeface="Arial"/>
                <a:sym typeface="Arial"/>
              </a:rPr>
              <a:t> </a:t>
            </a:r>
            <a:r>
              <a:rPr lang="es-CL" sz="5600" b="1" spc="300" dirty="0" err="1">
                <a:solidFill>
                  <a:srgbClr val="0070C0"/>
                </a:solidFill>
                <a:latin typeface="Arial"/>
                <a:ea typeface="Arial"/>
                <a:cs typeface="Arial"/>
                <a:sym typeface="Arial"/>
              </a:rPr>
              <a:t>of</a:t>
            </a:r>
            <a:r>
              <a:rPr lang="es-CL" sz="5600" b="1" spc="300" dirty="0">
                <a:solidFill>
                  <a:srgbClr val="0070C0"/>
                </a:solidFill>
                <a:latin typeface="Arial"/>
                <a:ea typeface="Arial"/>
                <a:cs typeface="Arial"/>
                <a:sym typeface="Arial"/>
              </a:rPr>
              <a:t> </a:t>
            </a:r>
            <a:r>
              <a:rPr lang="es-CL" sz="5600" b="1" spc="300" dirty="0" err="1">
                <a:solidFill>
                  <a:srgbClr val="0070C0"/>
                </a:solidFill>
                <a:latin typeface="Arial"/>
                <a:ea typeface="Arial"/>
                <a:cs typeface="Arial"/>
                <a:sym typeface="Arial"/>
              </a:rPr>
              <a:t>an</a:t>
            </a:r>
            <a:r>
              <a:rPr lang="es-CL" sz="5600" b="1" spc="300" dirty="0">
                <a:solidFill>
                  <a:srgbClr val="0070C0"/>
                </a:solidFill>
                <a:latin typeface="Arial"/>
                <a:ea typeface="Arial"/>
                <a:cs typeface="Arial"/>
                <a:sym typeface="Arial"/>
              </a:rPr>
              <a:t> </a:t>
            </a:r>
            <a:r>
              <a:rPr lang="es-CL" sz="5600" b="1" spc="300" dirty="0" err="1">
                <a:solidFill>
                  <a:srgbClr val="0070C0"/>
                </a:solidFill>
                <a:latin typeface="Arial"/>
                <a:ea typeface="Arial"/>
                <a:cs typeface="Arial"/>
                <a:sym typeface="Arial"/>
              </a:rPr>
              <a:t>Abstract</a:t>
            </a:r>
            <a:endParaRPr sz="5600" b="1" spc="300" dirty="0">
              <a:solidFill>
                <a:srgbClr val="0070C0"/>
              </a:solidFill>
              <a:latin typeface="Calibri"/>
              <a:ea typeface="Calibri"/>
              <a:cs typeface="Calibri"/>
              <a:sym typeface="Calibri"/>
            </a:endParaRPr>
          </a:p>
        </p:txBody>
      </p:sp>
    </p:spTree>
    <p:extLst>
      <p:ext uri="{BB962C8B-B14F-4D97-AF65-F5344CB8AC3E}">
        <p14:creationId xmlns:p14="http://schemas.microsoft.com/office/powerpoint/2010/main" val="35851259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2"/>
          <p:cNvSpPr/>
          <p:nvPr/>
        </p:nvSpPr>
        <p:spPr>
          <a:xfrm>
            <a:off x="420556" y="667909"/>
            <a:ext cx="10882648" cy="9233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1800" b="0" i="0" u="none" strike="noStrike" dirty="0">
              <a:solidFill>
                <a:schemeClr val="dk1"/>
              </a:solidFill>
              <a:latin typeface="Arial"/>
              <a:ea typeface="Arial"/>
              <a:cs typeface="Arial"/>
              <a:sym typeface="Arial"/>
            </a:endParaRPr>
          </a:p>
          <a:p>
            <a:pPr marL="0" marR="0" lvl="0" indent="0" algn="just" rtl="0">
              <a:spcBef>
                <a:spcPts val="0"/>
              </a:spcBef>
              <a:spcAft>
                <a:spcPts val="0"/>
              </a:spcAft>
              <a:buNone/>
            </a:pPr>
            <a:r>
              <a:rPr lang="es-CL" sz="1800" b="0" i="0" u="none" strike="noStrike" dirty="0" err="1">
                <a:solidFill>
                  <a:schemeClr val="dk1"/>
                </a:solidFill>
                <a:latin typeface="Arial"/>
                <a:ea typeface="Arial"/>
                <a:cs typeface="Arial"/>
                <a:sym typeface="Arial"/>
              </a:rPr>
              <a:t>An</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abstract</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is</a:t>
            </a:r>
            <a:r>
              <a:rPr lang="es-CL" sz="1800" b="0" i="0" u="none" strike="noStrike" dirty="0">
                <a:solidFill>
                  <a:schemeClr val="dk1"/>
                </a:solidFill>
                <a:latin typeface="Arial"/>
                <a:ea typeface="Arial"/>
                <a:cs typeface="Arial"/>
                <a:sym typeface="Arial"/>
              </a:rPr>
              <a:t> a </a:t>
            </a:r>
            <a:r>
              <a:rPr lang="es-CL" sz="1800" b="0" i="0" u="none" strike="noStrike" dirty="0" err="1">
                <a:solidFill>
                  <a:schemeClr val="dk1"/>
                </a:solidFill>
                <a:latin typeface="Arial"/>
                <a:ea typeface="Arial"/>
                <a:cs typeface="Arial"/>
                <a:sym typeface="Arial"/>
              </a:rPr>
              <a:t>mini-text</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which</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gives</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the</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reader</a:t>
            </a:r>
            <a:r>
              <a:rPr lang="es-CL" sz="1800" b="0" i="0" u="none" strike="noStrike" dirty="0">
                <a:solidFill>
                  <a:schemeClr val="dk1"/>
                </a:solidFill>
                <a:latin typeface="Arial"/>
                <a:ea typeface="Arial"/>
                <a:cs typeface="Arial"/>
                <a:sym typeface="Arial"/>
              </a:rPr>
              <a:t> a short </a:t>
            </a:r>
            <a:r>
              <a:rPr lang="es-CL" sz="1800" b="1" i="0" u="none" strike="noStrike" dirty="0" err="1">
                <a:solidFill>
                  <a:schemeClr val="dk1"/>
                </a:solidFill>
                <a:latin typeface="Arial"/>
                <a:ea typeface="Arial"/>
                <a:cs typeface="Arial"/>
                <a:sym typeface="Arial"/>
              </a:rPr>
              <a:t>summary</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of</a:t>
            </a:r>
            <a:r>
              <a:rPr lang="es-CL" sz="1800" b="0" i="0" u="none" strike="noStrike" dirty="0">
                <a:solidFill>
                  <a:schemeClr val="dk1"/>
                </a:solidFill>
                <a:latin typeface="Arial"/>
                <a:ea typeface="Arial"/>
                <a:cs typeface="Arial"/>
                <a:sym typeface="Arial"/>
              </a:rPr>
              <a:t> a </a:t>
            </a:r>
            <a:r>
              <a:rPr lang="es-CL" sz="1800" b="0" i="0" u="none" strike="noStrike" dirty="0" err="1">
                <a:solidFill>
                  <a:schemeClr val="dk1"/>
                </a:solidFill>
                <a:latin typeface="Arial"/>
                <a:ea typeface="Arial"/>
                <a:cs typeface="Arial"/>
                <a:sym typeface="Arial"/>
              </a:rPr>
              <a:t>study</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its</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methodology</a:t>
            </a:r>
            <a:r>
              <a:rPr lang="es-CL" sz="1800" b="0" i="0" u="none" strike="noStrike" dirty="0">
                <a:solidFill>
                  <a:schemeClr val="dk1"/>
                </a:solidFill>
                <a:latin typeface="Arial"/>
                <a:ea typeface="Arial"/>
                <a:cs typeface="Arial"/>
                <a:sym typeface="Arial"/>
              </a:rPr>
              <a:t>, and </a:t>
            </a:r>
            <a:r>
              <a:rPr lang="es-CL" sz="1800" b="0" i="0" u="none" strike="noStrike" dirty="0" err="1">
                <a:solidFill>
                  <a:schemeClr val="dk1"/>
                </a:solidFill>
                <a:latin typeface="Arial"/>
                <a:ea typeface="Arial"/>
                <a:cs typeface="Arial"/>
                <a:sym typeface="Arial"/>
              </a:rPr>
              <a:t>main</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findings</a:t>
            </a:r>
            <a:r>
              <a:rPr lang="es-CL" sz="1800" b="0" i="0" u="none" strike="noStrike" dirty="0">
                <a:solidFill>
                  <a:schemeClr val="dk1"/>
                </a:solidFill>
                <a:latin typeface="Arial"/>
                <a:ea typeface="Arial"/>
                <a:cs typeface="Arial"/>
                <a:sym typeface="Arial"/>
              </a:rPr>
              <a:t>. </a:t>
            </a:r>
            <a:endParaRPr sz="1800" dirty="0">
              <a:solidFill>
                <a:schemeClr val="dk1"/>
              </a:solidFill>
              <a:latin typeface="Arial"/>
              <a:ea typeface="Arial"/>
              <a:cs typeface="Arial"/>
              <a:sym typeface="Arial"/>
            </a:endParaRPr>
          </a:p>
        </p:txBody>
      </p:sp>
      <p:sp>
        <p:nvSpPr>
          <p:cNvPr id="92" name="Google Shape;92;p2"/>
          <p:cNvSpPr txBox="1"/>
          <p:nvPr/>
        </p:nvSpPr>
        <p:spPr>
          <a:xfrm>
            <a:off x="3901247" y="216641"/>
            <a:ext cx="3701654"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800" b="1" dirty="0" err="1">
                <a:solidFill>
                  <a:srgbClr val="1E4E79"/>
                </a:solidFill>
                <a:latin typeface="Arial"/>
                <a:ea typeface="Arial"/>
                <a:cs typeface="Arial"/>
                <a:sym typeface="Arial"/>
              </a:rPr>
              <a:t>What</a:t>
            </a:r>
            <a:r>
              <a:rPr lang="es-CL" sz="2800" b="1" dirty="0">
                <a:solidFill>
                  <a:srgbClr val="1E4E79"/>
                </a:solidFill>
                <a:latin typeface="Arial"/>
                <a:ea typeface="Arial"/>
                <a:cs typeface="Arial"/>
                <a:sym typeface="Arial"/>
              </a:rPr>
              <a:t> </a:t>
            </a:r>
            <a:r>
              <a:rPr lang="es-CL" sz="2800" b="1" dirty="0" err="1">
                <a:solidFill>
                  <a:srgbClr val="1E4E79"/>
                </a:solidFill>
                <a:latin typeface="Arial"/>
                <a:ea typeface="Arial"/>
                <a:cs typeface="Arial"/>
                <a:sym typeface="Arial"/>
              </a:rPr>
              <a:t>is</a:t>
            </a:r>
            <a:r>
              <a:rPr lang="es-CL" sz="2800" b="1" dirty="0">
                <a:solidFill>
                  <a:srgbClr val="1E4E79"/>
                </a:solidFill>
                <a:latin typeface="Arial"/>
                <a:ea typeface="Arial"/>
                <a:cs typeface="Arial"/>
                <a:sym typeface="Arial"/>
              </a:rPr>
              <a:t> </a:t>
            </a:r>
            <a:r>
              <a:rPr lang="es-CL" sz="2800" b="1" dirty="0" err="1">
                <a:solidFill>
                  <a:srgbClr val="1E4E79"/>
                </a:solidFill>
                <a:latin typeface="Arial"/>
                <a:ea typeface="Arial"/>
                <a:cs typeface="Arial"/>
                <a:sym typeface="Arial"/>
              </a:rPr>
              <a:t>an</a:t>
            </a:r>
            <a:r>
              <a:rPr lang="es-CL" sz="2800" b="1" dirty="0">
                <a:solidFill>
                  <a:srgbClr val="1E4E79"/>
                </a:solidFill>
                <a:latin typeface="Arial"/>
                <a:ea typeface="Arial"/>
                <a:cs typeface="Arial"/>
                <a:sym typeface="Arial"/>
              </a:rPr>
              <a:t> </a:t>
            </a:r>
            <a:r>
              <a:rPr lang="es-CL" sz="2800" b="1" dirty="0" err="1">
                <a:solidFill>
                  <a:srgbClr val="1E4E79"/>
                </a:solidFill>
                <a:latin typeface="Arial"/>
                <a:ea typeface="Arial"/>
                <a:cs typeface="Arial"/>
                <a:sym typeface="Arial"/>
              </a:rPr>
              <a:t>abstract</a:t>
            </a:r>
            <a:r>
              <a:rPr lang="es-CL" sz="2800" b="1" dirty="0">
                <a:solidFill>
                  <a:srgbClr val="1E4E79"/>
                </a:solidFill>
                <a:latin typeface="Arial"/>
                <a:ea typeface="Arial"/>
                <a:cs typeface="Arial"/>
                <a:sym typeface="Arial"/>
              </a:rPr>
              <a:t>?</a:t>
            </a:r>
            <a:endParaRPr sz="1800" b="1" dirty="0">
              <a:solidFill>
                <a:srgbClr val="1E4E79"/>
              </a:solidFill>
              <a:latin typeface="Arial"/>
              <a:ea typeface="Arial"/>
              <a:cs typeface="Arial"/>
              <a:sym typeface="Arial"/>
            </a:endParaRPr>
          </a:p>
        </p:txBody>
      </p:sp>
      <p:sp>
        <p:nvSpPr>
          <p:cNvPr id="93" name="Google Shape;93;p2"/>
          <p:cNvSpPr txBox="1"/>
          <p:nvPr/>
        </p:nvSpPr>
        <p:spPr>
          <a:xfrm>
            <a:off x="420556" y="4471750"/>
            <a:ext cx="3637534"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800" b="1" dirty="0" err="1">
                <a:solidFill>
                  <a:srgbClr val="1E4E79"/>
                </a:solidFill>
                <a:latin typeface="Arial"/>
                <a:ea typeface="Arial"/>
                <a:cs typeface="Arial"/>
                <a:sym typeface="Arial"/>
              </a:rPr>
              <a:t>Why</a:t>
            </a:r>
            <a:r>
              <a:rPr lang="es-CL" sz="2800" b="1" dirty="0">
                <a:solidFill>
                  <a:srgbClr val="1E4E79"/>
                </a:solidFill>
                <a:latin typeface="Arial"/>
                <a:ea typeface="Arial"/>
                <a:cs typeface="Arial"/>
                <a:sym typeface="Arial"/>
              </a:rPr>
              <a:t> </a:t>
            </a:r>
            <a:r>
              <a:rPr lang="es-CL" sz="2800" b="1" dirty="0" err="1">
                <a:solidFill>
                  <a:srgbClr val="1E4E79"/>
                </a:solidFill>
                <a:latin typeface="Arial"/>
                <a:ea typeface="Arial"/>
                <a:cs typeface="Arial"/>
                <a:sym typeface="Arial"/>
              </a:rPr>
              <a:t>is</a:t>
            </a:r>
            <a:r>
              <a:rPr lang="es-CL" sz="2800" b="1" dirty="0">
                <a:solidFill>
                  <a:srgbClr val="1E4E79"/>
                </a:solidFill>
                <a:latin typeface="Arial"/>
                <a:ea typeface="Arial"/>
                <a:cs typeface="Arial"/>
                <a:sym typeface="Arial"/>
              </a:rPr>
              <a:t> </a:t>
            </a:r>
            <a:r>
              <a:rPr lang="es-CL" sz="2800" b="1" dirty="0" err="1">
                <a:solidFill>
                  <a:srgbClr val="1E4E79"/>
                </a:solidFill>
                <a:latin typeface="Arial"/>
                <a:ea typeface="Arial"/>
                <a:cs typeface="Arial"/>
                <a:sym typeface="Arial"/>
              </a:rPr>
              <a:t>it</a:t>
            </a:r>
            <a:r>
              <a:rPr lang="es-CL" sz="2800" b="1" dirty="0">
                <a:solidFill>
                  <a:srgbClr val="1E4E79"/>
                </a:solidFill>
                <a:latin typeface="Arial"/>
                <a:ea typeface="Arial"/>
                <a:cs typeface="Arial"/>
                <a:sym typeface="Arial"/>
              </a:rPr>
              <a:t> </a:t>
            </a:r>
            <a:r>
              <a:rPr lang="es-CL" sz="2800" b="1" dirty="0" err="1">
                <a:solidFill>
                  <a:srgbClr val="1E4E79"/>
                </a:solidFill>
                <a:latin typeface="Arial"/>
                <a:ea typeface="Arial"/>
                <a:cs typeface="Arial"/>
                <a:sym typeface="Arial"/>
              </a:rPr>
              <a:t>important</a:t>
            </a:r>
            <a:r>
              <a:rPr lang="es-CL" sz="2800" b="1" dirty="0">
                <a:solidFill>
                  <a:srgbClr val="1E4E79"/>
                </a:solidFill>
                <a:latin typeface="Arial"/>
                <a:ea typeface="Arial"/>
                <a:cs typeface="Arial"/>
                <a:sym typeface="Arial"/>
              </a:rPr>
              <a:t>?</a:t>
            </a:r>
            <a:endParaRPr sz="1800" b="1" dirty="0">
              <a:solidFill>
                <a:srgbClr val="1E4E79"/>
              </a:solidFill>
              <a:latin typeface="Arial"/>
              <a:ea typeface="Arial"/>
              <a:cs typeface="Arial"/>
              <a:sym typeface="Arial"/>
            </a:endParaRPr>
          </a:p>
        </p:txBody>
      </p:sp>
      <p:sp>
        <p:nvSpPr>
          <p:cNvPr id="94" name="Google Shape;94;p2"/>
          <p:cNvSpPr/>
          <p:nvPr/>
        </p:nvSpPr>
        <p:spPr>
          <a:xfrm>
            <a:off x="420556" y="5032735"/>
            <a:ext cx="4978758" cy="1200288"/>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CL" sz="1800" dirty="0" err="1">
                <a:solidFill>
                  <a:schemeClr val="dk1"/>
                </a:solidFill>
                <a:latin typeface="Arial"/>
                <a:ea typeface="Arial"/>
                <a:cs typeface="Arial"/>
                <a:sym typeface="Arial"/>
              </a:rPr>
              <a:t>It</a:t>
            </a:r>
            <a:r>
              <a:rPr lang="es-CL" sz="1800" dirty="0">
                <a:solidFill>
                  <a:schemeClr val="dk1"/>
                </a:solidFill>
                <a:latin typeface="Arial"/>
                <a:ea typeface="Arial"/>
                <a:cs typeface="Arial"/>
                <a:sym typeface="Arial"/>
              </a:rPr>
              <a:t> </a:t>
            </a:r>
            <a:r>
              <a:rPr lang="es-CL" sz="1800" dirty="0" err="1">
                <a:solidFill>
                  <a:schemeClr val="dk1"/>
                </a:solidFill>
                <a:latin typeface="Arial"/>
                <a:ea typeface="Arial"/>
                <a:cs typeface="Arial"/>
                <a:sym typeface="Arial"/>
              </a:rPr>
              <a:t>is</a:t>
            </a:r>
            <a:r>
              <a:rPr lang="es-CL" sz="1800" dirty="0">
                <a:solidFill>
                  <a:schemeClr val="dk1"/>
                </a:solidFill>
                <a:latin typeface="Arial"/>
                <a:ea typeface="Arial"/>
                <a:cs typeface="Arial"/>
                <a:sym typeface="Arial"/>
              </a:rPr>
              <a:t> </a:t>
            </a:r>
            <a:r>
              <a:rPr lang="es-CL" sz="1800" dirty="0" err="1">
                <a:solidFill>
                  <a:schemeClr val="dk1"/>
                </a:solidFill>
                <a:latin typeface="Arial"/>
                <a:ea typeface="Arial"/>
                <a:cs typeface="Arial"/>
                <a:sym typeface="Arial"/>
              </a:rPr>
              <a:t>important</a:t>
            </a:r>
            <a:r>
              <a:rPr lang="es-CL" sz="1800" dirty="0">
                <a:solidFill>
                  <a:schemeClr val="dk1"/>
                </a:solidFill>
                <a:latin typeface="Arial"/>
                <a:ea typeface="Arial"/>
                <a:cs typeface="Arial"/>
                <a:sym typeface="Arial"/>
              </a:rPr>
              <a:t> </a:t>
            </a:r>
            <a:r>
              <a:rPr lang="es-CL" sz="1800" dirty="0" err="1">
                <a:solidFill>
                  <a:schemeClr val="dk1"/>
                </a:solidFill>
                <a:latin typeface="Arial"/>
                <a:ea typeface="Arial"/>
                <a:cs typeface="Arial"/>
                <a:sym typeface="Arial"/>
              </a:rPr>
              <a:t>because</a:t>
            </a:r>
            <a:r>
              <a:rPr lang="es-CL" sz="1800" dirty="0">
                <a:solidFill>
                  <a:schemeClr val="dk1"/>
                </a:solidFill>
                <a:latin typeface="Arial"/>
                <a:ea typeface="Arial"/>
                <a:cs typeface="Arial"/>
                <a:sym typeface="Arial"/>
              </a:rPr>
              <a:t> </a:t>
            </a:r>
            <a:r>
              <a:rPr lang="es-CL" sz="1800" dirty="0" err="1">
                <a:solidFill>
                  <a:schemeClr val="dk1"/>
                </a:solidFill>
                <a:latin typeface="Arial"/>
                <a:ea typeface="Arial"/>
                <a:cs typeface="Arial"/>
                <a:sym typeface="Arial"/>
              </a:rPr>
              <a:t>it</a:t>
            </a:r>
            <a:r>
              <a:rPr lang="es-CL" sz="1800" dirty="0">
                <a:solidFill>
                  <a:schemeClr val="dk1"/>
                </a:solidFill>
                <a:latin typeface="Arial"/>
                <a:ea typeface="Arial"/>
                <a:cs typeface="Arial"/>
                <a:sym typeface="Arial"/>
              </a:rPr>
              <a:t> </a:t>
            </a:r>
            <a:r>
              <a:rPr lang="es-CL" sz="1800" dirty="0" err="1">
                <a:solidFill>
                  <a:schemeClr val="dk1"/>
                </a:solidFill>
                <a:latin typeface="Arial"/>
                <a:ea typeface="Arial"/>
                <a:cs typeface="Arial"/>
                <a:sym typeface="Arial"/>
              </a:rPr>
              <a:t>is</a:t>
            </a:r>
            <a:r>
              <a:rPr lang="es-CL" sz="1800" dirty="0">
                <a:solidFill>
                  <a:schemeClr val="dk1"/>
                </a:solidFill>
                <a:latin typeface="Arial"/>
                <a:ea typeface="Arial"/>
                <a:cs typeface="Arial"/>
                <a:sym typeface="Arial"/>
              </a:rPr>
              <a:t> a</a:t>
            </a:r>
            <a:r>
              <a:rPr lang="es-CL" sz="1800" b="0" i="0" u="none" strike="noStrike" dirty="0">
                <a:solidFill>
                  <a:schemeClr val="dk1"/>
                </a:solidFill>
                <a:latin typeface="Arial"/>
                <a:ea typeface="Arial"/>
                <a:cs typeface="Arial"/>
                <a:sym typeface="Arial"/>
              </a:rPr>
              <a:t> </a:t>
            </a:r>
            <a:r>
              <a:rPr lang="es-CL" sz="1800" b="1" i="0" u="none" strike="noStrike" dirty="0">
                <a:solidFill>
                  <a:schemeClr val="dk1"/>
                </a:solidFill>
                <a:latin typeface="Arial"/>
                <a:ea typeface="Arial"/>
                <a:cs typeface="Arial"/>
                <a:sym typeface="Arial"/>
              </a:rPr>
              <a:t>screening</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device</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that</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helps</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the</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reader</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to</a:t>
            </a:r>
            <a:r>
              <a:rPr lang="es-CL" sz="1800" b="0" i="0" u="none" strike="noStrike" dirty="0">
                <a:solidFill>
                  <a:schemeClr val="dk1"/>
                </a:solidFill>
                <a:latin typeface="Arial"/>
                <a:ea typeface="Arial"/>
                <a:cs typeface="Arial"/>
                <a:sym typeface="Arial"/>
              </a:rPr>
              <a:t> decide </a:t>
            </a:r>
            <a:r>
              <a:rPr lang="es-CL" sz="1800" b="0" i="0" u="none" strike="noStrike" dirty="0" err="1">
                <a:solidFill>
                  <a:schemeClr val="dk1"/>
                </a:solidFill>
                <a:latin typeface="Arial"/>
                <a:ea typeface="Arial"/>
                <a:cs typeface="Arial"/>
                <a:sym typeface="Arial"/>
              </a:rPr>
              <a:t>if</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they</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want</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to</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read</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the</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whole</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article</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or</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not</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It</a:t>
            </a:r>
            <a:r>
              <a:rPr lang="es-CL" sz="1800" b="0" i="0" u="none" strike="noStrike" dirty="0">
                <a:solidFill>
                  <a:schemeClr val="dk1"/>
                </a:solidFill>
                <a:latin typeface="Arial"/>
                <a:ea typeface="Arial"/>
                <a:cs typeface="Arial"/>
                <a:sym typeface="Arial"/>
              </a:rPr>
              <a:t> </a:t>
            </a:r>
            <a:r>
              <a:rPr lang="es-CL" sz="1800" dirty="0" err="1">
                <a:solidFill>
                  <a:schemeClr val="dk1"/>
                </a:solidFill>
                <a:latin typeface="Arial"/>
                <a:ea typeface="Arial"/>
                <a:cs typeface="Arial"/>
                <a:sym typeface="Arial"/>
              </a:rPr>
              <a:t>is</a:t>
            </a:r>
            <a:r>
              <a:rPr lang="es-CL" sz="1800" dirty="0">
                <a:solidFill>
                  <a:schemeClr val="dk1"/>
                </a:solidFill>
                <a:latin typeface="Arial"/>
                <a:ea typeface="Arial"/>
                <a:cs typeface="Arial"/>
                <a:sym typeface="Arial"/>
              </a:rPr>
              <a:t> a </a:t>
            </a:r>
            <a:r>
              <a:rPr lang="es-CL" sz="1800" dirty="0" err="1">
                <a:solidFill>
                  <a:schemeClr val="dk1"/>
                </a:solidFill>
                <a:latin typeface="Arial"/>
                <a:ea typeface="Arial"/>
                <a:cs typeface="Arial"/>
                <a:sym typeface="Arial"/>
              </a:rPr>
              <a:t>p</a:t>
            </a:r>
            <a:r>
              <a:rPr lang="es-CL" sz="1800" b="0" i="0" u="none" strike="noStrike" dirty="0" err="1">
                <a:solidFill>
                  <a:schemeClr val="dk1"/>
                </a:solidFill>
                <a:latin typeface="Arial"/>
                <a:ea typeface="Arial"/>
                <a:cs typeface="Arial"/>
                <a:sym typeface="Arial"/>
              </a:rPr>
              <a:t>review</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of</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the</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whole</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article</a:t>
            </a:r>
            <a:r>
              <a:rPr lang="es-CL" sz="1800" b="0" i="0" u="none" strike="noStrike" dirty="0">
                <a:solidFill>
                  <a:schemeClr val="dk1"/>
                </a:solidFill>
                <a:latin typeface="Arial"/>
                <a:ea typeface="Arial"/>
                <a:cs typeface="Arial"/>
                <a:sym typeface="Arial"/>
              </a:rPr>
              <a:t> (</a:t>
            </a:r>
            <a:r>
              <a:rPr lang="es-CL" sz="1800" b="0" i="0" u="none" strike="noStrike" dirty="0" err="1">
                <a:solidFill>
                  <a:schemeClr val="dk1"/>
                </a:solidFill>
                <a:latin typeface="Arial"/>
                <a:ea typeface="Arial"/>
                <a:cs typeface="Arial"/>
                <a:sym typeface="Arial"/>
              </a:rPr>
              <a:t>road-map</a:t>
            </a:r>
            <a:r>
              <a:rPr lang="es-CL" sz="1800" b="0" i="0" u="none" strike="noStrike" dirty="0">
                <a:solidFill>
                  <a:schemeClr val="dk1"/>
                </a:solidFill>
                <a:latin typeface="Arial"/>
                <a:ea typeface="Arial"/>
                <a:cs typeface="Arial"/>
                <a:sym typeface="Arial"/>
              </a:rPr>
              <a:t>).</a:t>
            </a:r>
            <a:endParaRPr sz="1800" dirty="0">
              <a:solidFill>
                <a:schemeClr val="dk1"/>
              </a:solidFill>
              <a:latin typeface="Arial"/>
              <a:ea typeface="Arial"/>
              <a:cs typeface="Arial"/>
              <a:sym typeface="Arial"/>
            </a:endParaRPr>
          </a:p>
        </p:txBody>
      </p:sp>
      <p:pic>
        <p:nvPicPr>
          <p:cNvPr id="2050" name="Picture 2" descr="1: How to write a paper abstract? | Tress Academic">
            <a:extLst>
              <a:ext uri="{FF2B5EF4-FFF2-40B4-BE49-F238E27FC236}">
                <a16:creationId xmlns:a16="http://schemas.microsoft.com/office/drawing/2014/main" id="{2255AEE8-73EB-1608-55D6-E280ED265F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628123" y="1536458"/>
            <a:ext cx="4402938" cy="2935292"/>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Screening tests, more questions than answers! - IMTA">
            <a:extLst>
              <a:ext uri="{FF2B5EF4-FFF2-40B4-BE49-F238E27FC236}">
                <a16:creationId xmlns:a16="http://schemas.microsoft.com/office/drawing/2014/main" id="{6FB7E946-239D-A3ED-FB97-1B91723CCC6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4733360"/>
            <a:ext cx="4251533" cy="174851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050"/>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9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4"/>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 grpId="0"/>
      <p:bldP spid="93" grpId="0"/>
      <p:bldP spid="9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2">
            <a:extLst>
              <a:ext uri="{FF2B5EF4-FFF2-40B4-BE49-F238E27FC236}">
                <a16:creationId xmlns:a16="http://schemas.microsoft.com/office/drawing/2014/main" id="{457C5047-1715-5D91-833B-72970E43EAA0}"/>
              </a:ext>
            </a:extLst>
          </p:cNvPr>
          <p:cNvGraphicFramePr>
            <a:graphicFrameLocks noGrp="1"/>
          </p:cNvGraphicFramePr>
          <p:nvPr>
            <p:extLst>
              <p:ext uri="{D42A27DB-BD31-4B8C-83A1-F6EECF244321}">
                <p14:modId xmlns:p14="http://schemas.microsoft.com/office/powerpoint/2010/main" val="1453731011"/>
              </p:ext>
            </p:extLst>
          </p:nvPr>
        </p:nvGraphicFramePr>
        <p:xfrm>
          <a:off x="1110342" y="1949751"/>
          <a:ext cx="10232572" cy="2590800"/>
        </p:xfrm>
        <a:graphic>
          <a:graphicData uri="http://schemas.openxmlformats.org/drawingml/2006/table">
            <a:tbl>
              <a:tblPr firstRow="1" bandRow="1">
                <a:tableStyleId>{5940675A-B579-460E-94D1-54222C63F5DA}</a:tableStyleId>
              </a:tblPr>
              <a:tblGrid>
                <a:gridCol w="5116286">
                  <a:extLst>
                    <a:ext uri="{9D8B030D-6E8A-4147-A177-3AD203B41FA5}">
                      <a16:colId xmlns:a16="http://schemas.microsoft.com/office/drawing/2014/main" val="2265341022"/>
                    </a:ext>
                  </a:extLst>
                </a:gridCol>
                <a:gridCol w="5116286">
                  <a:extLst>
                    <a:ext uri="{9D8B030D-6E8A-4147-A177-3AD203B41FA5}">
                      <a16:colId xmlns:a16="http://schemas.microsoft.com/office/drawing/2014/main" val="2144128836"/>
                    </a:ext>
                  </a:extLst>
                </a:gridCol>
              </a:tblGrid>
              <a:tr h="370840">
                <a:tc>
                  <a:txBody>
                    <a:bodyPr/>
                    <a:lstStyle/>
                    <a:p>
                      <a:endParaRPr lang="es-CL" sz="2000" dirty="0"/>
                    </a:p>
                  </a:txBody>
                  <a:tcPr/>
                </a:tc>
                <a:tc>
                  <a:txBody>
                    <a:bodyPr/>
                    <a:lstStyle/>
                    <a:p>
                      <a:r>
                        <a:rPr lang="es-MX" sz="2000" dirty="0" err="1"/>
                        <a:t>What</a:t>
                      </a:r>
                      <a:r>
                        <a:rPr lang="es-MX" sz="2000" dirty="0"/>
                        <a:t> do </a:t>
                      </a:r>
                      <a:r>
                        <a:rPr lang="es-MX" sz="2000" dirty="0" err="1"/>
                        <a:t>the</a:t>
                      </a:r>
                      <a:r>
                        <a:rPr lang="es-MX" sz="2000" dirty="0"/>
                        <a:t> </a:t>
                      </a:r>
                      <a:r>
                        <a:rPr lang="es-MX" sz="2000" dirty="0" err="1"/>
                        <a:t>findings</a:t>
                      </a:r>
                      <a:r>
                        <a:rPr lang="es-MX" sz="2000" dirty="0"/>
                        <a:t> mean?</a:t>
                      </a:r>
                      <a:endParaRPr lang="es-CL" sz="2000" dirty="0"/>
                    </a:p>
                  </a:txBody>
                  <a:tcPr/>
                </a:tc>
                <a:extLst>
                  <a:ext uri="{0D108BD9-81ED-4DB2-BD59-A6C34878D82A}">
                    <a16:rowId xmlns:a16="http://schemas.microsoft.com/office/drawing/2014/main" val="4281915927"/>
                  </a:ext>
                </a:extLst>
              </a:tr>
              <a:tr h="370840">
                <a:tc>
                  <a:txBody>
                    <a:bodyPr/>
                    <a:lstStyle/>
                    <a:p>
                      <a:endParaRPr lang="es-CL" sz="2000" dirty="0"/>
                    </a:p>
                  </a:txBody>
                  <a:tcPr/>
                </a:tc>
                <a:tc>
                  <a:txBody>
                    <a:bodyPr/>
                    <a:lstStyle/>
                    <a:p>
                      <a:r>
                        <a:rPr lang="es-MX" sz="2000" dirty="0" err="1"/>
                        <a:t>What</a:t>
                      </a:r>
                      <a:r>
                        <a:rPr lang="es-MX" sz="2000" dirty="0"/>
                        <a:t> </a:t>
                      </a:r>
                      <a:r>
                        <a:rPr lang="es-MX" sz="2000" dirty="0" err="1"/>
                        <a:t>was</a:t>
                      </a:r>
                      <a:r>
                        <a:rPr lang="es-MX" sz="2000" dirty="0"/>
                        <a:t> </a:t>
                      </a:r>
                      <a:r>
                        <a:rPr lang="es-MX" sz="2000" dirty="0" err="1"/>
                        <a:t>discovered</a:t>
                      </a:r>
                      <a:r>
                        <a:rPr lang="es-MX" sz="2000" dirty="0"/>
                        <a:t>?</a:t>
                      </a:r>
                      <a:endParaRPr lang="es-CL" sz="2000" dirty="0"/>
                    </a:p>
                  </a:txBody>
                  <a:tcPr/>
                </a:tc>
                <a:extLst>
                  <a:ext uri="{0D108BD9-81ED-4DB2-BD59-A6C34878D82A}">
                    <a16:rowId xmlns:a16="http://schemas.microsoft.com/office/drawing/2014/main" val="374689955"/>
                  </a:ext>
                </a:extLst>
              </a:tr>
              <a:tr h="370840">
                <a:tc>
                  <a:txBody>
                    <a:bodyPr/>
                    <a:lstStyle/>
                    <a:p>
                      <a:endParaRPr lang="es-CL" sz="2000"/>
                    </a:p>
                  </a:txBody>
                  <a:tcPr/>
                </a:tc>
                <a:tc>
                  <a:txBody>
                    <a:bodyPr/>
                    <a:lstStyle/>
                    <a:p>
                      <a:r>
                        <a:rPr lang="es-MX" sz="2000" dirty="0" err="1"/>
                        <a:t>What</a:t>
                      </a:r>
                      <a:r>
                        <a:rPr lang="es-MX" sz="2000" dirty="0"/>
                        <a:t> </a:t>
                      </a:r>
                      <a:r>
                        <a:rPr lang="es-MX" sz="2000" dirty="0" err="1"/>
                        <a:t>is</a:t>
                      </a:r>
                      <a:r>
                        <a:rPr lang="es-MX" sz="2000" dirty="0"/>
                        <a:t> </a:t>
                      </a:r>
                      <a:r>
                        <a:rPr lang="es-MX" sz="2000" dirty="0" err="1"/>
                        <a:t>the</a:t>
                      </a:r>
                      <a:r>
                        <a:rPr lang="es-MX" sz="2000" dirty="0"/>
                        <a:t> </a:t>
                      </a:r>
                      <a:r>
                        <a:rPr lang="es-MX" sz="2000" dirty="0" err="1"/>
                        <a:t>study</a:t>
                      </a:r>
                      <a:r>
                        <a:rPr lang="es-MX" sz="2000" dirty="0"/>
                        <a:t> </a:t>
                      </a:r>
                      <a:r>
                        <a:rPr lang="es-MX" sz="2000" dirty="0" err="1"/>
                        <a:t>about</a:t>
                      </a:r>
                      <a:r>
                        <a:rPr lang="es-MX" sz="2000" dirty="0"/>
                        <a:t>? </a:t>
                      </a:r>
                      <a:r>
                        <a:rPr lang="es-MX" sz="2000" dirty="0" err="1"/>
                        <a:t>Why</a:t>
                      </a:r>
                      <a:r>
                        <a:rPr lang="es-MX" sz="2000" dirty="0"/>
                        <a:t> </a:t>
                      </a:r>
                      <a:r>
                        <a:rPr lang="es-MX" sz="2000" dirty="0" err="1"/>
                        <a:t>did</a:t>
                      </a:r>
                      <a:r>
                        <a:rPr lang="es-MX" sz="2000" dirty="0"/>
                        <a:t> </a:t>
                      </a:r>
                      <a:r>
                        <a:rPr lang="es-MX" sz="2000" dirty="0" err="1"/>
                        <a:t>you</a:t>
                      </a:r>
                      <a:r>
                        <a:rPr lang="es-MX" sz="2000" dirty="0"/>
                        <a:t> do </a:t>
                      </a:r>
                      <a:r>
                        <a:rPr lang="es-MX" sz="2000" dirty="0" err="1"/>
                        <a:t>this</a:t>
                      </a:r>
                      <a:r>
                        <a:rPr lang="es-MX" sz="2000" dirty="0"/>
                        <a:t> </a:t>
                      </a:r>
                      <a:r>
                        <a:rPr lang="es-MX" sz="2000" dirty="0" err="1"/>
                        <a:t>study</a:t>
                      </a:r>
                      <a:r>
                        <a:rPr lang="es-MX" sz="2000" dirty="0"/>
                        <a:t>?</a:t>
                      </a:r>
                      <a:endParaRPr lang="es-CL" sz="2000" dirty="0"/>
                    </a:p>
                  </a:txBody>
                  <a:tcPr/>
                </a:tc>
                <a:extLst>
                  <a:ext uri="{0D108BD9-81ED-4DB2-BD59-A6C34878D82A}">
                    <a16:rowId xmlns:a16="http://schemas.microsoft.com/office/drawing/2014/main" val="3949062994"/>
                  </a:ext>
                </a:extLst>
              </a:tr>
              <a:tr h="370840">
                <a:tc>
                  <a:txBody>
                    <a:bodyPr/>
                    <a:lstStyle/>
                    <a:p>
                      <a:endParaRPr lang="es-CL" sz="2000"/>
                    </a:p>
                  </a:txBody>
                  <a:tcPr/>
                </a:tc>
                <a:tc>
                  <a:txBody>
                    <a:bodyPr/>
                    <a:lstStyle/>
                    <a:p>
                      <a:r>
                        <a:rPr lang="es-MX" sz="2000" dirty="0" err="1"/>
                        <a:t>What</a:t>
                      </a:r>
                      <a:r>
                        <a:rPr lang="es-MX" sz="2000" dirty="0"/>
                        <a:t> do </a:t>
                      </a:r>
                      <a:r>
                        <a:rPr lang="es-MX" sz="2000" dirty="0" err="1"/>
                        <a:t>we</a:t>
                      </a:r>
                      <a:r>
                        <a:rPr lang="es-MX" sz="2000" dirty="0"/>
                        <a:t> </a:t>
                      </a:r>
                      <a:r>
                        <a:rPr lang="es-MX" sz="2000" dirty="0" err="1"/>
                        <a:t>know</a:t>
                      </a:r>
                      <a:r>
                        <a:rPr lang="es-MX" sz="2000" dirty="0"/>
                        <a:t> </a:t>
                      </a:r>
                      <a:r>
                        <a:rPr lang="es-MX" sz="2000" dirty="0" err="1"/>
                        <a:t>about</a:t>
                      </a:r>
                      <a:r>
                        <a:rPr lang="es-MX" sz="2000" dirty="0"/>
                        <a:t> </a:t>
                      </a:r>
                      <a:r>
                        <a:rPr lang="es-MX" sz="2000" dirty="0" err="1"/>
                        <a:t>the</a:t>
                      </a:r>
                      <a:r>
                        <a:rPr lang="es-MX" sz="2000" dirty="0"/>
                        <a:t> </a:t>
                      </a:r>
                      <a:r>
                        <a:rPr lang="es-MX" sz="2000" dirty="0" err="1"/>
                        <a:t>topic</a:t>
                      </a:r>
                      <a:r>
                        <a:rPr lang="es-MX" sz="2000" dirty="0"/>
                        <a:t>? </a:t>
                      </a:r>
                      <a:r>
                        <a:rPr lang="es-MX" sz="2000" dirty="0" err="1"/>
                        <a:t>Why</a:t>
                      </a:r>
                      <a:r>
                        <a:rPr lang="es-MX" sz="2000" dirty="0"/>
                        <a:t> </a:t>
                      </a:r>
                      <a:r>
                        <a:rPr lang="es-MX" sz="2000" dirty="0" err="1"/>
                        <a:t>is</a:t>
                      </a:r>
                      <a:r>
                        <a:rPr lang="es-MX" sz="2000" dirty="0"/>
                        <a:t> </a:t>
                      </a:r>
                      <a:r>
                        <a:rPr lang="es-MX" sz="2000" dirty="0" err="1"/>
                        <a:t>the</a:t>
                      </a:r>
                      <a:r>
                        <a:rPr lang="es-MX" sz="2000" dirty="0"/>
                        <a:t> </a:t>
                      </a:r>
                      <a:r>
                        <a:rPr lang="es-MX" sz="2000" dirty="0" err="1"/>
                        <a:t>topic</a:t>
                      </a:r>
                      <a:r>
                        <a:rPr lang="es-MX" sz="2000" dirty="0"/>
                        <a:t> </a:t>
                      </a:r>
                      <a:r>
                        <a:rPr lang="es-MX" sz="2000" dirty="0" err="1"/>
                        <a:t>important</a:t>
                      </a:r>
                      <a:r>
                        <a:rPr lang="es-MX" sz="2000" dirty="0"/>
                        <a:t>?</a:t>
                      </a:r>
                      <a:endParaRPr lang="es-CL" sz="2000" dirty="0"/>
                    </a:p>
                  </a:txBody>
                  <a:tcPr/>
                </a:tc>
                <a:extLst>
                  <a:ext uri="{0D108BD9-81ED-4DB2-BD59-A6C34878D82A}">
                    <a16:rowId xmlns:a16="http://schemas.microsoft.com/office/drawing/2014/main" val="3078865554"/>
                  </a:ext>
                </a:extLst>
              </a:tr>
              <a:tr h="370840">
                <a:tc>
                  <a:txBody>
                    <a:bodyPr/>
                    <a:lstStyle/>
                    <a:p>
                      <a:endParaRPr lang="es-CL" sz="2000"/>
                    </a:p>
                  </a:txBody>
                  <a:tcPr/>
                </a:tc>
                <a:tc>
                  <a:txBody>
                    <a:bodyPr/>
                    <a:lstStyle/>
                    <a:p>
                      <a:r>
                        <a:rPr lang="es-MX" sz="2000" dirty="0" err="1"/>
                        <a:t>How</a:t>
                      </a:r>
                      <a:r>
                        <a:rPr lang="es-MX" sz="2000" dirty="0"/>
                        <a:t> </a:t>
                      </a:r>
                      <a:r>
                        <a:rPr lang="es-MX" sz="2000" dirty="0" err="1"/>
                        <a:t>was</a:t>
                      </a:r>
                      <a:r>
                        <a:rPr lang="es-MX" sz="2000" dirty="0"/>
                        <a:t> </a:t>
                      </a:r>
                      <a:r>
                        <a:rPr lang="es-MX" sz="2000" dirty="0" err="1"/>
                        <a:t>the</a:t>
                      </a:r>
                      <a:r>
                        <a:rPr lang="es-MX" sz="2000" dirty="0"/>
                        <a:t> </a:t>
                      </a:r>
                      <a:r>
                        <a:rPr lang="es-MX" sz="2000" dirty="0" err="1"/>
                        <a:t>study</a:t>
                      </a:r>
                      <a:r>
                        <a:rPr lang="es-MX" sz="2000" dirty="0"/>
                        <a:t> done?</a:t>
                      </a:r>
                      <a:endParaRPr lang="es-CL" sz="2000" dirty="0"/>
                    </a:p>
                  </a:txBody>
                  <a:tcPr/>
                </a:tc>
                <a:extLst>
                  <a:ext uri="{0D108BD9-81ED-4DB2-BD59-A6C34878D82A}">
                    <a16:rowId xmlns:a16="http://schemas.microsoft.com/office/drawing/2014/main" val="2089670342"/>
                  </a:ext>
                </a:extLst>
              </a:tr>
            </a:tbl>
          </a:graphicData>
        </a:graphic>
      </p:graphicFrame>
      <p:sp>
        <p:nvSpPr>
          <p:cNvPr id="3" name="Google Shape;119;p5">
            <a:extLst>
              <a:ext uri="{FF2B5EF4-FFF2-40B4-BE49-F238E27FC236}">
                <a16:creationId xmlns:a16="http://schemas.microsoft.com/office/drawing/2014/main" id="{9C5832BA-FC3D-B9B0-0223-752F56C0081A}"/>
              </a:ext>
            </a:extLst>
          </p:cNvPr>
          <p:cNvSpPr/>
          <p:nvPr/>
        </p:nvSpPr>
        <p:spPr>
          <a:xfrm>
            <a:off x="1240971" y="583021"/>
            <a:ext cx="10733315" cy="1200288"/>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2400" b="1" dirty="0" err="1">
                <a:solidFill>
                  <a:srgbClr val="0070C0"/>
                </a:solidFill>
                <a:latin typeface="Arial"/>
                <a:ea typeface="Arial"/>
                <a:cs typeface="Arial"/>
                <a:sym typeface="Arial"/>
              </a:rPr>
              <a:t>An</a:t>
            </a:r>
            <a:r>
              <a:rPr lang="es-CL" sz="2400" b="1" dirty="0">
                <a:solidFill>
                  <a:srgbClr val="0070C0"/>
                </a:solidFill>
                <a:latin typeface="Arial"/>
                <a:ea typeface="Arial"/>
                <a:cs typeface="Arial"/>
                <a:sym typeface="Arial"/>
              </a:rPr>
              <a:t> </a:t>
            </a:r>
            <a:r>
              <a:rPr lang="es-CL" sz="2400" b="1" dirty="0" err="1">
                <a:solidFill>
                  <a:srgbClr val="0070C0"/>
                </a:solidFill>
                <a:latin typeface="Arial"/>
                <a:ea typeface="Arial"/>
                <a:cs typeface="Arial"/>
                <a:sym typeface="Arial"/>
              </a:rPr>
              <a:t>abstract</a:t>
            </a:r>
            <a:r>
              <a:rPr lang="es-CL" sz="2400" b="1" dirty="0">
                <a:solidFill>
                  <a:srgbClr val="0070C0"/>
                </a:solidFill>
                <a:latin typeface="Arial"/>
                <a:ea typeface="Arial"/>
                <a:cs typeface="Arial"/>
                <a:sym typeface="Arial"/>
              </a:rPr>
              <a:t> </a:t>
            </a:r>
            <a:r>
              <a:rPr lang="es-CL" sz="2400" b="1" dirty="0" err="1">
                <a:solidFill>
                  <a:srgbClr val="0070C0"/>
                </a:solidFill>
                <a:latin typeface="Arial"/>
                <a:ea typeface="Arial"/>
                <a:cs typeface="Arial"/>
                <a:sym typeface="Arial"/>
              </a:rPr>
              <a:t>may</a:t>
            </a:r>
            <a:r>
              <a:rPr lang="es-CL" sz="2400" b="1" dirty="0">
                <a:solidFill>
                  <a:srgbClr val="0070C0"/>
                </a:solidFill>
                <a:latin typeface="Arial"/>
                <a:ea typeface="Arial"/>
                <a:cs typeface="Arial"/>
                <a:sym typeface="Arial"/>
              </a:rPr>
              <a:t> </a:t>
            </a:r>
            <a:r>
              <a:rPr lang="es-CL" sz="2400" b="1" dirty="0" err="1">
                <a:solidFill>
                  <a:srgbClr val="0070C0"/>
                </a:solidFill>
                <a:latin typeface="Arial"/>
                <a:ea typeface="Arial"/>
                <a:cs typeface="Arial"/>
                <a:sym typeface="Arial"/>
              </a:rPr>
              <a:t>answer</a:t>
            </a:r>
            <a:r>
              <a:rPr lang="es-CL" sz="2400" b="1" dirty="0">
                <a:solidFill>
                  <a:srgbClr val="0070C0"/>
                </a:solidFill>
                <a:latin typeface="Arial"/>
                <a:ea typeface="Arial"/>
                <a:cs typeface="Arial"/>
                <a:sym typeface="Arial"/>
              </a:rPr>
              <a:t> </a:t>
            </a:r>
            <a:r>
              <a:rPr lang="es-CL" sz="2400" b="1" dirty="0" err="1">
                <a:solidFill>
                  <a:srgbClr val="0070C0"/>
                </a:solidFill>
                <a:latin typeface="Arial"/>
                <a:ea typeface="Arial"/>
                <a:cs typeface="Arial"/>
                <a:sym typeface="Arial"/>
              </a:rPr>
              <a:t>all</a:t>
            </a:r>
            <a:r>
              <a:rPr lang="es-CL" sz="2400" b="1" dirty="0">
                <a:solidFill>
                  <a:srgbClr val="0070C0"/>
                </a:solidFill>
                <a:latin typeface="Arial"/>
                <a:ea typeface="Arial"/>
                <a:cs typeface="Arial"/>
                <a:sym typeface="Arial"/>
              </a:rPr>
              <a:t> </a:t>
            </a:r>
            <a:r>
              <a:rPr lang="es-CL" sz="2400" b="1" dirty="0" err="1">
                <a:solidFill>
                  <a:srgbClr val="0070C0"/>
                </a:solidFill>
                <a:latin typeface="Arial"/>
                <a:ea typeface="Arial"/>
                <a:cs typeface="Arial"/>
                <a:sym typeface="Arial"/>
              </a:rPr>
              <a:t>these</a:t>
            </a:r>
            <a:r>
              <a:rPr lang="es-CL" sz="2400" b="1" dirty="0">
                <a:solidFill>
                  <a:srgbClr val="0070C0"/>
                </a:solidFill>
                <a:latin typeface="Arial"/>
                <a:ea typeface="Arial"/>
                <a:cs typeface="Arial"/>
                <a:sym typeface="Arial"/>
              </a:rPr>
              <a:t> </a:t>
            </a:r>
            <a:r>
              <a:rPr lang="es-CL" sz="2400" b="1" dirty="0" err="1">
                <a:solidFill>
                  <a:srgbClr val="0070C0"/>
                </a:solidFill>
                <a:latin typeface="Arial"/>
                <a:ea typeface="Arial"/>
                <a:cs typeface="Arial"/>
                <a:sym typeface="Arial"/>
              </a:rPr>
              <a:t>questions</a:t>
            </a:r>
            <a:r>
              <a:rPr lang="es-CL" sz="2400" b="1" dirty="0">
                <a:solidFill>
                  <a:srgbClr val="0070C0"/>
                </a:solidFill>
                <a:latin typeface="Arial"/>
                <a:ea typeface="Arial"/>
                <a:cs typeface="Arial"/>
                <a:sym typeface="Arial"/>
              </a:rPr>
              <a:t>.</a:t>
            </a:r>
          </a:p>
          <a:p>
            <a:pPr marL="0" marR="0" lvl="0" indent="0" algn="l" rtl="0">
              <a:spcBef>
                <a:spcPts val="0"/>
              </a:spcBef>
              <a:spcAft>
                <a:spcPts val="0"/>
              </a:spcAft>
              <a:buNone/>
            </a:pPr>
            <a:r>
              <a:rPr lang="es-CL" sz="2400" b="1" dirty="0" err="1">
                <a:solidFill>
                  <a:srgbClr val="0070C0"/>
                </a:solidFill>
              </a:rPr>
              <a:t>Discuss</a:t>
            </a:r>
            <a:r>
              <a:rPr lang="es-CL" sz="2400" b="1" dirty="0">
                <a:solidFill>
                  <a:srgbClr val="0070C0"/>
                </a:solidFill>
              </a:rPr>
              <a:t> </a:t>
            </a:r>
            <a:r>
              <a:rPr lang="es-CL" sz="2400" b="1" dirty="0" err="1">
                <a:solidFill>
                  <a:srgbClr val="0070C0"/>
                </a:solidFill>
              </a:rPr>
              <a:t>with</a:t>
            </a:r>
            <a:r>
              <a:rPr lang="es-CL" sz="2400" b="1" dirty="0">
                <a:solidFill>
                  <a:srgbClr val="0070C0"/>
                </a:solidFill>
              </a:rPr>
              <a:t> </a:t>
            </a:r>
            <a:r>
              <a:rPr lang="es-CL" sz="2400" b="1" dirty="0" err="1">
                <a:solidFill>
                  <a:srgbClr val="0070C0"/>
                </a:solidFill>
              </a:rPr>
              <a:t>your</a:t>
            </a:r>
            <a:r>
              <a:rPr lang="es-CL" sz="2400" b="1" dirty="0">
                <a:solidFill>
                  <a:srgbClr val="0070C0"/>
                </a:solidFill>
              </a:rPr>
              <a:t> </a:t>
            </a:r>
            <a:r>
              <a:rPr lang="es-CL" sz="2400" b="1" dirty="0" err="1">
                <a:solidFill>
                  <a:srgbClr val="0070C0"/>
                </a:solidFill>
              </a:rPr>
              <a:t>partners</a:t>
            </a:r>
            <a:r>
              <a:rPr lang="es-CL" sz="2400" b="1" dirty="0">
                <a:solidFill>
                  <a:srgbClr val="0070C0"/>
                </a:solidFill>
              </a:rPr>
              <a:t> </a:t>
            </a:r>
            <a:r>
              <a:rPr lang="es-CL" sz="2400" b="1" dirty="0" err="1">
                <a:solidFill>
                  <a:srgbClr val="0070C0"/>
                </a:solidFill>
              </a:rPr>
              <a:t>what</a:t>
            </a:r>
            <a:r>
              <a:rPr lang="es-CL" sz="2400" b="1" dirty="0">
                <a:solidFill>
                  <a:srgbClr val="0070C0"/>
                </a:solidFill>
              </a:rPr>
              <a:t> </a:t>
            </a:r>
            <a:r>
              <a:rPr lang="es-CL" sz="2400" b="1" dirty="0" err="1">
                <a:solidFill>
                  <a:srgbClr val="0070C0"/>
                </a:solidFill>
              </a:rPr>
              <a:t>section</a:t>
            </a:r>
            <a:r>
              <a:rPr lang="es-CL" sz="2400" b="1" dirty="0">
                <a:solidFill>
                  <a:srgbClr val="0070C0"/>
                </a:solidFill>
              </a:rPr>
              <a:t> </a:t>
            </a:r>
            <a:r>
              <a:rPr lang="es-CL" sz="2400" b="1" dirty="0" err="1">
                <a:solidFill>
                  <a:srgbClr val="0070C0"/>
                </a:solidFill>
              </a:rPr>
              <a:t>of</a:t>
            </a:r>
            <a:r>
              <a:rPr lang="es-CL" sz="2400" b="1" dirty="0">
                <a:solidFill>
                  <a:srgbClr val="0070C0"/>
                </a:solidFill>
              </a:rPr>
              <a:t> </a:t>
            </a:r>
            <a:r>
              <a:rPr lang="es-CL" sz="2400" b="1" dirty="0" err="1">
                <a:solidFill>
                  <a:srgbClr val="0070C0"/>
                </a:solidFill>
              </a:rPr>
              <a:t>an</a:t>
            </a:r>
            <a:r>
              <a:rPr lang="es-CL" sz="2400" b="1" dirty="0">
                <a:solidFill>
                  <a:srgbClr val="0070C0"/>
                </a:solidFill>
              </a:rPr>
              <a:t> </a:t>
            </a:r>
            <a:r>
              <a:rPr lang="es-CL" sz="2400" b="1" dirty="0" err="1">
                <a:solidFill>
                  <a:srgbClr val="0070C0"/>
                </a:solidFill>
              </a:rPr>
              <a:t>abstract</a:t>
            </a:r>
            <a:r>
              <a:rPr lang="es-CL" sz="2400" b="1" dirty="0">
                <a:solidFill>
                  <a:srgbClr val="0070C0"/>
                </a:solidFill>
              </a:rPr>
              <a:t> </a:t>
            </a:r>
            <a:r>
              <a:rPr lang="es-CL" sz="2400" b="1" dirty="0" err="1">
                <a:solidFill>
                  <a:srgbClr val="0070C0"/>
                </a:solidFill>
              </a:rPr>
              <a:t>answers</a:t>
            </a:r>
            <a:r>
              <a:rPr lang="es-CL" sz="2400" b="1" dirty="0">
                <a:solidFill>
                  <a:srgbClr val="0070C0"/>
                </a:solidFill>
              </a:rPr>
              <a:t> </a:t>
            </a:r>
            <a:r>
              <a:rPr lang="es-CL" sz="2400" b="1" dirty="0" err="1">
                <a:solidFill>
                  <a:srgbClr val="0070C0"/>
                </a:solidFill>
              </a:rPr>
              <a:t>what</a:t>
            </a:r>
            <a:r>
              <a:rPr lang="es-CL" sz="2400" b="1" dirty="0">
                <a:solidFill>
                  <a:srgbClr val="0070C0"/>
                </a:solidFill>
              </a:rPr>
              <a:t> </a:t>
            </a:r>
            <a:r>
              <a:rPr lang="es-CL" sz="2400" b="1" dirty="0" err="1">
                <a:solidFill>
                  <a:srgbClr val="0070C0"/>
                </a:solidFill>
              </a:rPr>
              <a:t>questions</a:t>
            </a:r>
            <a:r>
              <a:rPr lang="es-CL" sz="2400" b="1" dirty="0">
                <a:solidFill>
                  <a:srgbClr val="0070C0"/>
                </a:solidFill>
              </a:rPr>
              <a:t>.</a:t>
            </a:r>
            <a:r>
              <a:rPr lang="es-CL" sz="2400" b="1" dirty="0">
                <a:solidFill>
                  <a:srgbClr val="0070C0"/>
                </a:solidFill>
                <a:latin typeface="Arial"/>
                <a:ea typeface="Arial"/>
                <a:cs typeface="Arial"/>
                <a:sym typeface="Arial"/>
              </a:rPr>
              <a:t> </a:t>
            </a:r>
            <a:endParaRPr sz="2400" b="1" dirty="0">
              <a:solidFill>
                <a:srgbClr val="0070C0"/>
              </a:solidFill>
              <a:latin typeface="Calibri"/>
              <a:ea typeface="Calibri"/>
              <a:cs typeface="Calibri"/>
              <a:sym typeface="Calibri"/>
            </a:endParaRPr>
          </a:p>
        </p:txBody>
      </p:sp>
      <p:pic>
        <p:nvPicPr>
          <p:cNvPr id="1026" name="Picture 2" descr="Ayuda - Iconos gratis de interfaz">
            <a:extLst>
              <a:ext uri="{FF2B5EF4-FFF2-40B4-BE49-F238E27FC236}">
                <a16:creationId xmlns:a16="http://schemas.microsoft.com/office/drawing/2014/main" id="{846B97D8-A1B8-A819-ACC1-EF9CA30CD7A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86199" y="5360579"/>
            <a:ext cx="914400" cy="914400"/>
          </a:xfrm>
          <a:prstGeom prst="rect">
            <a:avLst/>
          </a:prstGeom>
          <a:noFill/>
          <a:extLst>
            <a:ext uri="{909E8E84-426E-40DD-AFC4-6F175D3DCCD1}">
              <a14:hiddenFill xmlns:a14="http://schemas.microsoft.com/office/drawing/2010/main">
                <a:solidFill>
                  <a:srgbClr val="FFFFFF"/>
                </a:solidFill>
              </a14:hiddenFill>
            </a:ext>
          </a:extLst>
        </p:spPr>
      </p:pic>
      <p:sp>
        <p:nvSpPr>
          <p:cNvPr id="5" name="Google Shape;119;p5">
            <a:extLst>
              <a:ext uri="{FF2B5EF4-FFF2-40B4-BE49-F238E27FC236}">
                <a16:creationId xmlns:a16="http://schemas.microsoft.com/office/drawing/2014/main" id="{1FC7FF81-90FB-EED8-6D29-2136F5E61AD1}"/>
              </a:ext>
            </a:extLst>
          </p:cNvPr>
          <p:cNvSpPr/>
          <p:nvPr/>
        </p:nvSpPr>
        <p:spPr>
          <a:xfrm>
            <a:off x="2416628" y="4708703"/>
            <a:ext cx="7609115" cy="193895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400" b="1" dirty="0">
                <a:solidFill>
                  <a:srgbClr val="0070C0"/>
                </a:solidFill>
                <a:latin typeface="Abadi Extra Light" panose="020B0604020202020204" pitchFamily="34" charset="0"/>
                <a:sym typeface="Arial"/>
              </a:rPr>
              <a:t>The options are the following: 	Introduction or background</a:t>
            </a:r>
          </a:p>
          <a:p>
            <a:pPr marL="0" marR="0" lvl="0" indent="0" algn="l" rtl="0">
              <a:spcBef>
                <a:spcPts val="0"/>
              </a:spcBef>
              <a:spcAft>
                <a:spcPts val="0"/>
              </a:spcAft>
              <a:buNone/>
            </a:pPr>
            <a:r>
              <a:rPr lang="en-US" sz="2400" b="1" dirty="0">
                <a:solidFill>
                  <a:srgbClr val="0070C0"/>
                </a:solidFill>
                <a:latin typeface="Abadi Extra Light" panose="020B0604020202020204" pitchFamily="34" charset="0"/>
                <a:ea typeface="Calibri"/>
              </a:rPr>
              <a:t>				Purpose or objectives</a:t>
            </a:r>
          </a:p>
          <a:p>
            <a:pPr marL="0" marR="0" lvl="0" indent="0" algn="l" rtl="0">
              <a:spcBef>
                <a:spcPts val="0"/>
              </a:spcBef>
              <a:spcAft>
                <a:spcPts val="0"/>
              </a:spcAft>
              <a:buNone/>
            </a:pPr>
            <a:r>
              <a:rPr lang="en-US" sz="2400" b="1" dirty="0">
                <a:solidFill>
                  <a:srgbClr val="0070C0"/>
                </a:solidFill>
                <a:latin typeface="Abadi Extra Light" panose="020B0604020202020204" pitchFamily="34" charset="0"/>
                <a:ea typeface="Calibri"/>
                <a:cs typeface="Calibri"/>
                <a:sym typeface="Calibri"/>
              </a:rPr>
              <a:t>				Methods</a:t>
            </a:r>
          </a:p>
          <a:p>
            <a:pPr marL="0" marR="0" lvl="0" indent="0" algn="l" rtl="0">
              <a:spcBef>
                <a:spcPts val="0"/>
              </a:spcBef>
              <a:spcAft>
                <a:spcPts val="0"/>
              </a:spcAft>
              <a:buNone/>
            </a:pPr>
            <a:r>
              <a:rPr lang="en-US" sz="2400" b="1" dirty="0">
                <a:solidFill>
                  <a:srgbClr val="0070C0"/>
                </a:solidFill>
                <a:latin typeface="Abadi Extra Light" panose="020B0604020202020204" pitchFamily="34" charset="0"/>
                <a:ea typeface="Calibri"/>
                <a:cs typeface="Calibri"/>
                <a:sym typeface="Calibri"/>
              </a:rPr>
              <a:t>				Results or findings</a:t>
            </a:r>
          </a:p>
          <a:p>
            <a:pPr marL="0" marR="0" lvl="0" indent="0" algn="l" rtl="0">
              <a:spcBef>
                <a:spcPts val="0"/>
              </a:spcBef>
              <a:spcAft>
                <a:spcPts val="0"/>
              </a:spcAft>
              <a:buNone/>
            </a:pPr>
            <a:r>
              <a:rPr lang="en-US" sz="2400" b="1" dirty="0">
                <a:solidFill>
                  <a:srgbClr val="0070C0"/>
                </a:solidFill>
                <a:latin typeface="Abadi Extra Light" panose="020B0604020202020204" pitchFamily="34" charset="0"/>
                <a:ea typeface="Calibri"/>
                <a:cs typeface="Calibri"/>
                <a:sym typeface="Calibri"/>
              </a:rPr>
              <a:t>				Conclusion or discussion</a:t>
            </a:r>
          </a:p>
        </p:txBody>
      </p:sp>
      <p:sp>
        <p:nvSpPr>
          <p:cNvPr id="4" name="CuadroTexto 3">
            <a:extLst>
              <a:ext uri="{FF2B5EF4-FFF2-40B4-BE49-F238E27FC236}">
                <a16:creationId xmlns:a16="http://schemas.microsoft.com/office/drawing/2014/main" id="{68D9B701-06B4-963E-5A76-60523186D9B1}"/>
              </a:ext>
            </a:extLst>
          </p:cNvPr>
          <p:cNvSpPr txBox="1"/>
          <p:nvPr/>
        </p:nvSpPr>
        <p:spPr>
          <a:xfrm>
            <a:off x="2079173" y="1993295"/>
            <a:ext cx="3005951" cy="369332"/>
          </a:xfrm>
          <a:prstGeom prst="rect">
            <a:avLst/>
          </a:prstGeom>
          <a:noFill/>
        </p:spPr>
        <p:txBody>
          <a:bodyPr wrap="none" rtlCol="0">
            <a:spAutoFit/>
          </a:bodyPr>
          <a:lstStyle/>
          <a:p>
            <a:r>
              <a:rPr lang="en-US" sz="1800" b="1" dirty="0"/>
              <a:t>Conclusion or discussion</a:t>
            </a:r>
          </a:p>
        </p:txBody>
      </p:sp>
      <p:sp>
        <p:nvSpPr>
          <p:cNvPr id="7" name="CuadroTexto 6">
            <a:extLst>
              <a:ext uri="{FF2B5EF4-FFF2-40B4-BE49-F238E27FC236}">
                <a16:creationId xmlns:a16="http://schemas.microsoft.com/office/drawing/2014/main" id="{5753D7FB-E933-1354-B05B-4ACD0155AEB8}"/>
              </a:ext>
            </a:extLst>
          </p:cNvPr>
          <p:cNvSpPr txBox="1"/>
          <p:nvPr/>
        </p:nvSpPr>
        <p:spPr>
          <a:xfrm>
            <a:off x="2079172" y="2362627"/>
            <a:ext cx="2274982" cy="369332"/>
          </a:xfrm>
          <a:prstGeom prst="rect">
            <a:avLst/>
          </a:prstGeom>
          <a:noFill/>
        </p:spPr>
        <p:txBody>
          <a:bodyPr wrap="none" rtlCol="0">
            <a:spAutoFit/>
          </a:bodyPr>
          <a:lstStyle/>
          <a:p>
            <a:r>
              <a:rPr lang="en-US" sz="1800" b="1" dirty="0"/>
              <a:t>Results or findings</a:t>
            </a:r>
          </a:p>
        </p:txBody>
      </p:sp>
      <p:sp>
        <p:nvSpPr>
          <p:cNvPr id="8" name="CuadroTexto 7">
            <a:extLst>
              <a:ext uri="{FF2B5EF4-FFF2-40B4-BE49-F238E27FC236}">
                <a16:creationId xmlns:a16="http://schemas.microsoft.com/office/drawing/2014/main" id="{703C517A-ABFC-3AF0-15C3-B23EEBAC6346}"/>
              </a:ext>
            </a:extLst>
          </p:cNvPr>
          <p:cNvSpPr txBox="1"/>
          <p:nvPr/>
        </p:nvSpPr>
        <p:spPr>
          <a:xfrm>
            <a:off x="2079173" y="2916625"/>
            <a:ext cx="2595582" cy="369332"/>
          </a:xfrm>
          <a:prstGeom prst="rect">
            <a:avLst/>
          </a:prstGeom>
          <a:noFill/>
        </p:spPr>
        <p:txBody>
          <a:bodyPr wrap="none" rtlCol="0">
            <a:spAutoFit/>
          </a:bodyPr>
          <a:lstStyle/>
          <a:p>
            <a:r>
              <a:rPr lang="en-US" sz="1800" b="1" dirty="0"/>
              <a:t>Purpose or objectives</a:t>
            </a:r>
          </a:p>
        </p:txBody>
      </p:sp>
      <p:sp>
        <p:nvSpPr>
          <p:cNvPr id="9" name="CuadroTexto 8">
            <a:extLst>
              <a:ext uri="{FF2B5EF4-FFF2-40B4-BE49-F238E27FC236}">
                <a16:creationId xmlns:a16="http://schemas.microsoft.com/office/drawing/2014/main" id="{24C163A2-20F1-BD51-8161-9D06830DC010}"/>
              </a:ext>
            </a:extLst>
          </p:cNvPr>
          <p:cNvSpPr txBox="1"/>
          <p:nvPr/>
        </p:nvSpPr>
        <p:spPr>
          <a:xfrm>
            <a:off x="2079173" y="3655289"/>
            <a:ext cx="3211135" cy="369332"/>
          </a:xfrm>
          <a:prstGeom prst="rect">
            <a:avLst/>
          </a:prstGeom>
          <a:noFill/>
        </p:spPr>
        <p:txBody>
          <a:bodyPr wrap="none" rtlCol="0">
            <a:spAutoFit/>
          </a:bodyPr>
          <a:lstStyle/>
          <a:p>
            <a:r>
              <a:rPr lang="en-US" sz="1800" b="1" dirty="0"/>
              <a:t>Introduction or background</a:t>
            </a:r>
          </a:p>
        </p:txBody>
      </p:sp>
      <p:sp>
        <p:nvSpPr>
          <p:cNvPr id="10" name="CuadroTexto 9">
            <a:extLst>
              <a:ext uri="{FF2B5EF4-FFF2-40B4-BE49-F238E27FC236}">
                <a16:creationId xmlns:a16="http://schemas.microsoft.com/office/drawing/2014/main" id="{9BFDCDC8-445D-C188-BB9E-A187E8410596}"/>
              </a:ext>
            </a:extLst>
          </p:cNvPr>
          <p:cNvSpPr txBox="1"/>
          <p:nvPr/>
        </p:nvSpPr>
        <p:spPr>
          <a:xfrm>
            <a:off x="2079173" y="4129802"/>
            <a:ext cx="1133644" cy="369332"/>
          </a:xfrm>
          <a:prstGeom prst="rect">
            <a:avLst/>
          </a:prstGeom>
          <a:noFill/>
        </p:spPr>
        <p:txBody>
          <a:bodyPr wrap="none" rtlCol="0">
            <a:spAutoFit/>
          </a:bodyPr>
          <a:lstStyle/>
          <a:p>
            <a:r>
              <a:rPr lang="en-US" sz="1800" b="1" dirty="0"/>
              <a:t>Methods</a:t>
            </a:r>
          </a:p>
        </p:txBody>
      </p:sp>
    </p:spTree>
    <p:extLst>
      <p:ext uri="{BB962C8B-B14F-4D97-AF65-F5344CB8AC3E}">
        <p14:creationId xmlns:p14="http://schemas.microsoft.com/office/powerpoint/2010/main" val="2475591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9"/>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4" grpId="0"/>
      <p:bldP spid="7" grpId="0"/>
      <p:bldP spid="8" grpId="0"/>
      <p:bldP spid="9" grpId="0"/>
      <p:bldP spid="1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3"/>
          <p:cNvSpPr/>
          <p:nvPr/>
        </p:nvSpPr>
        <p:spPr>
          <a:xfrm>
            <a:off x="862885" y="308879"/>
            <a:ext cx="10560676" cy="618626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L" sz="2800" b="1" i="0" u="none" strike="noStrike" dirty="0" err="1">
                <a:solidFill>
                  <a:srgbClr val="1E4E79"/>
                </a:solidFill>
                <a:latin typeface="Arial"/>
                <a:ea typeface="Arial"/>
                <a:cs typeface="Arial"/>
                <a:sym typeface="Arial"/>
              </a:rPr>
              <a:t>Parts</a:t>
            </a:r>
            <a:r>
              <a:rPr lang="es-CL" sz="2800" b="1" i="0" u="none" strike="noStrike" dirty="0">
                <a:solidFill>
                  <a:srgbClr val="1E4E79"/>
                </a:solidFill>
                <a:latin typeface="Arial"/>
                <a:ea typeface="Arial"/>
                <a:cs typeface="Arial"/>
                <a:sym typeface="Arial"/>
              </a:rPr>
              <a:t> </a:t>
            </a:r>
            <a:r>
              <a:rPr lang="es-CL" sz="2800" b="1" i="0" u="none" strike="noStrike" dirty="0" err="1">
                <a:solidFill>
                  <a:srgbClr val="1E4E79"/>
                </a:solidFill>
                <a:latin typeface="Arial"/>
                <a:ea typeface="Arial"/>
                <a:cs typeface="Arial"/>
                <a:sym typeface="Arial"/>
              </a:rPr>
              <a:t>of</a:t>
            </a:r>
            <a:r>
              <a:rPr lang="es-CL" sz="2800" b="1" i="0" u="none" strike="noStrike" dirty="0">
                <a:solidFill>
                  <a:srgbClr val="1E4E79"/>
                </a:solidFill>
                <a:latin typeface="Arial"/>
                <a:ea typeface="Arial"/>
                <a:cs typeface="Arial"/>
                <a:sym typeface="Arial"/>
              </a:rPr>
              <a:t> </a:t>
            </a:r>
            <a:r>
              <a:rPr lang="es-CL" sz="2800" b="1" i="0" u="none" strike="noStrike" dirty="0" err="1">
                <a:solidFill>
                  <a:srgbClr val="1E4E79"/>
                </a:solidFill>
                <a:latin typeface="Arial"/>
                <a:ea typeface="Arial"/>
                <a:cs typeface="Arial"/>
                <a:sym typeface="Arial"/>
              </a:rPr>
              <a:t>an</a:t>
            </a:r>
            <a:r>
              <a:rPr lang="es-CL" sz="2800" b="1" i="0" u="none" strike="noStrike" dirty="0">
                <a:solidFill>
                  <a:srgbClr val="1E4E79"/>
                </a:solidFill>
                <a:latin typeface="Arial"/>
                <a:ea typeface="Arial"/>
                <a:cs typeface="Arial"/>
                <a:sym typeface="Arial"/>
              </a:rPr>
              <a:t> </a:t>
            </a:r>
            <a:r>
              <a:rPr lang="es-CL" sz="2800" b="1" i="0" u="none" strike="noStrike" dirty="0" err="1">
                <a:solidFill>
                  <a:srgbClr val="1E4E79"/>
                </a:solidFill>
                <a:latin typeface="Arial"/>
                <a:ea typeface="Arial"/>
                <a:cs typeface="Arial"/>
                <a:sym typeface="Arial"/>
              </a:rPr>
              <a:t>abstract</a:t>
            </a:r>
            <a:endParaRPr sz="2800" b="1" i="0" u="none" strike="noStrike" dirty="0">
              <a:solidFill>
                <a:srgbClr val="1E4E79"/>
              </a:solidFill>
              <a:latin typeface="Arial"/>
              <a:ea typeface="Arial"/>
              <a:cs typeface="Arial"/>
              <a:sym typeface="Arial"/>
            </a:endParaRPr>
          </a:p>
          <a:p>
            <a:pPr marL="0" marR="0" lvl="0" indent="0" algn="l" rtl="0">
              <a:spcBef>
                <a:spcPts val="0"/>
              </a:spcBef>
              <a:spcAft>
                <a:spcPts val="0"/>
              </a:spcAft>
              <a:buNone/>
            </a:pPr>
            <a:endParaRPr sz="2300" b="1" i="0" u="none" strike="noStrike" dirty="0">
              <a:solidFill>
                <a:srgbClr val="1E4E79"/>
              </a:solidFill>
              <a:latin typeface="Arial"/>
              <a:ea typeface="Arial"/>
              <a:cs typeface="Arial"/>
              <a:sym typeface="Arial"/>
            </a:endParaRPr>
          </a:p>
          <a:p>
            <a:pPr marL="0" marR="0" lvl="0" indent="0" algn="l" rtl="0">
              <a:spcBef>
                <a:spcPts val="0"/>
              </a:spcBef>
              <a:spcAft>
                <a:spcPts val="0"/>
              </a:spcAft>
              <a:buNone/>
            </a:pPr>
            <a:r>
              <a:rPr lang="es-CL" sz="2300" b="0" i="0" u="none" strike="noStrike" dirty="0" err="1">
                <a:solidFill>
                  <a:schemeClr val="dk1"/>
                </a:solidFill>
                <a:latin typeface="Arial"/>
                <a:ea typeface="Arial"/>
                <a:cs typeface="Arial"/>
                <a:sym typeface="Arial"/>
              </a:rPr>
              <a:t>Abstracts</a:t>
            </a:r>
            <a:r>
              <a:rPr lang="es-CL" sz="2300" b="0" i="0" u="none" strike="noStrike" dirty="0">
                <a:solidFill>
                  <a:schemeClr val="dk1"/>
                </a:solidFill>
                <a:latin typeface="Arial"/>
                <a:ea typeface="Arial"/>
                <a:cs typeface="Arial"/>
                <a:sym typeface="Arial"/>
              </a:rPr>
              <a:t> are </a:t>
            </a:r>
            <a:r>
              <a:rPr lang="es-CL" sz="2300" b="0" i="0" u="none" strike="noStrike" dirty="0" err="1">
                <a:solidFill>
                  <a:schemeClr val="dk1"/>
                </a:solidFill>
                <a:latin typeface="Arial"/>
                <a:ea typeface="Arial"/>
                <a:cs typeface="Arial"/>
                <a:sym typeface="Arial"/>
              </a:rPr>
              <a:t>usually</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divided</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the</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following</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way</a:t>
            </a:r>
            <a:r>
              <a:rPr lang="es-CL" sz="2300" b="0" i="0" u="none" strike="noStrike" dirty="0">
                <a:solidFill>
                  <a:schemeClr val="dk1"/>
                </a:solidFill>
                <a:latin typeface="Arial"/>
                <a:ea typeface="Arial"/>
                <a:cs typeface="Arial"/>
                <a:sym typeface="Arial"/>
              </a:rPr>
              <a:t>:</a:t>
            </a:r>
            <a:endParaRPr sz="2300" dirty="0"/>
          </a:p>
          <a:p>
            <a:pPr marL="0" marR="0" lvl="0" indent="0" algn="l" rtl="0">
              <a:spcBef>
                <a:spcPts val="0"/>
              </a:spcBef>
              <a:spcAft>
                <a:spcPts val="0"/>
              </a:spcAft>
              <a:buNone/>
            </a:pPr>
            <a:endParaRPr sz="2300" b="0" i="0" u="none" strike="noStrike" dirty="0">
              <a:solidFill>
                <a:schemeClr val="dk1"/>
              </a:solidFill>
              <a:latin typeface="Arial"/>
              <a:ea typeface="Arial"/>
              <a:cs typeface="Arial"/>
              <a:sym typeface="Arial"/>
            </a:endParaRPr>
          </a:p>
          <a:p>
            <a:pPr marL="457200" marR="0" lvl="0" indent="-457200" algn="just" rtl="0">
              <a:spcBef>
                <a:spcPts val="0"/>
              </a:spcBef>
              <a:spcAft>
                <a:spcPts val="0"/>
              </a:spcAft>
              <a:buClr>
                <a:srgbClr val="1E4E79"/>
              </a:buClr>
              <a:buSzPts val="2000"/>
              <a:buAutoNum type="arabicPeriod"/>
            </a:pPr>
            <a:r>
              <a:rPr lang="es-CL" sz="2300" b="1" i="0" u="none" strike="noStrike" dirty="0" err="1">
                <a:solidFill>
                  <a:srgbClr val="1E4E79"/>
                </a:solidFill>
                <a:latin typeface="Arial"/>
                <a:ea typeface="Arial"/>
                <a:cs typeface="Arial"/>
                <a:sym typeface="Arial"/>
              </a:rPr>
              <a:t>Introduction</a:t>
            </a:r>
            <a:r>
              <a:rPr lang="es-CL" sz="2300" b="1" i="0" u="none" strike="noStrike" dirty="0">
                <a:solidFill>
                  <a:srgbClr val="1E4E79"/>
                </a:solidFill>
                <a:latin typeface="Arial"/>
                <a:ea typeface="Arial"/>
                <a:cs typeface="Arial"/>
                <a:sym typeface="Arial"/>
              </a:rPr>
              <a:t>/</a:t>
            </a:r>
            <a:r>
              <a:rPr lang="es-CL" sz="2300" b="1" i="0" u="none" strike="noStrike" dirty="0" err="1">
                <a:solidFill>
                  <a:srgbClr val="1E4E79"/>
                </a:solidFill>
                <a:latin typeface="Arial"/>
                <a:ea typeface="Arial"/>
                <a:cs typeface="Arial"/>
                <a:sym typeface="Arial"/>
              </a:rPr>
              <a:t>background</a:t>
            </a:r>
            <a:r>
              <a:rPr lang="es-CL" sz="2300" b="1" i="0" u="none" strike="noStrike" dirty="0">
                <a:solidFill>
                  <a:srgbClr val="1E4E79"/>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What</a:t>
            </a:r>
            <a:r>
              <a:rPr lang="es-CL" sz="2300" b="0" i="0" u="none" strike="noStrike" dirty="0">
                <a:solidFill>
                  <a:schemeClr val="dk1"/>
                </a:solidFill>
                <a:latin typeface="Arial"/>
                <a:ea typeface="Arial"/>
                <a:cs typeface="Arial"/>
                <a:sym typeface="Arial"/>
              </a:rPr>
              <a:t> do </a:t>
            </a:r>
            <a:r>
              <a:rPr lang="es-CL" sz="2300" b="0" i="0" u="none" strike="noStrike" dirty="0" err="1">
                <a:solidFill>
                  <a:schemeClr val="dk1"/>
                </a:solidFill>
                <a:latin typeface="Arial"/>
                <a:ea typeface="Arial"/>
                <a:cs typeface="Arial"/>
                <a:sym typeface="Arial"/>
              </a:rPr>
              <a:t>we</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know</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about</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the</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topic</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Why</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is</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the</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topic</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important</a:t>
            </a:r>
            <a:r>
              <a:rPr lang="es-CL" sz="2300" b="0" i="0" u="none" strike="noStrike" dirty="0">
                <a:solidFill>
                  <a:schemeClr val="dk1"/>
                </a:solidFill>
                <a:latin typeface="Arial"/>
                <a:ea typeface="Arial"/>
                <a:cs typeface="Arial"/>
                <a:sym typeface="Arial"/>
              </a:rPr>
              <a:t>?</a:t>
            </a:r>
            <a:endParaRPr lang="es-CL" sz="2300" dirty="0"/>
          </a:p>
          <a:p>
            <a:pPr marL="457200" marR="0" lvl="0" indent="-457200" algn="just" rtl="0">
              <a:spcBef>
                <a:spcPts val="0"/>
              </a:spcBef>
              <a:spcAft>
                <a:spcPts val="0"/>
              </a:spcAft>
              <a:buClr>
                <a:srgbClr val="1E4E79"/>
              </a:buClr>
              <a:buSzPts val="2000"/>
              <a:buAutoNum type="arabicPeriod"/>
            </a:pPr>
            <a:endParaRPr lang="es-CL" sz="2300" b="1" i="0" u="none" strike="noStrike" dirty="0">
              <a:solidFill>
                <a:srgbClr val="1E4E79"/>
              </a:solidFill>
              <a:latin typeface="Arial"/>
              <a:ea typeface="Arial"/>
              <a:cs typeface="Arial"/>
              <a:sym typeface="Arial"/>
            </a:endParaRPr>
          </a:p>
          <a:p>
            <a:pPr marL="457200" marR="0" lvl="0" indent="-457200" algn="just" rtl="0">
              <a:spcBef>
                <a:spcPts val="0"/>
              </a:spcBef>
              <a:spcAft>
                <a:spcPts val="0"/>
              </a:spcAft>
              <a:buClr>
                <a:srgbClr val="1E4E79"/>
              </a:buClr>
              <a:buSzPts val="2000"/>
              <a:buAutoNum type="arabicPeriod"/>
            </a:pPr>
            <a:r>
              <a:rPr lang="es-CL" sz="2300" b="1" i="0" u="none" strike="noStrike" dirty="0" err="1">
                <a:solidFill>
                  <a:srgbClr val="1E4E79"/>
                </a:solidFill>
                <a:latin typeface="Arial"/>
                <a:ea typeface="Arial"/>
                <a:cs typeface="Arial"/>
                <a:sym typeface="Arial"/>
              </a:rPr>
              <a:t>Purpose</a:t>
            </a:r>
            <a:r>
              <a:rPr lang="es-CL" sz="2300" b="1" i="0" u="none" strike="noStrike" dirty="0">
                <a:solidFill>
                  <a:srgbClr val="1E4E79"/>
                </a:solidFill>
                <a:latin typeface="Arial"/>
                <a:ea typeface="Arial"/>
                <a:cs typeface="Arial"/>
                <a:sym typeface="Arial"/>
              </a:rPr>
              <a:t>/</a:t>
            </a:r>
            <a:r>
              <a:rPr lang="es-CL" sz="2300" b="1" i="0" u="none" strike="noStrike" dirty="0" err="1">
                <a:solidFill>
                  <a:srgbClr val="1E4E79"/>
                </a:solidFill>
                <a:latin typeface="Arial"/>
                <a:ea typeface="Arial"/>
                <a:cs typeface="Arial"/>
                <a:sym typeface="Arial"/>
              </a:rPr>
              <a:t>objectives</a:t>
            </a:r>
            <a:r>
              <a:rPr lang="es-CL" sz="2300" b="1" i="0" u="none" strike="noStrike" dirty="0">
                <a:solidFill>
                  <a:srgbClr val="1E4E79"/>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What</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is</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this</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study</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about</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Why</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did</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you</a:t>
            </a:r>
            <a:r>
              <a:rPr lang="es-CL" sz="2300" b="0" i="0" u="none" strike="noStrike" dirty="0">
                <a:solidFill>
                  <a:schemeClr val="dk1"/>
                </a:solidFill>
                <a:latin typeface="Arial"/>
                <a:ea typeface="Arial"/>
                <a:cs typeface="Arial"/>
                <a:sym typeface="Arial"/>
              </a:rPr>
              <a:t> do </a:t>
            </a:r>
            <a:r>
              <a:rPr lang="es-CL" sz="2300" b="0" i="0" u="none" strike="noStrike" dirty="0" err="1">
                <a:solidFill>
                  <a:schemeClr val="dk1"/>
                </a:solidFill>
                <a:latin typeface="Arial"/>
                <a:ea typeface="Arial"/>
                <a:cs typeface="Arial"/>
                <a:sym typeface="Arial"/>
              </a:rPr>
              <a:t>this</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study</a:t>
            </a:r>
            <a:r>
              <a:rPr lang="es-CL" sz="2300" b="0" i="0" u="none" strike="noStrike" dirty="0">
                <a:solidFill>
                  <a:schemeClr val="dk1"/>
                </a:solidFill>
                <a:latin typeface="Arial"/>
                <a:ea typeface="Arial"/>
                <a:cs typeface="Arial"/>
                <a:sym typeface="Arial"/>
              </a:rPr>
              <a:t>? </a:t>
            </a:r>
            <a:endParaRPr lang="es-CL" sz="2300" dirty="0"/>
          </a:p>
          <a:p>
            <a:pPr marL="457200" marR="0" lvl="0" indent="-457200" algn="just" rtl="0">
              <a:spcBef>
                <a:spcPts val="0"/>
              </a:spcBef>
              <a:spcAft>
                <a:spcPts val="0"/>
              </a:spcAft>
              <a:buClr>
                <a:srgbClr val="1E4E79"/>
              </a:buClr>
              <a:buSzPts val="2000"/>
              <a:buAutoNum type="arabicPeriod"/>
            </a:pPr>
            <a:endParaRPr lang="es-CL" sz="2300" b="1" i="0" u="none" strike="noStrike" dirty="0">
              <a:solidFill>
                <a:srgbClr val="1E4E79"/>
              </a:solidFill>
              <a:latin typeface="Arial"/>
              <a:ea typeface="Arial"/>
              <a:cs typeface="Arial"/>
              <a:sym typeface="Arial"/>
            </a:endParaRPr>
          </a:p>
          <a:p>
            <a:pPr marL="457200" marR="0" lvl="0" indent="-457200" algn="just" rtl="0">
              <a:spcBef>
                <a:spcPts val="0"/>
              </a:spcBef>
              <a:spcAft>
                <a:spcPts val="0"/>
              </a:spcAft>
              <a:buClr>
                <a:srgbClr val="1E4E79"/>
              </a:buClr>
              <a:buSzPts val="2000"/>
              <a:buAutoNum type="arabicPeriod"/>
            </a:pPr>
            <a:r>
              <a:rPr lang="es-CL" sz="2300" b="1" i="0" u="none" strike="noStrike" dirty="0" err="1">
                <a:solidFill>
                  <a:srgbClr val="1E4E79"/>
                </a:solidFill>
                <a:latin typeface="Arial"/>
                <a:ea typeface="Arial"/>
                <a:cs typeface="Arial"/>
                <a:sym typeface="Arial"/>
              </a:rPr>
              <a:t>Methods</a:t>
            </a:r>
            <a:r>
              <a:rPr lang="es-CL" sz="2300" b="1" i="0" u="none" strike="noStrike" dirty="0">
                <a:solidFill>
                  <a:srgbClr val="1E4E79"/>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How</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was</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the</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study</a:t>
            </a:r>
            <a:r>
              <a:rPr lang="es-CL" sz="2300" b="0" i="0" u="none" strike="noStrike" dirty="0">
                <a:solidFill>
                  <a:schemeClr val="dk1"/>
                </a:solidFill>
                <a:latin typeface="Arial"/>
                <a:ea typeface="Arial"/>
                <a:cs typeface="Arial"/>
                <a:sym typeface="Arial"/>
              </a:rPr>
              <a:t> done? </a:t>
            </a:r>
            <a:r>
              <a:rPr lang="es-CL" sz="2300" b="0" i="0" u="none" strike="noStrike" dirty="0" err="1">
                <a:solidFill>
                  <a:schemeClr val="dk1"/>
                </a:solidFill>
                <a:latin typeface="Arial"/>
                <a:ea typeface="Arial"/>
                <a:cs typeface="Arial"/>
                <a:sym typeface="Arial"/>
              </a:rPr>
              <a:t>Sometimes</a:t>
            </a:r>
            <a:r>
              <a:rPr lang="es-CL" sz="2300" b="0" i="0" u="none" strike="noStrike" dirty="0">
                <a:solidFill>
                  <a:schemeClr val="dk1"/>
                </a:solidFill>
                <a:latin typeface="Arial"/>
                <a:ea typeface="Arial"/>
                <a:cs typeface="Arial"/>
                <a:sym typeface="Arial"/>
              </a:rPr>
              <a:t>, in </a:t>
            </a:r>
            <a:r>
              <a:rPr lang="es-CL" sz="2300" b="0" i="0" u="none" strike="noStrike" dirty="0" err="1">
                <a:solidFill>
                  <a:schemeClr val="dk1"/>
                </a:solidFill>
                <a:latin typeface="Arial"/>
                <a:ea typeface="Arial"/>
                <a:cs typeface="Arial"/>
                <a:sym typeface="Arial"/>
              </a:rPr>
              <a:t>your</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area</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this</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section</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will</a:t>
            </a:r>
            <a:r>
              <a:rPr lang="es-CL" sz="2300" b="0" i="0" u="none" strike="noStrike" dirty="0">
                <a:solidFill>
                  <a:schemeClr val="dk1"/>
                </a:solidFill>
                <a:latin typeface="Arial"/>
                <a:ea typeface="Arial"/>
                <a:cs typeface="Arial"/>
                <a:sym typeface="Arial"/>
              </a:rPr>
              <a:t> be </a:t>
            </a:r>
            <a:r>
              <a:rPr lang="es-CL" sz="2300" b="0" i="0" u="none" strike="noStrike" dirty="0" err="1">
                <a:solidFill>
                  <a:schemeClr val="dk1"/>
                </a:solidFill>
                <a:latin typeface="Arial"/>
                <a:ea typeface="Arial"/>
                <a:cs typeface="Arial"/>
                <a:sym typeface="Arial"/>
              </a:rPr>
              <a:t>referred</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to</a:t>
            </a:r>
            <a:r>
              <a:rPr lang="es-CL" sz="2300" b="0" i="0" u="none" strike="noStrike" dirty="0">
                <a:solidFill>
                  <a:schemeClr val="dk1"/>
                </a:solidFill>
                <a:latin typeface="Arial"/>
                <a:ea typeface="Arial"/>
                <a:cs typeface="Arial"/>
                <a:sym typeface="Arial"/>
              </a:rPr>
              <a:t> as </a:t>
            </a:r>
            <a:r>
              <a:rPr lang="es-CL" sz="2300" b="0" i="0" u="none" strike="noStrike" dirty="0" err="1">
                <a:solidFill>
                  <a:schemeClr val="dk1"/>
                </a:solidFill>
                <a:latin typeface="Arial"/>
                <a:ea typeface="Arial"/>
                <a:cs typeface="Arial"/>
                <a:sym typeface="Arial"/>
              </a:rPr>
              <a:t>Methods</a:t>
            </a:r>
            <a:r>
              <a:rPr lang="es-CL" sz="2300" b="0" i="0" u="none" strike="noStrike" dirty="0">
                <a:solidFill>
                  <a:schemeClr val="dk1"/>
                </a:solidFill>
                <a:latin typeface="Arial"/>
                <a:ea typeface="Arial"/>
                <a:cs typeface="Arial"/>
                <a:sym typeface="Arial"/>
              </a:rPr>
              <a:t> and </a:t>
            </a:r>
            <a:r>
              <a:rPr lang="es-CL" sz="2300" b="0" i="0" u="none" strike="noStrike" dirty="0" err="1">
                <a:solidFill>
                  <a:schemeClr val="dk1"/>
                </a:solidFill>
                <a:latin typeface="Arial"/>
                <a:ea typeface="Arial"/>
                <a:cs typeface="Arial"/>
                <a:sym typeface="Arial"/>
              </a:rPr>
              <a:t>Materials</a:t>
            </a:r>
            <a:r>
              <a:rPr lang="es-CL" sz="2300" dirty="0">
                <a:solidFill>
                  <a:schemeClr val="dk1"/>
                </a:solidFill>
              </a:rPr>
              <a:t>.</a:t>
            </a:r>
          </a:p>
          <a:p>
            <a:pPr marL="457200" marR="0" lvl="0" indent="-457200" algn="just" rtl="0">
              <a:spcBef>
                <a:spcPts val="0"/>
              </a:spcBef>
              <a:spcAft>
                <a:spcPts val="0"/>
              </a:spcAft>
              <a:buClr>
                <a:srgbClr val="1E4E79"/>
              </a:buClr>
              <a:buSzPts val="2000"/>
              <a:buAutoNum type="arabicPeriod"/>
            </a:pPr>
            <a:endParaRPr lang="es-CL" sz="2300" b="1" i="0" u="none" strike="noStrike" dirty="0">
              <a:solidFill>
                <a:srgbClr val="1E4E79"/>
              </a:solidFill>
              <a:latin typeface="Arial"/>
              <a:ea typeface="Arial"/>
              <a:cs typeface="Arial"/>
              <a:sym typeface="Arial"/>
            </a:endParaRPr>
          </a:p>
          <a:p>
            <a:pPr marL="457200" marR="0" lvl="0" indent="-457200" algn="just" rtl="0">
              <a:spcBef>
                <a:spcPts val="0"/>
              </a:spcBef>
              <a:spcAft>
                <a:spcPts val="0"/>
              </a:spcAft>
              <a:buClr>
                <a:srgbClr val="1E4E79"/>
              </a:buClr>
              <a:buSzPts val="2000"/>
              <a:buAutoNum type="arabicPeriod"/>
            </a:pPr>
            <a:r>
              <a:rPr lang="es-CL" sz="2300" b="1" i="0" u="none" strike="noStrike" dirty="0" err="1">
                <a:solidFill>
                  <a:srgbClr val="1E4E79"/>
                </a:solidFill>
                <a:latin typeface="Arial"/>
                <a:ea typeface="Arial"/>
                <a:cs typeface="Arial"/>
                <a:sym typeface="Arial"/>
              </a:rPr>
              <a:t>Results</a:t>
            </a:r>
            <a:r>
              <a:rPr lang="es-CL" sz="2300" b="1" i="0" u="none" strike="noStrike" dirty="0">
                <a:solidFill>
                  <a:srgbClr val="1E4E79"/>
                </a:solidFill>
                <a:latin typeface="Arial"/>
                <a:ea typeface="Arial"/>
                <a:cs typeface="Arial"/>
                <a:sym typeface="Arial"/>
              </a:rPr>
              <a:t>/</a:t>
            </a:r>
            <a:r>
              <a:rPr lang="es-CL" sz="2300" b="1" i="0" u="none" strike="noStrike" dirty="0" err="1">
                <a:solidFill>
                  <a:srgbClr val="1E4E79"/>
                </a:solidFill>
                <a:latin typeface="Arial"/>
                <a:ea typeface="Arial"/>
                <a:cs typeface="Arial"/>
                <a:sym typeface="Arial"/>
              </a:rPr>
              <a:t>findings</a:t>
            </a:r>
            <a:r>
              <a:rPr lang="es-CL" sz="2300" b="1" i="0" u="none" strike="noStrike" dirty="0">
                <a:solidFill>
                  <a:srgbClr val="1E4E79"/>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What</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was</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discovered</a:t>
            </a:r>
            <a:r>
              <a:rPr lang="es-CL" sz="2300" b="0" i="0" u="none" strike="noStrike" dirty="0">
                <a:solidFill>
                  <a:schemeClr val="dk1"/>
                </a:solidFill>
                <a:latin typeface="Arial"/>
                <a:ea typeface="Arial"/>
                <a:cs typeface="Arial"/>
                <a:sym typeface="Arial"/>
              </a:rPr>
              <a:t>?</a:t>
            </a:r>
            <a:endParaRPr lang="es-CL" sz="2300" dirty="0"/>
          </a:p>
          <a:p>
            <a:pPr marL="457200" marR="0" lvl="0" indent="-457200" algn="just" rtl="0">
              <a:spcBef>
                <a:spcPts val="0"/>
              </a:spcBef>
              <a:spcAft>
                <a:spcPts val="0"/>
              </a:spcAft>
              <a:buClr>
                <a:srgbClr val="1E4E79"/>
              </a:buClr>
              <a:buSzPts val="2000"/>
              <a:buAutoNum type="arabicPeriod"/>
            </a:pPr>
            <a:endParaRPr lang="es-CL" sz="2300" b="1" i="0" u="none" strike="noStrike" dirty="0">
              <a:solidFill>
                <a:srgbClr val="1E4E79"/>
              </a:solidFill>
              <a:latin typeface="Arial"/>
              <a:ea typeface="Arial"/>
              <a:cs typeface="Arial"/>
              <a:sym typeface="Arial"/>
            </a:endParaRPr>
          </a:p>
          <a:p>
            <a:pPr marL="457200" marR="0" lvl="0" indent="-457200" algn="just" rtl="0">
              <a:spcBef>
                <a:spcPts val="0"/>
              </a:spcBef>
              <a:spcAft>
                <a:spcPts val="0"/>
              </a:spcAft>
              <a:buClr>
                <a:srgbClr val="1E4E79"/>
              </a:buClr>
              <a:buSzPts val="2000"/>
              <a:buAutoNum type="arabicPeriod"/>
            </a:pPr>
            <a:r>
              <a:rPr lang="es-CL" sz="2300" b="1" i="0" u="none" strike="noStrike" dirty="0" err="1">
                <a:solidFill>
                  <a:srgbClr val="1E4E79"/>
                </a:solidFill>
                <a:latin typeface="Arial"/>
                <a:ea typeface="Arial"/>
                <a:cs typeface="Arial"/>
                <a:sym typeface="Arial"/>
              </a:rPr>
              <a:t>Discussion</a:t>
            </a:r>
            <a:r>
              <a:rPr lang="es-CL" sz="2300" b="1" i="0" u="none" strike="noStrike" dirty="0">
                <a:solidFill>
                  <a:srgbClr val="1E4E79"/>
                </a:solidFill>
                <a:latin typeface="Arial"/>
                <a:ea typeface="Arial"/>
                <a:cs typeface="Arial"/>
                <a:sym typeface="Arial"/>
              </a:rPr>
              <a:t>/</a:t>
            </a:r>
            <a:r>
              <a:rPr lang="es-CL" sz="2300" b="1" i="0" u="none" strike="noStrike" dirty="0" err="1">
                <a:solidFill>
                  <a:srgbClr val="1E4E79"/>
                </a:solidFill>
                <a:latin typeface="Arial"/>
                <a:ea typeface="Arial"/>
                <a:cs typeface="Arial"/>
                <a:sym typeface="Arial"/>
              </a:rPr>
              <a:t>conclusions</a:t>
            </a:r>
            <a:r>
              <a:rPr lang="es-CL" sz="2300" b="1" i="0" u="none" strike="noStrike" dirty="0">
                <a:solidFill>
                  <a:srgbClr val="1E4E79"/>
                </a:solidFill>
                <a:latin typeface="Arial"/>
                <a:ea typeface="Arial"/>
                <a:cs typeface="Arial"/>
                <a:sym typeface="Arial"/>
              </a:rPr>
              <a:t>:</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What</a:t>
            </a:r>
            <a:r>
              <a:rPr lang="es-CL" sz="2300" b="0" i="0" u="none" strike="noStrike" dirty="0">
                <a:solidFill>
                  <a:schemeClr val="dk1"/>
                </a:solidFill>
                <a:latin typeface="Arial"/>
                <a:ea typeface="Arial"/>
                <a:cs typeface="Arial"/>
                <a:sym typeface="Arial"/>
              </a:rPr>
              <a:t> do </a:t>
            </a:r>
            <a:r>
              <a:rPr lang="es-CL" sz="2300" b="0" i="0" u="none" strike="noStrike" dirty="0" err="1">
                <a:solidFill>
                  <a:schemeClr val="dk1"/>
                </a:solidFill>
                <a:latin typeface="Arial"/>
                <a:ea typeface="Arial"/>
                <a:cs typeface="Arial"/>
                <a:sym typeface="Arial"/>
              </a:rPr>
              <a:t>the</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findings</a:t>
            </a:r>
            <a:r>
              <a:rPr lang="es-CL" sz="2300" b="0" i="0" u="none" strike="noStrike" dirty="0">
                <a:solidFill>
                  <a:schemeClr val="dk1"/>
                </a:solidFill>
                <a:latin typeface="Arial"/>
                <a:ea typeface="Arial"/>
                <a:cs typeface="Arial"/>
                <a:sym typeface="Arial"/>
              </a:rPr>
              <a:t> mean?</a:t>
            </a:r>
            <a:endParaRPr sz="2300" dirty="0"/>
          </a:p>
          <a:p>
            <a:pPr marL="0" marR="0" lvl="0" indent="0" algn="just" rtl="0">
              <a:spcBef>
                <a:spcPts val="0"/>
              </a:spcBef>
              <a:spcAft>
                <a:spcPts val="0"/>
              </a:spcAft>
              <a:buNone/>
            </a:pPr>
            <a:r>
              <a:rPr lang="es-CL" sz="2300" b="0" i="0" u="none" strike="noStrike" dirty="0" err="1">
                <a:solidFill>
                  <a:schemeClr val="dk1"/>
                </a:solidFill>
                <a:latin typeface="Arial"/>
                <a:ea typeface="Arial"/>
                <a:cs typeface="Arial"/>
                <a:sym typeface="Arial"/>
              </a:rPr>
              <a:t>Sometimes</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the</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Discussion</a:t>
            </a:r>
            <a:r>
              <a:rPr lang="es-CL" sz="2300" b="0" i="0" u="none" strike="noStrike" dirty="0">
                <a:solidFill>
                  <a:schemeClr val="dk1"/>
                </a:solidFill>
                <a:latin typeface="Arial"/>
                <a:ea typeface="Arial"/>
                <a:cs typeface="Arial"/>
                <a:sym typeface="Arial"/>
              </a:rPr>
              <a:t> and </a:t>
            </a:r>
            <a:r>
              <a:rPr lang="es-CL" sz="2300" b="0" i="0" u="none" strike="noStrike" dirty="0" err="1">
                <a:solidFill>
                  <a:schemeClr val="dk1"/>
                </a:solidFill>
                <a:latin typeface="Arial"/>
                <a:ea typeface="Arial"/>
                <a:cs typeface="Arial"/>
                <a:sym typeface="Arial"/>
              </a:rPr>
              <a:t>the</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Conclusion</a:t>
            </a:r>
            <a:r>
              <a:rPr lang="es-CL" sz="2300" b="0" i="0" u="none" strike="noStrike" dirty="0">
                <a:solidFill>
                  <a:schemeClr val="dk1"/>
                </a:solidFill>
                <a:latin typeface="Arial"/>
                <a:ea typeface="Arial"/>
                <a:cs typeface="Arial"/>
                <a:sym typeface="Arial"/>
              </a:rPr>
              <a:t> are </a:t>
            </a:r>
            <a:r>
              <a:rPr lang="es-CL" sz="2300" b="0" i="0" u="none" strike="noStrike" dirty="0" err="1">
                <a:solidFill>
                  <a:schemeClr val="dk1"/>
                </a:solidFill>
                <a:latin typeface="Arial"/>
                <a:ea typeface="Arial"/>
                <a:cs typeface="Arial"/>
                <a:sym typeface="Arial"/>
              </a:rPr>
              <a:t>considered</a:t>
            </a:r>
            <a:r>
              <a:rPr lang="es-CL" sz="2300" b="0" i="0" u="none" strike="noStrike" dirty="0">
                <a:solidFill>
                  <a:schemeClr val="dk1"/>
                </a:solidFill>
                <a:latin typeface="Arial"/>
                <a:ea typeface="Arial"/>
                <a:cs typeface="Arial"/>
                <a:sym typeface="Arial"/>
              </a:rPr>
              <a:t> as </a:t>
            </a:r>
            <a:r>
              <a:rPr lang="es-CL" sz="2300" b="0" i="0" u="none" strike="noStrike" dirty="0" err="1">
                <a:solidFill>
                  <a:schemeClr val="dk1"/>
                </a:solidFill>
                <a:latin typeface="Arial"/>
                <a:ea typeface="Arial"/>
                <a:cs typeface="Arial"/>
                <a:sym typeface="Arial"/>
              </a:rPr>
              <a:t>two</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separate</a:t>
            </a:r>
            <a:r>
              <a:rPr lang="es-CL" sz="2300" b="0" i="0" u="none" strike="noStrike" dirty="0">
                <a:solidFill>
                  <a:schemeClr val="dk1"/>
                </a:solidFill>
                <a:latin typeface="Arial"/>
                <a:ea typeface="Arial"/>
                <a:cs typeface="Arial"/>
                <a:sym typeface="Arial"/>
              </a:rPr>
              <a:t> </a:t>
            </a:r>
            <a:r>
              <a:rPr lang="es-CL" sz="2300" b="0" i="0" u="none" strike="noStrike" dirty="0" err="1">
                <a:solidFill>
                  <a:schemeClr val="dk1"/>
                </a:solidFill>
                <a:latin typeface="Arial"/>
                <a:ea typeface="Arial"/>
                <a:cs typeface="Arial"/>
                <a:sym typeface="Arial"/>
              </a:rPr>
              <a:t>sections</a:t>
            </a:r>
            <a:r>
              <a:rPr lang="es-CL" sz="2300" b="0" i="0" u="none" strike="noStrike" dirty="0">
                <a:solidFill>
                  <a:schemeClr val="dk1"/>
                </a:solidFill>
                <a:latin typeface="Arial"/>
                <a:ea typeface="Arial"/>
                <a:cs typeface="Arial"/>
                <a:sym typeface="Arial"/>
              </a:rPr>
              <a:t>.</a:t>
            </a:r>
            <a:endParaRPr sz="2300" dirty="0">
              <a:solidFill>
                <a:schemeClr val="dk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4"/>
          <p:cNvSpPr txBox="1"/>
          <p:nvPr/>
        </p:nvSpPr>
        <p:spPr>
          <a:xfrm>
            <a:off x="839449" y="2792602"/>
            <a:ext cx="10643018" cy="95406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5600" b="1" spc="300" dirty="0">
                <a:solidFill>
                  <a:srgbClr val="1E4E79"/>
                </a:solidFill>
                <a:latin typeface="Calibri"/>
                <a:ea typeface="Calibri"/>
                <a:cs typeface="Calibri"/>
                <a:sym typeface="Calibri"/>
              </a:rPr>
              <a:t>Look at </a:t>
            </a:r>
            <a:r>
              <a:rPr lang="es-CL" sz="5600" b="1" spc="300" dirty="0" err="1">
                <a:solidFill>
                  <a:srgbClr val="1E4E79"/>
                </a:solidFill>
                <a:latin typeface="Calibri"/>
                <a:ea typeface="Calibri"/>
                <a:cs typeface="Calibri"/>
                <a:sym typeface="Calibri"/>
              </a:rPr>
              <a:t>the</a:t>
            </a:r>
            <a:r>
              <a:rPr lang="es-CL" sz="5600" b="1" spc="300" dirty="0">
                <a:solidFill>
                  <a:srgbClr val="1E4E79"/>
                </a:solidFill>
                <a:latin typeface="Calibri"/>
                <a:ea typeface="Calibri"/>
                <a:cs typeface="Calibri"/>
                <a:sym typeface="Calibri"/>
              </a:rPr>
              <a:t> </a:t>
            </a:r>
            <a:r>
              <a:rPr lang="es-CL" sz="5600" b="1" spc="300" dirty="0" err="1">
                <a:solidFill>
                  <a:srgbClr val="1E4E79"/>
                </a:solidFill>
                <a:latin typeface="Calibri"/>
                <a:ea typeface="Calibri"/>
                <a:cs typeface="Calibri"/>
                <a:sym typeface="Calibri"/>
              </a:rPr>
              <a:t>following</a:t>
            </a:r>
            <a:r>
              <a:rPr lang="es-CL" sz="5600" b="1" spc="300" dirty="0">
                <a:solidFill>
                  <a:srgbClr val="1E4E79"/>
                </a:solidFill>
                <a:latin typeface="Calibri"/>
                <a:ea typeface="Calibri"/>
                <a:cs typeface="Calibri"/>
                <a:sym typeface="Calibri"/>
              </a:rPr>
              <a:t> </a:t>
            </a:r>
            <a:r>
              <a:rPr lang="es-CL" sz="5600" b="1" spc="300" dirty="0" err="1">
                <a:solidFill>
                  <a:srgbClr val="1E4E79"/>
                </a:solidFill>
                <a:latin typeface="Calibri"/>
                <a:ea typeface="Calibri"/>
                <a:cs typeface="Calibri"/>
                <a:sym typeface="Calibri"/>
              </a:rPr>
              <a:t>example</a:t>
            </a:r>
            <a:r>
              <a:rPr lang="es-CL" sz="5600" b="1" spc="300" dirty="0">
                <a:solidFill>
                  <a:srgbClr val="1E4E79"/>
                </a:solidFill>
                <a:latin typeface="Calibri"/>
                <a:ea typeface="Calibri"/>
                <a:cs typeface="Calibri"/>
                <a:sym typeface="Calibri"/>
              </a:rPr>
              <a:t>:</a:t>
            </a:r>
            <a:endParaRPr sz="5600" b="1" spc="300" dirty="0">
              <a:solidFill>
                <a:srgbClr val="1E4E79"/>
              </a:solidFill>
              <a:latin typeface="Calibri"/>
              <a:ea typeface="Calibri"/>
              <a:cs typeface="Calibri"/>
              <a:sym typeface="Calibri"/>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5"/>
          <p:cNvSpPr txBox="1"/>
          <p:nvPr/>
        </p:nvSpPr>
        <p:spPr>
          <a:xfrm>
            <a:off x="209861" y="1012296"/>
            <a:ext cx="11842229" cy="4770496"/>
          </a:xfrm>
          <a:prstGeom prst="rect">
            <a:avLst/>
          </a:prstGeom>
          <a:noFill/>
          <a:ln>
            <a:noFill/>
          </a:ln>
        </p:spPr>
        <p:txBody>
          <a:bodyPr spcFirstLastPara="1" wrap="square" lIns="91425" tIns="45700" rIns="91425" bIns="45700" anchor="t" anchorCtr="0">
            <a:spAutoFit/>
          </a:bodyPr>
          <a:lstStyle/>
          <a:p>
            <a:pPr marL="0" marR="0" lvl="0" indent="0" algn="just" rtl="0">
              <a:spcBef>
                <a:spcPts val="0"/>
              </a:spcBef>
              <a:spcAft>
                <a:spcPts val="0"/>
              </a:spcAft>
              <a:buNone/>
            </a:pPr>
            <a:r>
              <a:rPr lang="es-CL" sz="1900" dirty="0">
                <a:solidFill>
                  <a:schemeClr val="dk1"/>
                </a:solidFill>
                <a:latin typeface="Calibri"/>
                <a:ea typeface="Calibri"/>
                <a:cs typeface="Calibri"/>
                <a:sym typeface="Calibri"/>
              </a:rPr>
              <a:t>Low-back </a:t>
            </a:r>
            <a:r>
              <a:rPr lang="es-CL" sz="1900" dirty="0" err="1">
                <a:solidFill>
                  <a:schemeClr val="dk1"/>
                </a:solidFill>
                <a:latin typeface="Calibri"/>
                <a:ea typeface="Calibri"/>
                <a:cs typeface="Calibri"/>
                <a:sym typeface="Calibri"/>
              </a:rPr>
              <a:t>pain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injury</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is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responsible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for</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most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lost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workdays</a:t>
            </a:r>
            <a:r>
              <a:rPr lang="es-CL" sz="1900" dirty="0">
                <a:solidFill>
                  <a:schemeClr val="dk1"/>
                </a:solidFill>
                <a:latin typeface="Calibri"/>
                <a:ea typeface="Calibri"/>
                <a:cs typeface="Calibri"/>
                <a:sym typeface="Calibri"/>
              </a:rPr>
              <a:t> and </a:t>
            </a:r>
            <a:r>
              <a:rPr lang="es-CL" sz="1900" dirty="0" err="1">
                <a:solidFill>
                  <a:schemeClr val="dk1"/>
                </a:solidFill>
                <a:latin typeface="Calibri"/>
                <a:ea typeface="Calibri"/>
                <a:cs typeface="Calibri"/>
                <a:sym typeface="Calibri"/>
              </a:rPr>
              <a:t>injury</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compensation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claims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use </a:t>
            </a:r>
            <a:r>
              <a:rPr lang="es-CL" sz="1900" dirty="0" err="1">
                <a:solidFill>
                  <a:schemeClr val="dk1"/>
                </a:solidFill>
                <a:latin typeface="Calibri"/>
                <a:ea typeface="Calibri"/>
                <a:cs typeface="Calibri"/>
                <a:sym typeface="Calibri"/>
              </a:rPr>
              <a:t>of</a:t>
            </a:r>
            <a:r>
              <a:rPr lang="es-CL" sz="1900" dirty="0">
                <a:solidFill>
                  <a:schemeClr val="dk1"/>
                </a:solidFill>
                <a:latin typeface="Calibri"/>
                <a:ea typeface="Calibri"/>
                <a:cs typeface="Calibri"/>
                <a:sym typeface="Calibri"/>
              </a:rPr>
              <a:t> back </a:t>
            </a:r>
            <a:r>
              <a:rPr lang="es-CL" sz="1900" dirty="0" err="1">
                <a:solidFill>
                  <a:schemeClr val="dk1"/>
                </a:solidFill>
                <a:latin typeface="Calibri"/>
                <a:ea typeface="Calibri"/>
                <a:cs typeface="Calibri"/>
                <a:sym typeface="Calibri"/>
              </a:rPr>
              <a:t>support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belts</a:t>
            </a:r>
            <a:r>
              <a:rPr lang="es-CL" sz="1900" dirty="0">
                <a:solidFill>
                  <a:schemeClr val="dk1"/>
                </a:solidFill>
                <a:latin typeface="Calibri"/>
                <a:ea typeface="Calibri"/>
                <a:cs typeface="Calibri"/>
                <a:sym typeface="Calibri"/>
              </a:rPr>
              <a:t> has </a:t>
            </a:r>
            <a:r>
              <a:rPr lang="es-CL" sz="1900" dirty="0" err="1">
                <a:solidFill>
                  <a:schemeClr val="dk1"/>
                </a:solidFill>
                <a:latin typeface="Calibri"/>
                <a:ea typeface="Calibri"/>
                <a:cs typeface="Calibri"/>
                <a:sym typeface="Calibri"/>
              </a:rPr>
              <a:t>been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forwarded</a:t>
            </a:r>
            <a:r>
              <a:rPr lang="es-CL" sz="1900" dirty="0">
                <a:solidFill>
                  <a:schemeClr val="dk1"/>
                </a:solidFill>
                <a:latin typeface="Calibri"/>
                <a:ea typeface="Calibri"/>
                <a:cs typeface="Calibri"/>
                <a:sym typeface="Calibri"/>
              </a:rPr>
              <a:t> as a </a:t>
            </a:r>
            <a:r>
              <a:rPr lang="es-CL" sz="1900" dirty="0" err="1">
                <a:solidFill>
                  <a:schemeClr val="dk1"/>
                </a:solidFill>
                <a:latin typeface="Calibri"/>
                <a:ea typeface="Calibri"/>
                <a:cs typeface="Calibri"/>
                <a:sym typeface="Calibri"/>
              </a:rPr>
              <a:t>countermeasure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towards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reducing</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low</a:t>
            </a:r>
            <a:r>
              <a:rPr lang="es-CL" sz="1900" dirty="0">
                <a:solidFill>
                  <a:schemeClr val="dk1"/>
                </a:solidFill>
                <a:latin typeface="Calibri"/>
                <a:ea typeface="Calibri"/>
                <a:cs typeface="Calibri"/>
                <a:sym typeface="Calibri"/>
              </a:rPr>
              <a:t>-back injuries in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industrial </a:t>
            </a:r>
            <a:r>
              <a:rPr lang="es-CL" sz="1900" dirty="0" err="1">
                <a:solidFill>
                  <a:schemeClr val="dk1"/>
                </a:solidFill>
                <a:latin typeface="Calibri"/>
                <a:ea typeface="Calibri"/>
                <a:cs typeface="Calibri"/>
                <a:sym typeface="Calibri"/>
              </a:rPr>
              <a:t>setting</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purpose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of</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this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study</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was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to</a:t>
            </a:r>
            <a:r>
              <a:rPr lang="es-CL" sz="1900" dirty="0">
                <a:solidFill>
                  <a:schemeClr val="dk1"/>
                </a:solidFill>
                <a:latin typeface="Calibri"/>
                <a:ea typeface="Calibri"/>
                <a:cs typeface="Calibri"/>
                <a:sym typeface="Calibri"/>
              </a:rPr>
              <a:t> determine </a:t>
            </a:r>
            <a:r>
              <a:rPr lang="es-CL" sz="1900" dirty="0" err="1">
                <a:solidFill>
                  <a:schemeClr val="dk1"/>
                </a:solidFill>
                <a:latin typeface="Calibri"/>
                <a:ea typeface="Calibri"/>
                <a:cs typeface="Calibri"/>
                <a:sym typeface="Calibri"/>
              </a:rPr>
              <a:t>if</a:t>
            </a:r>
            <a:r>
              <a:rPr lang="es-CL" sz="1900" dirty="0">
                <a:solidFill>
                  <a:schemeClr val="dk1"/>
                </a:solidFill>
                <a:latin typeface="Calibri"/>
                <a:ea typeface="Calibri"/>
                <a:cs typeface="Calibri"/>
                <a:sym typeface="Calibri"/>
              </a:rPr>
              <a:t> a back </a:t>
            </a:r>
            <a:r>
              <a:rPr lang="es-CL" sz="1900" dirty="0" err="1">
                <a:solidFill>
                  <a:schemeClr val="dk1"/>
                </a:solidFill>
                <a:latin typeface="Calibri"/>
                <a:ea typeface="Calibri"/>
                <a:cs typeface="Calibri"/>
                <a:sym typeface="Calibri"/>
              </a:rPr>
              <a:t>support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belt</a:t>
            </a:r>
            <a:r>
              <a:rPr lang="es-CL" sz="1900" dirty="0">
                <a:solidFill>
                  <a:schemeClr val="dk1"/>
                </a:solidFill>
                <a:latin typeface="Calibri"/>
                <a:ea typeface="Calibri"/>
                <a:cs typeface="Calibri"/>
                <a:sym typeface="Calibri"/>
              </a:rPr>
              <a:t> relieves stress </a:t>
            </a:r>
            <a:r>
              <a:rPr lang="es-CL" sz="1900" dirty="0" err="1">
                <a:solidFill>
                  <a:schemeClr val="dk1"/>
                </a:solidFill>
                <a:latin typeface="Calibri"/>
                <a:ea typeface="Calibri"/>
                <a:cs typeface="Calibri"/>
                <a:sym typeface="Calibri"/>
              </a:rPr>
              <a:t>encountered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by</a:t>
            </a:r>
            <a:r>
              <a:rPr lang="es-CL" sz="1900" dirty="0">
                <a:solidFill>
                  <a:schemeClr val="dk1"/>
                </a:solidFill>
                <a:latin typeface="Calibri"/>
                <a:ea typeface="Calibri"/>
                <a:cs typeface="Calibri"/>
                <a:sym typeface="Calibri"/>
              </a:rPr>
              <a:t> lumbar </a:t>
            </a:r>
            <a:r>
              <a:rPr lang="es-CL" sz="1900" dirty="0" err="1">
                <a:solidFill>
                  <a:schemeClr val="dk1"/>
                </a:solidFill>
                <a:latin typeface="Calibri"/>
                <a:ea typeface="Calibri"/>
                <a:cs typeface="Calibri"/>
                <a:sym typeface="Calibri"/>
              </a:rPr>
              <a:t>spine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during</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stoop</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type</a:t>
            </a:r>
            <a:r>
              <a:rPr lang="es-CL" sz="1900" dirty="0">
                <a:solidFill>
                  <a:schemeClr val="dk1"/>
                </a:solidFill>
                <a:latin typeface="Calibri"/>
                <a:ea typeface="Calibri"/>
                <a:cs typeface="Calibri"/>
                <a:sym typeface="Calibri"/>
              </a:rPr>
              <a:t> lifting and </a:t>
            </a:r>
            <a:r>
              <a:rPr lang="es-CL" sz="1900" dirty="0" err="1">
                <a:solidFill>
                  <a:schemeClr val="dk1"/>
                </a:solidFill>
                <a:latin typeface="Calibri"/>
                <a:ea typeface="Calibri"/>
                <a:cs typeface="Calibri"/>
                <a:sym typeface="Calibri"/>
              </a:rPr>
              <a:t>potentially</a:t>
            </a:r>
            <a:r>
              <a:rPr lang="es-CL" sz="1900" dirty="0">
                <a:solidFill>
                  <a:schemeClr val="dk1"/>
                </a:solidFill>
                <a:latin typeface="Calibri"/>
                <a:ea typeface="Calibri"/>
                <a:cs typeface="Calibri"/>
                <a:sym typeface="Calibri"/>
              </a:rPr>
              <a:t> reduce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risk</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of</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injury</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Twelve</a:t>
            </a:r>
            <a:r>
              <a:rPr lang="es-CL" sz="1900" dirty="0">
                <a:solidFill>
                  <a:schemeClr val="dk1"/>
                </a:solidFill>
                <a:latin typeface="Calibri"/>
                <a:ea typeface="Calibri"/>
                <a:cs typeface="Calibri"/>
                <a:sym typeface="Calibri"/>
              </a:rPr>
              <a:t> male </a:t>
            </a:r>
            <a:r>
              <a:rPr lang="es-CL" sz="1900" dirty="0" err="1">
                <a:solidFill>
                  <a:schemeClr val="dk1"/>
                </a:solidFill>
                <a:latin typeface="Calibri"/>
                <a:ea typeface="Calibri"/>
                <a:cs typeface="Calibri"/>
                <a:sym typeface="Calibri"/>
              </a:rPr>
              <a:t>participants</a:t>
            </a:r>
            <a:r>
              <a:rPr lang="es-CL" sz="1900" dirty="0">
                <a:solidFill>
                  <a:schemeClr val="dk1"/>
                </a:solidFill>
                <a:latin typeface="Calibri"/>
                <a:ea typeface="Calibri"/>
                <a:cs typeface="Calibri"/>
                <a:sym typeface="Calibri"/>
              </a:rPr>
              <a:t> (49.7 +- 3.7 </a:t>
            </a:r>
            <a:r>
              <a:rPr lang="es-CL" sz="1900" dirty="0" err="1">
                <a:solidFill>
                  <a:schemeClr val="dk1"/>
                </a:solidFill>
                <a:latin typeface="Calibri"/>
                <a:ea typeface="Calibri"/>
                <a:cs typeface="Calibri"/>
                <a:sym typeface="Calibri"/>
              </a:rPr>
              <a:t>years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performed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two</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sessions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of</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stoop</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type</a:t>
            </a:r>
            <a:r>
              <a:rPr lang="es-CL" sz="1900" dirty="0">
                <a:solidFill>
                  <a:schemeClr val="dk1"/>
                </a:solidFill>
                <a:latin typeface="Calibri"/>
                <a:ea typeface="Calibri"/>
                <a:cs typeface="Calibri"/>
                <a:sym typeface="Calibri"/>
              </a:rPr>
              <a:t> lifting </a:t>
            </a:r>
            <a:r>
              <a:rPr lang="es-CL" sz="1900" dirty="0" err="1">
                <a:solidFill>
                  <a:schemeClr val="dk1"/>
                </a:solidFill>
                <a:latin typeface="Calibri"/>
                <a:ea typeface="Calibri"/>
                <a:cs typeface="Calibri"/>
                <a:sym typeface="Calibri"/>
              </a:rPr>
              <a:t>with</a:t>
            </a:r>
            <a:r>
              <a:rPr lang="es-CL" sz="1900" dirty="0">
                <a:solidFill>
                  <a:schemeClr val="dk1"/>
                </a:solidFill>
                <a:latin typeface="Calibri"/>
                <a:ea typeface="Calibri"/>
                <a:cs typeface="Calibri"/>
                <a:sym typeface="Calibri"/>
              </a:rPr>
              <a:t> a </a:t>
            </a:r>
            <a:r>
              <a:rPr lang="es-CL" sz="1900" dirty="0" err="1">
                <a:solidFill>
                  <a:schemeClr val="dk1"/>
                </a:solidFill>
                <a:latin typeface="Calibri"/>
                <a:ea typeface="Calibri"/>
                <a:cs typeface="Calibri"/>
                <a:sym typeface="Calibri"/>
              </a:rPr>
              <a:t>loaded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milk</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crate</a:t>
            </a:r>
            <a:r>
              <a:rPr lang="es-CL" sz="1900" dirty="0">
                <a:solidFill>
                  <a:schemeClr val="dk1"/>
                </a:solidFill>
                <a:latin typeface="Calibri"/>
                <a:ea typeface="Calibri"/>
                <a:cs typeface="Calibri"/>
                <a:sym typeface="Calibri"/>
              </a:rPr>
              <a:t> (11.5 km), at </a:t>
            </a:r>
            <a:r>
              <a:rPr lang="es-CL" sz="1900" dirty="0" err="1">
                <a:solidFill>
                  <a:schemeClr val="dk1"/>
                </a:solidFill>
                <a:latin typeface="Calibri"/>
                <a:ea typeface="Calibri"/>
                <a:cs typeface="Calibri"/>
                <a:sym typeface="Calibri"/>
              </a:rPr>
              <a:t>four</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repetitions</a:t>
            </a:r>
            <a:r>
              <a:rPr lang="es-CL" sz="1900" dirty="0">
                <a:solidFill>
                  <a:schemeClr val="dk1"/>
                </a:solidFill>
                <a:latin typeface="Calibri"/>
                <a:ea typeface="Calibri"/>
                <a:cs typeface="Calibri"/>
                <a:sym typeface="Calibri"/>
              </a:rPr>
              <a:t> per minute, </a:t>
            </a:r>
            <a:r>
              <a:rPr lang="es-CL" sz="1900" dirty="0" err="1">
                <a:solidFill>
                  <a:schemeClr val="dk1"/>
                </a:solidFill>
                <a:latin typeface="Calibri"/>
                <a:ea typeface="Calibri"/>
                <a:cs typeface="Calibri"/>
                <a:sym typeface="Calibri"/>
              </a:rPr>
              <a:t>for</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fifteen</a:t>
            </a:r>
            <a:r>
              <a:rPr lang="es-CL" sz="1900" dirty="0">
                <a:solidFill>
                  <a:schemeClr val="dk1"/>
                </a:solidFill>
                <a:latin typeface="Calibri"/>
                <a:ea typeface="Calibri"/>
                <a:cs typeface="Calibri"/>
                <a:sym typeface="Calibri"/>
              </a:rPr>
              <a:t> minutes in </a:t>
            </a:r>
            <a:r>
              <a:rPr lang="es-CL" sz="1900" dirty="0" err="1">
                <a:solidFill>
                  <a:schemeClr val="dk1"/>
                </a:solidFill>
                <a:latin typeface="Calibri"/>
                <a:ea typeface="Calibri"/>
                <a:cs typeface="Calibri"/>
                <a:sym typeface="Calibri"/>
              </a:rPr>
              <a:t>accordance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with</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NIOSH lifting </a:t>
            </a:r>
            <a:r>
              <a:rPr lang="es-CL" sz="1900" dirty="0" err="1">
                <a:solidFill>
                  <a:schemeClr val="dk1"/>
                </a:solidFill>
                <a:latin typeface="Calibri"/>
                <a:ea typeface="Calibri"/>
                <a:cs typeface="Calibri"/>
                <a:sym typeface="Calibri"/>
              </a:rPr>
              <a:t>equation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One</a:t>
            </a:r>
            <a:r>
              <a:rPr lang="es-CL" sz="1900" dirty="0">
                <a:solidFill>
                  <a:schemeClr val="dk1"/>
                </a:solidFill>
                <a:latin typeface="Calibri"/>
                <a:ea typeface="Calibri"/>
                <a:cs typeface="Calibri"/>
                <a:sym typeface="Calibri"/>
              </a:rPr>
              <a:t> lifting </a:t>
            </a:r>
            <a:r>
              <a:rPr lang="es-CL" sz="1900" dirty="0" err="1">
                <a:solidFill>
                  <a:schemeClr val="dk1"/>
                </a:solidFill>
                <a:latin typeface="Calibri"/>
                <a:ea typeface="Calibri"/>
                <a:cs typeface="Calibri"/>
                <a:sym typeface="Calibri"/>
              </a:rPr>
              <a:t>session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was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performed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without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support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belt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while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other</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with</a:t>
            </a:r>
            <a:r>
              <a:rPr lang="es-CL" sz="1900" dirty="0">
                <a:solidFill>
                  <a:schemeClr val="dk1"/>
                </a:solidFill>
                <a:latin typeface="Calibri"/>
                <a:ea typeface="Calibri"/>
                <a:cs typeface="Calibri"/>
                <a:sym typeface="Calibri"/>
              </a:rPr>
              <a:t> a </a:t>
            </a:r>
            <a:r>
              <a:rPr lang="es-CL" sz="1900" dirty="0" err="1">
                <a:solidFill>
                  <a:schemeClr val="dk1"/>
                </a:solidFill>
                <a:latin typeface="Calibri"/>
                <a:ea typeface="Calibri"/>
                <a:cs typeface="Calibri"/>
                <a:sym typeface="Calibri"/>
              </a:rPr>
              <a:t>support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belt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Three</a:t>
            </a:r>
            <a:r>
              <a:rPr lang="es-CL" sz="1900" dirty="0">
                <a:solidFill>
                  <a:schemeClr val="dk1"/>
                </a:solidFill>
                <a:latin typeface="Calibri"/>
                <a:ea typeface="Calibri"/>
                <a:cs typeface="Calibri"/>
                <a:sym typeface="Calibri"/>
              </a:rPr>
              <a:t> sets </a:t>
            </a:r>
            <a:r>
              <a:rPr lang="es-CL" sz="1900" dirty="0" err="1">
                <a:solidFill>
                  <a:schemeClr val="dk1"/>
                </a:solidFill>
                <a:latin typeface="Calibri"/>
                <a:ea typeface="Calibri"/>
                <a:cs typeface="Calibri"/>
                <a:sym typeface="Calibri"/>
              </a:rPr>
              <a:t>of</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fluoroscopic</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images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were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collected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with</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participants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positioned</a:t>
            </a:r>
            <a:r>
              <a:rPr lang="es-CL" sz="1900" dirty="0">
                <a:solidFill>
                  <a:schemeClr val="dk1"/>
                </a:solidFill>
                <a:latin typeface="Calibri"/>
                <a:ea typeface="Calibri"/>
                <a:cs typeface="Calibri"/>
                <a:sym typeface="Calibri"/>
              </a:rPr>
              <a:t>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initiation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flexed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trunk</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mid-ranged</a:t>
            </a:r>
            <a:r>
              <a:rPr lang="es-CL" sz="1900" dirty="0">
                <a:solidFill>
                  <a:schemeClr val="dk1"/>
                </a:solidFill>
                <a:latin typeface="Calibri"/>
                <a:ea typeface="Calibri"/>
                <a:cs typeface="Calibri"/>
                <a:sym typeface="Calibri"/>
              </a:rPr>
              <a:t>, and </a:t>
            </a:r>
            <a:r>
              <a:rPr lang="es-CL" sz="1900" dirty="0" err="1">
                <a:solidFill>
                  <a:schemeClr val="dk1"/>
                </a:solidFill>
                <a:latin typeface="Calibri"/>
                <a:ea typeface="Calibri"/>
                <a:cs typeface="Calibri"/>
                <a:sym typeface="Calibri"/>
              </a:rPr>
              <a:t>completion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of</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lift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erect</a:t>
            </a:r>
            <a:r>
              <a:rPr lang="es-CL" sz="1900" dirty="0">
                <a:solidFill>
                  <a:schemeClr val="dk1"/>
                </a:solidFill>
                <a:latin typeface="Calibri"/>
                <a:ea typeface="Calibri"/>
                <a:cs typeface="Calibri"/>
                <a:sym typeface="Calibri"/>
              </a:rPr>
              <a:t> standing).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first</a:t>
            </a:r>
            <a:r>
              <a:rPr lang="es-CL" sz="1900" dirty="0">
                <a:solidFill>
                  <a:schemeClr val="dk1"/>
                </a:solidFill>
                <a:latin typeface="Calibri"/>
                <a:ea typeface="Calibri"/>
                <a:cs typeface="Calibri"/>
                <a:sym typeface="Calibri"/>
              </a:rPr>
              <a:t> series </a:t>
            </a:r>
            <a:r>
              <a:rPr lang="es-CL" sz="1900" dirty="0" err="1">
                <a:solidFill>
                  <a:schemeClr val="dk1"/>
                </a:solidFill>
                <a:latin typeface="Calibri"/>
                <a:ea typeface="Calibri"/>
                <a:cs typeface="Calibri"/>
                <a:sym typeface="Calibri"/>
              </a:rPr>
              <a:t>of</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images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were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collected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under</a:t>
            </a:r>
            <a:r>
              <a:rPr lang="es-CL" sz="1900" dirty="0">
                <a:solidFill>
                  <a:schemeClr val="dk1"/>
                </a:solidFill>
                <a:latin typeface="Calibri"/>
                <a:ea typeface="Calibri"/>
                <a:cs typeface="Calibri"/>
                <a:sym typeface="Calibri"/>
              </a:rPr>
              <a:t> a non-load </a:t>
            </a:r>
            <a:r>
              <a:rPr lang="es-CL" sz="1900" dirty="0" err="1">
                <a:solidFill>
                  <a:schemeClr val="dk1"/>
                </a:solidFill>
                <a:latin typeface="Calibri"/>
                <a:ea typeface="Calibri"/>
                <a:cs typeface="Calibri"/>
                <a:sym typeface="Calibri"/>
              </a:rPr>
              <a:t>condition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while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second</a:t>
            </a:r>
            <a:r>
              <a:rPr lang="es-CL" sz="1900" dirty="0">
                <a:solidFill>
                  <a:schemeClr val="dk1"/>
                </a:solidFill>
                <a:latin typeface="Calibri"/>
                <a:ea typeface="Calibri"/>
                <a:cs typeface="Calibri"/>
                <a:sym typeface="Calibri"/>
              </a:rPr>
              <a:t> (non-</a:t>
            </a:r>
            <a:r>
              <a:rPr lang="es-CL" sz="1900" dirty="0" err="1">
                <a:solidFill>
                  <a:schemeClr val="dk1"/>
                </a:solidFill>
                <a:latin typeface="Calibri"/>
                <a:ea typeface="Calibri"/>
                <a:cs typeface="Calibri"/>
                <a:sym typeface="Calibri"/>
              </a:rPr>
              <a:t>support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belt</a:t>
            </a:r>
            <a:r>
              <a:rPr lang="es-CL" sz="1900" dirty="0">
                <a:solidFill>
                  <a:schemeClr val="dk1"/>
                </a:solidFill>
                <a:latin typeface="Calibri"/>
                <a:ea typeface="Calibri"/>
                <a:cs typeface="Calibri"/>
                <a:sym typeface="Calibri"/>
              </a:rPr>
              <a:t>) and </a:t>
            </a:r>
            <a:r>
              <a:rPr lang="es-CL" sz="1900" dirty="0" err="1">
                <a:solidFill>
                  <a:schemeClr val="dk1"/>
                </a:solidFill>
                <a:latin typeface="Calibri"/>
                <a:ea typeface="Calibri"/>
                <a:cs typeface="Calibri"/>
                <a:sym typeface="Calibri"/>
              </a:rPr>
              <a:t>third</a:t>
            </a:r>
            <a:r>
              <a:rPr lang="es-CL" sz="1900" dirty="0">
                <a:solidFill>
                  <a:schemeClr val="dk1"/>
                </a:solidFill>
                <a:latin typeface="Calibri"/>
                <a:ea typeface="Calibri"/>
                <a:cs typeface="Calibri"/>
                <a:sym typeface="Calibri"/>
              </a:rPr>
              <a:t> series (</a:t>
            </a:r>
            <a:r>
              <a:rPr lang="es-CL" sz="1900" dirty="0" err="1">
                <a:solidFill>
                  <a:schemeClr val="dk1"/>
                </a:solidFill>
                <a:latin typeface="Calibri"/>
                <a:ea typeface="Calibri"/>
                <a:cs typeface="Calibri"/>
                <a:sym typeface="Calibri"/>
              </a:rPr>
              <a:t>support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belt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were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collected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with</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participants</a:t>
            </a:r>
            <a:r>
              <a:rPr lang="es-CL" sz="1900" dirty="0">
                <a:solidFill>
                  <a:schemeClr val="dk1"/>
                </a:solidFill>
                <a:latin typeface="Calibri"/>
                <a:ea typeface="Calibri"/>
                <a:cs typeface="Calibri"/>
                <a:sym typeface="Calibri"/>
              </a:rPr>
              <a:t> lifting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11.5 kg </a:t>
            </a:r>
            <a:r>
              <a:rPr lang="es-CL" sz="1900" dirty="0" err="1">
                <a:solidFill>
                  <a:schemeClr val="dk1"/>
                </a:solidFill>
                <a:latin typeface="Calibri"/>
                <a:ea typeface="Calibri"/>
                <a:cs typeface="Calibri"/>
                <a:sym typeface="Calibri"/>
              </a:rPr>
              <a:t>milk</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crate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Images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were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imported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into</a:t>
            </a:r>
            <a:r>
              <a:rPr lang="es-CL" sz="1900" dirty="0">
                <a:solidFill>
                  <a:schemeClr val="dk1"/>
                </a:solidFill>
                <a:latin typeface="Calibri"/>
                <a:ea typeface="Calibri"/>
                <a:cs typeface="Calibri"/>
                <a:sym typeface="Calibri"/>
              </a:rPr>
              <a:t> AutoCAD </a:t>
            </a:r>
            <a:r>
              <a:rPr lang="es-CL" sz="1900" dirty="0" err="1">
                <a:solidFill>
                  <a:schemeClr val="dk1"/>
                </a:solidFill>
                <a:latin typeface="Calibri"/>
                <a:ea typeface="Calibri"/>
                <a:cs typeface="Calibri"/>
                <a:sym typeface="Calibri"/>
              </a:rPr>
              <a:t>where</a:t>
            </a:r>
            <a:r>
              <a:rPr lang="es-CL" sz="1900" dirty="0">
                <a:solidFill>
                  <a:schemeClr val="dk1"/>
                </a:solidFill>
                <a:latin typeface="Calibri"/>
                <a:ea typeface="Calibri"/>
                <a:cs typeface="Calibri"/>
                <a:sym typeface="Calibri"/>
              </a:rPr>
              <a:t> lumbar disc </a:t>
            </a:r>
            <a:r>
              <a:rPr lang="es-CL" sz="1900" dirty="0" err="1">
                <a:solidFill>
                  <a:schemeClr val="dk1"/>
                </a:solidFill>
                <a:latin typeface="Calibri"/>
                <a:ea typeface="Calibri"/>
                <a:cs typeface="Calibri"/>
                <a:sym typeface="Calibri"/>
              </a:rPr>
              <a:t>deformation</a:t>
            </a:r>
            <a:r>
              <a:rPr lang="es-CL" sz="1900" dirty="0">
                <a:solidFill>
                  <a:schemeClr val="dk1"/>
                </a:solidFill>
                <a:latin typeface="Calibri"/>
                <a:ea typeface="Calibri"/>
                <a:cs typeface="Calibri"/>
                <a:sym typeface="Calibri"/>
              </a:rPr>
              <a:t> and </a:t>
            </a:r>
            <a:r>
              <a:rPr lang="es-CL" sz="1900" dirty="0" err="1">
                <a:solidFill>
                  <a:schemeClr val="dk1"/>
                </a:solidFill>
                <a:latin typeface="Calibri"/>
                <a:ea typeface="Calibri"/>
                <a:cs typeface="Calibri"/>
                <a:sym typeface="Calibri"/>
              </a:rPr>
              <a:t>joint</a:t>
            </a:r>
            <a:r>
              <a:rPr lang="es-CL" sz="1900" dirty="0">
                <a:solidFill>
                  <a:schemeClr val="dk1"/>
                </a:solidFill>
                <a:latin typeface="Calibri"/>
                <a:ea typeface="Calibri"/>
                <a:cs typeface="Calibri"/>
                <a:sym typeface="Calibri"/>
              </a:rPr>
              <a:t> angles </a:t>
            </a:r>
            <a:r>
              <a:rPr lang="es-CL" sz="1900" dirty="0" err="1">
                <a:solidFill>
                  <a:schemeClr val="dk1"/>
                </a:solidFill>
                <a:latin typeface="Calibri"/>
                <a:ea typeface="Calibri"/>
                <a:cs typeface="Calibri"/>
                <a:sym typeface="Calibri"/>
              </a:rPr>
              <a:t>were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measured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by</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calculating</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changes</a:t>
            </a:r>
            <a:r>
              <a:rPr lang="es-CL" sz="1900" dirty="0">
                <a:solidFill>
                  <a:schemeClr val="dk1"/>
                </a:solidFill>
                <a:latin typeface="Calibri"/>
                <a:ea typeface="Calibri"/>
                <a:cs typeface="Calibri"/>
                <a:sym typeface="Calibri"/>
              </a:rPr>
              <a:t> in position </a:t>
            </a:r>
            <a:r>
              <a:rPr lang="es-CL" sz="1900" dirty="0" err="1">
                <a:solidFill>
                  <a:schemeClr val="dk1"/>
                </a:solidFill>
                <a:latin typeface="Calibri"/>
                <a:ea typeface="Calibri"/>
                <a:cs typeface="Calibri"/>
                <a:sym typeface="Calibri"/>
              </a:rPr>
              <a:t>of</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adjacent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vertebrae</a:t>
            </a:r>
            <a:r>
              <a:rPr lang="es-CL" sz="1900" dirty="0">
                <a:solidFill>
                  <a:schemeClr val="dk1"/>
                </a:solidFill>
                <a:latin typeface="Calibri"/>
                <a:ea typeface="Calibri"/>
                <a:cs typeface="Calibri"/>
                <a:sym typeface="Calibri"/>
              </a:rPr>
              <a:t> (L3-4 and L4-5). A </a:t>
            </a:r>
            <a:r>
              <a:rPr lang="es-CL" sz="1900" dirty="0" err="1">
                <a:solidFill>
                  <a:schemeClr val="dk1"/>
                </a:solidFill>
                <a:latin typeface="Calibri"/>
                <a:ea typeface="Calibri"/>
                <a:cs typeface="Calibri"/>
                <a:sym typeface="Calibri"/>
              </a:rPr>
              <a:t>reduction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of</a:t>
            </a:r>
            <a:r>
              <a:rPr lang="es-CL" sz="1900" dirty="0">
                <a:solidFill>
                  <a:schemeClr val="dk1"/>
                </a:solidFill>
                <a:latin typeface="Calibri"/>
                <a:ea typeface="Calibri"/>
                <a:cs typeface="Calibri"/>
                <a:sym typeface="Calibri"/>
              </a:rPr>
              <a:t> disc </a:t>
            </a:r>
            <a:r>
              <a:rPr lang="es-CL" sz="1900" dirty="0" err="1">
                <a:solidFill>
                  <a:schemeClr val="dk1"/>
                </a:solidFill>
                <a:latin typeface="Calibri"/>
                <a:ea typeface="Calibri"/>
                <a:cs typeface="Calibri"/>
                <a:sym typeface="Calibri"/>
              </a:rPr>
              <a:t>deformation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was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deemed</a:t>
            </a:r>
            <a:r>
              <a:rPr lang="es-CL" sz="1900" dirty="0">
                <a:solidFill>
                  <a:schemeClr val="dk1"/>
                </a:solidFill>
                <a:latin typeface="Calibri"/>
                <a:ea typeface="Calibri"/>
                <a:cs typeface="Calibri"/>
                <a:sym typeface="Calibri"/>
              </a:rPr>
              <a:t> indicative </a:t>
            </a:r>
            <a:r>
              <a:rPr lang="es-CL" sz="1900" dirty="0" err="1">
                <a:solidFill>
                  <a:schemeClr val="dk1"/>
                </a:solidFill>
                <a:latin typeface="Calibri"/>
                <a:ea typeface="Calibri"/>
                <a:cs typeface="Calibri"/>
                <a:sym typeface="Calibri"/>
              </a:rPr>
              <a:t>of</a:t>
            </a:r>
            <a:r>
              <a:rPr lang="es-CL" sz="1900" dirty="0">
                <a:solidFill>
                  <a:schemeClr val="dk1"/>
                </a:solidFill>
                <a:latin typeface="Calibri"/>
                <a:ea typeface="Calibri"/>
                <a:cs typeface="Calibri"/>
                <a:sym typeface="Calibri"/>
              </a:rPr>
              <a:t> reduce stress. </a:t>
            </a:r>
            <a:r>
              <a:rPr lang="es-CL" sz="1900" dirty="0" err="1">
                <a:solidFill>
                  <a:schemeClr val="dk1"/>
                </a:solidFill>
                <a:latin typeface="Calibri"/>
                <a:ea typeface="Calibri"/>
                <a:cs typeface="Calibri"/>
                <a:sym typeface="Calibri"/>
              </a:rPr>
              <a:t>Analysis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of</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variance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revealed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that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compressive</a:t>
            </a:r>
            <a:r>
              <a:rPr lang="es-CL" sz="1900" dirty="0">
                <a:solidFill>
                  <a:schemeClr val="dk1"/>
                </a:solidFill>
                <a:latin typeface="Calibri"/>
                <a:ea typeface="Calibri"/>
                <a:cs typeface="Calibri"/>
                <a:sym typeface="Calibri"/>
              </a:rPr>
              <a:t> and </a:t>
            </a:r>
            <a:r>
              <a:rPr lang="es-CL" sz="1900" dirty="0" err="1">
                <a:solidFill>
                  <a:schemeClr val="dk1"/>
                </a:solidFill>
                <a:latin typeface="Calibri"/>
                <a:ea typeface="Calibri"/>
                <a:cs typeface="Calibri"/>
                <a:sym typeface="Calibri"/>
              </a:rPr>
              <a:t>shear</a:t>
            </a:r>
            <a:r>
              <a:rPr lang="es-CL" sz="1900" dirty="0">
                <a:solidFill>
                  <a:schemeClr val="dk1"/>
                </a:solidFill>
                <a:latin typeface="Calibri"/>
                <a:ea typeface="Calibri"/>
                <a:cs typeface="Calibri"/>
                <a:sym typeface="Calibri"/>
              </a:rPr>
              <a:t> disc </a:t>
            </a:r>
            <a:r>
              <a:rPr lang="es-CL" sz="1900" dirty="0" err="1">
                <a:solidFill>
                  <a:schemeClr val="dk1"/>
                </a:solidFill>
                <a:latin typeface="Calibri"/>
                <a:ea typeface="Calibri"/>
                <a:cs typeface="Calibri"/>
                <a:sym typeface="Calibri"/>
              </a:rPr>
              <a:t>deformation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were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reduced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while</a:t>
            </a:r>
            <a:r>
              <a:rPr lang="es-CL" sz="1900" dirty="0">
                <a:solidFill>
                  <a:schemeClr val="dk1"/>
                </a:solidFill>
                <a:latin typeface="Calibri"/>
                <a:ea typeface="Calibri"/>
                <a:cs typeface="Calibri"/>
                <a:sym typeface="Calibri"/>
              </a:rPr>
              <a:t> in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erect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trunk</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posture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for</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support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belt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condition</a:t>
            </a:r>
            <a:r>
              <a:rPr lang="es-CL" sz="1900" dirty="0">
                <a:solidFill>
                  <a:schemeClr val="dk1"/>
                </a:solidFill>
                <a:latin typeface="Calibri"/>
                <a:ea typeface="Calibri"/>
                <a:cs typeface="Calibri"/>
                <a:sym typeface="Calibri"/>
              </a:rPr>
              <a:t> (p&lt;0.005). No </a:t>
            </a:r>
            <a:r>
              <a:rPr lang="es-CL" sz="1900" dirty="0" err="1">
                <a:solidFill>
                  <a:schemeClr val="dk1"/>
                </a:solidFill>
                <a:latin typeface="Calibri"/>
                <a:ea typeface="Calibri"/>
                <a:cs typeface="Calibri"/>
                <a:sym typeface="Calibri"/>
              </a:rPr>
              <a:t>significant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reduction</a:t>
            </a:r>
            <a:r>
              <a:rPr lang="es-CL" sz="1900" dirty="0">
                <a:solidFill>
                  <a:schemeClr val="dk1"/>
                </a:solidFill>
                <a:latin typeface="Calibri"/>
                <a:ea typeface="Calibri"/>
                <a:cs typeface="Calibri"/>
                <a:sym typeface="Calibri"/>
              </a:rPr>
              <a:t> in disc </a:t>
            </a:r>
            <a:r>
              <a:rPr lang="es-CL" sz="1900" dirty="0" err="1">
                <a:solidFill>
                  <a:schemeClr val="dk1"/>
                </a:solidFill>
                <a:latin typeface="Calibri"/>
                <a:ea typeface="Calibri"/>
                <a:cs typeface="Calibri"/>
                <a:sym typeface="Calibri"/>
              </a:rPr>
              <a:t>deformation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was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present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while</a:t>
            </a:r>
            <a:r>
              <a:rPr lang="es-CL" sz="1900" dirty="0">
                <a:solidFill>
                  <a:schemeClr val="dk1"/>
                </a:solidFill>
                <a:latin typeface="Calibri"/>
                <a:ea typeface="Calibri"/>
                <a:cs typeface="Calibri"/>
                <a:sym typeface="Calibri"/>
              </a:rPr>
              <a:t> in </a:t>
            </a:r>
            <a:r>
              <a:rPr lang="es-CL" sz="1900" dirty="0" err="1">
                <a:solidFill>
                  <a:schemeClr val="dk1"/>
                </a:solidFill>
                <a:latin typeface="Calibri"/>
                <a:ea typeface="Calibri"/>
                <a:cs typeface="Calibri"/>
                <a:sym typeface="Calibri"/>
              </a:rPr>
              <a:t>flexed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trunk</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posture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for</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support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belt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condition</a:t>
            </a:r>
            <a:r>
              <a:rPr lang="es-CL" sz="1900" dirty="0">
                <a:solidFill>
                  <a:schemeClr val="dk1"/>
                </a:solidFill>
                <a:latin typeface="Calibri"/>
                <a:ea typeface="Calibri"/>
                <a:cs typeface="Calibri"/>
                <a:sym typeface="Calibri"/>
              </a:rPr>
              <a:t> (p&gt;0.005). </a:t>
            </a:r>
            <a:r>
              <a:rPr lang="es-CL" sz="1900" dirty="0" err="1">
                <a:solidFill>
                  <a:schemeClr val="dk1"/>
                </a:solidFill>
                <a:latin typeface="Calibri"/>
                <a:ea typeface="Calibri"/>
                <a:cs typeface="Calibri"/>
                <a:sym typeface="Calibri"/>
              </a:rPr>
              <a:t>During</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stoop</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type</a:t>
            </a:r>
            <a:r>
              <a:rPr lang="es-CL" sz="1900" dirty="0">
                <a:solidFill>
                  <a:schemeClr val="dk1"/>
                </a:solidFill>
                <a:latin typeface="Calibri"/>
                <a:ea typeface="Calibri"/>
                <a:cs typeface="Calibri"/>
                <a:sym typeface="Calibri"/>
              </a:rPr>
              <a:t> lifting, </a:t>
            </a:r>
            <a:r>
              <a:rPr lang="es-CL" sz="1900" dirty="0" err="1">
                <a:solidFill>
                  <a:schemeClr val="dk1"/>
                </a:solidFill>
                <a:latin typeface="Calibri"/>
                <a:ea typeface="Calibri"/>
                <a:cs typeface="Calibri"/>
                <a:sym typeface="Calibri"/>
              </a:rPr>
              <a:t>support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belts</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provides</a:t>
            </a:r>
            <a:r>
              <a:rPr lang="es-CL" sz="1900" dirty="0">
                <a:solidFill>
                  <a:schemeClr val="dk1"/>
                </a:solidFill>
                <a:latin typeface="Calibri"/>
                <a:ea typeface="Calibri"/>
                <a:cs typeface="Calibri"/>
                <a:sym typeface="Calibri"/>
              </a:rPr>
              <a:t> a </a:t>
            </a:r>
            <a:r>
              <a:rPr lang="es-CL" sz="1900" dirty="0" err="1">
                <a:solidFill>
                  <a:schemeClr val="dk1"/>
                </a:solidFill>
                <a:latin typeface="Calibri"/>
                <a:ea typeface="Calibri"/>
                <a:cs typeface="Calibri"/>
                <a:sym typeface="Calibri"/>
              </a:rPr>
              <a:t>measurable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amount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of</a:t>
            </a:r>
            <a:r>
              <a:rPr lang="es-CL" sz="1900" dirty="0">
                <a:solidFill>
                  <a:schemeClr val="dk1"/>
                </a:solidFill>
                <a:latin typeface="Calibri"/>
                <a:ea typeface="Calibri"/>
                <a:cs typeface="Calibri"/>
                <a:sym typeface="Calibri"/>
              </a:rPr>
              <a:t> stress </a:t>
            </a:r>
            <a:r>
              <a:rPr lang="es-CL" sz="1900" dirty="0" err="1">
                <a:solidFill>
                  <a:schemeClr val="dk1"/>
                </a:solidFill>
                <a:latin typeface="Calibri"/>
                <a:ea typeface="Calibri"/>
                <a:cs typeface="Calibri"/>
                <a:sym typeface="Calibri"/>
              </a:rPr>
              <a:t>reduction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of</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lumbar </a:t>
            </a:r>
            <a:r>
              <a:rPr lang="es-CL" sz="1900" dirty="0" err="1">
                <a:solidFill>
                  <a:schemeClr val="dk1"/>
                </a:solidFill>
                <a:latin typeface="Calibri"/>
                <a:ea typeface="Calibri"/>
                <a:cs typeface="Calibri"/>
                <a:sym typeface="Calibri"/>
              </a:rPr>
              <a:t>spine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when</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trunk</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is</a:t>
            </a:r>
            <a:r>
              <a:rPr lang="es-CL" sz="1900" dirty="0">
                <a:solidFill>
                  <a:schemeClr val="dk1"/>
                </a:solidFill>
                <a:latin typeface="Calibri"/>
                <a:ea typeface="Calibri"/>
                <a:cs typeface="Calibri"/>
                <a:sym typeface="Calibri"/>
              </a:rPr>
              <a:t> in </a:t>
            </a:r>
            <a:r>
              <a:rPr lang="es-CL" sz="1900" dirty="0" err="1">
                <a:solidFill>
                  <a:schemeClr val="dk1"/>
                </a:solidFill>
                <a:latin typeface="Calibri"/>
                <a:ea typeface="Calibri"/>
                <a:cs typeface="Calibri"/>
                <a:sym typeface="Calibri"/>
              </a:rPr>
              <a:t>the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erect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posture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with</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little</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effect</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during</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flexed</a:t>
            </a:r>
            <a:r>
              <a:rPr lang="es-CL" sz="1900" dirty="0">
                <a:solidFill>
                  <a:schemeClr val="dk1"/>
                </a:solidFill>
                <a:latin typeface="Calibri"/>
                <a:ea typeface="Calibri"/>
                <a:cs typeface="Calibri"/>
                <a:sym typeface="Calibri"/>
              </a:rPr>
              <a:t> </a:t>
            </a:r>
            <a:r>
              <a:rPr lang="es-CL" sz="1900" dirty="0" err="1">
                <a:solidFill>
                  <a:schemeClr val="dk1"/>
                </a:solidFill>
                <a:latin typeface="Calibri"/>
                <a:ea typeface="Calibri"/>
                <a:cs typeface="Calibri"/>
                <a:sym typeface="Calibri"/>
              </a:rPr>
              <a:t>trunk</a:t>
            </a:r>
            <a:r>
              <a:rPr lang="es-CL" sz="1900" dirty="0">
                <a:solidFill>
                  <a:schemeClr val="dk1"/>
                </a:solidFill>
                <a:latin typeface="Calibri"/>
                <a:ea typeface="Calibri"/>
                <a:cs typeface="Calibri"/>
                <a:sym typeface="Calibri"/>
              </a:rPr>
              <a:t> positions.</a:t>
            </a:r>
            <a:endParaRPr sz="1900" dirty="0"/>
          </a:p>
        </p:txBody>
      </p:sp>
      <p:sp>
        <p:nvSpPr>
          <p:cNvPr id="111" name="Google Shape;111;p5"/>
          <p:cNvSpPr/>
          <p:nvPr/>
        </p:nvSpPr>
        <p:spPr>
          <a:xfrm>
            <a:off x="1226989" y="6332164"/>
            <a:ext cx="10263051" cy="27699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200" b="0" i="0" u="none" strike="noStrike">
                <a:solidFill>
                  <a:schemeClr val="dk1"/>
                </a:solidFill>
                <a:latin typeface="Arial"/>
                <a:ea typeface="Arial"/>
                <a:cs typeface="Arial"/>
                <a:sym typeface="Arial"/>
              </a:rPr>
              <a:t>Taken from: http://epublications.bond.edu.au/cgi/viewcontent.cgi?article=1467&amp;context=hsm_pubs</a:t>
            </a:r>
            <a:endParaRPr sz="1200">
              <a:solidFill>
                <a:schemeClr val="dk1"/>
              </a:solidFill>
              <a:latin typeface="Calibri"/>
              <a:ea typeface="Calibri"/>
              <a:cs typeface="Calibri"/>
              <a:sym typeface="Calibri"/>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5"/>
        <p:cNvGrpSpPr/>
        <p:nvPr/>
      </p:nvGrpSpPr>
      <p:grpSpPr>
        <a:xfrm>
          <a:off x="0" y="0"/>
          <a:ext cx="0" cy="0"/>
          <a:chOff x="0" y="0"/>
          <a:chExt cx="0" cy="0"/>
        </a:xfrm>
      </p:grpSpPr>
      <p:sp>
        <p:nvSpPr>
          <p:cNvPr id="116" name="Google Shape;116;p6"/>
          <p:cNvSpPr txBox="1"/>
          <p:nvPr/>
        </p:nvSpPr>
        <p:spPr>
          <a:xfrm>
            <a:off x="1799310" y="2211245"/>
            <a:ext cx="9398778" cy="156966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L" sz="4800" b="1">
                <a:solidFill>
                  <a:srgbClr val="1E4E79"/>
                </a:solidFill>
                <a:latin typeface="Calibri"/>
                <a:ea typeface="Calibri"/>
                <a:cs typeface="Calibri"/>
                <a:sym typeface="Calibri"/>
              </a:rPr>
              <a:t>Could you identify the different parts of an abstract?</a:t>
            </a:r>
            <a:endParaRPr sz="1800" b="1">
              <a:solidFill>
                <a:srgbClr val="1E4E79"/>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7"/>
          <p:cNvSpPr txBox="1"/>
          <p:nvPr/>
        </p:nvSpPr>
        <p:spPr>
          <a:xfrm>
            <a:off x="1287888" y="618186"/>
            <a:ext cx="9169800" cy="5910600"/>
          </a:xfrm>
          <a:prstGeom prst="rect">
            <a:avLst/>
          </a:prstGeom>
          <a:noFill/>
          <a:ln>
            <a:noFill/>
          </a:ln>
        </p:spPr>
        <p:txBody>
          <a:bodyPr spcFirstLastPara="1" wrap="square" lIns="91425" tIns="45700" rIns="91425" bIns="45700" anchor="t" anchorCtr="0">
            <a:spAutoFit/>
          </a:bodyPr>
          <a:lstStyle/>
          <a:p>
            <a:pPr marL="0" lvl="0" indent="0" algn="just" rtl="0">
              <a:spcBef>
                <a:spcPts val="0"/>
              </a:spcBef>
              <a:spcAft>
                <a:spcPts val="0"/>
              </a:spcAft>
              <a:buClr>
                <a:schemeClr val="dk1"/>
              </a:buClr>
              <a:buFont typeface="Arial"/>
              <a:buNone/>
            </a:pPr>
            <a:r>
              <a:rPr lang="es-CL" sz="1800">
                <a:solidFill>
                  <a:schemeClr val="dk1"/>
                </a:solidFill>
                <a:latin typeface="Calibri"/>
                <a:ea typeface="Calibri"/>
                <a:cs typeface="Calibri"/>
                <a:sym typeface="Calibri"/>
              </a:rPr>
              <a:t>Low-back pain injury is responsible for most lost workdays and injury compensation claims. The use of back support belts has been forwarded as a countermeasure towards reducing low-back injuries in the industrial setting. The purpose of this study was to determine if a back support belt relieves stress encountered by lumbar spine during stoop type lifting and potentially reduces the risk of injury. Twelve male participants (49.7 +- 3.7 years) performed two sessions of stoop type lifting with a loaded milk crate (11.5 km), at four repetitions per minute, for fifteen minutes in accordance with the NIOSH lifting equation. One lifting session was performed without the support belt, while the other with a support belt. Three sets of fluoroscopic images were collected with the participants positioned at the initiation (flexed trunk), mid-ranged, and completion of the lift (erect standing). The first series of images were collected under a non-load condition, while the second (non-support belt) and third series (support belt) were collected with the participants lifting the 11.5 kg milk crate. Images were imported into AutoCAD where lumbar disc deformation and joint angles were measured by calculating changes in position of adjacent vertebrae (L3-4 and L4-5). A reduction of disc deformation was deemed indicative of reduce stress. Analysis of variance revealed that compressive and shear disc deformation were reduced while in the erect trunk posture for the support belt condition (p&lt;0.005). No significant reduction in disc deformation was present while in flexed trunk posture for the support belt condition (p&gt;0.005). During stoop type lifting, support belts provides a measurable amount of stress reduction of the lumbar spine when the trunk is in the erect posture, with little effect during flexed trunk positions.</a:t>
            </a:r>
            <a:endParaRPr>
              <a:solidFill>
                <a:schemeClr val="dk1"/>
              </a:solidFill>
            </a:endParaRPr>
          </a:p>
          <a:p>
            <a:pPr marL="0" marR="0" lvl="0" indent="0" algn="just" rtl="0">
              <a:spcBef>
                <a:spcPts val="0"/>
              </a:spcBef>
              <a:spcAft>
                <a:spcPts val="0"/>
              </a:spcAft>
              <a:buNone/>
            </a:pPr>
            <a:endParaRPr sz="1800">
              <a:solidFill>
                <a:schemeClr val="dk1"/>
              </a:solidFill>
              <a:latin typeface="Calibri"/>
              <a:ea typeface="Calibri"/>
              <a:cs typeface="Calibri"/>
              <a:sym typeface="Calibri"/>
            </a:endParaRPr>
          </a:p>
        </p:txBody>
      </p:sp>
      <p:cxnSp>
        <p:nvCxnSpPr>
          <p:cNvPr id="122" name="Google Shape;122;p7"/>
          <p:cNvCxnSpPr/>
          <p:nvPr/>
        </p:nvCxnSpPr>
        <p:spPr>
          <a:xfrm rot="10800000" flipH="1">
            <a:off x="1390918" y="965915"/>
            <a:ext cx="8925059" cy="12879"/>
          </a:xfrm>
          <a:prstGeom prst="straightConnector1">
            <a:avLst/>
          </a:prstGeom>
          <a:noFill/>
          <a:ln w="38100" cap="flat" cmpd="sng">
            <a:solidFill>
              <a:srgbClr val="FF0000"/>
            </a:solidFill>
            <a:prstDash val="solid"/>
            <a:miter lim="800000"/>
            <a:headEnd type="none" w="sm" len="sm"/>
            <a:tailEnd type="none" w="sm" len="sm"/>
          </a:ln>
        </p:spPr>
      </p:cxnSp>
      <p:cxnSp>
        <p:nvCxnSpPr>
          <p:cNvPr id="123" name="Google Shape;123;p7"/>
          <p:cNvCxnSpPr/>
          <p:nvPr/>
        </p:nvCxnSpPr>
        <p:spPr>
          <a:xfrm>
            <a:off x="1390918" y="1197735"/>
            <a:ext cx="8925059" cy="0"/>
          </a:xfrm>
          <a:prstGeom prst="straightConnector1">
            <a:avLst/>
          </a:prstGeom>
          <a:noFill/>
          <a:ln w="38100" cap="flat" cmpd="sng">
            <a:solidFill>
              <a:srgbClr val="FF0000"/>
            </a:solidFill>
            <a:prstDash val="solid"/>
            <a:miter lim="800000"/>
            <a:headEnd type="none" w="sm" len="sm"/>
            <a:tailEnd type="none" w="sm" len="sm"/>
          </a:ln>
        </p:spPr>
      </p:cxnSp>
      <p:cxnSp>
        <p:nvCxnSpPr>
          <p:cNvPr id="124" name="Google Shape;124;p7"/>
          <p:cNvCxnSpPr/>
          <p:nvPr/>
        </p:nvCxnSpPr>
        <p:spPr>
          <a:xfrm>
            <a:off x="1390917" y="1530440"/>
            <a:ext cx="3060000" cy="11700"/>
          </a:xfrm>
          <a:prstGeom prst="straightConnector1">
            <a:avLst/>
          </a:prstGeom>
          <a:noFill/>
          <a:ln w="38100" cap="flat" cmpd="sng">
            <a:solidFill>
              <a:srgbClr val="FF0000"/>
            </a:solidFill>
            <a:prstDash val="solid"/>
            <a:miter lim="800000"/>
            <a:headEnd type="none" w="sm" len="sm"/>
            <a:tailEnd type="none" w="sm" len="sm"/>
          </a:ln>
        </p:spPr>
      </p:cxnSp>
      <p:sp>
        <p:nvSpPr>
          <p:cNvPr id="125" name="Google Shape;125;p7"/>
          <p:cNvSpPr/>
          <p:nvPr/>
        </p:nvSpPr>
        <p:spPr>
          <a:xfrm>
            <a:off x="439395" y="187610"/>
            <a:ext cx="2916183"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i="0" u="none" strike="noStrike">
                <a:solidFill>
                  <a:srgbClr val="FF0000"/>
                </a:solidFill>
                <a:latin typeface="Arial"/>
                <a:ea typeface="Arial"/>
                <a:cs typeface="Arial"/>
                <a:sym typeface="Arial"/>
              </a:rPr>
              <a:t>Introduction/background</a:t>
            </a:r>
            <a:endParaRPr sz="1800">
              <a:solidFill>
                <a:srgbClr val="FF0000"/>
              </a:solidFill>
              <a:latin typeface="Calibri"/>
              <a:ea typeface="Calibri"/>
              <a:cs typeface="Calibri"/>
              <a:sym typeface="Calibri"/>
            </a:endParaRPr>
          </a:p>
        </p:txBody>
      </p:sp>
      <p:cxnSp>
        <p:nvCxnSpPr>
          <p:cNvPr id="126" name="Google Shape;126;p7"/>
          <p:cNvCxnSpPr/>
          <p:nvPr/>
        </p:nvCxnSpPr>
        <p:spPr>
          <a:xfrm>
            <a:off x="4576175" y="1504500"/>
            <a:ext cx="5739900" cy="26100"/>
          </a:xfrm>
          <a:prstGeom prst="straightConnector1">
            <a:avLst/>
          </a:prstGeom>
          <a:noFill/>
          <a:ln w="38100" cap="flat" cmpd="sng">
            <a:solidFill>
              <a:srgbClr val="00B050"/>
            </a:solidFill>
            <a:prstDash val="solid"/>
            <a:miter lim="800000"/>
            <a:headEnd type="none" w="sm" len="sm"/>
            <a:tailEnd type="none" w="sm" len="sm"/>
          </a:ln>
        </p:spPr>
      </p:cxnSp>
      <p:cxnSp>
        <p:nvCxnSpPr>
          <p:cNvPr id="127" name="Google Shape;127;p7"/>
          <p:cNvCxnSpPr/>
          <p:nvPr/>
        </p:nvCxnSpPr>
        <p:spPr>
          <a:xfrm rot="10800000" flipH="1">
            <a:off x="1390917" y="1771096"/>
            <a:ext cx="8925060" cy="52912"/>
          </a:xfrm>
          <a:prstGeom prst="straightConnector1">
            <a:avLst/>
          </a:prstGeom>
          <a:noFill/>
          <a:ln w="38100" cap="flat" cmpd="sng">
            <a:solidFill>
              <a:srgbClr val="00B050"/>
            </a:solidFill>
            <a:prstDash val="solid"/>
            <a:miter lim="800000"/>
            <a:headEnd type="none" w="sm" len="sm"/>
            <a:tailEnd type="none" w="sm" len="sm"/>
          </a:ln>
        </p:spPr>
      </p:cxnSp>
      <p:cxnSp>
        <p:nvCxnSpPr>
          <p:cNvPr id="128" name="Google Shape;128;p7"/>
          <p:cNvCxnSpPr/>
          <p:nvPr/>
        </p:nvCxnSpPr>
        <p:spPr>
          <a:xfrm rot="10800000" flipH="1">
            <a:off x="1390917" y="2056034"/>
            <a:ext cx="1705800" cy="28200"/>
          </a:xfrm>
          <a:prstGeom prst="straightConnector1">
            <a:avLst/>
          </a:prstGeom>
          <a:noFill/>
          <a:ln w="38100" cap="flat" cmpd="sng">
            <a:solidFill>
              <a:srgbClr val="00B050"/>
            </a:solidFill>
            <a:prstDash val="solid"/>
            <a:miter lim="800000"/>
            <a:headEnd type="none" w="sm" len="sm"/>
            <a:tailEnd type="none" w="sm" len="sm"/>
          </a:ln>
        </p:spPr>
      </p:cxnSp>
      <p:sp>
        <p:nvSpPr>
          <p:cNvPr id="129" name="Google Shape;129;p7"/>
          <p:cNvSpPr/>
          <p:nvPr/>
        </p:nvSpPr>
        <p:spPr>
          <a:xfrm>
            <a:off x="9891370" y="392555"/>
            <a:ext cx="230063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i="0" u="none" strike="noStrike">
                <a:solidFill>
                  <a:srgbClr val="00B050"/>
                </a:solidFill>
                <a:latin typeface="Arial"/>
                <a:ea typeface="Arial"/>
                <a:cs typeface="Arial"/>
                <a:sym typeface="Arial"/>
              </a:rPr>
              <a:t>Purpose/objectives</a:t>
            </a:r>
            <a:endParaRPr sz="1800">
              <a:solidFill>
                <a:srgbClr val="00B050"/>
              </a:solidFill>
              <a:latin typeface="Calibri"/>
              <a:ea typeface="Calibri"/>
              <a:cs typeface="Calibri"/>
              <a:sym typeface="Calibri"/>
            </a:endParaRPr>
          </a:p>
        </p:txBody>
      </p:sp>
      <p:cxnSp>
        <p:nvCxnSpPr>
          <p:cNvPr id="130" name="Google Shape;130;p7"/>
          <p:cNvCxnSpPr/>
          <p:nvPr/>
        </p:nvCxnSpPr>
        <p:spPr>
          <a:xfrm rot="5400000" flipH="1">
            <a:off x="706873" y="839643"/>
            <a:ext cx="878700" cy="313500"/>
          </a:xfrm>
          <a:prstGeom prst="bentConnector3">
            <a:avLst>
              <a:gd name="adj1" fmla="val -2025"/>
            </a:avLst>
          </a:prstGeom>
          <a:noFill/>
          <a:ln w="38100" cap="flat" cmpd="sng">
            <a:solidFill>
              <a:srgbClr val="FF0000"/>
            </a:solidFill>
            <a:prstDash val="solid"/>
            <a:miter lim="800000"/>
            <a:headEnd type="none" w="sm" len="sm"/>
            <a:tailEnd type="triangle" w="med" len="med"/>
          </a:ln>
        </p:spPr>
      </p:cxnSp>
      <p:cxnSp>
        <p:nvCxnSpPr>
          <p:cNvPr id="131" name="Google Shape;131;p7"/>
          <p:cNvCxnSpPr/>
          <p:nvPr/>
        </p:nvCxnSpPr>
        <p:spPr>
          <a:xfrm rot="-5400000">
            <a:off x="10143756" y="1128646"/>
            <a:ext cx="917700" cy="367200"/>
          </a:xfrm>
          <a:prstGeom prst="bentConnector3">
            <a:avLst>
              <a:gd name="adj1" fmla="val 1605"/>
            </a:avLst>
          </a:prstGeom>
          <a:noFill/>
          <a:ln w="38100" cap="flat" cmpd="sng">
            <a:solidFill>
              <a:srgbClr val="00B050"/>
            </a:solidFill>
            <a:prstDash val="solid"/>
            <a:miter lim="800000"/>
            <a:headEnd type="none" w="sm" len="sm"/>
            <a:tailEnd type="triangle" w="med" len="med"/>
          </a:ln>
        </p:spPr>
      </p:cxnSp>
      <p:cxnSp>
        <p:nvCxnSpPr>
          <p:cNvPr id="132" name="Google Shape;132;p7"/>
          <p:cNvCxnSpPr/>
          <p:nvPr/>
        </p:nvCxnSpPr>
        <p:spPr>
          <a:xfrm rot="10800000" flipH="1">
            <a:off x="3146900" y="2049550"/>
            <a:ext cx="7169100" cy="6600"/>
          </a:xfrm>
          <a:prstGeom prst="straightConnector1">
            <a:avLst/>
          </a:prstGeom>
          <a:noFill/>
          <a:ln w="38100" cap="flat" cmpd="sng">
            <a:solidFill>
              <a:srgbClr val="7030A0"/>
            </a:solidFill>
            <a:prstDash val="solid"/>
            <a:miter lim="800000"/>
            <a:headEnd type="none" w="sm" len="sm"/>
            <a:tailEnd type="none" w="sm" len="sm"/>
          </a:ln>
        </p:spPr>
      </p:cxnSp>
      <p:cxnSp>
        <p:nvCxnSpPr>
          <p:cNvPr id="133" name="Google Shape;133;p7"/>
          <p:cNvCxnSpPr/>
          <p:nvPr/>
        </p:nvCxnSpPr>
        <p:spPr>
          <a:xfrm rot="10800000" flipH="1">
            <a:off x="1390917" y="2322241"/>
            <a:ext cx="8925060" cy="25519"/>
          </a:xfrm>
          <a:prstGeom prst="straightConnector1">
            <a:avLst/>
          </a:prstGeom>
          <a:noFill/>
          <a:ln w="38100" cap="flat" cmpd="sng">
            <a:solidFill>
              <a:srgbClr val="7030A0"/>
            </a:solidFill>
            <a:prstDash val="solid"/>
            <a:miter lim="800000"/>
            <a:headEnd type="none" w="sm" len="sm"/>
            <a:tailEnd type="none" w="sm" len="sm"/>
          </a:ln>
        </p:spPr>
      </p:cxnSp>
      <p:cxnSp>
        <p:nvCxnSpPr>
          <p:cNvPr id="134" name="Google Shape;134;p7"/>
          <p:cNvCxnSpPr/>
          <p:nvPr/>
        </p:nvCxnSpPr>
        <p:spPr>
          <a:xfrm rot="10800000" flipH="1">
            <a:off x="1390917" y="2594842"/>
            <a:ext cx="8925060" cy="25519"/>
          </a:xfrm>
          <a:prstGeom prst="straightConnector1">
            <a:avLst/>
          </a:prstGeom>
          <a:noFill/>
          <a:ln w="38100" cap="flat" cmpd="sng">
            <a:solidFill>
              <a:srgbClr val="7030A0"/>
            </a:solidFill>
            <a:prstDash val="solid"/>
            <a:miter lim="800000"/>
            <a:headEnd type="none" w="sm" len="sm"/>
            <a:tailEnd type="none" w="sm" len="sm"/>
          </a:ln>
        </p:spPr>
      </p:cxnSp>
      <p:cxnSp>
        <p:nvCxnSpPr>
          <p:cNvPr id="135" name="Google Shape;135;p7"/>
          <p:cNvCxnSpPr/>
          <p:nvPr/>
        </p:nvCxnSpPr>
        <p:spPr>
          <a:xfrm rot="10800000" flipH="1">
            <a:off x="1410237" y="2867443"/>
            <a:ext cx="8925060" cy="25519"/>
          </a:xfrm>
          <a:prstGeom prst="straightConnector1">
            <a:avLst/>
          </a:prstGeom>
          <a:noFill/>
          <a:ln w="38100" cap="flat" cmpd="sng">
            <a:solidFill>
              <a:srgbClr val="7030A0"/>
            </a:solidFill>
            <a:prstDash val="solid"/>
            <a:miter lim="800000"/>
            <a:headEnd type="none" w="sm" len="sm"/>
            <a:tailEnd type="none" w="sm" len="sm"/>
          </a:ln>
        </p:spPr>
      </p:cxnSp>
      <p:cxnSp>
        <p:nvCxnSpPr>
          <p:cNvPr id="136" name="Google Shape;136;p7"/>
          <p:cNvCxnSpPr/>
          <p:nvPr/>
        </p:nvCxnSpPr>
        <p:spPr>
          <a:xfrm rot="10800000" flipH="1">
            <a:off x="1410237" y="3140044"/>
            <a:ext cx="8925060" cy="25519"/>
          </a:xfrm>
          <a:prstGeom prst="straightConnector1">
            <a:avLst/>
          </a:prstGeom>
          <a:noFill/>
          <a:ln w="38100" cap="flat" cmpd="sng">
            <a:solidFill>
              <a:srgbClr val="7030A0"/>
            </a:solidFill>
            <a:prstDash val="solid"/>
            <a:miter lim="800000"/>
            <a:headEnd type="none" w="sm" len="sm"/>
            <a:tailEnd type="none" w="sm" len="sm"/>
          </a:ln>
        </p:spPr>
      </p:cxnSp>
      <p:cxnSp>
        <p:nvCxnSpPr>
          <p:cNvPr id="137" name="Google Shape;137;p7"/>
          <p:cNvCxnSpPr/>
          <p:nvPr/>
        </p:nvCxnSpPr>
        <p:spPr>
          <a:xfrm rot="10800000" flipH="1">
            <a:off x="1390917" y="3423959"/>
            <a:ext cx="8925060" cy="25519"/>
          </a:xfrm>
          <a:prstGeom prst="straightConnector1">
            <a:avLst/>
          </a:prstGeom>
          <a:noFill/>
          <a:ln w="38100" cap="flat" cmpd="sng">
            <a:solidFill>
              <a:srgbClr val="7030A0"/>
            </a:solidFill>
            <a:prstDash val="solid"/>
            <a:miter lim="800000"/>
            <a:headEnd type="none" w="sm" len="sm"/>
            <a:tailEnd type="none" w="sm" len="sm"/>
          </a:ln>
        </p:spPr>
      </p:cxnSp>
      <p:cxnSp>
        <p:nvCxnSpPr>
          <p:cNvPr id="138" name="Google Shape;138;p7"/>
          <p:cNvCxnSpPr/>
          <p:nvPr/>
        </p:nvCxnSpPr>
        <p:spPr>
          <a:xfrm rot="10800000" flipH="1">
            <a:off x="1390917" y="3675109"/>
            <a:ext cx="8925060" cy="25519"/>
          </a:xfrm>
          <a:prstGeom prst="straightConnector1">
            <a:avLst/>
          </a:prstGeom>
          <a:noFill/>
          <a:ln w="38100" cap="flat" cmpd="sng">
            <a:solidFill>
              <a:srgbClr val="7030A0"/>
            </a:solidFill>
            <a:prstDash val="solid"/>
            <a:miter lim="800000"/>
            <a:headEnd type="none" w="sm" len="sm"/>
            <a:tailEnd type="none" w="sm" len="sm"/>
          </a:ln>
        </p:spPr>
      </p:cxnSp>
      <p:cxnSp>
        <p:nvCxnSpPr>
          <p:cNvPr id="139" name="Google Shape;139;p7"/>
          <p:cNvCxnSpPr/>
          <p:nvPr/>
        </p:nvCxnSpPr>
        <p:spPr>
          <a:xfrm rot="10800000" flipH="1">
            <a:off x="1390917" y="3954715"/>
            <a:ext cx="8925060" cy="25519"/>
          </a:xfrm>
          <a:prstGeom prst="straightConnector1">
            <a:avLst/>
          </a:prstGeom>
          <a:noFill/>
          <a:ln w="38100" cap="flat" cmpd="sng">
            <a:solidFill>
              <a:srgbClr val="7030A0"/>
            </a:solidFill>
            <a:prstDash val="solid"/>
            <a:miter lim="800000"/>
            <a:headEnd type="none" w="sm" len="sm"/>
            <a:tailEnd type="none" w="sm" len="sm"/>
          </a:ln>
        </p:spPr>
      </p:cxnSp>
      <p:cxnSp>
        <p:nvCxnSpPr>
          <p:cNvPr id="140" name="Google Shape;140;p7"/>
          <p:cNvCxnSpPr/>
          <p:nvPr/>
        </p:nvCxnSpPr>
        <p:spPr>
          <a:xfrm rot="10800000" flipH="1">
            <a:off x="1410237" y="4253076"/>
            <a:ext cx="8925060" cy="25519"/>
          </a:xfrm>
          <a:prstGeom prst="straightConnector1">
            <a:avLst/>
          </a:prstGeom>
          <a:noFill/>
          <a:ln w="38100" cap="flat" cmpd="sng">
            <a:solidFill>
              <a:srgbClr val="7030A0"/>
            </a:solidFill>
            <a:prstDash val="solid"/>
            <a:miter lim="800000"/>
            <a:headEnd type="none" w="sm" len="sm"/>
            <a:tailEnd type="none" w="sm" len="sm"/>
          </a:ln>
        </p:spPr>
      </p:cxnSp>
      <p:cxnSp>
        <p:nvCxnSpPr>
          <p:cNvPr id="141" name="Google Shape;141;p7"/>
          <p:cNvCxnSpPr/>
          <p:nvPr/>
        </p:nvCxnSpPr>
        <p:spPr>
          <a:xfrm rot="10800000" flipH="1">
            <a:off x="1410237" y="4507163"/>
            <a:ext cx="8925060" cy="25519"/>
          </a:xfrm>
          <a:prstGeom prst="straightConnector1">
            <a:avLst/>
          </a:prstGeom>
          <a:noFill/>
          <a:ln w="38100" cap="flat" cmpd="sng">
            <a:solidFill>
              <a:srgbClr val="7030A0"/>
            </a:solidFill>
            <a:prstDash val="solid"/>
            <a:miter lim="800000"/>
            <a:headEnd type="none" w="sm" len="sm"/>
            <a:tailEnd type="none" w="sm" len="sm"/>
          </a:ln>
        </p:spPr>
      </p:cxnSp>
      <p:cxnSp>
        <p:nvCxnSpPr>
          <p:cNvPr id="142" name="Google Shape;142;p7"/>
          <p:cNvCxnSpPr/>
          <p:nvPr/>
        </p:nvCxnSpPr>
        <p:spPr>
          <a:xfrm rot="10800000" flipH="1">
            <a:off x="1390917" y="4801961"/>
            <a:ext cx="1292100" cy="11700"/>
          </a:xfrm>
          <a:prstGeom prst="straightConnector1">
            <a:avLst/>
          </a:prstGeom>
          <a:noFill/>
          <a:ln w="38100" cap="flat" cmpd="sng">
            <a:solidFill>
              <a:srgbClr val="7030A0"/>
            </a:solidFill>
            <a:prstDash val="solid"/>
            <a:miter lim="800000"/>
            <a:headEnd type="none" w="sm" len="sm"/>
            <a:tailEnd type="none" w="sm" len="sm"/>
          </a:ln>
        </p:spPr>
      </p:cxnSp>
      <p:cxnSp>
        <p:nvCxnSpPr>
          <p:cNvPr id="143" name="Google Shape;143;p7"/>
          <p:cNvCxnSpPr/>
          <p:nvPr/>
        </p:nvCxnSpPr>
        <p:spPr>
          <a:xfrm rot="5400000" flipH="1">
            <a:off x="536117" y="3916218"/>
            <a:ext cx="765600" cy="699300"/>
          </a:xfrm>
          <a:prstGeom prst="bentConnector3">
            <a:avLst>
              <a:gd name="adj1" fmla="val -1182"/>
            </a:avLst>
          </a:prstGeom>
          <a:noFill/>
          <a:ln w="38100" cap="flat" cmpd="sng">
            <a:solidFill>
              <a:srgbClr val="7030A0"/>
            </a:solidFill>
            <a:prstDash val="solid"/>
            <a:miter lim="800000"/>
            <a:headEnd type="none" w="sm" len="sm"/>
            <a:tailEnd type="triangle" w="med" len="med"/>
          </a:ln>
        </p:spPr>
      </p:cxnSp>
      <p:sp>
        <p:nvSpPr>
          <p:cNvPr id="144" name="Google Shape;144;p7"/>
          <p:cNvSpPr/>
          <p:nvPr/>
        </p:nvSpPr>
        <p:spPr>
          <a:xfrm>
            <a:off x="134924" y="3515962"/>
            <a:ext cx="1133644"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i="0" u="none" strike="noStrike">
                <a:solidFill>
                  <a:srgbClr val="7030A0"/>
                </a:solidFill>
                <a:latin typeface="Arial"/>
                <a:ea typeface="Arial"/>
                <a:cs typeface="Arial"/>
                <a:sym typeface="Arial"/>
              </a:rPr>
              <a:t>Methods</a:t>
            </a:r>
            <a:endParaRPr sz="1800">
              <a:solidFill>
                <a:srgbClr val="7030A0"/>
              </a:solidFill>
              <a:latin typeface="Calibri"/>
              <a:ea typeface="Calibri"/>
              <a:cs typeface="Calibri"/>
              <a:sym typeface="Calibri"/>
            </a:endParaRPr>
          </a:p>
        </p:txBody>
      </p:sp>
      <p:cxnSp>
        <p:nvCxnSpPr>
          <p:cNvPr id="145" name="Google Shape;145;p7"/>
          <p:cNvCxnSpPr/>
          <p:nvPr/>
        </p:nvCxnSpPr>
        <p:spPr>
          <a:xfrm rot="10800000" flipH="1">
            <a:off x="2808400" y="4784700"/>
            <a:ext cx="7465200" cy="29700"/>
          </a:xfrm>
          <a:prstGeom prst="straightConnector1">
            <a:avLst/>
          </a:prstGeom>
          <a:noFill/>
          <a:ln w="38100" cap="flat" cmpd="sng">
            <a:solidFill>
              <a:srgbClr val="FFFF00"/>
            </a:solidFill>
            <a:prstDash val="solid"/>
            <a:miter lim="800000"/>
            <a:headEnd type="none" w="sm" len="sm"/>
            <a:tailEnd type="none" w="sm" len="sm"/>
          </a:ln>
        </p:spPr>
      </p:cxnSp>
      <p:cxnSp>
        <p:nvCxnSpPr>
          <p:cNvPr id="146" name="Google Shape;146;p7"/>
          <p:cNvCxnSpPr/>
          <p:nvPr/>
        </p:nvCxnSpPr>
        <p:spPr>
          <a:xfrm rot="10800000" flipH="1">
            <a:off x="1364426" y="5079972"/>
            <a:ext cx="8951551" cy="9998"/>
          </a:xfrm>
          <a:prstGeom prst="straightConnector1">
            <a:avLst/>
          </a:prstGeom>
          <a:noFill/>
          <a:ln w="38100" cap="flat" cmpd="sng">
            <a:solidFill>
              <a:srgbClr val="FFFF00"/>
            </a:solidFill>
            <a:prstDash val="solid"/>
            <a:miter lim="800000"/>
            <a:headEnd type="none" w="sm" len="sm"/>
            <a:tailEnd type="none" w="sm" len="sm"/>
          </a:ln>
        </p:spPr>
      </p:cxnSp>
      <p:cxnSp>
        <p:nvCxnSpPr>
          <p:cNvPr id="147" name="Google Shape;147;p7"/>
          <p:cNvCxnSpPr/>
          <p:nvPr/>
        </p:nvCxnSpPr>
        <p:spPr>
          <a:xfrm rot="10800000" flipH="1">
            <a:off x="1361230" y="5366108"/>
            <a:ext cx="8951551" cy="9998"/>
          </a:xfrm>
          <a:prstGeom prst="straightConnector1">
            <a:avLst/>
          </a:prstGeom>
          <a:noFill/>
          <a:ln w="38100" cap="flat" cmpd="sng">
            <a:solidFill>
              <a:srgbClr val="FFFF00"/>
            </a:solidFill>
            <a:prstDash val="solid"/>
            <a:miter lim="800000"/>
            <a:headEnd type="none" w="sm" len="sm"/>
            <a:tailEnd type="none" w="sm" len="sm"/>
          </a:ln>
        </p:spPr>
      </p:cxnSp>
      <p:cxnSp>
        <p:nvCxnSpPr>
          <p:cNvPr id="148" name="Google Shape;148;p7"/>
          <p:cNvCxnSpPr/>
          <p:nvPr/>
        </p:nvCxnSpPr>
        <p:spPr>
          <a:xfrm>
            <a:off x="1383746" y="5641618"/>
            <a:ext cx="1963800" cy="300"/>
          </a:xfrm>
          <a:prstGeom prst="straightConnector1">
            <a:avLst/>
          </a:prstGeom>
          <a:noFill/>
          <a:ln w="38100" cap="flat" cmpd="sng">
            <a:solidFill>
              <a:srgbClr val="FFFF00"/>
            </a:solidFill>
            <a:prstDash val="solid"/>
            <a:miter lim="800000"/>
            <a:headEnd type="none" w="sm" len="sm"/>
            <a:tailEnd type="none" w="sm" len="sm"/>
          </a:ln>
        </p:spPr>
      </p:cxnSp>
      <p:cxnSp>
        <p:nvCxnSpPr>
          <p:cNvPr id="149" name="Google Shape;149;p7"/>
          <p:cNvCxnSpPr/>
          <p:nvPr/>
        </p:nvCxnSpPr>
        <p:spPr>
          <a:xfrm rot="-5400000">
            <a:off x="10327356" y="4598027"/>
            <a:ext cx="917700" cy="367200"/>
          </a:xfrm>
          <a:prstGeom prst="bentConnector3">
            <a:avLst>
              <a:gd name="adj1" fmla="val 1605"/>
            </a:avLst>
          </a:prstGeom>
          <a:noFill/>
          <a:ln w="38100" cap="flat" cmpd="sng">
            <a:solidFill>
              <a:srgbClr val="FFFF00"/>
            </a:solidFill>
            <a:prstDash val="solid"/>
            <a:miter lim="800000"/>
            <a:headEnd type="none" w="sm" len="sm"/>
            <a:tailEnd type="triangle" w="med" len="med"/>
          </a:ln>
        </p:spPr>
      </p:cxnSp>
      <p:sp>
        <p:nvSpPr>
          <p:cNvPr id="150" name="Google Shape;150;p7"/>
          <p:cNvSpPr/>
          <p:nvPr/>
        </p:nvSpPr>
        <p:spPr>
          <a:xfrm>
            <a:off x="10602606" y="3954715"/>
            <a:ext cx="1018227"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i="0" u="none" strike="noStrike" dirty="0" err="1">
                <a:solidFill>
                  <a:schemeClr val="dk1"/>
                </a:solidFill>
                <a:latin typeface="Arial"/>
                <a:ea typeface="Arial"/>
                <a:cs typeface="Arial"/>
                <a:sym typeface="Arial"/>
              </a:rPr>
              <a:t>Results</a:t>
            </a:r>
            <a:endParaRPr sz="1800" dirty="0">
              <a:solidFill>
                <a:schemeClr val="dk1"/>
              </a:solidFill>
              <a:latin typeface="Calibri"/>
              <a:ea typeface="Calibri"/>
              <a:cs typeface="Calibri"/>
              <a:sym typeface="Calibri"/>
            </a:endParaRPr>
          </a:p>
        </p:txBody>
      </p:sp>
      <p:cxnSp>
        <p:nvCxnSpPr>
          <p:cNvPr id="151" name="Google Shape;151;p7"/>
          <p:cNvCxnSpPr/>
          <p:nvPr/>
        </p:nvCxnSpPr>
        <p:spPr>
          <a:xfrm rot="10800000" flipH="1">
            <a:off x="3447800" y="5641500"/>
            <a:ext cx="6864900" cy="12900"/>
          </a:xfrm>
          <a:prstGeom prst="straightConnector1">
            <a:avLst/>
          </a:prstGeom>
          <a:noFill/>
          <a:ln w="38100" cap="flat" cmpd="sng">
            <a:solidFill>
              <a:srgbClr val="0070C0"/>
            </a:solidFill>
            <a:prstDash val="solid"/>
            <a:miter lim="800000"/>
            <a:headEnd type="none" w="sm" len="sm"/>
            <a:tailEnd type="none" w="sm" len="sm"/>
          </a:ln>
        </p:spPr>
      </p:cxnSp>
      <p:cxnSp>
        <p:nvCxnSpPr>
          <p:cNvPr id="152" name="Google Shape;152;p7"/>
          <p:cNvCxnSpPr/>
          <p:nvPr/>
        </p:nvCxnSpPr>
        <p:spPr>
          <a:xfrm rot="10800000" flipH="1">
            <a:off x="1390917" y="5895146"/>
            <a:ext cx="8921864" cy="27802"/>
          </a:xfrm>
          <a:prstGeom prst="straightConnector1">
            <a:avLst/>
          </a:prstGeom>
          <a:noFill/>
          <a:ln w="38100" cap="flat" cmpd="sng">
            <a:solidFill>
              <a:srgbClr val="0070C0"/>
            </a:solidFill>
            <a:prstDash val="solid"/>
            <a:miter lim="800000"/>
            <a:headEnd type="none" w="sm" len="sm"/>
            <a:tailEnd type="none" w="sm" len="sm"/>
          </a:ln>
        </p:spPr>
      </p:cxnSp>
      <p:cxnSp>
        <p:nvCxnSpPr>
          <p:cNvPr id="153" name="Google Shape;153;p7"/>
          <p:cNvCxnSpPr/>
          <p:nvPr/>
        </p:nvCxnSpPr>
        <p:spPr>
          <a:xfrm rot="10800000" flipH="1">
            <a:off x="1376073" y="6205996"/>
            <a:ext cx="2773800" cy="24000"/>
          </a:xfrm>
          <a:prstGeom prst="straightConnector1">
            <a:avLst/>
          </a:prstGeom>
          <a:noFill/>
          <a:ln w="38100" cap="flat" cmpd="sng">
            <a:solidFill>
              <a:srgbClr val="0070C0"/>
            </a:solidFill>
            <a:prstDash val="solid"/>
            <a:miter lim="800000"/>
            <a:headEnd type="none" w="sm" len="sm"/>
            <a:tailEnd type="none" w="sm" len="sm"/>
          </a:ln>
        </p:spPr>
      </p:cxnSp>
      <p:cxnSp>
        <p:nvCxnSpPr>
          <p:cNvPr id="154" name="Google Shape;154;p7"/>
          <p:cNvCxnSpPr/>
          <p:nvPr/>
        </p:nvCxnSpPr>
        <p:spPr>
          <a:xfrm>
            <a:off x="8746435" y="6029739"/>
            <a:ext cx="0" cy="371061"/>
          </a:xfrm>
          <a:prstGeom prst="straightConnector1">
            <a:avLst/>
          </a:prstGeom>
          <a:noFill/>
          <a:ln w="38100" cap="flat" cmpd="sng">
            <a:solidFill>
              <a:srgbClr val="0070C0"/>
            </a:solidFill>
            <a:prstDash val="solid"/>
            <a:miter lim="800000"/>
            <a:headEnd type="none" w="sm" len="sm"/>
            <a:tailEnd type="triangle" w="med" len="med"/>
          </a:ln>
        </p:spPr>
      </p:cxnSp>
      <p:sp>
        <p:nvSpPr>
          <p:cNvPr id="155" name="Google Shape;155;p7"/>
          <p:cNvSpPr/>
          <p:nvPr/>
        </p:nvSpPr>
        <p:spPr>
          <a:xfrm>
            <a:off x="8073606" y="6385130"/>
            <a:ext cx="1569660"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s-CL" sz="1800" b="1" dirty="0" err="1">
                <a:solidFill>
                  <a:srgbClr val="1E4E79"/>
                </a:solidFill>
                <a:latin typeface="Arial"/>
                <a:ea typeface="Arial"/>
                <a:cs typeface="Arial"/>
                <a:sym typeface="Arial"/>
              </a:rPr>
              <a:t>C</a:t>
            </a:r>
            <a:r>
              <a:rPr lang="es-CL" sz="1800" b="1" i="0" u="none" strike="noStrike" dirty="0" err="1">
                <a:solidFill>
                  <a:srgbClr val="1E4E79"/>
                </a:solidFill>
                <a:latin typeface="Arial"/>
                <a:ea typeface="Arial"/>
                <a:cs typeface="Arial"/>
                <a:sym typeface="Arial"/>
              </a:rPr>
              <a:t>onclusion</a:t>
            </a:r>
            <a:endParaRPr sz="1800" dirty="0">
              <a:solidFill>
                <a:schemeClr val="dk1"/>
              </a:solidFill>
              <a:latin typeface="Calibri"/>
              <a:ea typeface="Calibri"/>
              <a:cs typeface="Calibri"/>
              <a:sym typeface="Calibri"/>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3"/>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2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5">
                                            <p:txEl>
                                              <p:pRg st="0" end="0"/>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6"/>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7"/>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28"/>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31"/>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2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32"/>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33"/>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34"/>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135"/>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136"/>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137"/>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138"/>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139"/>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140"/>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141"/>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142"/>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143"/>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14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45"/>
                                        </p:tgtEl>
                                        <p:attrNameLst>
                                          <p:attrName>style.visibility</p:attrName>
                                        </p:attrNameLst>
                                      </p:cBhvr>
                                      <p:to>
                                        <p:strVal val="visible"/>
                                      </p:to>
                                    </p:set>
                                  </p:childTnLst>
                                </p:cTn>
                              </p:par>
                              <p:par>
                                <p:cTn id="59" presetID="1" presetClass="entr" presetSubtype="0" fill="hold" nodeType="withEffect">
                                  <p:stCondLst>
                                    <p:cond delay="0"/>
                                  </p:stCondLst>
                                  <p:childTnLst>
                                    <p:set>
                                      <p:cBhvr>
                                        <p:cTn id="60" dur="1" fill="hold">
                                          <p:stCondLst>
                                            <p:cond delay="0"/>
                                          </p:stCondLst>
                                        </p:cTn>
                                        <p:tgtEl>
                                          <p:spTgt spid="14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47"/>
                                        </p:tgtEl>
                                        <p:attrNameLst>
                                          <p:attrName>style.visibility</p:attrName>
                                        </p:attrNameLst>
                                      </p:cBhvr>
                                      <p:to>
                                        <p:strVal val="visible"/>
                                      </p:to>
                                    </p:set>
                                  </p:childTnLst>
                                </p:cTn>
                              </p:par>
                              <p:par>
                                <p:cTn id="63" presetID="1" presetClass="entr" presetSubtype="0" fill="hold" nodeType="withEffect">
                                  <p:stCondLst>
                                    <p:cond delay="0"/>
                                  </p:stCondLst>
                                  <p:childTnLst>
                                    <p:set>
                                      <p:cBhvr>
                                        <p:cTn id="64" dur="1" fill="hold">
                                          <p:stCondLst>
                                            <p:cond delay="0"/>
                                          </p:stCondLst>
                                        </p:cTn>
                                        <p:tgtEl>
                                          <p:spTgt spid="148"/>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149"/>
                                        </p:tgtEl>
                                        <p:attrNameLst>
                                          <p:attrName>style.visibility</p:attrName>
                                        </p:attrNameLst>
                                      </p:cBhvr>
                                      <p:to>
                                        <p:strVal val="visible"/>
                                      </p:to>
                                    </p:set>
                                  </p:childTnLst>
                                </p:cTn>
                              </p:par>
                              <p:par>
                                <p:cTn id="67" presetID="1" presetClass="entr" presetSubtype="0" fill="hold" nodeType="withEffect">
                                  <p:stCondLst>
                                    <p:cond delay="0"/>
                                  </p:stCondLst>
                                  <p:childTnLst>
                                    <p:set>
                                      <p:cBhvr>
                                        <p:cTn id="68" dur="1" fill="hold">
                                          <p:stCondLst>
                                            <p:cond delay="0"/>
                                          </p:stCondLst>
                                        </p:cTn>
                                        <p:tgtEl>
                                          <p:spTgt spid="150"/>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151"/>
                                        </p:tgtEl>
                                        <p:attrNameLst>
                                          <p:attrName>style.visibility</p:attrName>
                                        </p:attrNameLst>
                                      </p:cBhvr>
                                      <p:to>
                                        <p:strVal val="visible"/>
                                      </p:to>
                                    </p:set>
                                  </p:childTnLst>
                                </p:cTn>
                              </p:par>
                              <p:par>
                                <p:cTn id="73" presetID="1" presetClass="entr" presetSubtype="0" fill="hold" nodeType="withEffect">
                                  <p:stCondLst>
                                    <p:cond delay="0"/>
                                  </p:stCondLst>
                                  <p:childTnLst>
                                    <p:set>
                                      <p:cBhvr>
                                        <p:cTn id="74" dur="1" fill="hold">
                                          <p:stCondLst>
                                            <p:cond delay="0"/>
                                          </p:stCondLst>
                                        </p:cTn>
                                        <p:tgtEl>
                                          <p:spTgt spid="152"/>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153"/>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54"/>
                                        </p:tgtEl>
                                        <p:attrNameLst>
                                          <p:attrName>style.visibility</p:attrName>
                                        </p:attrNameLst>
                                      </p:cBhvr>
                                      <p:to>
                                        <p:strVal val="visible"/>
                                      </p:to>
                                    </p:set>
                                  </p:childTnLst>
                                </p:cTn>
                              </p:par>
                              <p:par>
                                <p:cTn id="79" presetID="1" presetClass="entr" presetSubtype="0" fill="hold" nodeType="withEffect">
                                  <p:stCondLst>
                                    <p:cond delay="0"/>
                                  </p:stCondLst>
                                  <p:childTnLst>
                                    <p:set>
                                      <p:cBhvr>
                                        <p:cTn id="80" dur="1" fill="hold">
                                          <p:stCondLst>
                                            <p:cond delay="0"/>
                                          </p:stCondLst>
                                        </p:cTn>
                                        <p:tgtEl>
                                          <p:spTgt spid="1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e 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788</TotalTime>
  <Words>2086</Words>
  <Application>Microsoft Office PowerPoint</Application>
  <PresentationFormat>Panorámica</PresentationFormat>
  <Paragraphs>108</Paragraphs>
  <Slides>18</Slides>
  <Notes>17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18</vt:i4>
      </vt:variant>
    </vt:vector>
  </HeadingPairs>
  <TitlesOfParts>
    <vt:vector size="24" baseType="lpstr">
      <vt:lpstr>Arial</vt:lpstr>
      <vt:lpstr>Calibri</vt:lpstr>
      <vt:lpstr>Abadi Extra Light</vt:lpstr>
      <vt:lpstr>Arial</vt:lpstr>
      <vt:lpstr>Libre Franklin Thin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Carla Olivos Vergara</dc:creator>
  <cp:lastModifiedBy>CLAUDIO SOTO (clausoto)</cp:lastModifiedBy>
  <cp:revision>10</cp:revision>
  <dcterms:created xsi:type="dcterms:W3CDTF">2020-05-12T20:51:13Z</dcterms:created>
  <dcterms:modified xsi:type="dcterms:W3CDTF">2024-05-30T15:30:04Z</dcterms:modified>
</cp:coreProperties>
</file>