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4" r:id="rId3"/>
    <p:sldId id="265" r:id="rId4"/>
    <p:sldId id="267" r:id="rId5"/>
    <p:sldId id="271" r:id="rId6"/>
    <p:sldId id="261" r:id="rId7"/>
    <p:sldId id="266" r:id="rId8"/>
    <p:sldId id="263" r:id="rId9"/>
    <p:sldId id="260" r:id="rId10"/>
    <p:sldId id="262" r:id="rId11"/>
  </p:sldIdLst>
  <p:sldSz cx="12192000" cy="6858000"/>
  <p:notesSz cx="6858000" cy="9144000"/>
  <p:embeddedFontLst>
    <p:embeddedFont>
      <p:font typeface="Aharoni" panose="02010803020104030203" pitchFamily="2" charset="-79"/>
      <p:bold r:id="rId13"/>
    </p:embeddedFont>
    <p:embeddedFont>
      <p:font typeface="Amasis MT Pro Black" panose="02040A04050005020304" pitchFamily="18" charset="0"/>
      <p:bold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Libre Franklin Black" pitchFamily="2" charset="0"/>
      <p:bold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iviN0jO2AeUxnHq+jlT/nZHz4z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0385C44-8E4E-41F6-9EE7-D63149D82C9F}">
  <a:tblStyle styleId="{40385C44-8E4E-41F6-9EE7-D63149D82C9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4A69DCE-1DCA-4C1E-8556-AFE9775CE8FC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C164C0-6F0C-BF80-801F-3D0F7CE3C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3BD794-722B-8F66-BC17-BE127F364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051D68-B6A5-BA74-27F5-8489216A8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04E0F-062A-4B11-BC3C-969BF5A86C8E}" type="datetimeFigureOut">
              <a:rPr lang="es-CL" smtClean="0"/>
              <a:t>18-07-2023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7C79DC-32E5-E4A6-12CC-0830D193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474DA6-BED4-004E-8D1E-F907AD144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0802-5281-4FED-917D-7D5DFC08CD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50703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Resultado de imagen para logo facultad de medicina universidad de chi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83024" y="588264"/>
            <a:ext cx="3425952" cy="3425952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571449" y="4260492"/>
            <a:ext cx="1104909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5400" b="0" i="0" u="none" strike="noStrike" cap="none" dirty="0">
                <a:solidFill>
                  <a:srgbClr val="1F3864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Inglés Pre Intermedio (CEFL b1)</a:t>
            </a:r>
            <a:endParaRPr dirty="0"/>
          </a:p>
        </p:txBody>
      </p:sp>
      <p:sp>
        <p:nvSpPr>
          <p:cNvPr id="86" name="Google Shape;86;p1"/>
          <p:cNvSpPr/>
          <p:nvPr/>
        </p:nvSpPr>
        <p:spPr>
          <a:xfrm>
            <a:off x="3570766" y="5430098"/>
            <a:ext cx="505046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Regular </a:t>
            </a:r>
            <a:r>
              <a:rPr lang="es-CL" sz="3200" b="1" i="0" u="none" strike="noStrike" cap="none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Verb</a:t>
            </a:r>
            <a:r>
              <a:rPr lang="es-CL" sz="32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3200" b="1" i="0" u="none" strike="noStrike" cap="none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Pronunciations</a:t>
            </a:r>
            <a:endParaRPr sz="3200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6957" y="2241780"/>
            <a:ext cx="8822538" cy="2374439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7"/>
          <p:cNvSpPr txBox="1"/>
          <p:nvPr/>
        </p:nvSpPr>
        <p:spPr>
          <a:xfrm>
            <a:off x="1991545" y="3491716"/>
            <a:ext cx="89652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Cooked</a:t>
            </a:r>
            <a:endParaRPr/>
          </a:p>
        </p:txBody>
      </p:sp>
      <p:sp>
        <p:nvSpPr>
          <p:cNvPr id="149" name="Google Shape;149;p7"/>
          <p:cNvSpPr txBox="1"/>
          <p:nvPr/>
        </p:nvSpPr>
        <p:spPr>
          <a:xfrm>
            <a:off x="4655840" y="3491716"/>
            <a:ext cx="107356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Exercised</a:t>
            </a:r>
            <a:endParaRPr/>
          </a:p>
        </p:txBody>
      </p:sp>
      <p:sp>
        <p:nvSpPr>
          <p:cNvPr id="150" name="Google Shape;150;p7"/>
          <p:cNvSpPr txBox="1"/>
          <p:nvPr/>
        </p:nvSpPr>
        <p:spPr>
          <a:xfrm>
            <a:off x="4655841" y="3707740"/>
            <a:ext cx="9823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Listened</a:t>
            </a:r>
            <a:endParaRPr/>
          </a:p>
        </p:txBody>
      </p:sp>
      <p:sp>
        <p:nvSpPr>
          <p:cNvPr id="151" name="Google Shape;151;p7"/>
          <p:cNvSpPr txBox="1"/>
          <p:nvPr/>
        </p:nvSpPr>
        <p:spPr>
          <a:xfrm>
            <a:off x="7705904" y="3491716"/>
            <a:ext cx="93006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Needed</a:t>
            </a:r>
            <a:endParaRPr/>
          </a:p>
        </p:txBody>
      </p:sp>
      <p:sp>
        <p:nvSpPr>
          <p:cNvPr id="152" name="Google Shape;152;p7"/>
          <p:cNvSpPr txBox="1"/>
          <p:nvPr/>
        </p:nvSpPr>
        <p:spPr>
          <a:xfrm>
            <a:off x="1973414" y="3717032"/>
            <a:ext cx="102624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Shopped</a:t>
            </a:r>
            <a:endParaRPr/>
          </a:p>
        </p:txBody>
      </p:sp>
      <p:sp>
        <p:nvSpPr>
          <p:cNvPr id="153" name="Google Shape;153;p7"/>
          <p:cNvSpPr txBox="1"/>
          <p:nvPr/>
        </p:nvSpPr>
        <p:spPr>
          <a:xfrm>
            <a:off x="7705902" y="3717032"/>
            <a:ext cx="107356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Waited</a:t>
            </a:r>
            <a:endParaRPr dirty="0"/>
          </a:p>
        </p:txBody>
      </p:sp>
      <p:sp>
        <p:nvSpPr>
          <p:cNvPr id="154" name="Google Shape;154;p7"/>
          <p:cNvSpPr/>
          <p:nvPr/>
        </p:nvSpPr>
        <p:spPr>
          <a:xfrm>
            <a:off x="-205916" y="901834"/>
            <a:ext cx="1150523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b="0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/>
          </a:p>
        </p:txBody>
      </p:sp>
      <p:pic>
        <p:nvPicPr>
          <p:cNvPr id="155" name="Google Shape;15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44499" y="1486609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54EE511-B936-47D2-BC2E-8F85C4A35837}"/>
              </a:ext>
            </a:extLst>
          </p:cNvPr>
          <p:cNvSpPr txBox="1"/>
          <p:nvPr/>
        </p:nvSpPr>
        <p:spPr>
          <a:xfrm>
            <a:off x="946298" y="329609"/>
            <a:ext cx="6216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err="1">
                <a:latin typeface="Amasis MT Pro Black" panose="02040A04050005020304" pitchFamily="18" charset="0"/>
              </a:rPr>
              <a:t>There</a:t>
            </a:r>
            <a:r>
              <a:rPr lang="es-MX" sz="2400" dirty="0">
                <a:latin typeface="Amasis MT Pro Black" panose="02040A04050005020304" pitchFamily="18" charset="0"/>
              </a:rPr>
              <a:t> are 2 </a:t>
            </a:r>
            <a:r>
              <a:rPr lang="es-MX" sz="2400" dirty="0" err="1">
                <a:latin typeface="Amasis MT Pro Black" panose="02040A04050005020304" pitchFamily="18" charset="0"/>
              </a:rPr>
              <a:t>big</a:t>
            </a:r>
            <a:r>
              <a:rPr lang="es-MX" sz="2400" dirty="0">
                <a:latin typeface="Amasis MT Pro Black" panose="02040A04050005020304" pitchFamily="18" charset="0"/>
              </a:rPr>
              <a:t> </a:t>
            </a:r>
            <a:r>
              <a:rPr lang="es-MX" sz="2400" dirty="0" err="1">
                <a:latin typeface="Amasis MT Pro Black" panose="02040A04050005020304" pitchFamily="18" charset="0"/>
              </a:rPr>
              <a:t>verb</a:t>
            </a:r>
            <a:r>
              <a:rPr lang="es-MX" sz="2400" dirty="0">
                <a:latin typeface="Amasis MT Pro Black" panose="02040A04050005020304" pitchFamily="18" charset="0"/>
              </a:rPr>
              <a:t> </a:t>
            </a:r>
            <a:r>
              <a:rPr lang="es-MX" sz="2400" dirty="0" err="1">
                <a:latin typeface="Amasis MT Pro Black" panose="02040A04050005020304" pitchFamily="18" charset="0"/>
              </a:rPr>
              <a:t>groups</a:t>
            </a:r>
            <a:r>
              <a:rPr lang="es-MX" sz="2400" dirty="0">
                <a:latin typeface="Amasis MT Pro Black" panose="02040A04050005020304" pitchFamily="18" charset="0"/>
              </a:rPr>
              <a:t> in English:</a:t>
            </a:r>
            <a:endParaRPr lang="es-CL" sz="2400" dirty="0">
              <a:latin typeface="Amasis MT Pro Black" panose="02040A0405000502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46769AC-04E2-4D78-8F11-72D348CEB172}"/>
              </a:ext>
            </a:extLst>
          </p:cNvPr>
          <p:cNvSpPr txBox="1"/>
          <p:nvPr/>
        </p:nvSpPr>
        <p:spPr>
          <a:xfrm>
            <a:off x="1913861" y="1109330"/>
            <a:ext cx="171393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sz="2400" dirty="0">
                <a:latin typeface="Amasis MT Pro Black" panose="02040A04050005020304" pitchFamily="18" charset="0"/>
              </a:rPr>
              <a:t>REGULAR</a:t>
            </a:r>
            <a:endParaRPr lang="es-CL" sz="2400" dirty="0">
              <a:latin typeface="Amasis MT Pro Black" panose="02040A040500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5E32608-A5CA-4576-9EF7-EC4560FD8636}"/>
              </a:ext>
            </a:extLst>
          </p:cNvPr>
          <p:cNvSpPr txBox="1"/>
          <p:nvPr/>
        </p:nvSpPr>
        <p:spPr>
          <a:xfrm>
            <a:off x="7534120" y="1109329"/>
            <a:ext cx="206017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sz="2400" dirty="0">
                <a:solidFill>
                  <a:schemeClr val="bg1"/>
                </a:solidFill>
                <a:latin typeface="Amasis MT Pro Black" panose="02040A04050005020304" pitchFamily="18" charset="0"/>
              </a:rPr>
              <a:t>IRREGULAR</a:t>
            </a:r>
            <a:endParaRPr lang="es-CL" sz="24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89473D5-2A6F-4872-BD65-62EB6A1BDB40}"/>
              </a:ext>
            </a:extLst>
          </p:cNvPr>
          <p:cNvSpPr txBox="1"/>
          <p:nvPr/>
        </p:nvSpPr>
        <p:spPr>
          <a:xfrm>
            <a:off x="6198516" y="1658679"/>
            <a:ext cx="5837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err="1"/>
              <a:t>Their</a:t>
            </a:r>
            <a:r>
              <a:rPr lang="es-MX" sz="2000" b="1" dirty="0"/>
              <a:t> </a:t>
            </a:r>
            <a:r>
              <a:rPr lang="es-MX" sz="2000" b="1" dirty="0" err="1"/>
              <a:t>conjugation</a:t>
            </a:r>
            <a:r>
              <a:rPr lang="es-MX" sz="2000" b="1" dirty="0"/>
              <a:t> </a:t>
            </a:r>
            <a:r>
              <a:rPr lang="es-MX" sz="2000" b="1" dirty="0" err="1"/>
              <a:t>into</a:t>
            </a:r>
            <a:r>
              <a:rPr lang="es-MX" sz="2000" b="1" dirty="0"/>
              <a:t> </a:t>
            </a:r>
            <a:r>
              <a:rPr lang="es-MX" sz="2000" b="1" dirty="0" err="1"/>
              <a:t>past</a:t>
            </a:r>
            <a:r>
              <a:rPr lang="es-MX" sz="2000" b="1" dirty="0"/>
              <a:t> </a:t>
            </a:r>
            <a:r>
              <a:rPr lang="es-MX" sz="2000" b="1" dirty="0" err="1"/>
              <a:t>or</a:t>
            </a:r>
            <a:r>
              <a:rPr lang="es-MX" sz="2000" b="1" dirty="0"/>
              <a:t> </a:t>
            </a:r>
            <a:r>
              <a:rPr lang="es-MX" sz="2000" b="1" dirty="0" err="1"/>
              <a:t>past</a:t>
            </a:r>
            <a:r>
              <a:rPr lang="es-MX" sz="2000" b="1" dirty="0"/>
              <a:t> </a:t>
            </a:r>
            <a:r>
              <a:rPr lang="es-MX" sz="2000" b="1" dirty="0" err="1"/>
              <a:t>participle</a:t>
            </a:r>
            <a:r>
              <a:rPr lang="es-MX" sz="2000" b="1" dirty="0"/>
              <a:t> </a:t>
            </a:r>
            <a:r>
              <a:rPr lang="es-MX" sz="2000" b="1" dirty="0" err="1"/>
              <a:t>is</a:t>
            </a:r>
            <a:r>
              <a:rPr lang="es-MX" sz="2000" b="1" dirty="0"/>
              <a:t> </a:t>
            </a:r>
            <a:r>
              <a:rPr lang="es-MX" sz="2000" b="1" dirty="0" err="1"/>
              <a:t>less</a:t>
            </a:r>
            <a:r>
              <a:rPr lang="es-MX" sz="2000" b="1" dirty="0"/>
              <a:t> </a:t>
            </a:r>
            <a:r>
              <a:rPr lang="es-MX" sz="2000" b="1" dirty="0" err="1"/>
              <a:t>predictable</a:t>
            </a:r>
            <a:r>
              <a:rPr lang="es-MX" sz="2000" b="1" dirty="0"/>
              <a:t>. </a:t>
            </a:r>
            <a:r>
              <a:rPr lang="es-MX" sz="2000" b="1" dirty="0" err="1"/>
              <a:t>For</a:t>
            </a:r>
            <a:r>
              <a:rPr lang="es-MX" sz="2000" b="1" dirty="0"/>
              <a:t> </a:t>
            </a:r>
            <a:r>
              <a:rPr lang="en-US" sz="2000" b="1" dirty="0"/>
              <a:t>example</a:t>
            </a:r>
            <a:r>
              <a:rPr lang="es-MX" sz="2000" b="1" dirty="0"/>
              <a:t>:</a:t>
            </a:r>
            <a:endParaRPr lang="es-CL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D4F0DA2-6D70-46D8-8CA2-AB39FEAA433B}"/>
              </a:ext>
            </a:extLst>
          </p:cNvPr>
          <p:cNvSpPr txBox="1"/>
          <p:nvPr/>
        </p:nvSpPr>
        <p:spPr>
          <a:xfrm>
            <a:off x="6695363" y="2454250"/>
            <a:ext cx="1290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FF0000"/>
                </a:solidFill>
              </a:rPr>
              <a:t>TAKE?</a:t>
            </a:r>
            <a:endParaRPr lang="es-CL" sz="2000" b="1" dirty="0">
              <a:solidFill>
                <a:srgbClr val="FF0000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43B18CA-78B7-4B6D-A3DA-DE19B49BB94F}"/>
              </a:ext>
            </a:extLst>
          </p:cNvPr>
          <p:cNvSpPr txBox="1"/>
          <p:nvPr/>
        </p:nvSpPr>
        <p:spPr>
          <a:xfrm>
            <a:off x="8761630" y="2454250"/>
            <a:ext cx="1881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FF0000"/>
                </a:solidFill>
              </a:rPr>
              <a:t>TOOK/TAKEN</a:t>
            </a:r>
            <a:endParaRPr lang="es-CL" sz="2000" b="1" dirty="0">
              <a:solidFill>
                <a:srgbClr val="FF0000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BEA252C-CDB7-478F-B2F7-299938AC0718}"/>
              </a:ext>
            </a:extLst>
          </p:cNvPr>
          <p:cNvSpPr txBox="1"/>
          <p:nvPr/>
        </p:nvSpPr>
        <p:spPr>
          <a:xfrm>
            <a:off x="6695363" y="2939791"/>
            <a:ext cx="1204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FF0000"/>
                </a:solidFill>
              </a:rPr>
              <a:t>SING?</a:t>
            </a:r>
            <a:endParaRPr lang="es-CL" sz="2000" b="1" dirty="0">
              <a:solidFill>
                <a:srgbClr val="FF0000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8604750-2F7A-4FFD-B95E-1418AB8A879B}"/>
              </a:ext>
            </a:extLst>
          </p:cNvPr>
          <p:cNvSpPr txBox="1"/>
          <p:nvPr/>
        </p:nvSpPr>
        <p:spPr>
          <a:xfrm>
            <a:off x="8772394" y="2939791"/>
            <a:ext cx="1785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FF0000"/>
                </a:solidFill>
              </a:rPr>
              <a:t>SANG/SUNG</a:t>
            </a:r>
            <a:endParaRPr lang="es-CL" sz="2000" b="1" dirty="0">
              <a:solidFill>
                <a:srgbClr val="FF0000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6B636DE-636D-4E84-96C1-8795D9B248ED}"/>
              </a:ext>
            </a:extLst>
          </p:cNvPr>
          <p:cNvSpPr txBox="1"/>
          <p:nvPr/>
        </p:nvSpPr>
        <p:spPr>
          <a:xfrm>
            <a:off x="6695362" y="3425332"/>
            <a:ext cx="2374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FF0000"/>
                </a:solidFill>
              </a:rPr>
              <a:t>UNDERSTAND?</a:t>
            </a:r>
            <a:endParaRPr lang="es-CL" sz="2000" b="1" dirty="0">
              <a:solidFill>
                <a:srgbClr val="FF0000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3813479-56CF-4878-A6AC-059538AEC217}"/>
              </a:ext>
            </a:extLst>
          </p:cNvPr>
          <p:cNvSpPr txBox="1"/>
          <p:nvPr/>
        </p:nvSpPr>
        <p:spPr>
          <a:xfrm>
            <a:off x="8761630" y="3425332"/>
            <a:ext cx="2126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FF0000"/>
                </a:solidFill>
              </a:rPr>
              <a:t>UNDERSTOOD</a:t>
            </a:r>
            <a:endParaRPr lang="es-CL" sz="2000" b="1" dirty="0">
              <a:solidFill>
                <a:srgbClr val="FF0000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B47466B-E71A-447D-80D0-93DB5BCBBB86}"/>
              </a:ext>
            </a:extLst>
          </p:cNvPr>
          <p:cNvSpPr txBox="1"/>
          <p:nvPr/>
        </p:nvSpPr>
        <p:spPr>
          <a:xfrm>
            <a:off x="6695363" y="3910873"/>
            <a:ext cx="1204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FF0000"/>
                </a:solidFill>
              </a:rPr>
              <a:t>BRING?</a:t>
            </a:r>
            <a:endParaRPr lang="es-CL" sz="2000" b="1" dirty="0">
              <a:solidFill>
                <a:srgbClr val="FF0000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ABC146B-88FE-4853-9F89-B3ACE00884AC}"/>
              </a:ext>
            </a:extLst>
          </p:cNvPr>
          <p:cNvSpPr txBox="1"/>
          <p:nvPr/>
        </p:nvSpPr>
        <p:spPr>
          <a:xfrm>
            <a:off x="8772394" y="3910873"/>
            <a:ext cx="1785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FF0000"/>
                </a:solidFill>
              </a:rPr>
              <a:t>BROUGHT</a:t>
            </a:r>
            <a:endParaRPr lang="es-CL" sz="2000" b="1" dirty="0">
              <a:solidFill>
                <a:srgbClr val="FF0000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0A03ECE-FB4B-4C2A-BBB1-A6B34D9B3CEA}"/>
              </a:ext>
            </a:extLst>
          </p:cNvPr>
          <p:cNvSpPr txBox="1"/>
          <p:nvPr/>
        </p:nvSpPr>
        <p:spPr>
          <a:xfrm>
            <a:off x="6695363" y="4398668"/>
            <a:ext cx="1290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FF0000"/>
                </a:solidFill>
              </a:rPr>
              <a:t>READ?</a:t>
            </a:r>
            <a:endParaRPr lang="es-CL" sz="2000" b="1" dirty="0">
              <a:solidFill>
                <a:srgbClr val="FF0000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2465451-2F4F-4542-95BE-954A6389510A}"/>
              </a:ext>
            </a:extLst>
          </p:cNvPr>
          <p:cNvSpPr txBox="1"/>
          <p:nvPr/>
        </p:nvSpPr>
        <p:spPr>
          <a:xfrm>
            <a:off x="8761630" y="4398668"/>
            <a:ext cx="1881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FF0000"/>
                </a:solidFill>
              </a:rPr>
              <a:t>READ</a:t>
            </a:r>
            <a:endParaRPr lang="es-CL" sz="2000" b="1" dirty="0">
              <a:solidFill>
                <a:srgbClr val="FF0000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09B69E9-F372-4DB7-B5FB-46BAE5F32B7F}"/>
              </a:ext>
            </a:extLst>
          </p:cNvPr>
          <p:cNvSpPr txBox="1"/>
          <p:nvPr/>
        </p:nvSpPr>
        <p:spPr>
          <a:xfrm>
            <a:off x="6695362" y="4884209"/>
            <a:ext cx="1427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FF0000"/>
                </a:solidFill>
              </a:rPr>
              <a:t>LEARN?</a:t>
            </a:r>
            <a:endParaRPr lang="es-CL" sz="2000" b="1" dirty="0">
              <a:solidFill>
                <a:srgbClr val="FF0000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97B3017-DA53-4CB1-8159-DE5E507A4B3D}"/>
              </a:ext>
            </a:extLst>
          </p:cNvPr>
          <p:cNvSpPr txBox="1"/>
          <p:nvPr/>
        </p:nvSpPr>
        <p:spPr>
          <a:xfrm>
            <a:off x="8772394" y="4884209"/>
            <a:ext cx="314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FF0000"/>
                </a:solidFill>
              </a:rPr>
              <a:t>LEARNED OR LEARNT</a:t>
            </a:r>
            <a:endParaRPr lang="es-CL" sz="2000" b="1" dirty="0">
              <a:solidFill>
                <a:srgbClr val="FF0000"/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561E7517-00D1-4F75-9BAC-E7C0F5F8E7D8}"/>
              </a:ext>
            </a:extLst>
          </p:cNvPr>
          <p:cNvSpPr txBox="1"/>
          <p:nvPr/>
        </p:nvSpPr>
        <p:spPr>
          <a:xfrm>
            <a:off x="6695362" y="5372004"/>
            <a:ext cx="1290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FF0000"/>
                </a:solidFill>
              </a:rPr>
              <a:t>PUT?</a:t>
            </a:r>
            <a:endParaRPr lang="es-CL" sz="2000" b="1" dirty="0">
              <a:solidFill>
                <a:srgbClr val="FF0000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BFB29E1-E25A-46EE-889B-F28ADB16D352}"/>
              </a:ext>
            </a:extLst>
          </p:cNvPr>
          <p:cNvSpPr txBox="1"/>
          <p:nvPr/>
        </p:nvSpPr>
        <p:spPr>
          <a:xfrm>
            <a:off x="8761629" y="5372004"/>
            <a:ext cx="1881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FF0000"/>
                </a:solidFill>
              </a:rPr>
              <a:t>PUT</a:t>
            </a:r>
            <a:endParaRPr lang="es-CL" sz="2000" b="1" dirty="0">
              <a:solidFill>
                <a:srgbClr val="FF0000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69CDCFD-80A3-8879-3F37-B9E24455AED7}"/>
              </a:ext>
            </a:extLst>
          </p:cNvPr>
          <p:cNvSpPr txBox="1"/>
          <p:nvPr/>
        </p:nvSpPr>
        <p:spPr>
          <a:xfrm>
            <a:off x="155944" y="1767988"/>
            <a:ext cx="604257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err="1"/>
              <a:t>Their</a:t>
            </a:r>
            <a:r>
              <a:rPr lang="es-MX" sz="2000" b="1" dirty="0"/>
              <a:t> </a:t>
            </a:r>
            <a:r>
              <a:rPr lang="es-MX" sz="2000" b="1" dirty="0" err="1"/>
              <a:t>conjugation</a:t>
            </a:r>
            <a:r>
              <a:rPr lang="es-MX" sz="2000" b="1" dirty="0"/>
              <a:t> </a:t>
            </a:r>
            <a:r>
              <a:rPr lang="es-MX" sz="2000" b="1" dirty="0" err="1"/>
              <a:t>is</a:t>
            </a:r>
            <a:r>
              <a:rPr lang="es-MX" sz="2000" b="1" dirty="0"/>
              <a:t> </a:t>
            </a:r>
            <a:r>
              <a:rPr lang="es-MX" sz="2000" b="1" dirty="0" err="1"/>
              <a:t>very</a:t>
            </a:r>
            <a:r>
              <a:rPr lang="es-MX" sz="2000" b="1" dirty="0"/>
              <a:t> </a:t>
            </a:r>
            <a:r>
              <a:rPr lang="es-MX" sz="2000" b="1" dirty="0" err="1"/>
              <a:t>predictable</a:t>
            </a:r>
            <a:r>
              <a:rPr lang="es-MX" sz="2000" b="1" dirty="0"/>
              <a:t>. </a:t>
            </a:r>
          </a:p>
          <a:p>
            <a:r>
              <a:rPr lang="es-MX" sz="2000" b="1" dirty="0"/>
              <a:t>Just </a:t>
            </a:r>
            <a:r>
              <a:rPr lang="es-MX" sz="2000" b="1" dirty="0" err="1"/>
              <a:t>add</a:t>
            </a:r>
            <a:r>
              <a:rPr lang="es-MX" sz="2000" b="1" dirty="0"/>
              <a:t> &lt;</a:t>
            </a:r>
            <a:r>
              <a:rPr lang="es-MX" sz="2000" b="1" dirty="0" err="1"/>
              <a:t>ed</a:t>
            </a:r>
            <a:r>
              <a:rPr lang="es-MX" sz="2000" b="1" dirty="0"/>
              <a:t>&gt; </a:t>
            </a:r>
            <a:r>
              <a:rPr lang="es-MX" sz="2000" b="1" dirty="0" err="1"/>
              <a:t>when</a:t>
            </a:r>
            <a:r>
              <a:rPr lang="es-MX" sz="2000" b="1" dirty="0"/>
              <a:t> </a:t>
            </a:r>
            <a:r>
              <a:rPr lang="es-MX" sz="2000" b="1" dirty="0" err="1"/>
              <a:t>spelling</a:t>
            </a:r>
            <a:r>
              <a:rPr lang="es-MX" sz="2000" b="1" dirty="0"/>
              <a:t>. </a:t>
            </a:r>
            <a:r>
              <a:rPr lang="es-MX" sz="2000" b="1" dirty="0" err="1"/>
              <a:t>Some</a:t>
            </a:r>
            <a:r>
              <a:rPr lang="es-MX" sz="2000" b="1" dirty="0"/>
              <a:t> </a:t>
            </a:r>
            <a:r>
              <a:rPr lang="es-MX" sz="2000" b="1" dirty="0" err="1"/>
              <a:t>may</a:t>
            </a:r>
            <a:r>
              <a:rPr lang="es-MX" sz="2000" b="1" dirty="0"/>
              <a:t> </a:t>
            </a:r>
            <a:r>
              <a:rPr lang="es-MX" sz="2000" b="1" dirty="0" err="1"/>
              <a:t>already</a:t>
            </a:r>
            <a:r>
              <a:rPr lang="es-MX" sz="2000" b="1" dirty="0"/>
              <a:t> </a:t>
            </a:r>
            <a:r>
              <a:rPr lang="es-MX" sz="2000" b="1" dirty="0" err="1"/>
              <a:t>have</a:t>
            </a:r>
            <a:r>
              <a:rPr lang="es-MX" sz="2000" b="1" dirty="0"/>
              <a:t> </a:t>
            </a:r>
            <a:r>
              <a:rPr lang="es-MX" sz="2000" b="1" dirty="0" err="1"/>
              <a:t>an</a:t>
            </a:r>
            <a:r>
              <a:rPr lang="es-MX" sz="2000" b="1" dirty="0"/>
              <a:t> &lt;e&gt;</a:t>
            </a:r>
          </a:p>
          <a:p>
            <a:r>
              <a:rPr lang="es-MX" sz="2000" b="1" dirty="0" err="1"/>
              <a:t>For</a:t>
            </a:r>
            <a:r>
              <a:rPr lang="es-MX" sz="2000" b="1" dirty="0"/>
              <a:t> </a:t>
            </a:r>
            <a:r>
              <a:rPr lang="en-US" sz="2000" b="1" dirty="0"/>
              <a:t>example</a:t>
            </a:r>
            <a:r>
              <a:rPr lang="es-MX" sz="2000" b="1" dirty="0"/>
              <a:t>:</a:t>
            </a:r>
          </a:p>
          <a:p>
            <a:r>
              <a:rPr lang="es-MX" sz="2000" b="1" dirty="0">
                <a:solidFill>
                  <a:srgbClr val="00B050"/>
                </a:solidFill>
              </a:rPr>
              <a:t>WALK</a:t>
            </a:r>
          </a:p>
          <a:p>
            <a:r>
              <a:rPr lang="es-MX" sz="2000" b="1" dirty="0">
                <a:solidFill>
                  <a:srgbClr val="00B050"/>
                </a:solidFill>
              </a:rPr>
              <a:t>DISCUSS</a:t>
            </a:r>
          </a:p>
          <a:p>
            <a:r>
              <a:rPr lang="es-MX" sz="2000" b="1" dirty="0">
                <a:solidFill>
                  <a:srgbClr val="00B050"/>
                </a:solidFill>
              </a:rPr>
              <a:t>FILL</a:t>
            </a:r>
          </a:p>
          <a:p>
            <a:r>
              <a:rPr lang="es-MX" sz="2000" b="1" dirty="0">
                <a:solidFill>
                  <a:srgbClr val="00B050"/>
                </a:solidFill>
              </a:rPr>
              <a:t>AGREE</a:t>
            </a:r>
          </a:p>
          <a:p>
            <a:r>
              <a:rPr lang="es-MX" sz="2000" b="1" dirty="0">
                <a:solidFill>
                  <a:srgbClr val="00B050"/>
                </a:solidFill>
              </a:rPr>
              <a:t>ACCEPT</a:t>
            </a:r>
          </a:p>
          <a:p>
            <a:r>
              <a:rPr lang="es-MX" sz="2000" b="1" dirty="0">
                <a:solidFill>
                  <a:srgbClr val="00B050"/>
                </a:solidFill>
              </a:rPr>
              <a:t>CHAT</a:t>
            </a:r>
            <a:endParaRPr lang="es-CL" sz="2000" b="1" dirty="0">
              <a:solidFill>
                <a:srgbClr val="00B050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FD08327-924B-BB2F-1B87-C5E7C6511700}"/>
              </a:ext>
            </a:extLst>
          </p:cNvPr>
          <p:cNvSpPr txBox="1"/>
          <p:nvPr/>
        </p:nvSpPr>
        <p:spPr>
          <a:xfrm>
            <a:off x="155943" y="4999276"/>
            <a:ext cx="6042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/>
              <a:t>*</a:t>
            </a:r>
            <a:r>
              <a:rPr lang="es-MX" sz="1600" b="1" dirty="0" err="1"/>
              <a:t>Some</a:t>
            </a:r>
            <a:r>
              <a:rPr lang="es-MX" sz="1600" b="1" dirty="0"/>
              <a:t> </a:t>
            </a:r>
            <a:r>
              <a:rPr lang="es-MX" sz="1600" b="1" dirty="0" err="1"/>
              <a:t>need</a:t>
            </a:r>
            <a:r>
              <a:rPr lang="es-MX" sz="1600" b="1" dirty="0"/>
              <a:t> </a:t>
            </a:r>
            <a:r>
              <a:rPr lang="es-MX" sz="1600" b="1" dirty="0" err="1"/>
              <a:t>to</a:t>
            </a:r>
            <a:r>
              <a:rPr lang="es-MX" sz="1600" b="1" dirty="0"/>
              <a:t> </a:t>
            </a:r>
            <a:r>
              <a:rPr lang="es-MX" sz="1600" b="1" dirty="0" err="1"/>
              <a:t>change</a:t>
            </a:r>
            <a:r>
              <a:rPr lang="es-MX" sz="1600" b="1" dirty="0"/>
              <a:t> a &lt;y&gt; </a:t>
            </a:r>
            <a:r>
              <a:rPr lang="es-MX" sz="1600" b="1" dirty="0" err="1"/>
              <a:t>for</a:t>
            </a:r>
            <a:r>
              <a:rPr lang="es-MX" sz="1600" b="1" dirty="0"/>
              <a:t> </a:t>
            </a:r>
            <a:r>
              <a:rPr lang="es-MX" sz="1600" b="1" dirty="0" err="1"/>
              <a:t>an</a:t>
            </a:r>
            <a:r>
              <a:rPr lang="es-MX" sz="1600" b="1" dirty="0"/>
              <a:t> &lt;i&gt; </a:t>
            </a:r>
            <a:r>
              <a:rPr lang="es-MX" sz="1600" b="1" dirty="0" err="1"/>
              <a:t>when</a:t>
            </a:r>
            <a:r>
              <a:rPr lang="es-MX" sz="1600" b="1" dirty="0"/>
              <a:t> </a:t>
            </a:r>
            <a:r>
              <a:rPr lang="es-MX" sz="1600" b="1" dirty="0" err="1"/>
              <a:t>the</a:t>
            </a:r>
            <a:r>
              <a:rPr lang="es-MX" sz="1600" b="1" dirty="0"/>
              <a:t> &lt;y&gt; </a:t>
            </a:r>
            <a:r>
              <a:rPr lang="es-MX" sz="1600" b="1" dirty="0" err="1"/>
              <a:t>is</a:t>
            </a:r>
            <a:r>
              <a:rPr lang="es-MX" sz="1600" b="1" dirty="0"/>
              <a:t> preceded </a:t>
            </a:r>
            <a:r>
              <a:rPr lang="es-MX" sz="1600" b="1" dirty="0" err="1"/>
              <a:t>by</a:t>
            </a:r>
            <a:r>
              <a:rPr lang="es-MX" sz="1600" b="1" dirty="0"/>
              <a:t> </a:t>
            </a:r>
            <a:r>
              <a:rPr lang="es-MX" sz="1600" b="1" dirty="0" err="1"/>
              <a:t>consonant</a:t>
            </a:r>
            <a:r>
              <a:rPr lang="es-MX" sz="1600" b="1" dirty="0"/>
              <a:t>.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70B4BC7-B7FF-E6F8-6A6B-753C1F089860}"/>
              </a:ext>
            </a:extLst>
          </p:cNvPr>
          <p:cNvSpPr txBox="1"/>
          <p:nvPr/>
        </p:nvSpPr>
        <p:spPr>
          <a:xfrm>
            <a:off x="196348" y="5572059"/>
            <a:ext cx="514895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b="1" dirty="0">
                <a:solidFill>
                  <a:srgbClr val="00B050"/>
                </a:solidFill>
              </a:rPr>
              <a:t>STUDY</a:t>
            </a:r>
          </a:p>
          <a:p>
            <a:r>
              <a:rPr lang="es-MX" b="1" dirty="0">
                <a:solidFill>
                  <a:srgbClr val="00B050"/>
                </a:solidFill>
              </a:rPr>
              <a:t>CRY</a:t>
            </a:r>
          </a:p>
          <a:p>
            <a:r>
              <a:rPr lang="es-MX" sz="1400" b="1" dirty="0" err="1">
                <a:solidFill>
                  <a:srgbClr val="00B050"/>
                </a:solidFill>
              </a:rPr>
              <a:t>v.s.</a:t>
            </a:r>
            <a:endParaRPr lang="es-MX" sz="1400" b="1" dirty="0">
              <a:solidFill>
                <a:srgbClr val="00B050"/>
              </a:solidFill>
            </a:endParaRPr>
          </a:p>
          <a:p>
            <a:r>
              <a:rPr lang="es-CL" b="1" dirty="0">
                <a:solidFill>
                  <a:srgbClr val="00B050"/>
                </a:solidFill>
              </a:rPr>
              <a:t>STAY</a:t>
            </a:r>
          </a:p>
          <a:p>
            <a:r>
              <a:rPr lang="es-CL" sz="1400" b="1" dirty="0">
                <a:solidFill>
                  <a:srgbClr val="00B050"/>
                </a:solidFill>
              </a:rPr>
              <a:t>ENJOY</a:t>
            </a:r>
          </a:p>
        </p:txBody>
      </p:sp>
    </p:spTree>
    <p:extLst>
      <p:ext uri="{BB962C8B-B14F-4D97-AF65-F5344CB8AC3E}">
        <p14:creationId xmlns:p14="http://schemas.microsoft.com/office/powerpoint/2010/main" val="213538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8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CEB451F-323B-45F7-863C-5D89404613C4}"/>
              </a:ext>
            </a:extLst>
          </p:cNvPr>
          <p:cNvSpPr txBox="1"/>
          <p:nvPr/>
        </p:nvSpPr>
        <p:spPr>
          <a:xfrm>
            <a:off x="946299" y="329609"/>
            <a:ext cx="10687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masis MT Pro Black" panose="02040A04050005020304" pitchFamily="18" charset="0"/>
              </a:rPr>
              <a:t>What’s the catch with regular verbs? They may be easy to spell but pronouncing them is a bit tricky.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E8A9E7A-D3FC-4032-A1F4-F6A36EC7FD5C}"/>
              </a:ext>
            </a:extLst>
          </p:cNvPr>
          <p:cNvSpPr txBox="1"/>
          <p:nvPr/>
        </p:nvSpPr>
        <p:spPr>
          <a:xfrm>
            <a:off x="946299" y="1528612"/>
            <a:ext cx="10687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masis MT Pro Black" panose="02040A04050005020304" pitchFamily="18" charset="0"/>
              </a:rPr>
              <a:t>The final &lt;ed&gt; syllable we add to the spelling can be pronounced in 3 different ways:</a:t>
            </a:r>
          </a:p>
        </p:txBody>
      </p:sp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6073E1EE-AC51-44A6-9A2D-25B93BF24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7897" y="2727615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366C485D-2EB6-C408-06B9-635292B3FB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770884"/>
              </p:ext>
            </p:extLst>
          </p:nvPr>
        </p:nvGraphicFramePr>
        <p:xfrm>
          <a:off x="5563507" y="76654"/>
          <a:ext cx="6464300" cy="650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6464160" imgH="6508800" progId="PBrush">
                  <p:embed/>
                </p:oleObj>
              </mc:Choice>
              <mc:Fallback>
                <p:oleObj name="Bitmap Image" r:id="rId2" imgW="6464160" imgH="650880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563507" y="76654"/>
                        <a:ext cx="6464300" cy="650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1AC7C8D9-39D2-3339-86C2-4932190D882F}"/>
              </a:ext>
            </a:extLst>
          </p:cNvPr>
          <p:cNvSpPr txBox="1"/>
          <p:nvPr/>
        </p:nvSpPr>
        <p:spPr>
          <a:xfrm>
            <a:off x="468086" y="1175657"/>
            <a:ext cx="4963885" cy="3244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Identify</a:t>
            </a:r>
            <a:r>
              <a:rPr lang="es-MX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MX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all</a:t>
            </a:r>
            <a:r>
              <a:rPr lang="es-MX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MX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the</a:t>
            </a:r>
            <a:r>
              <a:rPr lang="es-MX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MX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verbs</a:t>
            </a:r>
            <a:r>
              <a:rPr lang="es-MX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MX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that</a:t>
            </a:r>
            <a:r>
              <a:rPr lang="es-MX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s-MX" sz="2800" dirty="0">
                <a:latin typeface="Aharoni" panose="02010803020104030203" pitchFamily="2" charset="-79"/>
                <a:cs typeface="Aharoni" panose="02010803020104030203" pitchFamily="2" charset="-79"/>
              </a:rPr>
              <a:t>in </a:t>
            </a:r>
            <a:r>
              <a:rPr lang="es-MX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the</a:t>
            </a:r>
            <a:r>
              <a:rPr lang="es-MX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MX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form</a:t>
            </a:r>
            <a:r>
              <a:rPr lang="es-MX" sz="2800" dirty="0">
                <a:latin typeface="Aharoni" panose="02010803020104030203" pitchFamily="2" charset="-79"/>
                <a:cs typeface="Aharoni" panose="02010803020104030203" pitchFamily="2" charset="-79"/>
              </a:rPr>
              <a:t> 2 and 3 </a:t>
            </a:r>
            <a:r>
              <a:rPr lang="es-MX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end</a:t>
            </a:r>
            <a:r>
              <a:rPr lang="es-MX" sz="2800" dirty="0">
                <a:latin typeface="Aharoni" panose="02010803020104030203" pitchFamily="2" charset="-79"/>
                <a:cs typeface="Aharoni" panose="02010803020104030203" pitchFamily="2" charset="-79"/>
              </a:rPr>
              <a:t> in </a:t>
            </a:r>
          </a:p>
          <a:p>
            <a:pPr>
              <a:lnSpc>
                <a:spcPct val="150000"/>
              </a:lnSpc>
            </a:pPr>
            <a:r>
              <a:rPr lang="es-MX" sz="2800" i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&lt;</a:t>
            </a:r>
            <a:r>
              <a:rPr lang="es-MX" sz="2800" i="1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ted</a:t>
            </a:r>
            <a:r>
              <a:rPr lang="es-MX" sz="2800" i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&gt;</a:t>
            </a:r>
            <a:r>
              <a:rPr lang="es-MX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MX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or</a:t>
            </a:r>
            <a:r>
              <a:rPr lang="es-MX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MX" sz="2800" i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&lt;</a:t>
            </a:r>
            <a:r>
              <a:rPr lang="es-MX" sz="2800" i="1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ded</a:t>
            </a:r>
            <a:r>
              <a:rPr lang="es-MX" sz="2800" i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&gt;</a:t>
            </a:r>
          </a:p>
          <a:p>
            <a:pPr>
              <a:lnSpc>
                <a:spcPct val="150000"/>
              </a:lnSpc>
            </a:pPr>
            <a:r>
              <a:rPr lang="es-MX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For</a:t>
            </a:r>
            <a:r>
              <a:rPr lang="es-MX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MX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example</a:t>
            </a:r>
            <a:r>
              <a:rPr lang="es-MX" sz="2800" dirty="0"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s-MX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Accept</a:t>
            </a:r>
            <a:r>
              <a:rPr lang="es-MX" sz="2800" dirty="0">
                <a:latin typeface="Aharoni" panose="02010803020104030203" pitchFamily="2" charset="-79"/>
                <a:cs typeface="Aharoni" panose="02010803020104030203" pitchFamily="2" charset="-79"/>
              </a:rPr>
              <a:t> – </a:t>
            </a:r>
            <a:r>
              <a:rPr lang="es-MX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Accep</a:t>
            </a:r>
            <a:r>
              <a:rPr lang="es-MX" sz="2800" i="1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ted</a:t>
            </a:r>
            <a:r>
              <a:rPr lang="es-MX" sz="2800" dirty="0">
                <a:latin typeface="Aharoni" panose="02010803020104030203" pitchFamily="2" charset="-79"/>
                <a:cs typeface="Aharoni" panose="02010803020104030203" pitchFamily="2" charset="-79"/>
              </a:rPr>
              <a:t>- </a:t>
            </a:r>
            <a:r>
              <a:rPr lang="es-MX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Accep</a:t>
            </a:r>
            <a:r>
              <a:rPr lang="es-MX" sz="2800" i="1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ted</a:t>
            </a:r>
            <a:endParaRPr lang="es-CL" sz="2800" i="1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4B5AAAD-5538-013E-1298-BDBDCBC90906}"/>
              </a:ext>
            </a:extLst>
          </p:cNvPr>
          <p:cNvSpPr/>
          <p:nvPr/>
        </p:nvSpPr>
        <p:spPr>
          <a:xfrm>
            <a:off x="5563507" y="424543"/>
            <a:ext cx="3134179" cy="22860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6F272A2-88B4-36F5-2104-A12638AB2173}"/>
              </a:ext>
            </a:extLst>
          </p:cNvPr>
          <p:cNvSpPr/>
          <p:nvPr/>
        </p:nvSpPr>
        <p:spPr>
          <a:xfrm>
            <a:off x="5563507" y="653145"/>
            <a:ext cx="3134179" cy="22860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8A3437F-1555-0CED-6D3B-BBF7A893EF31}"/>
              </a:ext>
            </a:extLst>
          </p:cNvPr>
          <p:cNvSpPr/>
          <p:nvPr/>
        </p:nvSpPr>
        <p:spPr>
          <a:xfrm>
            <a:off x="5585276" y="2329546"/>
            <a:ext cx="3134179" cy="22860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6BBBC50-1308-E6EC-064C-E66ACFE5D3CF}"/>
              </a:ext>
            </a:extLst>
          </p:cNvPr>
          <p:cNvSpPr/>
          <p:nvPr/>
        </p:nvSpPr>
        <p:spPr>
          <a:xfrm>
            <a:off x="5585276" y="4038607"/>
            <a:ext cx="3134179" cy="40298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ECA9DC2-C061-F5AD-883C-453E1F527CAE}"/>
              </a:ext>
            </a:extLst>
          </p:cNvPr>
          <p:cNvSpPr/>
          <p:nvPr/>
        </p:nvSpPr>
        <p:spPr>
          <a:xfrm>
            <a:off x="5574389" y="4659095"/>
            <a:ext cx="3134179" cy="22860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6B10ABD-D68D-F114-01A1-039DE42830AD}"/>
              </a:ext>
            </a:extLst>
          </p:cNvPr>
          <p:cNvSpPr/>
          <p:nvPr/>
        </p:nvSpPr>
        <p:spPr>
          <a:xfrm>
            <a:off x="5585272" y="5497295"/>
            <a:ext cx="3134179" cy="22860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83D5114-C405-3531-C03B-B7FD90C36447}"/>
              </a:ext>
            </a:extLst>
          </p:cNvPr>
          <p:cNvSpPr/>
          <p:nvPr/>
        </p:nvSpPr>
        <p:spPr>
          <a:xfrm>
            <a:off x="5574385" y="6117783"/>
            <a:ext cx="3134179" cy="22860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84A3219-EAE8-0989-4892-72B3545040AC}"/>
              </a:ext>
            </a:extLst>
          </p:cNvPr>
          <p:cNvSpPr/>
          <p:nvPr/>
        </p:nvSpPr>
        <p:spPr>
          <a:xfrm>
            <a:off x="8795657" y="424543"/>
            <a:ext cx="3134179" cy="457202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43F4548-50CB-D69B-FDDE-BB4277BBE4DC}"/>
              </a:ext>
            </a:extLst>
          </p:cNvPr>
          <p:cNvSpPr/>
          <p:nvPr/>
        </p:nvSpPr>
        <p:spPr>
          <a:xfrm>
            <a:off x="8796561" y="2764983"/>
            <a:ext cx="3134179" cy="457201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0046A62-362C-3BCC-4447-C416668099AF}"/>
              </a:ext>
            </a:extLst>
          </p:cNvPr>
          <p:cNvSpPr/>
          <p:nvPr/>
        </p:nvSpPr>
        <p:spPr>
          <a:xfrm>
            <a:off x="8807443" y="4245437"/>
            <a:ext cx="3134179" cy="22860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F02C32B8-1340-C9B2-CA50-FCD4CB4A26D1}"/>
              </a:ext>
            </a:extLst>
          </p:cNvPr>
          <p:cNvSpPr/>
          <p:nvPr/>
        </p:nvSpPr>
        <p:spPr>
          <a:xfrm>
            <a:off x="8796557" y="4659095"/>
            <a:ext cx="3134179" cy="22860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5641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con-latin-america - Wellmune">
            <a:extLst>
              <a:ext uri="{FF2B5EF4-FFF2-40B4-BE49-F238E27FC236}">
                <a16:creationId xmlns:a16="http://schemas.microsoft.com/office/drawing/2014/main" id="{E8514E52-B062-D3EB-102B-6A40A538D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93" b="96516" l="10000" r="90000">
                        <a14:foregroundMark x1="52364" y1="93648" x2="54909" y2="96721"/>
                        <a14:foregroundMark x1="24000" y1="5738" x2="20364" y2="3893"/>
                        <a14:foregroundMark x1="48727" y1="13115" x2="48727" y2="13115"/>
                        <a14:foregroundMark x1="54909" y1="15779" x2="54909" y2="157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233" y="3499688"/>
            <a:ext cx="3595151" cy="318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lags of the English speaking countries vector de Stock | Adobe Stock">
            <a:extLst>
              <a:ext uri="{FF2B5EF4-FFF2-40B4-BE49-F238E27FC236}">
                <a16:creationId xmlns:a16="http://schemas.microsoft.com/office/drawing/2014/main" id="{D4D39303-16B4-AB6C-4B93-79177DC7D1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3" t="19922" r="8176" b="17554"/>
          <a:stretch/>
        </p:blipFill>
        <p:spPr bwMode="auto">
          <a:xfrm>
            <a:off x="8764237" y="1084520"/>
            <a:ext cx="3208023" cy="165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Epiglottal plosive - Wikiwand">
            <a:extLst>
              <a:ext uri="{FF2B5EF4-FFF2-40B4-BE49-F238E27FC236}">
                <a16:creationId xmlns:a16="http://schemas.microsoft.com/office/drawing/2014/main" id="{7BF346B9-BDEE-C72C-3CAD-F7D7189C1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019" y="168433"/>
            <a:ext cx="6077415" cy="642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A9E16401-5FA3-1DF8-EE2B-DF64BD68587E}"/>
              </a:ext>
            </a:extLst>
          </p:cNvPr>
          <p:cNvSpPr/>
          <p:nvPr/>
        </p:nvSpPr>
        <p:spPr>
          <a:xfrm>
            <a:off x="3628180" y="2466752"/>
            <a:ext cx="1102245" cy="1224321"/>
          </a:xfrm>
          <a:custGeom>
            <a:avLst/>
            <a:gdLst>
              <a:gd name="connsiteX0" fmla="*/ 0 w 1102245"/>
              <a:gd name="connsiteY0" fmla="*/ 612161 h 1224321"/>
              <a:gd name="connsiteX1" fmla="*/ 551123 w 1102245"/>
              <a:gd name="connsiteY1" fmla="*/ 0 h 1224321"/>
              <a:gd name="connsiteX2" fmla="*/ 1102246 w 1102245"/>
              <a:gd name="connsiteY2" fmla="*/ 612161 h 1224321"/>
              <a:gd name="connsiteX3" fmla="*/ 551123 w 1102245"/>
              <a:gd name="connsiteY3" fmla="*/ 1224322 h 1224321"/>
              <a:gd name="connsiteX4" fmla="*/ 0 w 1102245"/>
              <a:gd name="connsiteY4" fmla="*/ 612161 h 1224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2245" h="1224321" extrusionOk="0">
                <a:moveTo>
                  <a:pt x="0" y="612161"/>
                </a:moveTo>
                <a:cubicBezTo>
                  <a:pt x="-39851" y="227212"/>
                  <a:pt x="295398" y="-17664"/>
                  <a:pt x="551123" y="0"/>
                </a:cubicBezTo>
                <a:cubicBezTo>
                  <a:pt x="777184" y="44002"/>
                  <a:pt x="1154086" y="258605"/>
                  <a:pt x="1102246" y="612161"/>
                </a:cubicBezTo>
                <a:cubicBezTo>
                  <a:pt x="1074730" y="895388"/>
                  <a:pt x="838859" y="1276103"/>
                  <a:pt x="551123" y="1224322"/>
                </a:cubicBezTo>
                <a:cubicBezTo>
                  <a:pt x="283588" y="1173498"/>
                  <a:pt x="62691" y="945089"/>
                  <a:pt x="0" y="612161"/>
                </a:cubicBezTo>
                <a:close/>
              </a:path>
            </a:pathLst>
          </a:custGeom>
          <a:noFill/>
          <a:ln w="571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D9E2458E-CF9B-D999-1CC8-2055DFCECE56}"/>
              </a:ext>
            </a:extLst>
          </p:cNvPr>
          <p:cNvSpPr/>
          <p:nvPr/>
        </p:nvSpPr>
        <p:spPr>
          <a:xfrm>
            <a:off x="4299095" y="1704751"/>
            <a:ext cx="1102244" cy="1173028"/>
          </a:xfrm>
          <a:custGeom>
            <a:avLst/>
            <a:gdLst>
              <a:gd name="connsiteX0" fmla="*/ 0 w 1102244"/>
              <a:gd name="connsiteY0" fmla="*/ 586514 h 1173028"/>
              <a:gd name="connsiteX1" fmla="*/ 551122 w 1102244"/>
              <a:gd name="connsiteY1" fmla="*/ 0 h 1173028"/>
              <a:gd name="connsiteX2" fmla="*/ 1102244 w 1102244"/>
              <a:gd name="connsiteY2" fmla="*/ 586514 h 1173028"/>
              <a:gd name="connsiteX3" fmla="*/ 551122 w 1102244"/>
              <a:gd name="connsiteY3" fmla="*/ 1173028 h 1173028"/>
              <a:gd name="connsiteX4" fmla="*/ 0 w 1102244"/>
              <a:gd name="connsiteY4" fmla="*/ 586514 h 117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2244" h="1173028" extrusionOk="0">
                <a:moveTo>
                  <a:pt x="0" y="586514"/>
                </a:moveTo>
                <a:cubicBezTo>
                  <a:pt x="-45421" y="209179"/>
                  <a:pt x="298952" y="-18955"/>
                  <a:pt x="551122" y="0"/>
                </a:cubicBezTo>
                <a:cubicBezTo>
                  <a:pt x="818916" y="20553"/>
                  <a:pt x="1140347" y="251221"/>
                  <a:pt x="1102244" y="586514"/>
                </a:cubicBezTo>
                <a:cubicBezTo>
                  <a:pt x="1070637" y="847421"/>
                  <a:pt x="837751" y="1228251"/>
                  <a:pt x="551122" y="1173028"/>
                </a:cubicBezTo>
                <a:cubicBezTo>
                  <a:pt x="270548" y="1140193"/>
                  <a:pt x="30582" y="907920"/>
                  <a:pt x="0" y="586514"/>
                </a:cubicBezTo>
                <a:close/>
              </a:path>
            </a:pathLst>
          </a:custGeom>
          <a:noFill/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37440AA-82D9-EA26-386E-D6B627A795CA}"/>
              </a:ext>
            </a:extLst>
          </p:cNvPr>
          <p:cNvSpPr/>
          <p:nvPr/>
        </p:nvSpPr>
        <p:spPr>
          <a:xfrm>
            <a:off x="1164048" y="2499504"/>
            <a:ext cx="15279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/d-t/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53C4B2F-A1B6-1FD1-3C04-87EC68AC46C4}"/>
              </a:ext>
            </a:extLst>
          </p:cNvPr>
          <p:cNvSpPr/>
          <p:nvPr/>
        </p:nvSpPr>
        <p:spPr>
          <a:xfrm>
            <a:off x="9716167" y="2992145"/>
            <a:ext cx="15279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/d-t/</a:t>
            </a:r>
          </a:p>
        </p:txBody>
      </p:sp>
    </p:spTree>
    <p:extLst>
      <p:ext uri="{BB962C8B-B14F-4D97-AF65-F5344CB8AC3E}">
        <p14:creationId xmlns:p14="http://schemas.microsoft.com/office/powerpoint/2010/main" val="327988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8603" y="927950"/>
            <a:ext cx="3477211" cy="3128433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6"/>
          <p:cNvSpPr/>
          <p:nvPr/>
        </p:nvSpPr>
        <p:spPr>
          <a:xfrm>
            <a:off x="4642025" y="1437910"/>
            <a:ext cx="60960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AutoNum type="arabicParenR"/>
            </a:pPr>
            <a:r>
              <a:rPr lang="es-CL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Place your hand on your throat, </a:t>
            </a:r>
            <a:endParaRPr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AutoNum type="arabicParenR"/>
            </a:pPr>
            <a:r>
              <a:rPr lang="es-CL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Pronounce the verb you are analysing in infinitive (not in past).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18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6"/>
          <p:cNvSpPr/>
          <p:nvPr/>
        </p:nvSpPr>
        <p:spPr>
          <a:xfrm>
            <a:off x="4987397" y="2355342"/>
            <a:ext cx="5750628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Pay attention to the LAST sound you produce. In this case /sh/. If you can’t feel your vocal cords vibrating, it belongs to group A) /t/, but if you actually feel them vibrate, it belongs to group B), as in dare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In the example, the past tense should go like this: /crasht/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6"/>
          <p:cNvSpPr/>
          <p:nvPr/>
        </p:nvSpPr>
        <p:spPr>
          <a:xfrm>
            <a:off x="996478" y="4718196"/>
            <a:ext cx="10337829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For</a:t>
            </a:r>
            <a:r>
              <a:rPr lang="es-CL" sz="18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80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group</a:t>
            </a:r>
            <a:r>
              <a:rPr lang="es-CL" sz="18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C), </a:t>
            </a:r>
            <a:r>
              <a:rPr lang="es-CL" sz="180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it</a:t>
            </a:r>
            <a:r>
              <a:rPr lang="es-CL" sz="18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80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may</a:t>
            </a:r>
            <a:r>
              <a:rPr lang="es-CL" sz="18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be </a:t>
            </a:r>
            <a:r>
              <a:rPr lang="es-CL" sz="180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easier</a:t>
            </a:r>
            <a:r>
              <a:rPr lang="es-CL" sz="18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80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es-CL" sz="18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80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lang="es-CL" sz="18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80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es-CL" sz="18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look at </a:t>
            </a:r>
            <a:r>
              <a:rPr lang="es-CL" sz="180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es-CL" sz="18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80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spelling</a:t>
            </a:r>
            <a:r>
              <a:rPr lang="es-CL" sz="18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s-CL" sz="180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When</a:t>
            </a:r>
            <a:r>
              <a:rPr lang="es-CL" sz="1800" dirty="0" err="1">
                <a:solidFill>
                  <a:srgbClr val="002060"/>
                </a:solidFill>
              </a:rPr>
              <a:t>ever</a:t>
            </a:r>
            <a:r>
              <a:rPr lang="es-CL" sz="1800" dirty="0">
                <a:solidFill>
                  <a:srgbClr val="002060"/>
                </a:solidFill>
              </a:rPr>
              <a:t> </a:t>
            </a:r>
            <a:r>
              <a:rPr lang="es-CL" sz="1800" dirty="0" err="1">
                <a:solidFill>
                  <a:srgbClr val="002060"/>
                </a:solidFill>
              </a:rPr>
              <a:t>you</a:t>
            </a:r>
            <a:r>
              <a:rPr lang="es-CL" sz="1800" dirty="0">
                <a:solidFill>
                  <a:srgbClr val="002060"/>
                </a:solidFill>
              </a:rPr>
              <a:t> </a:t>
            </a:r>
            <a:r>
              <a:rPr lang="es-CL" sz="1800" dirty="0" err="1">
                <a:solidFill>
                  <a:srgbClr val="002060"/>
                </a:solidFill>
              </a:rPr>
              <a:t>end</a:t>
            </a:r>
            <a:r>
              <a:rPr lang="es-CL" sz="1800" dirty="0">
                <a:solidFill>
                  <a:srgbClr val="002060"/>
                </a:solidFill>
              </a:rPr>
              <a:t> up </a:t>
            </a:r>
            <a:r>
              <a:rPr lang="es-CL" sz="1800" dirty="0" err="1">
                <a:solidFill>
                  <a:srgbClr val="002060"/>
                </a:solidFill>
              </a:rPr>
              <a:t>with</a:t>
            </a:r>
            <a:r>
              <a:rPr lang="es-CL" sz="1800" dirty="0">
                <a:solidFill>
                  <a:srgbClr val="002060"/>
                </a:solidFill>
              </a:rPr>
              <a:t> a &lt;</a:t>
            </a:r>
            <a:r>
              <a:rPr lang="es-CL" sz="1800" dirty="0" err="1">
                <a:solidFill>
                  <a:srgbClr val="002060"/>
                </a:solidFill>
              </a:rPr>
              <a:t>ded</a:t>
            </a:r>
            <a:r>
              <a:rPr lang="es-CL" sz="1800" dirty="0">
                <a:solidFill>
                  <a:srgbClr val="002060"/>
                </a:solidFill>
              </a:rPr>
              <a:t>&gt; </a:t>
            </a:r>
            <a:r>
              <a:rPr lang="es-CL" sz="1800" dirty="0" err="1">
                <a:solidFill>
                  <a:srgbClr val="002060"/>
                </a:solidFill>
              </a:rPr>
              <a:t>or</a:t>
            </a:r>
            <a:r>
              <a:rPr lang="es-CL" sz="1800" dirty="0">
                <a:solidFill>
                  <a:srgbClr val="002060"/>
                </a:solidFill>
              </a:rPr>
              <a:t> &lt;</a:t>
            </a:r>
            <a:r>
              <a:rPr lang="es-CL" sz="1800" dirty="0" err="1">
                <a:solidFill>
                  <a:srgbClr val="002060"/>
                </a:solidFill>
              </a:rPr>
              <a:t>ted</a:t>
            </a:r>
            <a:r>
              <a:rPr lang="es-CL" sz="1800" dirty="0">
                <a:solidFill>
                  <a:srgbClr val="002060"/>
                </a:solidFill>
              </a:rPr>
              <a:t>&gt; </a:t>
            </a:r>
            <a:r>
              <a:rPr lang="es-CL" sz="1800" dirty="0" err="1">
                <a:solidFill>
                  <a:srgbClr val="002060"/>
                </a:solidFill>
              </a:rPr>
              <a:t>cluster</a:t>
            </a:r>
            <a:r>
              <a:rPr lang="es-CL" sz="1800" dirty="0">
                <a:solidFill>
                  <a:srgbClr val="002060"/>
                </a:solidFill>
              </a:rPr>
              <a:t>, </a:t>
            </a:r>
            <a:r>
              <a:rPr lang="es-CL" sz="1800" dirty="0" err="1">
                <a:solidFill>
                  <a:srgbClr val="002060"/>
                </a:solidFill>
              </a:rPr>
              <a:t>you</a:t>
            </a:r>
            <a:r>
              <a:rPr lang="es-CL" sz="1800" dirty="0">
                <a:solidFill>
                  <a:srgbClr val="002060"/>
                </a:solidFill>
              </a:rPr>
              <a:t> </a:t>
            </a:r>
            <a:r>
              <a:rPr lang="es-CL" sz="1800" dirty="0" err="1">
                <a:solidFill>
                  <a:srgbClr val="002060"/>
                </a:solidFill>
              </a:rPr>
              <a:t>know</a:t>
            </a:r>
            <a:r>
              <a:rPr lang="es-CL" sz="1800" dirty="0">
                <a:solidFill>
                  <a:srgbClr val="002060"/>
                </a:solidFill>
              </a:rPr>
              <a:t> </a:t>
            </a:r>
            <a:r>
              <a:rPr lang="es-CL" sz="1800" dirty="0" err="1">
                <a:solidFill>
                  <a:srgbClr val="002060"/>
                </a:solidFill>
              </a:rPr>
              <a:t>that</a:t>
            </a:r>
            <a:r>
              <a:rPr lang="es-CL" sz="1800" dirty="0">
                <a:solidFill>
                  <a:srgbClr val="002060"/>
                </a:solidFill>
              </a:rPr>
              <a:t> </a:t>
            </a:r>
            <a:r>
              <a:rPr lang="es-CL" sz="1800" dirty="0" err="1">
                <a:solidFill>
                  <a:srgbClr val="002060"/>
                </a:solidFill>
              </a:rPr>
              <a:t>you</a:t>
            </a:r>
            <a:r>
              <a:rPr lang="es-CL" sz="1800" dirty="0">
                <a:solidFill>
                  <a:srgbClr val="002060"/>
                </a:solidFill>
              </a:rPr>
              <a:t> </a:t>
            </a:r>
            <a:r>
              <a:rPr lang="es-CL" sz="1800" dirty="0" err="1">
                <a:solidFill>
                  <a:srgbClr val="002060"/>
                </a:solidFill>
              </a:rPr>
              <a:t>must</a:t>
            </a:r>
            <a:r>
              <a:rPr lang="es-CL" sz="1800" dirty="0">
                <a:solidFill>
                  <a:srgbClr val="002060"/>
                </a:solidFill>
              </a:rPr>
              <a:t> </a:t>
            </a:r>
            <a:r>
              <a:rPr lang="es-CL" sz="1800" dirty="0" err="1">
                <a:solidFill>
                  <a:srgbClr val="002060"/>
                </a:solidFill>
              </a:rPr>
              <a:t>add</a:t>
            </a:r>
            <a:r>
              <a:rPr lang="es-CL" sz="1800" dirty="0">
                <a:solidFill>
                  <a:srgbClr val="002060"/>
                </a:solidFill>
              </a:rPr>
              <a:t> </a:t>
            </a:r>
            <a:r>
              <a:rPr lang="es-CL" sz="1800" dirty="0" err="1">
                <a:solidFill>
                  <a:srgbClr val="002060"/>
                </a:solidFill>
              </a:rPr>
              <a:t>an</a:t>
            </a:r>
            <a:r>
              <a:rPr lang="es-CL" sz="1800" dirty="0">
                <a:solidFill>
                  <a:srgbClr val="002060"/>
                </a:solidFill>
              </a:rPr>
              <a:t> </a:t>
            </a:r>
            <a:r>
              <a:rPr lang="es-CL" sz="1800" dirty="0" err="1">
                <a:solidFill>
                  <a:srgbClr val="002060"/>
                </a:solidFill>
              </a:rPr>
              <a:t>entire</a:t>
            </a:r>
            <a:r>
              <a:rPr lang="es-CL" sz="1800" dirty="0">
                <a:solidFill>
                  <a:srgbClr val="002060"/>
                </a:solidFill>
              </a:rPr>
              <a:t> new </a:t>
            </a:r>
            <a:r>
              <a:rPr lang="es-CL" sz="1800" dirty="0" err="1">
                <a:solidFill>
                  <a:srgbClr val="002060"/>
                </a:solidFill>
              </a:rPr>
              <a:t>syllable</a:t>
            </a:r>
            <a:r>
              <a:rPr lang="es-CL" sz="1800" dirty="0">
                <a:solidFill>
                  <a:srgbClr val="002060"/>
                </a:solidFill>
              </a:rPr>
              <a:t> in </a:t>
            </a:r>
            <a:r>
              <a:rPr lang="es-CL" sz="1800" dirty="0" err="1">
                <a:solidFill>
                  <a:srgbClr val="002060"/>
                </a:solidFill>
              </a:rPr>
              <a:t>the</a:t>
            </a:r>
            <a:r>
              <a:rPr lang="es-CL" sz="1800" dirty="0">
                <a:solidFill>
                  <a:srgbClr val="002060"/>
                </a:solidFill>
              </a:rPr>
              <a:t> </a:t>
            </a:r>
            <a:r>
              <a:rPr lang="es-CL" sz="1800" dirty="0" err="1">
                <a:solidFill>
                  <a:srgbClr val="002060"/>
                </a:solidFill>
              </a:rPr>
              <a:t>pronunciation</a:t>
            </a:r>
            <a:r>
              <a:rPr lang="es-CL" sz="1800" dirty="0">
                <a:solidFill>
                  <a:srgbClr val="002060"/>
                </a:solidFill>
              </a:rPr>
              <a:t>: </a:t>
            </a:r>
            <a:r>
              <a:rPr lang="es-CL" sz="1800" b="1" dirty="0">
                <a:solidFill>
                  <a:srgbClr val="002060"/>
                </a:solidFill>
              </a:rPr>
              <a:t>/</a:t>
            </a:r>
            <a:r>
              <a:rPr lang="az-Cyrl-AZ" sz="1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Ӏ</a:t>
            </a:r>
            <a:r>
              <a:rPr lang="es-CL" sz="1800" b="1" dirty="0">
                <a:solidFill>
                  <a:srgbClr val="002060"/>
                </a:solidFill>
              </a:rPr>
              <a:t>d/. </a:t>
            </a:r>
            <a:r>
              <a:rPr lang="es-CL" sz="1800" b="1" dirty="0" err="1">
                <a:solidFill>
                  <a:srgbClr val="002060"/>
                </a:solidFill>
              </a:rPr>
              <a:t>E.g</a:t>
            </a:r>
            <a:r>
              <a:rPr lang="es-CL" sz="1800" b="1" dirty="0">
                <a:solidFill>
                  <a:srgbClr val="002060"/>
                </a:solidFill>
              </a:rPr>
              <a:t>.: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Test </a:t>
            </a:r>
            <a:r>
              <a:rPr lang="es-CL" sz="1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Arial"/>
              </a:rPr>
              <a:t>→ </a:t>
            </a:r>
            <a:r>
              <a:rPr lang="es-CL" sz="18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Arial"/>
              </a:rPr>
              <a:t>spelled</a:t>
            </a:r>
            <a:r>
              <a:rPr lang="es-CL" sz="1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&lt;</a:t>
            </a:r>
            <a:r>
              <a:rPr lang="es-CL" sz="18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</a:t>
            </a:r>
            <a:r>
              <a:rPr lang="es-CL" sz="1800" b="1" u="sng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ted</a:t>
            </a:r>
            <a:r>
              <a:rPr lang="es-CL" sz="1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&gt;, so </a:t>
            </a:r>
            <a:r>
              <a:rPr lang="es-CL" sz="18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it’s</a:t>
            </a:r>
            <a:r>
              <a:rPr lang="es-CL" sz="1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18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pronounced</a:t>
            </a:r>
            <a:r>
              <a:rPr lang="es-CL" sz="18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/test</a:t>
            </a:r>
            <a:r>
              <a:rPr lang="az-Cyrl-AZ" sz="1800" b="1" u="sng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Ӏ</a:t>
            </a:r>
            <a:r>
              <a:rPr lang="es-CL" sz="1800" b="1" u="sng" dirty="0">
                <a:solidFill>
                  <a:srgbClr val="002060"/>
                </a:solidFill>
              </a:rPr>
              <a:t>d</a:t>
            </a:r>
            <a:r>
              <a:rPr lang="es-CL" sz="1800" dirty="0">
                <a:solidFill>
                  <a:srgbClr val="002060"/>
                </a:solidFill>
              </a:rPr>
              <a:t>/</a:t>
            </a:r>
            <a:endParaRPr sz="1800" b="1" u="sng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B47A84E-A5E3-46D0-85A3-A5EDACC7E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50" y="-82832"/>
            <a:ext cx="3536562" cy="13799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058C19D-351A-4225-8F81-91925200A1A1}"/>
              </a:ext>
            </a:extLst>
          </p:cNvPr>
          <p:cNvSpPr txBox="1"/>
          <p:nvPr/>
        </p:nvSpPr>
        <p:spPr>
          <a:xfrm>
            <a:off x="903767" y="1143179"/>
            <a:ext cx="10869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As shown on the previous slide, analyze the final sound of the verbs below and determine the pronunciation of the added &lt;ed&gt;.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D29029D-7435-4659-B394-9D8734AE728C}"/>
              </a:ext>
            </a:extLst>
          </p:cNvPr>
          <p:cNvSpPr txBox="1"/>
          <p:nvPr/>
        </p:nvSpPr>
        <p:spPr>
          <a:xfrm>
            <a:off x="493776" y="2372190"/>
            <a:ext cx="1137513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cur</a:t>
            </a:r>
            <a:r>
              <a:rPr lang="en-US" sz="2400" b="1" dirty="0"/>
              <a:t>ed</a:t>
            </a:r>
            <a:r>
              <a:rPr lang="en-US" sz="2400" dirty="0"/>
              <a:t> - heal</a:t>
            </a:r>
            <a:r>
              <a:rPr lang="en-US" sz="2400" b="1" dirty="0"/>
              <a:t>ed</a:t>
            </a:r>
            <a:r>
              <a:rPr lang="en-US" sz="2400" dirty="0"/>
              <a:t> - injur</a:t>
            </a:r>
            <a:r>
              <a:rPr lang="en-US" sz="2400" b="1" dirty="0"/>
              <a:t>ed</a:t>
            </a:r>
            <a:r>
              <a:rPr lang="en-US" sz="2400" dirty="0"/>
              <a:t> - opera</a:t>
            </a:r>
            <a:r>
              <a:rPr lang="en-US" sz="2400" b="1" dirty="0"/>
              <a:t>ted</a:t>
            </a:r>
            <a:r>
              <a:rPr lang="en-US" sz="2400" dirty="0"/>
              <a:t> - prescrib</a:t>
            </a:r>
            <a:r>
              <a:rPr lang="en-US" sz="2400" b="1" dirty="0"/>
              <a:t>ed</a:t>
            </a:r>
            <a:r>
              <a:rPr lang="en-US" sz="2400" dirty="0"/>
              <a:t> - treat</a:t>
            </a:r>
            <a:r>
              <a:rPr lang="en-US" sz="2400" b="1" dirty="0"/>
              <a:t>ed</a:t>
            </a:r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clear</a:t>
            </a:r>
            <a:r>
              <a:rPr lang="en-US" sz="2400" b="1" dirty="0"/>
              <a:t>ed</a:t>
            </a:r>
            <a:r>
              <a:rPr lang="en-US" sz="2400" dirty="0"/>
              <a:t> - pick</a:t>
            </a:r>
            <a:r>
              <a:rPr lang="en-US" sz="2400" b="1" dirty="0"/>
              <a:t>ed</a:t>
            </a:r>
            <a:r>
              <a:rPr lang="en-US" sz="2400" dirty="0"/>
              <a:t> - dropp</a:t>
            </a:r>
            <a:r>
              <a:rPr lang="en-US" sz="2400" b="1" dirty="0"/>
              <a:t>ed</a:t>
            </a:r>
            <a:r>
              <a:rPr lang="en-US" sz="2400" dirty="0"/>
              <a:t> - nodd</a:t>
            </a:r>
            <a:r>
              <a:rPr lang="en-US" sz="2400" b="1" dirty="0"/>
              <a:t>ed</a:t>
            </a:r>
            <a:r>
              <a:rPr lang="en-US" sz="2400" dirty="0"/>
              <a:t> - blink</a:t>
            </a:r>
            <a:r>
              <a:rPr lang="en-US" sz="2400" b="1" dirty="0"/>
              <a:t>ed</a:t>
            </a:r>
            <a:r>
              <a:rPr lang="en-US" sz="2400" dirty="0"/>
              <a:t> - sneez</a:t>
            </a:r>
            <a:r>
              <a:rPr lang="en-US" sz="2400" b="1" dirty="0"/>
              <a:t>ed</a:t>
            </a:r>
            <a:r>
              <a:rPr lang="en-US" sz="2400" dirty="0"/>
              <a:t> - recover</a:t>
            </a:r>
            <a:r>
              <a:rPr lang="en-US" sz="2400" b="1" dirty="0"/>
              <a:t>ed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swallow</a:t>
            </a:r>
            <a:r>
              <a:rPr lang="en-US" sz="2400" b="1" dirty="0"/>
              <a:t>ed</a:t>
            </a:r>
            <a:r>
              <a:rPr lang="en-US" sz="2400" dirty="0"/>
              <a:t> - fold</a:t>
            </a:r>
            <a:r>
              <a:rPr lang="en-US" sz="2400" b="1" dirty="0"/>
              <a:t>ed</a:t>
            </a:r>
            <a:r>
              <a:rPr lang="en-US" sz="2400" dirty="0"/>
              <a:t> - expand</a:t>
            </a:r>
            <a:r>
              <a:rPr lang="en-US" sz="2400" b="1" dirty="0"/>
              <a:t>ed</a:t>
            </a:r>
            <a:r>
              <a:rPr lang="en-US" sz="2400" dirty="0"/>
              <a:t> - stretch</a:t>
            </a:r>
            <a:r>
              <a:rPr lang="en-US" sz="2400" b="1" dirty="0"/>
              <a:t>ed</a:t>
            </a:r>
            <a:r>
              <a:rPr lang="en-US" sz="2400" dirty="0"/>
              <a:t> - explain</a:t>
            </a:r>
            <a:r>
              <a:rPr lang="en-US" sz="2400" b="1" dirty="0"/>
              <a:t>ed</a:t>
            </a:r>
            <a:r>
              <a:rPr lang="en-US" sz="2400" dirty="0"/>
              <a:t> - gain</a:t>
            </a:r>
            <a:r>
              <a:rPr lang="en-US" sz="2400" b="1" dirty="0"/>
              <a:t>ed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look</a:t>
            </a:r>
            <a:r>
              <a:rPr lang="en-US" sz="2400" b="1" dirty="0"/>
              <a:t>ed</a:t>
            </a:r>
            <a:r>
              <a:rPr lang="en-US" sz="2400" dirty="0"/>
              <a:t> - pull</a:t>
            </a:r>
            <a:r>
              <a:rPr lang="en-US" sz="2400" b="1" dirty="0"/>
              <a:t>ed</a:t>
            </a:r>
            <a:r>
              <a:rPr lang="en-US" sz="2400" dirty="0"/>
              <a:t> - dri</a:t>
            </a:r>
            <a:r>
              <a:rPr lang="en-US" sz="2400" b="1" dirty="0"/>
              <a:t>ed</a:t>
            </a:r>
            <a:r>
              <a:rPr lang="en-US" sz="2400" dirty="0"/>
              <a:t> - diagnos</a:t>
            </a:r>
            <a:r>
              <a:rPr lang="en-US" sz="2400" b="1" dirty="0"/>
              <a:t>ed</a:t>
            </a:r>
            <a:r>
              <a:rPr lang="en-US" sz="2400" dirty="0"/>
              <a:t> - prevent</a:t>
            </a:r>
            <a:r>
              <a:rPr lang="en-US" sz="2400" b="1" dirty="0"/>
              <a:t>ed</a:t>
            </a:r>
            <a:r>
              <a:rPr lang="en-US" sz="2400" dirty="0"/>
              <a:t> - dislocat</a:t>
            </a:r>
            <a:r>
              <a:rPr lang="en-US" sz="2400" b="1" dirty="0"/>
              <a:t>ed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examin</a:t>
            </a:r>
            <a:r>
              <a:rPr lang="en-US" sz="2400" b="1" dirty="0"/>
              <a:t>ed</a:t>
            </a:r>
            <a:r>
              <a:rPr lang="en-US" sz="2400" dirty="0"/>
              <a:t> - scann</a:t>
            </a:r>
            <a:r>
              <a:rPr lang="en-US" sz="2400" b="1" dirty="0"/>
              <a:t>ed</a:t>
            </a:r>
            <a:r>
              <a:rPr lang="en-US" sz="2400" dirty="0"/>
              <a:t> - touch</a:t>
            </a:r>
            <a:r>
              <a:rPr lang="en-US" sz="2400" b="1" dirty="0"/>
              <a:t>ed</a:t>
            </a:r>
            <a:r>
              <a:rPr lang="en-US" sz="2400" dirty="0"/>
              <a:t> - mov</a:t>
            </a:r>
            <a:r>
              <a:rPr lang="en-US" sz="2400" b="1" dirty="0"/>
              <a:t>ed</a:t>
            </a:r>
            <a:r>
              <a:rPr lang="en-US" sz="2400" dirty="0"/>
              <a:t> - x-ray</a:t>
            </a:r>
            <a:r>
              <a:rPr lang="en-US" sz="2400" b="1" dirty="0"/>
              <a:t>ed</a:t>
            </a:r>
            <a:r>
              <a:rPr lang="en-US" sz="2400" dirty="0"/>
              <a:t> - tens</a:t>
            </a:r>
            <a:r>
              <a:rPr lang="en-US" sz="2400" b="1" dirty="0"/>
              <a:t>ed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FD8500D-A3E5-426D-A0F6-ECDDF87C77C1}"/>
              </a:ext>
            </a:extLst>
          </p:cNvPr>
          <p:cNvSpPr txBox="1"/>
          <p:nvPr/>
        </p:nvSpPr>
        <p:spPr>
          <a:xfrm>
            <a:off x="2787431" y="2390135"/>
            <a:ext cx="482824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sz="2000" b="1" dirty="0"/>
              <a:t>/d/</a:t>
            </a:r>
            <a:endParaRPr lang="es-CL" sz="2000" b="1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6B6A426-0A76-4D0A-923C-8A2490AA4510}"/>
              </a:ext>
            </a:extLst>
          </p:cNvPr>
          <p:cNvSpPr txBox="1"/>
          <p:nvPr/>
        </p:nvSpPr>
        <p:spPr>
          <a:xfrm>
            <a:off x="3991391" y="2399279"/>
            <a:ext cx="482824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sz="2000" b="1" dirty="0"/>
              <a:t>/d/</a:t>
            </a:r>
            <a:endParaRPr lang="es-CL" sz="2000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AD4FA45-84C8-4432-8660-9591F39C5DBF}"/>
              </a:ext>
            </a:extLst>
          </p:cNvPr>
          <p:cNvSpPr txBox="1"/>
          <p:nvPr/>
        </p:nvSpPr>
        <p:spPr>
          <a:xfrm>
            <a:off x="5195351" y="2399279"/>
            <a:ext cx="482824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sz="2000" b="1" dirty="0"/>
              <a:t>/d/</a:t>
            </a:r>
            <a:endParaRPr lang="es-CL" sz="2000" b="1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823A6FD-5710-4EF2-9E8E-E3779FA64759}"/>
              </a:ext>
            </a:extLst>
          </p:cNvPr>
          <p:cNvSpPr txBox="1"/>
          <p:nvPr/>
        </p:nvSpPr>
        <p:spPr>
          <a:xfrm>
            <a:off x="6701619" y="2399279"/>
            <a:ext cx="633507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sz="2000" b="1" dirty="0"/>
              <a:t>/</a:t>
            </a:r>
            <a:r>
              <a:rPr lang="az-Cyrl-AZ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Ӏ</a:t>
            </a:r>
            <a:r>
              <a:rPr lang="es-MX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s-MX" sz="2000" b="1" dirty="0"/>
              <a:t>/</a:t>
            </a:r>
            <a:endParaRPr lang="es-CL" sz="2000" b="1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65E6E6E4-89B6-4EA4-8C33-B5016064316D}"/>
              </a:ext>
            </a:extLst>
          </p:cNvPr>
          <p:cNvSpPr txBox="1"/>
          <p:nvPr/>
        </p:nvSpPr>
        <p:spPr>
          <a:xfrm>
            <a:off x="8404290" y="2390135"/>
            <a:ext cx="482824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sz="2000" b="1" dirty="0"/>
              <a:t>/d/</a:t>
            </a:r>
            <a:endParaRPr lang="es-CL" sz="2000" b="1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C5B33EA0-CA7A-4741-A278-13A183DFBA61}"/>
              </a:ext>
            </a:extLst>
          </p:cNvPr>
          <p:cNvSpPr txBox="1"/>
          <p:nvPr/>
        </p:nvSpPr>
        <p:spPr>
          <a:xfrm>
            <a:off x="9668038" y="2383772"/>
            <a:ext cx="633507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sz="2000" b="1" dirty="0"/>
              <a:t>/</a:t>
            </a:r>
            <a:r>
              <a:rPr lang="az-Cyrl-AZ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Ӏ</a:t>
            </a:r>
            <a:r>
              <a:rPr lang="es-MX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s-MX" sz="2000" b="1" dirty="0"/>
              <a:t>/</a:t>
            </a:r>
            <a:endParaRPr lang="es-CL" sz="2000" b="1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B8CCD4B2-35DC-4C3B-AE73-9EA27B5D8349}"/>
              </a:ext>
            </a:extLst>
          </p:cNvPr>
          <p:cNvSpPr txBox="1"/>
          <p:nvPr/>
        </p:nvSpPr>
        <p:spPr>
          <a:xfrm>
            <a:off x="2242818" y="3136895"/>
            <a:ext cx="482824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sz="2000" b="1" dirty="0"/>
              <a:t>/d/</a:t>
            </a:r>
            <a:endParaRPr lang="es-CL" sz="2000" b="1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EE270976-6683-4C47-BA52-47476578AA55}"/>
              </a:ext>
            </a:extLst>
          </p:cNvPr>
          <p:cNvSpPr txBox="1"/>
          <p:nvPr/>
        </p:nvSpPr>
        <p:spPr>
          <a:xfrm>
            <a:off x="3394014" y="3119932"/>
            <a:ext cx="410690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sz="2000" b="1" dirty="0"/>
              <a:t>/t/</a:t>
            </a:r>
            <a:endParaRPr lang="es-CL" sz="2000" b="1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13EE53D3-7E95-40E2-9695-91D81F5EB608}"/>
              </a:ext>
            </a:extLst>
          </p:cNvPr>
          <p:cNvSpPr txBox="1"/>
          <p:nvPr/>
        </p:nvSpPr>
        <p:spPr>
          <a:xfrm>
            <a:off x="4784661" y="3136426"/>
            <a:ext cx="410690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sz="2000" b="1" dirty="0"/>
              <a:t>/t/</a:t>
            </a:r>
            <a:endParaRPr lang="es-CL" sz="2000" b="1" dirty="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AE16B7C-D7C1-4D20-8038-73E379FBCE53}"/>
              </a:ext>
            </a:extLst>
          </p:cNvPr>
          <p:cNvSpPr txBox="1"/>
          <p:nvPr/>
        </p:nvSpPr>
        <p:spPr>
          <a:xfrm>
            <a:off x="6076618" y="3119932"/>
            <a:ext cx="633507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sz="2000" b="1" dirty="0"/>
              <a:t>/</a:t>
            </a:r>
            <a:r>
              <a:rPr lang="az-Cyrl-AZ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Ӏ</a:t>
            </a:r>
            <a:r>
              <a:rPr lang="es-MX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s-MX" sz="2000" b="1" dirty="0"/>
              <a:t>/</a:t>
            </a:r>
            <a:endParaRPr lang="es-CL" sz="2000" b="1" dirty="0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EA1EF094-FE58-4244-8659-C33860486025}"/>
              </a:ext>
            </a:extLst>
          </p:cNvPr>
          <p:cNvSpPr txBox="1"/>
          <p:nvPr/>
        </p:nvSpPr>
        <p:spPr>
          <a:xfrm>
            <a:off x="7386047" y="3136426"/>
            <a:ext cx="410690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sz="2000" b="1" dirty="0"/>
              <a:t>/t/</a:t>
            </a:r>
            <a:endParaRPr lang="es-CL" sz="2000" b="1" dirty="0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468A986-6608-418E-88FA-59F4A0F3B34D}"/>
              </a:ext>
            </a:extLst>
          </p:cNvPr>
          <p:cNvSpPr txBox="1"/>
          <p:nvPr/>
        </p:nvSpPr>
        <p:spPr>
          <a:xfrm>
            <a:off x="8806694" y="3150142"/>
            <a:ext cx="482824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sz="2000" b="1" dirty="0"/>
              <a:t>/d/</a:t>
            </a:r>
            <a:endParaRPr lang="es-CL" sz="2000" b="1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24AC3914-E21A-4EE6-939B-54D24B0108A3}"/>
              </a:ext>
            </a:extLst>
          </p:cNvPr>
          <p:cNvSpPr txBox="1"/>
          <p:nvPr/>
        </p:nvSpPr>
        <p:spPr>
          <a:xfrm>
            <a:off x="10464296" y="3150142"/>
            <a:ext cx="482824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sz="2000" b="1" dirty="0"/>
              <a:t>/d/</a:t>
            </a:r>
            <a:endParaRPr lang="es-CL" sz="2000" b="1" dirty="0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5E638957-A367-44F3-AB46-86E00AB350C4}"/>
              </a:ext>
            </a:extLst>
          </p:cNvPr>
          <p:cNvSpPr txBox="1"/>
          <p:nvPr/>
        </p:nvSpPr>
        <p:spPr>
          <a:xfrm>
            <a:off x="3011774" y="3859400"/>
            <a:ext cx="482824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sz="2000" b="1" dirty="0"/>
              <a:t>/d/</a:t>
            </a:r>
            <a:endParaRPr lang="es-CL" sz="2000" b="1" dirty="0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6AB4FCE5-96DF-40C6-A82C-CFEAE27FDD24}"/>
              </a:ext>
            </a:extLst>
          </p:cNvPr>
          <p:cNvSpPr txBox="1"/>
          <p:nvPr/>
        </p:nvSpPr>
        <p:spPr>
          <a:xfrm>
            <a:off x="4105434" y="3857606"/>
            <a:ext cx="633507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sz="2000" b="1" dirty="0"/>
              <a:t>/</a:t>
            </a:r>
            <a:r>
              <a:rPr lang="az-Cyrl-AZ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Ӏ</a:t>
            </a:r>
            <a:r>
              <a:rPr lang="es-MX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s-MX" sz="2000" b="1" dirty="0"/>
              <a:t>/</a:t>
            </a:r>
            <a:endParaRPr lang="es-CL" sz="2000" b="1" dirty="0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9AC7399E-65F8-4D80-BD66-1F476644BE26}"/>
              </a:ext>
            </a:extLst>
          </p:cNvPr>
          <p:cNvSpPr txBox="1"/>
          <p:nvPr/>
        </p:nvSpPr>
        <p:spPr>
          <a:xfrm>
            <a:off x="5732432" y="3857606"/>
            <a:ext cx="633507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sz="2000" b="1" dirty="0"/>
              <a:t>/</a:t>
            </a:r>
            <a:r>
              <a:rPr lang="az-Cyrl-AZ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Ӏ</a:t>
            </a:r>
            <a:r>
              <a:rPr lang="es-MX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s-MX" sz="2000" b="1" dirty="0"/>
              <a:t>/</a:t>
            </a:r>
            <a:endParaRPr lang="es-CL" sz="2000" b="1" dirty="0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D6BD5014-8B64-42C5-AE1E-624E23999B51}"/>
              </a:ext>
            </a:extLst>
          </p:cNvPr>
          <p:cNvSpPr txBox="1"/>
          <p:nvPr/>
        </p:nvSpPr>
        <p:spPr>
          <a:xfrm>
            <a:off x="7285082" y="3857606"/>
            <a:ext cx="410690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sz="2000" b="1" dirty="0"/>
              <a:t>/t/</a:t>
            </a:r>
            <a:endParaRPr lang="es-CL" sz="2000" b="1" dirty="0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1D8DC63C-50C6-4CA7-94EB-267ABAEBB4D0}"/>
              </a:ext>
            </a:extLst>
          </p:cNvPr>
          <p:cNvSpPr txBox="1"/>
          <p:nvPr/>
        </p:nvSpPr>
        <p:spPr>
          <a:xfrm>
            <a:off x="8868826" y="3857606"/>
            <a:ext cx="482824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sz="2000" b="1" dirty="0"/>
              <a:t>/d/</a:t>
            </a:r>
            <a:endParaRPr lang="es-CL" sz="2000" b="1" dirty="0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5087D499-C9A6-4877-B4C4-2091B54E1C86}"/>
              </a:ext>
            </a:extLst>
          </p:cNvPr>
          <p:cNvSpPr txBox="1"/>
          <p:nvPr/>
        </p:nvSpPr>
        <p:spPr>
          <a:xfrm>
            <a:off x="10060133" y="3885466"/>
            <a:ext cx="482824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sz="2000" b="1" dirty="0"/>
              <a:t>/d/</a:t>
            </a:r>
            <a:endParaRPr lang="es-CL" sz="2000" b="1" dirty="0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B0E7CA45-1FDE-4C36-A7F0-EBE45ADEA047}"/>
              </a:ext>
            </a:extLst>
          </p:cNvPr>
          <p:cNvSpPr txBox="1"/>
          <p:nvPr/>
        </p:nvSpPr>
        <p:spPr>
          <a:xfrm>
            <a:off x="2727921" y="4580580"/>
            <a:ext cx="410690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sz="2000" b="1" dirty="0"/>
              <a:t>/t/</a:t>
            </a:r>
            <a:endParaRPr lang="es-CL" sz="2000" b="1" dirty="0"/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7C599F62-AADF-4205-827F-41292FE7E53D}"/>
              </a:ext>
            </a:extLst>
          </p:cNvPr>
          <p:cNvSpPr txBox="1"/>
          <p:nvPr/>
        </p:nvSpPr>
        <p:spPr>
          <a:xfrm>
            <a:off x="3864022" y="4578786"/>
            <a:ext cx="482824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sz="2000" b="1" dirty="0"/>
              <a:t>/d/</a:t>
            </a:r>
            <a:endParaRPr lang="es-CL" sz="2000" b="1" dirty="0"/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73F116C8-A63D-4333-9EAD-EB8291D0F1D0}"/>
              </a:ext>
            </a:extLst>
          </p:cNvPr>
          <p:cNvSpPr txBox="1"/>
          <p:nvPr/>
        </p:nvSpPr>
        <p:spPr>
          <a:xfrm>
            <a:off x="4830845" y="4578786"/>
            <a:ext cx="482824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sz="2000" b="1" dirty="0"/>
              <a:t>/d/</a:t>
            </a:r>
            <a:endParaRPr lang="es-CL" sz="2000" b="1" dirty="0"/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2F5896F2-8120-4F78-84E6-DFCBB4FED172}"/>
              </a:ext>
            </a:extLst>
          </p:cNvPr>
          <p:cNvSpPr txBox="1"/>
          <p:nvPr/>
        </p:nvSpPr>
        <p:spPr>
          <a:xfrm>
            <a:off x="6507247" y="4578786"/>
            <a:ext cx="482824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sz="2000" b="1" dirty="0"/>
              <a:t>/d/</a:t>
            </a:r>
            <a:endParaRPr lang="es-CL" sz="2000" b="1" dirty="0"/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C8FAEE11-94F1-489B-AB7D-46C8D38DE8DA}"/>
              </a:ext>
            </a:extLst>
          </p:cNvPr>
          <p:cNvSpPr txBox="1"/>
          <p:nvPr/>
        </p:nvSpPr>
        <p:spPr>
          <a:xfrm>
            <a:off x="8164043" y="4578786"/>
            <a:ext cx="633507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sz="2000" b="1" dirty="0"/>
              <a:t>/</a:t>
            </a:r>
            <a:r>
              <a:rPr lang="az-Cyrl-AZ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Ӏ</a:t>
            </a:r>
            <a:r>
              <a:rPr lang="es-MX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s-MX" sz="2000" b="1" dirty="0"/>
              <a:t>/</a:t>
            </a:r>
            <a:endParaRPr lang="es-CL" sz="2000" b="1" dirty="0"/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998480D9-5BD1-4DD0-BCCA-6B2E72CB50F8}"/>
              </a:ext>
            </a:extLst>
          </p:cNvPr>
          <p:cNvSpPr txBox="1"/>
          <p:nvPr/>
        </p:nvSpPr>
        <p:spPr>
          <a:xfrm>
            <a:off x="9830789" y="4578786"/>
            <a:ext cx="633507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sz="2000" b="1" dirty="0"/>
              <a:t>/</a:t>
            </a:r>
            <a:r>
              <a:rPr lang="az-Cyrl-AZ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Ӏ</a:t>
            </a:r>
            <a:r>
              <a:rPr lang="es-MX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s-MX" sz="2000" b="1" dirty="0"/>
              <a:t>/</a:t>
            </a:r>
            <a:endParaRPr lang="es-CL" sz="2000" b="1" dirty="0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18EFB74C-51B8-4B70-B093-8B0A76A60287}"/>
              </a:ext>
            </a:extLst>
          </p:cNvPr>
          <p:cNvSpPr txBox="1"/>
          <p:nvPr/>
        </p:nvSpPr>
        <p:spPr>
          <a:xfrm>
            <a:off x="3234898" y="5305567"/>
            <a:ext cx="482824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sz="2000" b="1" dirty="0"/>
              <a:t>/d/</a:t>
            </a:r>
            <a:endParaRPr lang="es-CL" sz="2000" b="1" dirty="0"/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64BE2C81-34E7-4B59-AA09-411ECEBC5E6A}"/>
              </a:ext>
            </a:extLst>
          </p:cNvPr>
          <p:cNvSpPr txBox="1"/>
          <p:nvPr/>
        </p:nvSpPr>
        <p:spPr>
          <a:xfrm>
            <a:off x="4659208" y="5299966"/>
            <a:ext cx="482824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sz="2000" b="1" dirty="0"/>
              <a:t>/d/</a:t>
            </a:r>
            <a:endParaRPr lang="es-CL" sz="2000" b="1" dirty="0"/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40AFEF93-D45B-4311-B81D-3CA440B7DDF8}"/>
              </a:ext>
            </a:extLst>
          </p:cNvPr>
          <p:cNvSpPr txBox="1"/>
          <p:nvPr/>
        </p:nvSpPr>
        <p:spPr>
          <a:xfrm>
            <a:off x="6049185" y="5299966"/>
            <a:ext cx="410690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sz="2000" b="1" dirty="0"/>
              <a:t>/t/</a:t>
            </a:r>
            <a:endParaRPr lang="es-CL" sz="2000" b="1" dirty="0"/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42398ADB-F867-4F05-81DC-7D130502DA5C}"/>
              </a:ext>
            </a:extLst>
          </p:cNvPr>
          <p:cNvSpPr txBox="1"/>
          <p:nvPr/>
        </p:nvSpPr>
        <p:spPr>
          <a:xfrm>
            <a:off x="7266794" y="5299966"/>
            <a:ext cx="482824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sz="2000" b="1" dirty="0"/>
              <a:t>/d/</a:t>
            </a:r>
            <a:endParaRPr lang="es-CL" sz="2000" b="1" dirty="0"/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609A7198-23A7-4D46-9939-38B5FA2FFDD9}"/>
              </a:ext>
            </a:extLst>
          </p:cNvPr>
          <p:cNvSpPr txBox="1"/>
          <p:nvPr/>
        </p:nvSpPr>
        <p:spPr>
          <a:xfrm>
            <a:off x="8556138" y="5299966"/>
            <a:ext cx="482824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sz="2000" b="1" dirty="0"/>
              <a:t>/d/</a:t>
            </a:r>
            <a:endParaRPr lang="es-CL" sz="2000" b="1" dirty="0"/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63097D54-C1D2-4138-9ACC-27631F783A7B}"/>
              </a:ext>
            </a:extLst>
          </p:cNvPr>
          <p:cNvSpPr txBox="1"/>
          <p:nvPr/>
        </p:nvSpPr>
        <p:spPr>
          <a:xfrm>
            <a:off x="9736852" y="5299966"/>
            <a:ext cx="410690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sz="2000" b="1" dirty="0"/>
              <a:t>/t/</a:t>
            </a:r>
            <a:endParaRPr lang="es-CL" sz="2000" b="1" dirty="0"/>
          </a:p>
        </p:txBody>
      </p:sp>
    </p:spTree>
    <p:extLst>
      <p:ext uri="{BB962C8B-B14F-4D97-AF65-F5344CB8AC3E}">
        <p14:creationId xmlns:p14="http://schemas.microsoft.com/office/powerpoint/2010/main" val="155646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"/>
          <p:cNvSpPr/>
          <p:nvPr/>
        </p:nvSpPr>
        <p:spPr>
          <a:xfrm>
            <a:off x="1261533" y="1887790"/>
            <a:ext cx="9900356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Can you say this tongue twister?: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i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Peter Piper picked a peck of pickled peppers.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i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Did Peter Piper pick a peck of pickled peppers?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i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If Peter Piper picked a peck of pickled peppers,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i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Where’s the peck of pickled peppers Peter Piper picked?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/>
          <p:nvPr/>
        </p:nvSpPr>
        <p:spPr>
          <a:xfrm>
            <a:off x="936976" y="588535"/>
            <a:ext cx="969715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The following table explains when to pronounce the &lt;-ed&gt; each of those 3 ways. </a:t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2" name="Google Shape;132;p5"/>
          <p:cNvGraphicFramePr/>
          <p:nvPr/>
        </p:nvGraphicFramePr>
        <p:xfrm>
          <a:off x="1416753" y="988645"/>
          <a:ext cx="8128000" cy="5608350"/>
        </p:xfrm>
        <a:graphic>
          <a:graphicData uri="http://schemas.openxmlformats.org/drawingml/2006/table">
            <a:tbl>
              <a:tblPr firstRow="1" bandRow="1">
                <a:noFill/>
                <a:tableStyleId>{40385C44-8E4E-41F6-9EE7-D63149D82C9F}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400"/>
                        <a:buFont typeface="Calibri"/>
                        <a:buNone/>
                      </a:pPr>
                      <a:r>
                        <a:rPr lang="es-CL" sz="1400">
                          <a:solidFill>
                            <a:srgbClr val="002060"/>
                          </a:solidFill>
                        </a:rPr>
                        <a:t>When the verb in infinitive finishes in the SOUNDS (NOT LETTERS): /k/, /p/, /s/, /ch/, /sh/, and /f/ the is pronounced /t/, for example: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400"/>
                        <a:buFont typeface="Calibri"/>
                        <a:buNone/>
                      </a:pPr>
                      <a:r>
                        <a:rPr lang="es-CL" sz="1400">
                          <a:solidFill>
                            <a:srgbClr val="002060"/>
                          </a:solidFill>
                        </a:rPr>
                        <a:t>Looked &gt; look/t/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400"/>
                        <a:buFont typeface="Calibri"/>
                        <a:buNone/>
                      </a:pPr>
                      <a:r>
                        <a:rPr lang="es-CL" sz="1400">
                          <a:solidFill>
                            <a:srgbClr val="002060"/>
                          </a:solidFill>
                        </a:rPr>
                        <a:t>Coughed &gt; cough/t/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400"/>
                        <a:buFont typeface="Calibri"/>
                        <a:buNone/>
                      </a:pPr>
                      <a:r>
                        <a:rPr lang="es-CL" sz="1400">
                          <a:solidFill>
                            <a:srgbClr val="002060"/>
                          </a:solidFill>
                        </a:rPr>
                        <a:t>Finished &gt; finish/t/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400"/>
                        <a:buFont typeface="Calibri"/>
                        <a:buNone/>
                      </a:pPr>
                      <a:r>
                        <a:rPr lang="es-CL" sz="1400">
                          <a:solidFill>
                            <a:srgbClr val="002060"/>
                          </a:solidFill>
                        </a:rPr>
                        <a:t>DON’T pronounce an extra syllable: /fi – ni - shed/ (INCORRECT) /fi - nisht/ (CORRECT)</a:t>
                      </a:r>
                      <a:endParaRPr sz="1400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>
                          <a:solidFill>
                            <a:srgbClr val="002060"/>
                          </a:solidFill>
                        </a:rPr>
                        <a:t>When the verb in infinitive finishes in the SOUNDS (NOT LETTERS): /l/, /v/, /m/, /n/, /b/, /r/ and all vowel sounds, the is pronounced /d/, for example: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>
                          <a:solidFill>
                            <a:srgbClr val="002060"/>
                          </a:solidFill>
                        </a:rPr>
                        <a:t>Smelled &gt; smel/d/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>
                          <a:solidFill>
                            <a:srgbClr val="002060"/>
                          </a:solidFill>
                        </a:rPr>
                        <a:t>Cleaned &gt; clean/d/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>
                          <a:solidFill>
                            <a:srgbClr val="002060"/>
                          </a:solidFill>
                        </a:rPr>
                        <a:t>Played &gt; play/d/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>
                          <a:solidFill>
                            <a:srgbClr val="002060"/>
                          </a:solidFill>
                        </a:rPr>
                        <a:t>DON’T pronounce an extra syllable: /play - ed/ (INCORRECT) /playd/ (CORRECT) </a:t>
                      </a:r>
                      <a:endParaRPr sz="1400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>
                          <a:solidFill>
                            <a:srgbClr val="002060"/>
                          </a:solidFill>
                        </a:rPr>
                        <a:t>When the verb in infinitive finishes in the SOUNDS (NOT LETTERS): /t/ or /d/, the is pronounced /id/, for example: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>
                          <a:solidFill>
                            <a:srgbClr val="002060"/>
                          </a:solidFill>
                        </a:rPr>
                        <a:t>Wanted &gt; want/id/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>
                          <a:solidFill>
                            <a:srgbClr val="002060"/>
                          </a:solidFill>
                        </a:rPr>
                        <a:t>Need &gt; need/id/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>
                          <a:solidFill>
                            <a:srgbClr val="002060"/>
                          </a:solidFill>
                        </a:rPr>
                        <a:t>Grade &gt; grad/id/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>
                          <a:solidFill>
                            <a:srgbClr val="002060"/>
                          </a:solidFill>
                        </a:rPr>
                        <a:t>Create &gt; creat/id/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>
                          <a:solidFill>
                            <a:srgbClr val="002060"/>
                          </a:solidFill>
                        </a:rPr>
                        <a:t>In these cases you HAVE TO pronounce an extra syllable: /want – id/ </a:t>
                      </a:r>
                      <a:endParaRPr sz="1400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3" name="Google Shape;133;p5"/>
          <p:cNvSpPr/>
          <p:nvPr/>
        </p:nvSpPr>
        <p:spPr>
          <a:xfrm>
            <a:off x="-375249" y="3760"/>
            <a:ext cx="1150523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b="0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Regular verbs ed pron</a:t>
            </a:r>
            <a:r>
              <a:rPr lang="es-CL" sz="32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unciation</a:t>
            </a:r>
            <a:endParaRPr sz="3200" b="0" cap="non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843</Words>
  <Application>Microsoft Office PowerPoint</Application>
  <PresentationFormat>Panorámica</PresentationFormat>
  <Paragraphs>133</Paragraphs>
  <Slides>10</Slides>
  <Notes>5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Amasis MT Pro Black</vt:lpstr>
      <vt:lpstr>Calibri</vt:lpstr>
      <vt:lpstr>Libre Franklin Black</vt:lpstr>
      <vt:lpstr>Aharoni</vt:lpstr>
      <vt:lpstr>Arial</vt:lpstr>
      <vt:lpstr>Courier New</vt:lpstr>
      <vt:lpstr>Tema de Office</vt:lpstr>
      <vt:lpstr>Bitmap Image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Carla Olivos Vergara</dc:creator>
  <cp:lastModifiedBy>CLAUDIO SOTO (clausoto)</cp:lastModifiedBy>
  <cp:revision>10</cp:revision>
  <dcterms:created xsi:type="dcterms:W3CDTF">2020-04-06T19:48:02Z</dcterms:created>
  <dcterms:modified xsi:type="dcterms:W3CDTF">2023-07-18T15:30:12Z</dcterms:modified>
</cp:coreProperties>
</file>