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</p:sldIdLst>
  <p:sldSz cy="6858000" cx="9144000"/>
  <p:notesSz cx="6858000" cy="9144000"/>
  <p:embeddedFontLst>
    <p:embeddedFont>
      <p:font typeface="Open Sans"/>
      <p:regular r:id="rId21"/>
      <p:bold r:id="rId22"/>
      <p:italic r:id="rId23"/>
      <p:boldItalic r:id="rId24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GoogleSlidesCustomDataVersion2">
      <go:slidesCustomData xmlns:go="http://customooxmlschemas.google.com/" r:id="rId25" roundtripDataSignature="AMtx7mgbqMUM/H6+SEUAkF6PAdzfTYaFE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7831CADC-C5A1-4FF4-8810-BC40320D2C3C}">
  <a:tblStyle styleId="{7831CADC-C5A1-4FF4-8810-BC40320D2C3C}" styleName="Table_0"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1270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1270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1270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1270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1270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1270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 b="off" i="off"/>
    </a:band1H>
    <a:band2H>
      <a:tcTxStyle b="off" i="off"/>
    </a:band2H>
    <a:band1V>
      <a:tcTxStyle b="off" i="off"/>
    </a:band1V>
    <a:band2V>
      <a:tcTxStyle b="off" i="off"/>
    </a:band2V>
    <a:lastCol>
      <a:tcTxStyle b="off" i="off"/>
    </a:lastCol>
    <a:firstCol>
      <a:tcTxStyle b="off" i="off"/>
    </a:firstCol>
    <a:lastRow>
      <a:tcTxStyle b="off" i="off"/>
    </a:lastRow>
    <a:seCell>
      <a:tcTxStyle b="off" i="off"/>
    </a:seCell>
    <a:swCell>
      <a:tcTxStyle b="off" i="off"/>
    </a:swCell>
    <a:firstRow>
      <a:tcTxStyle b="off" i="off"/>
    </a:firstRow>
    <a:neCell>
      <a:tcTxStyle b="off" i="off"/>
    </a:neCell>
    <a:nwCell>
      <a:tcTxStyle b="off" i="off"/>
    </a:nwCell>
  </a:tblStyle>
  <a:tblStyle styleId="{04FD6BA2-DC4F-41EC-86CC-B9DD74B88E2E}" styleName="Table_1">
    <a:wholeTbl>
      <a:tcTxStyle b="off" i="off">
        <a:font>
          <a:latin typeface="Arial"/>
          <a:ea typeface="Arial"/>
          <a:cs typeface="Arial"/>
        </a:font>
        <a:srgbClr val="000000"/>
      </a:tcTxStyle>
    </a:wholeTbl>
    <a:band1H>
      <a:tcTxStyle b="off" i="off"/>
    </a:band1H>
    <a:band2H>
      <a:tcTxStyle b="off" i="off"/>
    </a:band2H>
    <a:band1V>
      <a:tcTxStyle b="off" i="off"/>
    </a:band1V>
    <a:band2V>
      <a:tcTxStyle b="off" i="off"/>
    </a:band2V>
    <a:lastCol>
      <a:tcTxStyle b="off" i="off"/>
    </a:lastCol>
    <a:firstCol>
      <a:tcTxStyle b="off" i="off"/>
    </a:firstCol>
    <a:lastRow>
      <a:tcTxStyle b="off" i="off"/>
    </a:lastRow>
    <a:seCell>
      <a:tcTxStyle b="off" i="off"/>
    </a:seCell>
    <a:swCell>
      <a:tcTxStyle b="off" i="off"/>
    </a:swCell>
    <a:firstRow>
      <a:tcTxStyle b="off" i="off"/>
    </a:firstRow>
    <a:neCell>
      <a:tcTxStyle b="off" i="off"/>
    </a:neCell>
    <a:nwCell>
      <a:tcTxStyle b="off" i="off"/>
    </a:nwCell>
  </a:tblStyle>
</a:tblStyleLst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5.xml"/><Relationship Id="rId22" Type="http://schemas.openxmlformats.org/officeDocument/2006/relationships/font" Target="fonts/OpenSans-bold.fntdata"/><Relationship Id="rId21" Type="http://schemas.openxmlformats.org/officeDocument/2006/relationships/font" Target="fonts/OpenSans-regular.fntdata"/><Relationship Id="rId24" Type="http://schemas.openxmlformats.org/officeDocument/2006/relationships/font" Target="fonts/OpenSans-boldItalic.fntdata"/><Relationship Id="rId23" Type="http://schemas.openxmlformats.org/officeDocument/2006/relationships/font" Target="fonts/OpenSans-italic.fntdata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25" Type="http://customschemas.google.com/relationships/presentationmetadata" Target="meta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19" Type="http://schemas.openxmlformats.org/officeDocument/2006/relationships/slide" Target="slides/slide14.xml"/><Relationship Id="rId18" Type="http://schemas.openxmlformats.org/officeDocument/2006/relationships/slide" Target="slides/slide1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4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86" name="Google Shape;86;p4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2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13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44" name="Google Shape;144;p13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8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g3076a277a29_1_6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50" name="Google Shape;150;g3076a277a29_1_6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6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p9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58" name="Google Shape;158;p9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6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p1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68" name="Google Shape;168;p11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5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p8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77" name="Google Shape;177;p8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6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Google Shape;187;p10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88" name="Google Shape;188;p10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6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93" name="Google Shape;93;p6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99" name="Google Shape;99;p1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2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06" name="Google Shape;106;p2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3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12" name="Google Shape;112;p3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7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18" name="Google Shape;118;p7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t/>
            </a:r>
            <a:endParaRPr/>
          </a:p>
        </p:txBody>
      </p:sp>
      <p:sp>
        <p:nvSpPr>
          <p:cNvPr id="123" name="Google Shape;123;p16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1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t/>
            </a:r>
            <a:endParaRPr/>
          </a:p>
        </p:txBody>
      </p:sp>
      <p:sp>
        <p:nvSpPr>
          <p:cNvPr id="128" name="Google Shape;128;p18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12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35" name="Google Shape;135;p12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iapositiva de título" type="title">
  <p:cSld name="TITLE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4"/>
          <p:cNvSpPr txBox="1"/>
          <p:nvPr>
            <p:ph type="ctrTitle"/>
          </p:nvPr>
        </p:nvSpPr>
        <p:spPr>
          <a:xfrm>
            <a:off x="685800" y="1122363"/>
            <a:ext cx="77724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24"/>
          <p:cNvSpPr txBox="1"/>
          <p:nvPr>
            <p:ph idx="1" type="subTitle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18" name="Google Shape;18;p24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24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24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y texto vertical" type="vertTx">
  <p:cSld name="VERTICAL_TEXT"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33"/>
          <p:cNvSpPr txBox="1"/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33"/>
          <p:cNvSpPr txBox="1"/>
          <p:nvPr>
            <p:ph idx="1" type="body"/>
          </p:nvPr>
        </p:nvSpPr>
        <p:spPr>
          <a:xfrm rot="5400000">
            <a:off x="2396331" y="57944"/>
            <a:ext cx="4351338" cy="7886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5" name="Google Shape;75;p33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33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" name="Google Shape;77;p33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vertical y texto" type="vertTitleAndTx">
  <p:cSld name="VERTICAL_TITLE_AND_VERTICAL_TEXT"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34"/>
          <p:cNvSpPr txBox="1"/>
          <p:nvPr>
            <p:ph type="title"/>
          </p:nvPr>
        </p:nvSpPr>
        <p:spPr>
          <a:xfrm rot="5400000">
            <a:off x="4623594" y="2285207"/>
            <a:ext cx="5811838" cy="19716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" name="Google Shape;80;p34"/>
          <p:cNvSpPr txBox="1"/>
          <p:nvPr>
            <p:ph idx="1" type="body"/>
          </p:nvPr>
        </p:nvSpPr>
        <p:spPr>
          <a:xfrm rot="5400000">
            <a:off x="623094" y="370681"/>
            <a:ext cx="5811838" cy="5800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1" name="Google Shape;81;p34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34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3" name="Google Shape;83;p34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y objetos" type="obj">
  <p:cSld name="OBJECT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25"/>
          <p:cNvSpPr txBox="1"/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25"/>
          <p:cNvSpPr txBox="1"/>
          <p:nvPr>
            <p:ph idx="1" type="body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4" name="Google Shape;24;p25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25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25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Encabezado de sección" type="secHead">
  <p:cSld name="SECTION_HEADER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26"/>
          <p:cNvSpPr txBox="1"/>
          <p:nvPr>
            <p:ph type="title"/>
          </p:nvPr>
        </p:nvSpPr>
        <p:spPr>
          <a:xfrm>
            <a:off x="623888" y="1709739"/>
            <a:ext cx="78867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26"/>
          <p:cNvSpPr txBox="1"/>
          <p:nvPr>
            <p:ph idx="1" type="body"/>
          </p:nvPr>
        </p:nvSpPr>
        <p:spPr>
          <a:xfrm>
            <a:off x="623888" y="4589464"/>
            <a:ext cx="78867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0" name="Google Shape;30;p26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26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26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os objetos" type="twoObj">
  <p:cSld name="TWO_OBJECTS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27"/>
          <p:cNvSpPr txBox="1"/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27"/>
          <p:cNvSpPr txBox="1"/>
          <p:nvPr>
            <p:ph idx="1" type="body"/>
          </p:nvPr>
        </p:nvSpPr>
        <p:spPr>
          <a:xfrm>
            <a:off x="628650" y="1825625"/>
            <a:ext cx="38862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6" name="Google Shape;36;p27"/>
          <p:cNvSpPr txBox="1"/>
          <p:nvPr>
            <p:ph idx="2" type="body"/>
          </p:nvPr>
        </p:nvSpPr>
        <p:spPr>
          <a:xfrm>
            <a:off x="4629150" y="1825625"/>
            <a:ext cx="38862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7" name="Google Shape;37;p27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27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27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ación" type="twoTxTwoObj">
  <p:cSld name="TWO_OBJECTS_WITH_TEXT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28"/>
          <p:cNvSpPr txBox="1"/>
          <p:nvPr>
            <p:ph type="title"/>
          </p:nvPr>
        </p:nvSpPr>
        <p:spPr>
          <a:xfrm>
            <a:off x="629841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28"/>
          <p:cNvSpPr txBox="1"/>
          <p:nvPr>
            <p:ph idx="1" type="body"/>
          </p:nvPr>
        </p:nvSpPr>
        <p:spPr>
          <a:xfrm>
            <a:off x="629842" y="1681163"/>
            <a:ext cx="3868340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3" name="Google Shape;43;p28"/>
          <p:cNvSpPr txBox="1"/>
          <p:nvPr>
            <p:ph idx="2" type="body"/>
          </p:nvPr>
        </p:nvSpPr>
        <p:spPr>
          <a:xfrm>
            <a:off x="629842" y="2505075"/>
            <a:ext cx="3868340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4" name="Google Shape;44;p28"/>
          <p:cNvSpPr txBox="1"/>
          <p:nvPr>
            <p:ph idx="3" type="body"/>
          </p:nvPr>
        </p:nvSpPr>
        <p:spPr>
          <a:xfrm>
            <a:off x="4629150" y="1681163"/>
            <a:ext cx="3887391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5" name="Google Shape;45;p28"/>
          <p:cNvSpPr txBox="1"/>
          <p:nvPr>
            <p:ph idx="4" type="body"/>
          </p:nvPr>
        </p:nvSpPr>
        <p:spPr>
          <a:xfrm>
            <a:off x="4629150" y="2505075"/>
            <a:ext cx="3887391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6" name="Google Shape;46;p28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28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28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olo el título" type="titleOnly">
  <p:cSld name="TITLE_ONLY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29"/>
          <p:cNvSpPr txBox="1"/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29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29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29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En blanco" type="blank">
  <p:cSld name="BLANK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30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30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" name="Google Shape;57;p30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ido con título" type="objTx">
  <p:cSld name="OBJECT_WITH_CAPTION_TEXT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31"/>
          <p:cNvSpPr txBox="1"/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31"/>
          <p:cNvSpPr txBox="1"/>
          <p:nvPr>
            <p:ph idx="1" type="body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61" name="Google Shape;61;p31"/>
          <p:cNvSpPr txBox="1"/>
          <p:nvPr>
            <p:ph idx="2" type="body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2" name="Google Shape;62;p31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31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31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n con título" type="picTx">
  <p:cSld name="PICTURE_WITH_CAPTION_TEXT"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32"/>
          <p:cNvSpPr txBox="1"/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32"/>
          <p:cNvSpPr/>
          <p:nvPr>
            <p:ph idx="2" type="pic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32"/>
          <p:cNvSpPr txBox="1"/>
          <p:nvPr>
            <p:ph idx="1" type="body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9" name="Google Shape;69;p32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32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32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3"/>
          <p:cNvSpPr txBox="1"/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1" name="Google Shape;11;p23"/>
          <p:cNvSpPr txBox="1"/>
          <p:nvPr>
            <p:ph idx="1" type="body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" name="Google Shape;12;p23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3" name="Google Shape;13;p23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4" name="Google Shape;14;p23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Relationship Id="rId3" Type="http://schemas.openxmlformats.org/officeDocument/2006/relationships/hyperlink" Target="https://wordwall.net/resource/12644908/modal-verbs" TargetMode="External"/><Relationship Id="rId4" Type="http://schemas.openxmlformats.org/officeDocument/2006/relationships/hyperlink" Target="https://wordwall.net/resource/12644908/modal-verbs" TargetMode="Externa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Relationship Id="rId3" Type="http://schemas.openxmlformats.org/officeDocument/2006/relationships/hyperlink" Target="https://wordwall.net/resource/24387548/modal-verbs" TargetMode="Externa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Relationship Id="rId3" Type="http://schemas.openxmlformats.org/officeDocument/2006/relationships/hyperlink" Target="https://youtu.be/Xhd1bEVXoZk" TargetMode="Externa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Relationship Id="rId3" Type="http://schemas.openxmlformats.org/officeDocument/2006/relationships/hyperlink" Target="https://wordwall.net/resource/15389477/modal-verbs" TargetMode="Externa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jp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4.jp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3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4"/>
          <p:cNvSpPr txBox="1"/>
          <p:nvPr>
            <p:ph type="ctrTitle"/>
          </p:nvPr>
        </p:nvSpPr>
        <p:spPr>
          <a:xfrm>
            <a:off x="360756" y="1435361"/>
            <a:ext cx="4211245" cy="232010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</a:pPr>
            <a:r>
              <a:rPr b="1" lang="en-US">
                <a:latin typeface="Arial"/>
                <a:ea typeface="Arial"/>
                <a:cs typeface="Arial"/>
                <a:sym typeface="Arial"/>
              </a:rPr>
              <a:t>Inglés Intermedio</a:t>
            </a:r>
            <a:endParaRPr/>
          </a:p>
        </p:txBody>
      </p:sp>
      <p:sp>
        <p:nvSpPr>
          <p:cNvPr id="89" name="Google Shape;89;p4"/>
          <p:cNvSpPr txBox="1"/>
          <p:nvPr>
            <p:ph idx="1" type="subTitle"/>
          </p:nvPr>
        </p:nvSpPr>
        <p:spPr>
          <a:xfrm>
            <a:off x="360756" y="2944180"/>
            <a:ext cx="4211245" cy="162256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-406400" lvl="0" marL="45720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b="1" lang="en-US"/>
              <a:t>Week 5</a:t>
            </a:r>
            <a:endParaRPr/>
          </a:p>
          <a:p>
            <a:pPr indent="-406400" lvl="0" marL="45720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b="1" lang="en-US"/>
              <a:t>Case Studies</a:t>
            </a:r>
            <a:endParaRPr b="1"/>
          </a:p>
        </p:txBody>
      </p:sp>
      <p:pic>
        <p:nvPicPr>
          <p:cNvPr descr="Resultado de imagen para logo facultad de medicina universidad de chile" id="90" name="Google Shape;90;p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932754" y="1543588"/>
            <a:ext cx="3774980" cy="377498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5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13"/>
          <p:cNvSpPr txBox="1"/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/>
              <a:t>Class Activity 3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/>
              <a:t>Group Discussion</a:t>
            </a:r>
            <a:endParaRPr/>
          </a:p>
        </p:txBody>
      </p:sp>
      <p:sp>
        <p:nvSpPr>
          <p:cNvPr id="147" name="Google Shape;147;p13"/>
          <p:cNvSpPr txBox="1"/>
          <p:nvPr>
            <p:ph idx="1" type="body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Answer in groups the following questions:</a:t>
            </a:r>
            <a:endParaRPr/>
          </a:p>
          <a:p>
            <a:pPr indent="-508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1. What should healthcare professionals do to prevent illnesses and diseases?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2. Must doctors be prepared for any type of emergencies?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3. What should governments do to encourage their populations to eat healthily?</a:t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15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g3076a277a29_1_6"/>
          <p:cNvSpPr/>
          <p:nvPr/>
        </p:nvSpPr>
        <p:spPr>
          <a:xfrm>
            <a:off x="0" y="2"/>
            <a:ext cx="9144000" cy="44127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3" name="Google Shape;153;g3076a277a29_1_6"/>
          <p:cNvSpPr/>
          <p:nvPr/>
        </p:nvSpPr>
        <p:spPr>
          <a:xfrm>
            <a:off x="447348" y="551962"/>
            <a:ext cx="8249400" cy="4618500"/>
          </a:xfrm>
          <a:prstGeom prst="rect">
            <a:avLst/>
          </a:prstGeom>
          <a:solidFill>
            <a:schemeClr val="lt1"/>
          </a:solidFill>
          <a:ln>
            <a:noFill/>
          </a:ln>
          <a:effectLst>
            <a:outerShdw blurRad="139700" rotWithShape="0" algn="t" dir="5400000" dist="127000">
              <a:srgbClr val="000000">
                <a:alpha val="1412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4" name="Google Shape;154;g3076a277a29_1_6"/>
          <p:cNvSpPr txBox="1"/>
          <p:nvPr>
            <p:ph type="title"/>
          </p:nvPr>
        </p:nvSpPr>
        <p:spPr>
          <a:xfrm>
            <a:off x="1143000" y="1293338"/>
            <a:ext cx="6858000" cy="3274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Calibri"/>
              <a:buNone/>
            </a:pPr>
            <a:r>
              <a:rPr lang="en-US" sz="3500"/>
              <a:t>SELF STUDY ACTIVITIES</a:t>
            </a:r>
            <a:endParaRPr sz="35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55" name="Google Shape;155;g3076a277a29_1_6"/>
          <p:cNvCxnSpPr/>
          <p:nvPr/>
        </p:nvCxnSpPr>
        <p:spPr>
          <a:xfrm rot="10800000">
            <a:off x="447222" y="6354708"/>
            <a:ext cx="8250300" cy="0"/>
          </a:xfrm>
          <a:prstGeom prst="straightConnector1">
            <a:avLst/>
          </a:prstGeom>
          <a:noFill/>
          <a:ln cap="flat" cmpd="sng" w="10160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</p:cxn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159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p9"/>
          <p:cNvSpPr/>
          <p:nvPr/>
        </p:nvSpPr>
        <p:spPr>
          <a:xfrm>
            <a:off x="0" y="0"/>
            <a:ext cx="9143999" cy="6857365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1" name="Google Shape;161;p9"/>
          <p:cNvSpPr/>
          <p:nvPr/>
        </p:nvSpPr>
        <p:spPr>
          <a:xfrm>
            <a:off x="0" y="2"/>
            <a:ext cx="9144000" cy="4412583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2" name="Google Shape;162;p9"/>
          <p:cNvSpPr/>
          <p:nvPr/>
        </p:nvSpPr>
        <p:spPr>
          <a:xfrm>
            <a:off x="447348" y="551962"/>
            <a:ext cx="8249304" cy="4618549"/>
          </a:xfrm>
          <a:prstGeom prst="rect">
            <a:avLst/>
          </a:prstGeom>
          <a:solidFill>
            <a:schemeClr val="lt1"/>
          </a:solidFill>
          <a:ln>
            <a:noFill/>
          </a:ln>
          <a:effectLst>
            <a:outerShdw blurRad="139700" rotWithShape="0" algn="t" dir="5400000" dist="127000">
              <a:srgbClr val="000000">
                <a:alpha val="14117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3" name="Google Shape;163;p9"/>
          <p:cNvSpPr txBox="1"/>
          <p:nvPr>
            <p:ph type="title"/>
          </p:nvPr>
        </p:nvSpPr>
        <p:spPr>
          <a:xfrm>
            <a:off x="1143000" y="1293338"/>
            <a:ext cx="6858000" cy="327459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Calibri"/>
              <a:buNone/>
            </a:pPr>
            <a:r>
              <a:rPr lang="en-US" sz="35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Match EACH MODAL WITH its definition</a:t>
            </a:r>
            <a:br>
              <a:rPr lang="en-US" sz="35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br>
              <a:rPr lang="en-US" sz="35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US" sz="35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can,should, must,may,have to.</a:t>
            </a:r>
            <a:br>
              <a:rPr lang="en-US" sz="35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endParaRPr sz="35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4" name="Google Shape;164;p9"/>
          <p:cNvSpPr txBox="1"/>
          <p:nvPr>
            <p:ph idx="1" type="body"/>
          </p:nvPr>
        </p:nvSpPr>
        <p:spPr>
          <a:xfrm>
            <a:off x="1143000" y="5514052"/>
            <a:ext cx="6858000" cy="65191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 fontScale="92500" lnSpcReduction="20000"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t/>
            </a:r>
            <a:endParaRPr sz="2200" u="sng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  <a:hlinkClick r:id="rId3">
                <a:extLst>
                  <a:ext uri="{A12FA001-AC4F-418D-AE19-62706E023703}">
                    <ahyp:hlinkClr val="tx"/>
                  </a:ext>
                </a:extLst>
              </a:hlinkClick>
            </a:endParaRPr>
          </a:p>
          <a:p>
            <a:pPr indent="0" lvl="0" marL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n-US" sz="2200" u="sng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  <a:hlinkClick r:id="rId4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https://wordwall.net/resource/12644908/modal-verbs</a:t>
            </a:r>
            <a:endParaRPr sz="2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t/>
            </a:r>
            <a:endParaRPr sz="2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65" name="Google Shape;165;p9"/>
          <p:cNvCxnSpPr/>
          <p:nvPr/>
        </p:nvCxnSpPr>
        <p:spPr>
          <a:xfrm rot="10800000">
            <a:off x="447348" y="6354708"/>
            <a:ext cx="8250174" cy="0"/>
          </a:xfrm>
          <a:prstGeom prst="straightConnector1">
            <a:avLst/>
          </a:prstGeom>
          <a:noFill/>
          <a:ln cap="flat" cmpd="sng" w="10160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</p:cxn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169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p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1" name="Google Shape;171;p11"/>
          <p:cNvSpPr/>
          <p:nvPr/>
        </p:nvSpPr>
        <p:spPr>
          <a:xfrm flipH="1">
            <a:off x="6432540" y="3335867"/>
            <a:ext cx="246888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2" name="Google Shape;172;p11"/>
          <p:cNvSpPr/>
          <p:nvPr/>
        </p:nvSpPr>
        <p:spPr>
          <a:xfrm>
            <a:off x="481330" y="623275"/>
            <a:ext cx="8178790" cy="5607882"/>
          </a:xfrm>
          <a:prstGeom prst="rect">
            <a:avLst/>
          </a:prstGeom>
          <a:noFill/>
          <a:ln cap="flat" cmpd="sng" w="19050">
            <a:solidFill>
              <a:srgbClr val="3F3F3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3" name="Google Shape;173;p11"/>
          <p:cNvSpPr txBox="1"/>
          <p:nvPr>
            <p:ph type="title"/>
          </p:nvPr>
        </p:nvSpPr>
        <p:spPr>
          <a:xfrm>
            <a:off x="834550" y="623275"/>
            <a:ext cx="7365900" cy="238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444"/>
              <a:buFont typeface="Calibri"/>
              <a:buNone/>
            </a:pPr>
            <a:r>
              <a:rPr b="1" lang="en-US" sz="4900"/>
              <a:t>Self study:</a:t>
            </a:r>
            <a:endParaRPr b="1" sz="4900"/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444"/>
              <a:buFont typeface="Calibri"/>
              <a:buNone/>
            </a:pPr>
            <a:r>
              <a:rPr b="1" lang="en-US" sz="4900"/>
              <a:t>MODAL VERBS</a:t>
            </a:r>
            <a:r>
              <a:rPr lang="en-US" sz="4900"/>
              <a:t>: Positive and negative exercises.</a:t>
            </a:r>
            <a:endParaRPr/>
          </a:p>
        </p:txBody>
      </p:sp>
      <p:sp>
        <p:nvSpPr>
          <p:cNvPr id="174" name="Google Shape;174;p11"/>
          <p:cNvSpPr txBox="1"/>
          <p:nvPr>
            <p:ph idx="1" type="body"/>
          </p:nvPr>
        </p:nvSpPr>
        <p:spPr>
          <a:xfrm>
            <a:off x="963930" y="3096404"/>
            <a:ext cx="6056111" cy="26734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Char char="•"/>
            </a:pPr>
            <a:r>
              <a:rPr lang="en-US" sz="2100" u="sng">
                <a:solidFill>
                  <a:schemeClr val="hlink"/>
                </a:solidFill>
                <a:hlinkClick r:id="rId3"/>
              </a:rPr>
              <a:t>https://wordwall.net/resource/24387548/modal-verbs</a:t>
            </a:r>
            <a:endParaRPr sz="2100"/>
          </a:p>
          <a:p>
            <a:pPr indent="-9525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</a:pPr>
            <a:r>
              <a:t/>
            </a:r>
            <a:endParaRPr sz="210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178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p8"/>
          <p:cNvSpPr/>
          <p:nvPr/>
        </p:nvSpPr>
        <p:spPr>
          <a:xfrm>
            <a:off x="0" y="0"/>
            <a:ext cx="9143999" cy="6857365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0" name="Google Shape;180;p8"/>
          <p:cNvSpPr txBox="1"/>
          <p:nvPr>
            <p:ph type="title"/>
          </p:nvPr>
        </p:nvSpPr>
        <p:spPr>
          <a:xfrm>
            <a:off x="595250" y="107375"/>
            <a:ext cx="8429400" cy="2506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br>
              <a:rPr lang="en-US" sz="3200"/>
            </a:br>
            <a:br>
              <a:rPr lang="en-US" sz="3200"/>
            </a:br>
            <a:endParaRPr sz="3200"/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r>
              <a:t/>
            </a:r>
            <a:endParaRPr sz="3200"/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r>
              <a:t/>
            </a:r>
            <a:endParaRPr sz="3200"/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r>
              <a:rPr b="1" lang="en-US" sz="3200"/>
              <a:t>SELF- STUDY VIDEO</a:t>
            </a:r>
            <a:endParaRPr b="1" sz="3200"/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br>
              <a:rPr lang="en-US" sz="3200"/>
            </a:br>
            <a:r>
              <a:rPr lang="en-US" sz="3200"/>
              <a:t>Must, Have to, Should. (positive).</a:t>
            </a:r>
            <a:br>
              <a:rPr lang="en-US" sz="3200"/>
            </a:br>
            <a:r>
              <a:rPr lang="en-US" sz="3200"/>
              <a:t>Mustn´t, Don´t have to, Shouldn´t. (negative). (negative)</a:t>
            </a:r>
            <a:endParaRPr/>
          </a:p>
        </p:txBody>
      </p:sp>
      <p:sp>
        <p:nvSpPr>
          <p:cNvPr id="181" name="Google Shape;181;p8"/>
          <p:cNvSpPr/>
          <p:nvPr/>
        </p:nvSpPr>
        <p:spPr>
          <a:xfrm rot="10800000">
            <a:off x="150" y="2343700"/>
            <a:ext cx="8590800" cy="21507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2" name="Google Shape;182;p8"/>
          <p:cNvSpPr/>
          <p:nvPr/>
        </p:nvSpPr>
        <p:spPr>
          <a:xfrm>
            <a:off x="0" y="2203079"/>
            <a:ext cx="8537521" cy="4267991"/>
          </a:xfrm>
          <a:prstGeom prst="rect">
            <a:avLst/>
          </a:prstGeom>
          <a:solidFill>
            <a:schemeClr val="lt1"/>
          </a:solidFill>
          <a:ln>
            <a:noFill/>
          </a:ln>
          <a:effectLst>
            <a:outerShdw blurRad="139700" rotWithShape="0" algn="t" dir="5400000" dist="127000">
              <a:srgbClr val="000000">
                <a:alpha val="14117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3" name="Google Shape;183;p8"/>
          <p:cNvSpPr txBox="1"/>
          <p:nvPr>
            <p:ph idx="1" type="body"/>
          </p:nvPr>
        </p:nvSpPr>
        <p:spPr>
          <a:xfrm>
            <a:off x="595245" y="3244333"/>
            <a:ext cx="4398506" cy="29946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-12065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700"/>
              <a:buNone/>
            </a:pPr>
            <a:r>
              <a:t/>
            </a:r>
            <a:endParaRPr sz="1700"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2400">
                <a:latin typeface="Arial"/>
                <a:ea typeface="Arial"/>
                <a:cs typeface="Arial"/>
                <a:sym typeface="Arial"/>
              </a:rPr>
              <a:t>•</a:t>
            </a:r>
            <a:r>
              <a:rPr lang="en-US" sz="2400" u="sng">
                <a:solidFill>
                  <a:schemeClr val="hlink"/>
                </a:solidFill>
                <a:hlinkClick r:id="rId3"/>
              </a:rPr>
              <a:t>https://youtu.be/Xhd1bEVXoZk</a:t>
            </a:r>
            <a:endParaRPr sz="2400" u="sng">
              <a:solidFill>
                <a:schemeClr val="hlink"/>
              </a:solidFill>
            </a:endParaRPr>
          </a:p>
          <a:p>
            <a:pPr indent="-12065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700"/>
              <a:buNone/>
            </a:pPr>
            <a:r>
              <a:t/>
            </a:r>
            <a:endParaRPr sz="1700"/>
          </a:p>
          <a:p>
            <a:pPr indent="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/>
          </a:p>
          <a:p>
            <a:pPr indent="-12065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700"/>
              <a:buNone/>
            </a:pPr>
            <a:r>
              <a:t/>
            </a:r>
            <a:endParaRPr sz="1700"/>
          </a:p>
          <a:p>
            <a:pPr indent="-12065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700"/>
              <a:buNone/>
            </a:pPr>
            <a:r>
              <a:t/>
            </a:r>
            <a:endParaRPr sz="1700"/>
          </a:p>
        </p:txBody>
      </p:sp>
      <p:sp>
        <p:nvSpPr>
          <p:cNvPr id="184" name="Google Shape;184;p8"/>
          <p:cNvSpPr/>
          <p:nvPr/>
        </p:nvSpPr>
        <p:spPr>
          <a:xfrm rot="5400000">
            <a:off x="4266867" y="-1209025"/>
            <a:ext cx="781800" cy="81249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5" name="Google Shape;185;p8"/>
          <p:cNvSpPr/>
          <p:nvPr/>
        </p:nvSpPr>
        <p:spPr>
          <a:xfrm>
            <a:off x="5353635" y="3244334"/>
            <a:ext cx="7431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189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Google Shape;190;p10"/>
          <p:cNvSpPr/>
          <p:nvPr/>
        </p:nvSpPr>
        <p:spPr>
          <a:xfrm>
            <a:off x="0" y="0"/>
            <a:ext cx="9143999" cy="6857365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1" name="Google Shape;191;p10"/>
          <p:cNvSpPr txBox="1"/>
          <p:nvPr>
            <p:ph type="title"/>
          </p:nvPr>
        </p:nvSpPr>
        <p:spPr>
          <a:xfrm>
            <a:off x="606478" y="386930"/>
            <a:ext cx="6927525" cy="11889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300"/>
              <a:buFont typeface="Calibri"/>
              <a:buNone/>
            </a:pPr>
            <a:r>
              <a:rPr b="1" lang="en-US" sz="4300"/>
              <a:t>Exercises</a:t>
            </a:r>
            <a:r>
              <a:rPr lang="en-US" sz="4300"/>
              <a:t>: Must, May, Should </a:t>
            </a:r>
            <a:endParaRPr/>
          </a:p>
        </p:txBody>
      </p:sp>
      <p:grpSp>
        <p:nvGrpSpPr>
          <p:cNvPr id="192" name="Google Shape;192;p10"/>
          <p:cNvGrpSpPr/>
          <p:nvPr/>
        </p:nvGrpSpPr>
        <p:grpSpPr>
          <a:xfrm>
            <a:off x="-1" y="1998368"/>
            <a:ext cx="8771274" cy="782176"/>
            <a:chOff x="-2" y="1998368"/>
            <a:chExt cx="11695083" cy="782176"/>
          </a:xfrm>
        </p:grpSpPr>
        <p:sp>
          <p:nvSpPr>
            <p:cNvPr id="193" name="Google Shape;193;p10"/>
            <p:cNvSpPr/>
            <p:nvPr/>
          </p:nvSpPr>
          <p:spPr>
            <a:xfrm rot="5400000">
              <a:off x="11228040" y="2313027"/>
              <a:ext cx="781700" cy="152382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94" name="Google Shape;194;p10"/>
            <p:cNvSpPr/>
            <p:nvPr/>
          </p:nvSpPr>
          <p:spPr>
            <a:xfrm rot="10800000">
              <a:off x="-2" y="1998845"/>
              <a:ext cx="11454595" cy="781699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95" name="Google Shape;195;p10"/>
          <p:cNvSpPr/>
          <p:nvPr/>
        </p:nvSpPr>
        <p:spPr>
          <a:xfrm>
            <a:off x="0" y="2203079"/>
            <a:ext cx="8537521" cy="4147845"/>
          </a:xfrm>
          <a:prstGeom prst="rect">
            <a:avLst/>
          </a:prstGeom>
          <a:solidFill>
            <a:schemeClr val="lt1"/>
          </a:solidFill>
          <a:ln>
            <a:noFill/>
          </a:ln>
          <a:effectLst>
            <a:outerShdw blurRad="139700" rotWithShape="0" algn="t" dir="5400000" dist="127000">
              <a:srgbClr val="000000">
                <a:alpha val="14117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6" name="Google Shape;196;p10"/>
          <p:cNvSpPr txBox="1"/>
          <p:nvPr>
            <p:ph idx="1" type="body"/>
          </p:nvPr>
        </p:nvSpPr>
        <p:spPr>
          <a:xfrm>
            <a:off x="595245" y="2599509"/>
            <a:ext cx="7607751" cy="343553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Char char="•"/>
            </a:pPr>
            <a:r>
              <a:rPr lang="en-US" sz="2100" u="sng">
                <a:solidFill>
                  <a:schemeClr val="hlink"/>
                </a:solidFill>
                <a:hlinkClick r:id="rId3"/>
              </a:rPr>
              <a:t>https://wordwall.net/resource/15389477/modal-verbs</a:t>
            </a:r>
            <a:endParaRPr sz="2100"/>
          </a:p>
          <a:p>
            <a:pPr indent="-9525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</a:pPr>
            <a:r>
              <a:t/>
            </a:r>
            <a:endParaRPr sz="21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6"/>
          <p:cNvSpPr txBox="1"/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rPr lang="en-US"/>
              <a:t>CASE STUDY 1 (Handout, p.30)</a:t>
            </a:r>
            <a:endParaRPr/>
          </a:p>
        </p:txBody>
      </p:sp>
      <p:sp>
        <p:nvSpPr>
          <p:cNvPr id="96" name="Google Shape;96;p6"/>
          <p:cNvSpPr txBox="1"/>
          <p:nvPr>
            <p:ph idx="1" type="body"/>
          </p:nvPr>
        </p:nvSpPr>
        <p:spPr>
          <a:xfrm>
            <a:off x="495875" y="1499726"/>
            <a:ext cx="8019600" cy="4677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114300" rtl="0" algn="l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rPr lang="en-US" sz="1950">
                <a:latin typeface="Arial"/>
                <a:ea typeface="Arial"/>
                <a:cs typeface="Arial"/>
                <a:sym typeface="Arial"/>
              </a:rPr>
              <a:t>I. Read the following case, and observe how Mary and John are giving suggestions.</a:t>
            </a:r>
            <a:endParaRPr sz="1950">
              <a:latin typeface="Arial"/>
              <a:ea typeface="Arial"/>
              <a:cs typeface="Arial"/>
              <a:sym typeface="Arial"/>
            </a:endParaRPr>
          </a:p>
          <a:p>
            <a:pPr indent="0" lvl="0" marL="114300" rtl="0" algn="l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br>
              <a:rPr lang="en-US" sz="1950">
                <a:latin typeface="Arial"/>
                <a:ea typeface="Arial"/>
                <a:cs typeface="Arial"/>
                <a:sym typeface="Arial"/>
              </a:rPr>
            </a:br>
            <a:r>
              <a:rPr i="1" lang="en-US" sz="2325">
                <a:solidFill>
                  <a:srgbClr val="0070C0"/>
                </a:solidFill>
                <a:latin typeface="Arial"/>
                <a:ea typeface="Arial"/>
                <a:cs typeface="Arial"/>
                <a:sym typeface="Arial"/>
              </a:rPr>
              <a:t>Study Case 1: Scenario: John has an important job interview tomorrow, and he is feeling nervous about it. His friend, Mary, tries to offer some advice.</a:t>
            </a:r>
            <a:endParaRPr sz="1950">
              <a:latin typeface="Arial"/>
              <a:ea typeface="Arial"/>
              <a:cs typeface="Arial"/>
              <a:sym typeface="Arial"/>
            </a:endParaRPr>
          </a:p>
          <a:p>
            <a:pPr indent="0" lvl="0" marL="114300" rtl="0" algn="l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 i="1" sz="2325">
              <a:solidFill>
                <a:srgbClr val="0070C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114300" rtl="0" algn="l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rPr lang="en-US" sz="1950">
                <a:latin typeface="Arial"/>
                <a:ea typeface="Arial"/>
                <a:cs typeface="Arial"/>
                <a:sym typeface="Arial"/>
              </a:rPr>
              <a:t>Mary: "You </a:t>
            </a:r>
            <a:r>
              <a:rPr b="1" lang="en-US" sz="1950">
                <a:latin typeface="Arial"/>
                <a:ea typeface="Arial"/>
                <a:cs typeface="Arial"/>
                <a:sym typeface="Arial"/>
              </a:rPr>
              <a:t>should </a:t>
            </a:r>
            <a:r>
              <a:rPr lang="en-US" sz="1950">
                <a:latin typeface="Arial"/>
                <a:ea typeface="Arial"/>
                <a:cs typeface="Arial"/>
                <a:sym typeface="Arial"/>
              </a:rPr>
              <a:t>prepare well and do your best in the interview."</a:t>
            </a:r>
            <a:endParaRPr sz="1950">
              <a:latin typeface="Arial"/>
              <a:ea typeface="Arial"/>
              <a:cs typeface="Arial"/>
              <a:sym typeface="Arial"/>
            </a:endParaRPr>
          </a:p>
          <a:p>
            <a:pPr indent="0" lvl="0" marL="114300" rtl="0" algn="l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rPr lang="en-US" sz="1950">
                <a:latin typeface="Arial"/>
                <a:ea typeface="Arial"/>
                <a:cs typeface="Arial"/>
                <a:sym typeface="Arial"/>
              </a:rPr>
              <a:t>John: "You're right. I </a:t>
            </a:r>
            <a:r>
              <a:rPr b="1" lang="en-US" sz="1950">
                <a:latin typeface="Arial"/>
                <a:ea typeface="Arial"/>
                <a:cs typeface="Arial"/>
                <a:sym typeface="Arial"/>
              </a:rPr>
              <a:t>must </a:t>
            </a:r>
            <a:r>
              <a:rPr lang="en-US" sz="1950">
                <a:latin typeface="Arial"/>
                <a:ea typeface="Arial"/>
                <a:cs typeface="Arial"/>
                <a:sym typeface="Arial"/>
              </a:rPr>
              <a:t>give it my all and make a great impression."</a:t>
            </a:r>
            <a:endParaRPr sz="1950">
              <a:latin typeface="Arial"/>
              <a:ea typeface="Arial"/>
              <a:cs typeface="Arial"/>
              <a:sym typeface="Arial"/>
            </a:endParaRPr>
          </a:p>
          <a:p>
            <a:pPr indent="0" lvl="0" marL="114300" rtl="0" algn="l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rPr lang="en-US" sz="1950">
                <a:latin typeface="Arial"/>
                <a:ea typeface="Arial"/>
                <a:cs typeface="Arial"/>
                <a:sym typeface="Arial"/>
              </a:rPr>
              <a:t>Mary: “ Also______________________________________________________”</a:t>
            </a:r>
            <a:endParaRPr sz="1950">
              <a:latin typeface="Arial"/>
              <a:ea typeface="Arial"/>
              <a:cs typeface="Arial"/>
              <a:sym typeface="Arial"/>
            </a:endParaRPr>
          </a:p>
          <a:p>
            <a:pPr indent="0" lvl="0" marL="114300" rtl="0" algn="l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br>
              <a:rPr lang="en-US" sz="1950">
                <a:latin typeface="Arial"/>
                <a:ea typeface="Arial"/>
                <a:cs typeface="Arial"/>
                <a:sym typeface="Arial"/>
              </a:rPr>
            </a:br>
            <a:r>
              <a:rPr lang="en-US" sz="1950">
                <a:latin typeface="Arial"/>
                <a:ea typeface="Arial"/>
                <a:cs typeface="Arial"/>
                <a:sym typeface="Arial"/>
              </a:rPr>
              <a:t> (Create your own suggestions)</a:t>
            </a:r>
            <a:endParaRPr sz="1950">
              <a:latin typeface="Arial"/>
              <a:ea typeface="Arial"/>
              <a:cs typeface="Arial"/>
              <a:sym typeface="Arial"/>
            </a:endParaRPr>
          </a:p>
          <a:p>
            <a:pPr indent="0" lvl="0" marL="457200" rtl="0" algn="l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SzPts val="688"/>
              <a:buNone/>
            </a:pPr>
            <a:br>
              <a:rPr lang="en-US" sz="1950">
                <a:latin typeface="Arial"/>
                <a:ea typeface="Arial"/>
                <a:cs typeface="Arial"/>
                <a:sym typeface="Arial"/>
              </a:rPr>
            </a:br>
            <a:endParaRPr sz="1950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1"/>
          <p:cNvSpPr txBox="1"/>
          <p:nvPr>
            <p:ph type="ctrTitle"/>
          </p:nvPr>
        </p:nvSpPr>
        <p:spPr>
          <a:xfrm>
            <a:off x="685800" y="532648"/>
            <a:ext cx="6507480" cy="10726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Font typeface="Open Sans"/>
              <a:buNone/>
            </a:pPr>
            <a:r>
              <a:rPr lang="en-US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Modal Verbs</a:t>
            </a:r>
            <a:endParaRPr>
              <a:solidFill>
                <a:schemeClr val="lt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102" name="Google Shape;102;p1"/>
          <p:cNvSpPr txBox="1"/>
          <p:nvPr>
            <p:ph idx="1" type="subTitle"/>
          </p:nvPr>
        </p:nvSpPr>
        <p:spPr>
          <a:xfrm>
            <a:off x="1143000" y="3574741"/>
            <a:ext cx="6858000" cy="254697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Font typeface="Open Sans"/>
              <a:buNone/>
            </a:pPr>
            <a:br>
              <a:rPr lang="en-US" sz="6000">
                <a:solidFill>
                  <a:schemeClr val="accent1"/>
                </a:solidFill>
                <a:latin typeface="Open Sans"/>
                <a:ea typeface="Open Sans"/>
                <a:cs typeface="Open Sans"/>
                <a:sym typeface="Open Sans"/>
              </a:rPr>
            </a:br>
            <a:endParaRPr sz="6000">
              <a:solidFill>
                <a:schemeClr val="accent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t/>
            </a:r>
            <a:endParaRPr sz="6000">
              <a:solidFill>
                <a:schemeClr val="lt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pic>
        <p:nvPicPr>
          <p:cNvPr descr="Modal Verbs - Poster :: Teacher Resources and Classroom Games :: Teach This" id="103" name="Google Shape;103;p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143000" y="1849120"/>
            <a:ext cx="6168979" cy="427259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2"/>
          <p:cNvSpPr txBox="1"/>
          <p:nvPr>
            <p:ph type="title"/>
          </p:nvPr>
        </p:nvSpPr>
        <p:spPr>
          <a:xfrm>
            <a:off x="272955" y="365126"/>
            <a:ext cx="8242395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400"/>
              <a:buFont typeface="Open Sans"/>
              <a:buNone/>
            </a:pPr>
            <a:r>
              <a:rPr lang="en-US">
                <a:solidFill>
                  <a:schemeClr val="accent1"/>
                </a:solidFill>
                <a:latin typeface="Open Sans"/>
                <a:ea typeface="Open Sans"/>
                <a:cs typeface="Open Sans"/>
                <a:sym typeface="Open Sans"/>
              </a:rPr>
              <a:t>What are we going to learn?</a:t>
            </a:r>
            <a:endParaRPr>
              <a:solidFill>
                <a:schemeClr val="accent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109" name="Google Shape;109;p2"/>
          <p:cNvSpPr txBox="1"/>
          <p:nvPr>
            <p:ph idx="1" type="body"/>
          </p:nvPr>
        </p:nvSpPr>
        <p:spPr>
          <a:xfrm>
            <a:off x="628650" y="2224585"/>
            <a:ext cx="7886700" cy="39523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b="1" lang="en-US">
                <a:latin typeface="Open Sans"/>
                <a:ea typeface="Open Sans"/>
                <a:cs typeface="Open Sans"/>
                <a:sym typeface="Open Sans"/>
              </a:rPr>
              <a:t>Learning Outcomes:</a:t>
            </a:r>
            <a:endParaRPr/>
          </a:p>
          <a:p>
            <a:pPr indent="-508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en-US">
                <a:latin typeface="Open Sans"/>
                <a:ea typeface="Open Sans"/>
                <a:cs typeface="Open Sans"/>
                <a:sym typeface="Open Sans"/>
              </a:rPr>
              <a:t>-Expressing obligation, responsibilities, advice or recommendation, prohibition, probabilities, something necessary and not necessary using some modal verbs, in a working and personal context. 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3"/>
          <p:cNvSpPr txBox="1"/>
          <p:nvPr>
            <p:ph type="title"/>
          </p:nvPr>
        </p:nvSpPr>
        <p:spPr>
          <a:xfrm>
            <a:off x="273806" y="365127"/>
            <a:ext cx="8870193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400"/>
              <a:buFont typeface="Open Sans"/>
              <a:buNone/>
            </a:pPr>
            <a:r>
              <a:rPr lang="en-US">
                <a:solidFill>
                  <a:schemeClr val="accent1"/>
                </a:solidFill>
                <a:latin typeface="Open Sans"/>
                <a:ea typeface="Open Sans"/>
                <a:cs typeface="Open Sans"/>
                <a:sym typeface="Open Sans"/>
              </a:rPr>
              <a:t>English B1</a:t>
            </a:r>
            <a:endParaRPr>
              <a:solidFill>
                <a:schemeClr val="accent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115" name="Google Shape;115;p3"/>
          <p:cNvSpPr txBox="1"/>
          <p:nvPr/>
        </p:nvSpPr>
        <p:spPr>
          <a:xfrm>
            <a:off x="308206" y="1690690"/>
            <a:ext cx="8593424" cy="414840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alibri"/>
              <a:buNone/>
            </a:pPr>
            <a:r>
              <a:t/>
            </a:r>
            <a:endParaRPr b="0" i="0" sz="2800" u="none" cap="none" strike="noStrike">
              <a:solidFill>
                <a:schemeClr val="lt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alibri"/>
              <a:buNone/>
            </a:pPr>
            <a:r>
              <a:t/>
            </a:r>
            <a:endParaRPr b="0" i="0" sz="2800" u="none" cap="none" strike="noStrike">
              <a:solidFill>
                <a:schemeClr val="lt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alibri"/>
              <a:buNone/>
            </a:pPr>
            <a:r>
              <a:t/>
            </a:r>
            <a:endParaRPr b="0" i="0" sz="2800" u="none" cap="none" strike="noStrike">
              <a:solidFill>
                <a:schemeClr val="lt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alibri"/>
              <a:buNone/>
            </a:pPr>
            <a:r>
              <a:t/>
            </a:r>
            <a:endParaRPr b="0" i="0" sz="2800" u="none" cap="none" strike="noStrike">
              <a:solidFill>
                <a:schemeClr val="lt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Open Sans"/>
              <a:buNone/>
            </a:pPr>
            <a:r>
              <a:rPr b="0" i="0" lang="en-US" sz="28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Answer the following questions in pairs.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alibri"/>
              <a:buNone/>
            </a:pPr>
            <a:r>
              <a:t/>
            </a:r>
            <a:endParaRPr b="0" i="0" sz="2800" u="none" cap="none" strike="noStrike">
              <a:solidFill>
                <a:schemeClr val="lt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alibri"/>
              <a:buNone/>
            </a:pPr>
            <a:r>
              <a:t/>
            </a:r>
            <a:endParaRPr b="0" i="0" sz="2800" u="none" cap="none" strike="noStrike">
              <a:solidFill>
                <a:schemeClr val="lt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Open Sans"/>
              <a:buNone/>
            </a:pPr>
            <a:r>
              <a:rPr b="0" i="0" lang="en-US" sz="28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1. What should a person do to keep healthy?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36550" lvl="0" marL="51435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alibri"/>
              <a:buNone/>
            </a:pPr>
            <a:r>
              <a:t/>
            </a:r>
            <a:endParaRPr b="0" i="0" sz="2800" u="none" cap="none" strike="noStrike">
              <a:solidFill>
                <a:schemeClr val="lt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Open Sans"/>
              <a:buNone/>
            </a:pPr>
            <a:r>
              <a:rPr b="0" i="0" lang="en-US" sz="28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2. What mustn´t a person do to keep healthy?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alibri"/>
              <a:buNone/>
            </a:pPr>
            <a:r>
              <a:t/>
            </a:r>
            <a:endParaRPr b="0" i="0" sz="2800" u="none" cap="none" strike="noStrike">
              <a:solidFill>
                <a:schemeClr val="lt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-336550" lvl="0" marL="51435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alibri"/>
              <a:buNone/>
            </a:pPr>
            <a:r>
              <a:t/>
            </a:r>
            <a:endParaRPr b="0" i="0" sz="2800" u="none" cap="none" strike="noStrike">
              <a:solidFill>
                <a:schemeClr val="lt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-336550" lvl="0" marL="51435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alibri"/>
              <a:buNone/>
            </a:pPr>
            <a:r>
              <a:t/>
            </a:r>
            <a:endParaRPr b="0" i="0" sz="2800" u="none" cap="none" strike="noStrike">
              <a:solidFill>
                <a:schemeClr val="lt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alibri"/>
              <a:buNone/>
            </a:pPr>
            <a:r>
              <a:t/>
            </a:r>
            <a:endParaRPr b="0" i="0" sz="2800" u="none" cap="none" strike="noStrike">
              <a:solidFill>
                <a:schemeClr val="lt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alibri"/>
              <a:buNone/>
            </a:pPr>
            <a:r>
              <a:t/>
            </a:r>
            <a:endParaRPr b="0" i="0" sz="2800" u="none" cap="none" strike="noStrike">
              <a:solidFill>
                <a:schemeClr val="lt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alibri"/>
              <a:buNone/>
            </a:pPr>
            <a:r>
              <a:t/>
            </a:r>
            <a:endParaRPr b="0" i="0" sz="2800" u="none" cap="none" strike="noStrike">
              <a:solidFill>
                <a:schemeClr val="lt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0" name="Google Shape;120;p7"/>
          <p:cNvGraphicFramePr/>
          <p:nvPr/>
        </p:nvGraphicFramePr>
        <p:xfrm>
          <a:off x="152400" y="21755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{7831CADC-C5A1-4FF4-8810-BC40320D2C3C}</a:tableStyleId>
              </a:tblPr>
              <a:tblGrid>
                <a:gridCol w="2896150"/>
                <a:gridCol w="2896150"/>
                <a:gridCol w="2896150"/>
              </a:tblGrid>
              <a:tr h="63035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b="1" lang="en-US" sz="1200" u="none" cap="none" strike="noStrike">
                          <a:solidFill>
                            <a:schemeClr val="lt1"/>
                          </a:solidFill>
                          <a:highlight>
                            <a:schemeClr val="lt1"/>
                          </a:highlight>
                        </a:rPr>
                        <a:t>Modal verb</a:t>
                      </a:r>
                      <a:endParaRPr b="1" sz="1200" u="none" cap="none" strike="noStrike">
                        <a:solidFill>
                          <a:schemeClr val="lt1"/>
                        </a:solidFill>
                        <a:highlight>
                          <a:schemeClr val="lt1"/>
                        </a:highlight>
                      </a:endParaRPr>
                    </a:p>
                  </a:txBody>
                  <a:tcPr marT="63500" marB="63500" marR="63500" marL="6350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b="1" lang="en-US" sz="1200" u="none" cap="none" strike="noStrike">
                          <a:solidFill>
                            <a:schemeClr val="lt1"/>
                          </a:solidFill>
                          <a:highlight>
                            <a:schemeClr val="lt1"/>
                          </a:highlight>
                        </a:rPr>
                        <a:t>Uses</a:t>
                      </a:r>
                      <a:endParaRPr b="1" sz="1200" u="none" cap="none" strike="noStrike">
                        <a:solidFill>
                          <a:schemeClr val="lt1"/>
                        </a:solidFill>
                        <a:highlight>
                          <a:schemeClr val="lt1"/>
                        </a:highlight>
                      </a:endParaRPr>
                    </a:p>
                  </a:txBody>
                  <a:tcPr marT="63500" marB="63500" marR="63500" marL="6350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b="1" lang="en-US" sz="1200" u="none" cap="none" strike="noStrike">
                          <a:solidFill>
                            <a:schemeClr val="lt1"/>
                          </a:solidFill>
                          <a:highlight>
                            <a:schemeClr val="lt1"/>
                          </a:highlight>
                        </a:rPr>
                        <a:t>Examples</a:t>
                      </a:r>
                      <a:endParaRPr b="1" sz="1200" u="none" cap="none" strike="noStrike">
                        <a:solidFill>
                          <a:schemeClr val="lt1"/>
                        </a:solidFill>
                        <a:highlight>
                          <a:schemeClr val="lt1"/>
                        </a:highlight>
                      </a:endParaRPr>
                    </a:p>
                  </a:txBody>
                  <a:tcPr marT="63500" marB="63500" marR="63500" marL="63500">
                    <a:solidFill>
                      <a:schemeClr val="accent1"/>
                    </a:solidFill>
                  </a:tcPr>
                </a:tc>
              </a:tr>
              <a:tr h="101210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b="1" lang="en-US" sz="1900" u="none" cap="none" strike="noStrike"/>
                        <a:t>MUST/MUSTN’T</a:t>
                      </a:r>
                      <a:endParaRPr b="1" sz="1900" u="none" cap="none" strike="noStrike"/>
                    </a:p>
                  </a:txBody>
                  <a:tcPr marT="63500" marB="63500" marR="63500" marL="6350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1900" u="none" cap="none" strike="noStrike"/>
                        <a:t>Necessity /obligation</a:t>
                      </a:r>
                      <a:endParaRPr sz="1900" u="none" cap="none" strike="noStrike"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1900" u="none" cap="none" strike="noStrike"/>
                        <a:t>Prohibition</a:t>
                      </a:r>
                      <a:endParaRPr sz="1900" u="none" cap="none" strike="noStrike"/>
                    </a:p>
                  </a:txBody>
                  <a:tcPr marT="63500" marB="63500" marR="63500" marL="6350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1900" u="none" cap="none" strike="noStrike"/>
                        <a:t>You must obey your teachers.</a:t>
                      </a:r>
                      <a:endParaRPr sz="1900" u="none" cap="none" strike="noStrike"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1900" u="none" cap="none" strike="noStrike"/>
                        <a:t>He mustn’t drink alcohol.</a:t>
                      </a:r>
                      <a:endParaRPr sz="1900" u="none" cap="none" strike="noStrike"/>
                    </a:p>
                  </a:txBody>
                  <a:tcPr marT="63500" marB="63500" marR="63500" marL="63500"/>
                </a:tc>
              </a:tr>
              <a:tr h="183232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b="1" lang="en-US" sz="1900" u="none" cap="none" strike="noStrike"/>
                        <a:t>SHOULD/OUGHT TO </a:t>
                      </a:r>
                      <a:endParaRPr b="1" sz="1900" u="none" cap="none" strike="noStrike"/>
                    </a:p>
                  </a:txBody>
                  <a:tcPr marT="63500" marB="63500" marR="63500" marL="63500"/>
                </a:tc>
                <a:tc>
                  <a:txBody>
                    <a:bodyPr/>
                    <a:lstStyle/>
                    <a:p>
                      <a:pPr indent="0" lvl="0" marL="0" marR="0" rtl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1900" u="none" cap="none" strike="noStrike"/>
                        <a:t>Giving advice or recommendation</a:t>
                      </a:r>
                      <a:endParaRPr sz="1900" u="none" cap="none" strike="noStrike"/>
                    </a:p>
                  </a:txBody>
                  <a:tcPr marT="63500" marB="63500" marR="63500" marL="6350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1900" u="none" cap="none" strike="noStrike"/>
                        <a:t>You should follow his wise advice.</a:t>
                      </a:r>
                      <a:endParaRPr sz="1900" u="none" cap="none" strike="noStrike"/>
                    </a:p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1900" u="none" cap="none" strike="noStrike"/>
                        <a:t>We ought to get some more petrol.</a:t>
                      </a:r>
                      <a:endParaRPr sz="1900" u="none" cap="none" strike="noStrike"/>
                    </a:p>
                  </a:txBody>
                  <a:tcPr marT="63500" marB="63500" marR="63500" marL="63500"/>
                </a:tc>
              </a:tr>
              <a:tr h="183232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b="1" lang="en-US" sz="1900" u="none" cap="none" strike="noStrike"/>
                        <a:t>HAVE TO</a:t>
                      </a:r>
                      <a:endParaRPr b="1" sz="1900" u="none" cap="none" strike="noStrike"/>
                    </a:p>
                  </a:txBody>
                  <a:tcPr marT="63500" marB="63500" marR="63500" marL="6350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1900" u="none" cap="none" strike="noStrike"/>
                        <a:t>Essential or necessary</a:t>
                      </a:r>
                      <a:endParaRPr sz="1900" u="none" cap="none" strike="noStrike"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t/>
                      </a:r>
                      <a:endParaRPr sz="1900" u="none" cap="none" strike="noStrike"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1900" u="none" cap="none" strike="noStrike"/>
                        <a:t>External obligation</a:t>
                      </a:r>
                      <a:endParaRPr sz="1900" u="none" cap="none" strike="noStrike"/>
                    </a:p>
                  </a:txBody>
                  <a:tcPr marT="63500" marB="63500" marR="63500" marL="6350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1900" u="none" cap="none" strike="noStrike"/>
                        <a:t>I have to study this weekend if I want to pass the English exam.</a:t>
                      </a:r>
                      <a:endParaRPr sz="1900" u="none" cap="none" strike="noStrike"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1900" u="none" cap="none" strike="noStrike"/>
                        <a:t>She has to pay the electricity bill at the end of the month.</a:t>
                      </a:r>
                      <a:endParaRPr sz="1900" u="none" cap="none" strike="noStrike"/>
                    </a:p>
                  </a:txBody>
                  <a:tcPr marT="63500" marB="63500" marR="63500" marL="63500"/>
                </a:tc>
              </a:tr>
              <a:tr h="101210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b="1" lang="en-US" sz="1900" u="none" cap="none" strike="noStrike"/>
                        <a:t>DON´T HAVE TO</a:t>
                      </a:r>
                      <a:endParaRPr b="1" sz="1900" u="none" cap="none" strike="noStrike"/>
                    </a:p>
                  </a:txBody>
                  <a:tcPr marT="63500" marB="63500" marR="63500" marL="6350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1900" u="none" cap="none" strike="noStrike"/>
                        <a:t>Not essential or necessary</a:t>
                      </a:r>
                      <a:endParaRPr sz="1900" u="none" cap="none" strike="noStrike"/>
                    </a:p>
                  </a:txBody>
                  <a:tcPr marT="63500" marB="63500" marR="63500" marL="6350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1900" u="none" cap="none" strike="noStrike"/>
                        <a:t>He doesn't have to wash Mr. Gordon´s face; he can do it himself.</a:t>
                      </a:r>
                      <a:endParaRPr sz="1900" u="none" cap="none" strike="noStrike"/>
                    </a:p>
                  </a:txBody>
                  <a:tcPr marT="63500" marB="63500" marR="63500" marL="63500"/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Interfaz de usuario gráfica, Texto&#10;&#10;Descripción generada automáticamente" id="125" name="Google Shape;125;p16"/>
          <p:cNvPicPr preferRelativeResize="0"/>
          <p:nvPr>
            <p:ph idx="1" type="body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84728" y="110836"/>
            <a:ext cx="8783782" cy="674716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18"/>
          <p:cNvSpPr txBox="1"/>
          <p:nvPr>
            <p:ph type="title"/>
          </p:nvPr>
        </p:nvSpPr>
        <p:spPr>
          <a:xfrm>
            <a:off x="755263" y="397744"/>
            <a:ext cx="7992900" cy="889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entury Gothic"/>
              <a:buNone/>
            </a:pPr>
            <a:r>
              <a:rPr b="1" lang="en-US" sz="3200">
                <a:solidFill>
                  <a:schemeClr val="dk1"/>
                </a:solidFill>
              </a:rPr>
              <a:t>IN THE PRESENT TENSE USE: must  or have to/and has to for he, she, and it.</a:t>
            </a:r>
            <a:endParaRPr b="1" sz="3200">
              <a:solidFill>
                <a:schemeClr val="dk1"/>
              </a:solidFill>
            </a:endParaRPr>
          </a:p>
        </p:txBody>
      </p:sp>
      <p:graphicFrame>
        <p:nvGraphicFramePr>
          <p:cNvPr id="131" name="Google Shape;131;p18"/>
          <p:cNvGraphicFramePr/>
          <p:nvPr/>
        </p:nvGraphicFramePr>
        <p:xfrm>
          <a:off x="1124268" y="148002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{04FD6BA2-DC4F-41EC-86CC-B9DD74B88E2E}</a:tableStyleId>
              </a:tblPr>
              <a:tblGrid>
                <a:gridCol w="3644600"/>
                <a:gridCol w="3772850"/>
              </a:tblGrid>
              <a:tr h="18734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000"/>
                        <a:buFont typeface="Calibri"/>
                        <a:buNone/>
                      </a:pPr>
                      <a:r>
                        <a:t/>
                      </a:r>
                      <a:endParaRPr sz="2000" u="none" cap="none" strike="noStrike">
                        <a:solidFill>
                          <a:schemeClr val="dk1"/>
                        </a:solidFill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000"/>
                        <a:buFont typeface="Calibri"/>
                        <a:buNone/>
                      </a:pPr>
                      <a:r>
                        <a:t/>
                      </a:r>
                      <a:endParaRPr sz="2000" u="none" cap="none" strike="noStrike">
                        <a:solidFill>
                          <a:schemeClr val="dk1"/>
                        </a:solidFill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sz="2000" u="none" cap="none" strike="noStrike">
                        <a:solidFill>
                          <a:schemeClr val="dk1"/>
                        </a:solidFill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PAST SIMPLE F</a:t>
                      </a:r>
                      <a:r>
                        <a:rPr lang="en-US" sz="2000" u="none" cap="none" strike="noStrike">
                          <a:solidFill>
                            <a:schemeClr val="dk1"/>
                          </a:solidFill>
                        </a:rPr>
                        <a:t>OR </a:t>
                      </a:r>
                      <a:r>
                        <a:rPr b="1" lang="en-US" sz="2000" u="none" cap="none" strike="noStrike">
                          <a:solidFill>
                            <a:schemeClr val="dk1"/>
                          </a:solidFill>
                        </a:rPr>
                        <a:t>MUST</a:t>
                      </a:r>
                      <a:endParaRPr b="1" sz="2000" u="none" cap="none" strike="noStrike">
                        <a:solidFill>
                          <a:schemeClr val="dk1"/>
                        </a:solidFill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000"/>
                        <a:buFont typeface="Calibri"/>
                        <a:buNone/>
                      </a:pPr>
                      <a:r>
                        <a:t/>
                      </a:r>
                      <a:endParaRPr sz="2000" u="none" cap="none" strike="noStrik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000"/>
                        <a:buFont typeface="Calibri"/>
                        <a:buNone/>
                      </a:pPr>
                      <a:r>
                        <a:t/>
                      </a:r>
                      <a:endParaRPr sz="2000" u="none" cap="none" strike="noStrik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sz="2000" u="none" cap="none" strike="noStrike">
                        <a:solidFill>
                          <a:schemeClr val="dk1"/>
                        </a:solidFill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 u="none" cap="none" strike="noStrike">
                          <a:solidFill>
                            <a:schemeClr val="dk1"/>
                          </a:solidFill>
                        </a:rPr>
                        <a:t>MUST</a:t>
                      </a:r>
                      <a:r>
                        <a:rPr lang="en-US" sz="2000" u="none" cap="none" strike="noStrike">
                          <a:solidFill>
                            <a:schemeClr val="dk1"/>
                          </a:solidFill>
                        </a:rPr>
                        <a:t> is only used in Present Simple.</a:t>
                      </a:r>
                      <a:endParaRPr sz="2000" u="none" cap="none" strike="noStrike">
                        <a:solidFill>
                          <a:schemeClr val="dk1"/>
                        </a:solidFill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We </a:t>
                      </a:r>
                      <a:r>
                        <a:rPr b="1" lang="en-US" sz="2000" u="none" cap="none" strike="noStrike">
                          <a:solidFill>
                            <a:schemeClr val="dk1"/>
                          </a:solidFill>
                        </a:rPr>
                        <a:t>had to </a:t>
                      </a:r>
                      <a:r>
                        <a:rPr lang="en-US" sz="20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go home.</a:t>
                      </a:r>
                      <a:endParaRPr sz="1800" u="none" cap="none" strike="noStrike"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We </a:t>
                      </a:r>
                      <a:r>
                        <a:rPr b="1" lang="en-US" sz="2000" u="none" cap="none" strike="noStrike">
                          <a:solidFill>
                            <a:schemeClr val="dk1"/>
                          </a:solidFill>
                        </a:rPr>
                        <a:t>didn't have to</a:t>
                      </a:r>
                      <a:r>
                        <a:rPr lang="en-US" sz="20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go home.</a:t>
                      </a:r>
                      <a:endParaRPr sz="1800" u="none" cap="none" strike="noStrike"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 u="none" cap="none" strike="noStrike">
                          <a:solidFill>
                            <a:schemeClr val="dk1"/>
                          </a:solidFill>
                        </a:rPr>
                        <a:t>Did</a:t>
                      </a:r>
                      <a:r>
                        <a:rPr lang="en-US" sz="20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we </a:t>
                      </a:r>
                      <a:r>
                        <a:rPr b="1" lang="en-US" sz="2000" u="none" cap="none" strike="noStrike">
                          <a:solidFill>
                            <a:schemeClr val="dk1"/>
                          </a:solidFill>
                        </a:rPr>
                        <a:t>have to</a:t>
                      </a:r>
                      <a:r>
                        <a:rPr lang="en-US" sz="20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go home?</a:t>
                      </a:r>
                      <a:endParaRPr sz="2000" u="none" cap="none" strike="noStrik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</a:tr>
              <a:tr h="132982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000"/>
                        <a:buFont typeface="Calibri"/>
                        <a:buNone/>
                      </a:pPr>
                      <a:r>
                        <a:t/>
                      </a:r>
                      <a:endParaRPr b="1" sz="2000" u="none" cap="none" strike="noStrik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Future</a:t>
                      </a:r>
                      <a:endParaRPr b="1" sz="2000" u="none" cap="none" strike="noStrik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000"/>
                        <a:buFont typeface="Calibri"/>
                        <a:buNone/>
                      </a:pPr>
                      <a:r>
                        <a:t/>
                      </a:r>
                      <a:endParaRPr b="1" sz="2000" u="none" cap="none" strike="noStrik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>
                    <a:solidFill>
                      <a:srgbClr val="84B2F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He will have to go home.</a:t>
                      </a:r>
                      <a:endParaRPr sz="1800" u="none" cap="none" strike="noStrike"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He </a:t>
                      </a:r>
                      <a:r>
                        <a:rPr b="1" lang="en-US" sz="2000" u="none" cap="none" strike="noStrike">
                          <a:solidFill>
                            <a:schemeClr val="dk1"/>
                          </a:solidFill>
                        </a:rPr>
                        <a:t>won't</a:t>
                      </a:r>
                      <a:r>
                        <a:rPr b="1" lang="en-US" sz="20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have to go home.</a:t>
                      </a:r>
                      <a:endParaRPr sz="1800" u="none" cap="none" strike="noStrike"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Will he have to go home?</a:t>
                      </a:r>
                      <a:endParaRPr sz="1800" u="none" cap="none" strike="noStrike"/>
                    </a:p>
                  </a:txBody>
                  <a:tcPr marT="45725" marB="45725" marR="91450" marL="91450">
                    <a:solidFill>
                      <a:srgbClr val="84B2F6"/>
                    </a:solidFill>
                  </a:tcPr>
                </a:tc>
              </a:tr>
              <a:tr h="17327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000"/>
                        <a:buFont typeface="Calibri"/>
                        <a:buNone/>
                      </a:pPr>
                      <a:r>
                        <a:t/>
                      </a:r>
                      <a:endParaRPr b="1" sz="2000" u="none" cap="none" strike="noStrik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Present  perfect</a:t>
                      </a:r>
                      <a:endParaRPr b="1" sz="2000" u="none" cap="none" strike="noStrik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000"/>
                        <a:buFont typeface="Calibri"/>
                        <a:buNone/>
                      </a:pPr>
                      <a:r>
                        <a:t/>
                      </a:r>
                      <a:endParaRPr b="1" sz="2000" u="none" cap="none" strike="noStrik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>
                    <a:solidFill>
                      <a:srgbClr val="84B2F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She has had to go home.</a:t>
                      </a:r>
                      <a:endParaRPr sz="1800" u="none" cap="none" strike="noStrike"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She </a:t>
                      </a:r>
                      <a:r>
                        <a:rPr b="1" lang="en-US" sz="2000" u="none" cap="none" strike="noStrike">
                          <a:solidFill>
                            <a:schemeClr val="dk1"/>
                          </a:solidFill>
                        </a:rPr>
                        <a:t>hasn't</a:t>
                      </a:r>
                      <a:r>
                        <a:rPr b="1" lang="en-US" sz="20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had to go home yet.</a:t>
                      </a:r>
                      <a:endParaRPr sz="1800" u="none" cap="none" strike="noStrike"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Has she had to go home yet?</a:t>
                      </a:r>
                      <a:endParaRPr sz="1800" u="none" cap="none" strike="noStrike"/>
                    </a:p>
                  </a:txBody>
                  <a:tcPr marT="45725" marB="45725" marR="91450" marL="91450">
                    <a:solidFill>
                      <a:srgbClr val="84B2F6"/>
                    </a:solidFill>
                  </a:tcPr>
                </a:tc>
              </a:tr>
            </a:tbl>
          </a:graphicData>
        </a:graphic>
      </p:graphicFrame>
      <p:pic>
        <p:nvPicPr>
          <p:cNvPr id="132" name="Google Shape;132;p1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195388" y="1916900"/>
            <a:ext cx="674850" cy="7852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136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p12"/>
          <p:cNvSpPr/>
          <p:nvPr/>
        </p:nvSpPr>
        <p:spPr>
          <a:xfrm>
            <a:off x="-242575" y="185925"/>
            <a:ext cx="9144000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8" name="Google Shape;138;p12"/>
          <p:cNvSpPr/>
          <p:nvPr/>
        </p:nvSpPr>
        <p:spPr>
          <a:xfrm flipH="1">
            <a:off x="6432540" y="3335867"/>
            <a:ext cx="246888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9" name="Google Shape;139;p12"/>
          <p:cNvSpPr/>
          <p:nvPr/>
        </p:nvSpPr>
        <p:spPr>
          <a:xfrm>
            <a:off x="481330" y="623275"/>
            <a:ext cx="8178790" cy="5607882"/>
          </a:xfrm>
          <a:prstGeom prst="rect">
            <a:avLst/>
          </a:prstGeom>
          <a:noFill/>
          <a:ln cap="flat" cmpd="sng" w="19050">
            <a:solidFill>
              <a:srgbClr val="3F3F3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0" name="Google Shape;140;p12"/>
          <p:cNvSpPr txBox="1"/>
          <p:nvPr>
            <p:ph type="title"/>
          </p:nvPr>
        </p:nvSpPr>
        <p:spPr>
          <a:xfrm>
            <a:off x="481325" y="1050600"/>
            <a:ext cx="8178900" cy="246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 fontScale="90000"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None/>
            </a:pPr>
            <a:r>
              <a:t/>
            </a:r>
            <a:endParaRPr sz="3200"/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None/>
            </a:pPr>
            <a:r>
              <a:t/>
            </a:r>
            <a:endParaRPr sz="3200"/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96644"/>
              <a:buFont typeface="Calibri"/>
              <a:buNone/>
            </a:pPr>
            <a:r>
              <a:rPr b="1" lang="en-US" sz="3311" u="sng"/>
              <a:t>Class Activity 2:  Role-play (handout,p.31 )</a:t>
            </a:r>
            <a:br>
              <a:rPr lang="en-US" sz="3311"/>
            </a:br>
            <a:br>
              <a:rPr lang="en-US" sz="3311"/>
            </a:br>
            <a:r>
              <a:rPr lang="en-US" sz="2811"/>
              <a:t>Student A: new co-worker from India.</a:t>
            </a:r>
            <a:br>
              <a:rPr lang="en-US" sz="2811"/>
            </a:br>
            <a:r>
              <a:rPr lang="en-US" sz="2811"/>
              <a:t>Student B: health care collaborator.</a:t>
            </a:r>
            <a:br>
              <a:rPr lang="en-US" sz="2811"/>
            </a:br>
            <a:endParaRPr sz="2811"/>
          </a:p>
        </p:txBody>
      </p:sp>
      <p:sp>
        <p:nvSpPr>
          <p:cNvPr id="141" name="Google Shape;141;p12"/>
          <p:cNvSpPr txBox="1"/>
          <p:nvPr>
            <p:ph idx="1" type="body"/>
          </p:nvPr>
        </p:nvSpPr>
        <p:spPr>
          <a:xfrm>
            <a:off x="963953" y="3719125"/>
            <a:ext cx="7524600" cy="2433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Char char="•"/>
            </a:pPr>
            <a:r>
              <a:rPr lang="en-US" sz="2100">
                <a:latin typeface="Arial"/>
                <a:ea typeface="Arial"/>
                <a:cs typeface="Arial"/>
                <a:sym typeface="Arial"/>
              </a:rPr>
              <a:t>In pairs, advise a new Indian co-worker who comes to live and work in a Latin American country for the first time on what he or she should, shouldn´t , must, mustn´t, have to or don't have to do at work.</a:t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Tema de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Tema de Office">
  <a:themeElements>
    <a:clrScheme name="Tema de 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2021-04-27T15:26:19Z</dcterms:created>
  <dc:creator>Usuario</dc:creator>
</cp:coreProperties>
</file>