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x="6858000" cy="9144000"/>
  <p:embeddedFontLst>
    <p:embeddedFont>
      <p:font typeface="Open Sans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5" roundtripDataSignature="AMtx7mgbqMUM/H6+SEUAkF6PAdzfTYaF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831CADC-C5A1-4FF4-8810-BC40320D2C3C}">
  <a:tblStyle styleId="{7831CADC-C5A1-4FF4-8810-BC40320D2C3C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  <a:tblStyle styleId="{04FD6BA2-DC4F-41EC-86CC-B9DD74B88E2E}" styleName="Table_1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OpenSans-bold.fntdata"/><Relationship Id="rId21" Type="http://schemas.openxmlformats.org/officeDocument/2006/relationships/font" Target="fonts/OpenSans-regular.fntdata"/><Relationship Id="rId24" Type="http://schemas.openxmlformats.org/officeDocument/2006/relationships/font" Target="fonts/OpenSans-boldItalic.fntdata"/><Relationship Id="rId23" Type="http://schemas.openxmlformats.org/officeDocument/2006/relationships/font" Target="fonts/OpenSans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4" name="Google Shape;144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076a277a29_1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0" name="Google Shape;150;g3076a277a29_1_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8" name="Google Shape;158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8" name="Google Shape;168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7" name="Google Shape;177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8" name="Google Shape;188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3" name="Google Shape;93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9" name="Google Shape;99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6" name="Google Shape;106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2" name="Google Shape;112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8" name="Google Shape;118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3" name="Google Shape;123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8" name="Google Shape;128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5" name="Google Shape;135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4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4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3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3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4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3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6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6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7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7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8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8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8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8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8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1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31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3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2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2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2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3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ordwall.net/resource/12644908/modal-verbs" TargetMode="External"/><Relationship Id="rId4" Type="http://schemas.openxmlformats.org/officeDocument/2006/relationships/hyperlink" Target="https://wordwall.net/resource/12644908/modal-verbs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wordwall.net/resource/24387548/modal-verbs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youtu.be/Xhd1bEVXoZk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ordwall.net/resource/15389477/modal-verbs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"/>
          <p:cNvSpPr txBox="1"/>
          <p:nvPr>
            <p:ph type="ctrTitle"/>
          </p:nvPr>
        </p:nvSpPr>
        <p:spPr>
          <a:xfrm>
            <a:off x="360756" y="1435361"/>
            <a:ext cx="4211245" cy="23201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Inglés Intermedio</a:t>
            </a:r>
            <a:endParaRPr/>
          </a:p>
        </p:txBody>
      </p:sp>
      <p:sp>
        <p:nvSpPr>
          <p:cNvPr id="89" name="Google Shape;89;p4"/>
          <p:cNvSpPr txBox="1"/>
          <p:nvPr>
            <p:ph idx="1" type="subTitle"/>
          </p:nvPr>
        </p:nvSpPr>
        <p:spPr>
          <a:xfrm>
            <a:off x="360756" y="2944180"/>
            <a:ext cx="4211245" cy="16225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-406400" lvl="0" marL="4572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/>
              <a:t>Week 5</a:t>
            </a:r>
            <a:endParaRPr/>
          </a:p>
          <a:p>
            <a:pPr indent="-406400" lvl="0" marL="4572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/>
              <a:t>Case Studies</a:t>
            </a:r>
            <a:endParaRPr b="1"/>
          </a:p>
        </p:txBody>
      </p:sp>
      <p:pic>
        <p:nvPicPr>
          <p:cNvPr descr="Resultado de imagen para logo facultad de medicina universidad de chile" id="90" name="Google Shape;9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32754" y="1543588"/>
            <a:ext cx="3774980" cy="37749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Class Activity 3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Group Discussion</a:t>
            </a:r>
            <a:endParaRPr/>
          </a:p>
        </p:txBody>
      </p:sp>
      <p:sp>
        <p:nvSpPr>
          <p:cNvPr id="147" name="Google Shape;147;p1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Answer in groups the following questions: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1. What should healthcare professionals do to prevent illnesses and diseases?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2. Must doctors be prepared for any type of emergencies?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3. What should governments do to encourage their populations to eat healthily?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076a277a29_1_6"/>
          <p:cNvSpPr/>
          <p:nvPr/>
        </p:nvSpPr>
        <p:spPr>
          <a:xfrm>
            <a:off x="0" y="2"/>
            <a:ext cx="9144000" cy="441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g3076a277a29_1_6"/>
          <p:cNvSpPr/>
          <p:nvPr/>
        </p:nvSpPr>
        <p:spPr>
          <a:xfrm>
            <a:off x="447348" y="551962"/>
            <a:ext cx="8249400" cy="46185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39700" rotWithShape="0" algn="t" dir="5400000" dist="127000">
              <a:srgbClr val="000000">
                <a:alpha val="1412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g3076a277a29_1_6"/>
          <p:cNvSpPr txBox="1"/>
          <p:nvPr>
            <p:ph type="title"/>
          </p:nvPr>
        </p:nvSpPr>
        <p:spPr>
          <a:xfrm>
            <a:off x="1143000" y="1293338"/>
            <a:ext cx="6858000" cy="327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alibri"/>
              <a:buNone/>
            </a:pPr>
            <a:r>
              <a:rPr lang="en-US" sz="3500"/>
              <a:t>SELF STUDY ACTIVITIES</a:t>
            </a:r>
            <a:endParaRPr sz="3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5" name="Google Shape;155;g3076a277a29_1_6"/>
          <p:cNvCxnSpPr/>
          <p:nvPr/>
        </p:nvCxnSpPr>
        <p:spPr>
          <a:xfrm rot="10800000">
            <a:off x="447222" y="6354708"/>
            <a:ext cx="8250300" cy="0"/>
          </a:xfrm>
          <a:prstGeom prst="straightConnector1">
            <a:avLst/>
          </a:prstGeom>
          <a:noFill/>
          <a:ln cap="flat" cmpd="sng" w="1016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9"/>
          <p:cNvSpPr/>
          <p:nvPr/>
        </p:nvSpPr>
        <p:spPr>
          <a:xfrm>
            <a:off x="0" y="0"/>
            <a:ext cx="9143999" cy="68573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9"/>
          <p:cNvSpPr/>
          <p:nvPr/>
        </p:nvSpPr>
        <p:spPr>
          <a:xfrm>
            <a:off x="0" y="2"/>
            <a:ext cx="9144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9"/>
          <p:cNvSpPr/>
          <p:nvPr/>
        </p:nvSpPr>
        <p:spPr>
          <a:xfrm>
            <a:off x="447348" y="551962"/>
            <a:ext cx="8249304" cy="4618549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39700" rotWithShape="0" algn="t" dir="5400000" dist="127000">
              <a:srgbClr val="000000">
                <a:alpha val="1411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9"/>
          <p:cNvSpPr txBox="1"/>
          <p:nvPr>
            <p:ph type="title"/>
          </p:nvPr>
        </p:nvSpPr>
        <p:spPr>
          <a:xfrm>
            <a:off x="1143000" y="1293338"/>
            <a:ext cx="6858000" cy="327459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alibri"/>
              <a:buNone/>
            </a:pPr>
            <a:r>
              <a:rPr lang="en-US" sz="3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Match EACH MODAL WITH its definition</a:t>
            </a:r>
            <a:br>
              <a:rPr lang="en-US" sz="3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3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can,should, must,may,have to.</a:t>
            </a:r>
            <a:br>
              <a:rPr lang="en-US" sz="3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9"/>
          <p:cNvSpPr txBox="1"/>
          <p:nvPr>
            <p:ph idx="1" type="body"/>
          </p:nvPr>
        </p:nvSpPr>
        <p:spPr>
          <a:xfrm>
            <a:off x="1143000" y="5514052"/>
            <a:ext cx="6858000" cy="6519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2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hlinkClick r:id="rId3">
                <a:extLst>
                  <a:ext uri="{A12FA001-AC4F-418D-AE19-62706E023703}">
                    <ahyp:hlinkClr val="tx"/>
                  </a:ext>
                </a:extLst>
              </a:hlinkClick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https://wordwall.net/resource/12644908/modal-verbs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5" name="Google Shape;165;p9"/>
          <p:cNvCxnSpPr/>
          <p:nvPr/>
        </p:nvCxnSpPr>
        <p:spPr>
          <a:xfrm rot="10800000">
            <a:off x="447348" y="6354708"/>
            <a:ext cx="8250174" cy="0"/>
          </a:xfrm>
          <a:prstGeom prst="straightConnector1">
            <a:avLst/>
          </a:prstGeom>
          <a:noFill/>
          <a:ln cap="flat" cmpd="sng" w="1016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1"/>
          <p:cNvSpPr/>
          <p:nvPr/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1"/>
          <p:cNvSpPr/>
          <p:nvPr/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cap="flat" cmpd="sng" w="19050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1"/>
          <p:cNvSpPr txBox="1"/>
          <p:nvPr>
            <p:ph type="title"/>
          </p:nvPr>
        </p:nvSpPr>
        <p:spPr>
          <a:xfrm>
            <a:off x="834550" y="623275"/>
            <a:ext cx="7365900" cy="238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44"/>
              <a:buFont typeface="Calibri"/>
              <a:buNone/>
            </a:pPr>
            <a:r>
              <a:rPr b="1" lang="en-US" sz="4900"/>
              <a:t>Self study:</a:t>
            </a:r>
            <a:endParaRPr b="1" sz="49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44"/>
              <a:buFont typeface="Calibri"/>
              <a:buNone/>
            </a:pPr>
            <a:r>
              <a:rPr b="1" lang="en-US" sz="4900"/>
              <a:t>MODAL VERBS</a:t>
            </a:r>
            <a:r>
              <a:rPr lang="en-US" sz="4900"/>
              <a:t>: Positive and negative exercises.</a:t>
            </a:r>
            <a:endParaRPr/>
          </a:p>
        </p:txBody>
      </p:sp>
      <p:sp>
        <p:nvSpPr>
          <p:cNvPr id="174" name="Google Shape;174;p11"/>
          <p:cNvSpPr txBox="1"/>
          <p:nvPr>
            <p:ph idx="1" type="body"/>
          </p:nvPr>
        </p:nvSpPr>
        <p:spPr>
          <a:xfrm>
            <a:off x="963930" y="3096404"/>
            <a:ext cx="6056111" cy="26734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 sz="2100" u="sng">
                <a:solidFill>
                  <a:schemeClr val="hlink"/>
                </a:solidFill>
                <a:hlinkClick r:id="rId3"/>
              </a:rPr>
              <a:t>https://wordwall.net/resource/24387548/modal-verbs</a:t>
            </a:r>
            <a:endParaRPr sz="2100"/>
          </a:p>
          <a:p>
            <a:pPr indent="-952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21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8"/>
          <p:cNvSpPr/>
          <p:nvPr/>
        </p:nvSpPr>
        <p:spPr>
          <a:xfrm>
            <a:off x="0" y="0"/>
            <a:ext cx="9143999" cy="68573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8"/>
          <p:cNvSpPr txBox="1"/>
          <p:nvPr>
            <p:ph type="title"/>
          </p:nvPr>
        </p:nvSpPr>
        <p:spPr>
          <a:xfrm>
            <a:off x="595250" y="107375"/>
            <a:ext cx="8429400" cy="250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br>
              <a:rPr lang="en-US" sz="3200"/>
            </a:br>
            <a:br>
              <a:rPr lang="en-US" sz="3200"/>
            </a:b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US" sz="3200"/>
              <a:t>SELF- STUDY VIDEO</a:t>
            </a:r>
            <a:endParaRPr b="1" sz="3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br>
              <a:rPr lang="en-US" sz="3200"/>
            </a:br>
            <a:r>
              <a:rPr lang="en-US" sz="3200"/>
              <a:t>Must, Have to, Should. (positive).</a:t>
            </a:r>
            <a:br>
              <a:rPr lang="en-US" sz="3200"/>
            </a:br>
            <a:r>
              <a:rPr lang="en-US" sz="3200"/>
              <a:t>Mustn´t, Don´t have to, Shouldn´t. (negative). (negative)</a:t>
            </a:r>
            <a:endParaRPr/>
          </a:p>
        </p:txBody>
      </p:sp>
      <p:sp>
        <p:nvSpPr>
          <p:cNvPr id="181" name="Google Shape;181;p8"/>
          <p:cNvSpPr/>
          <p:nvPr/>
        </p:nvSpPr>
        <p:spPr>
          <a:xfrm rot="10800000">
            <a:off x="150" y="2343700"/>
            <a:ext cx="8590800" cy="2150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8"/>
          <p:cNvSpPr/>
          <p:nvPr/>
        </p:nvSpPr>
        <p:spPr>
          <a:xfrm>
            <a:off x="0" y="2203079"/>
            <a:ext cx="8537521" cy="4267991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39700" rotWithShape="0" algn="t" dir="5400000" dist="127000">
              <a:srgbClr val="000000">
                <a:alpha val="1411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8"/>
          <p:cNvSpPr txBox="1"/>
          <p:nvPr>
            <p:ph idx="1" type="body"/>
          </p:nvPr>
        </p:nvSpPr>
        <p:spPr>
          <a:xfrm>
            <a:off x="595245" y="3244333"/>
            <a:ext cx="4398506" cy="2994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206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t/>
            </a:r>
            <a:endParaRPr sz="17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-US" sz="2400" u="sng">
                <a:solidFill>
                  <a:schemeClr val="hlink"/>
                </a:solidFill>
                <a:hlinkClick r:id="rId3"/>
              </a:rPr>
              <a:t>https://youtu.be/Xhd1bEVXoZk</a:t>
            </a:r>
            <a:endParaRPr sz="2400" u="sng">
              <a:solidFill>
                <a:schemeClr val="hlink"/>
              </a:solidFill>
            </a:endParaRPr>
          </a:p>
          <a:p>
            <a:pPr indent="-1206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t/>
            </a:r>
            <a:endParaRPr sz="1700"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1206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t/>
            </a:r>
            <a:endParaRPr sz="1700"/>
          </a:p>
          <a:p>
            <a:pPr indent="-1206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t/>
            </a:r>
            <a:endParaRPr sz="1700"/>
          </a:p>
        </p:txBody>
      </p:sp>
      <p:sp>
        <p:nvSpPr>
          <p:cNvPr id="184" name="Google Shape;184;p8"/>
          <p:cNvSpPr/>
          <p:nvPr/>
        </p:nvSpPr>
        <p:spPr>
          <a:xfrm rot="5400000">
            <a:off x="4266867" y="-1209025"/>
            <a:ext cx="781800" cy="8124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8"/>
          <p:cNvSpPr/>
          <p:nvPr/>
        </p:nvSpPr>
        <p:spPr>
          <a:xfrm>
            <a:off x="5353635" y="3244334"/>
            <a:ext cx="743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0"/>
          <p:cNvSpPr/>
          <p:nvPr/>
        </p:nvSpPr>
        <p:spPr>
          <a:xfrm>
            <a:off x="0" y="0"/>
            <a:ext cx="9143999" cy="68573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0"/>
          <p:cNvSpPr txBox="1"/>
          <p:nvPr>
            <p:ph type="title"/>
          </p:nvPr>
        </p:nvSpPr>
        <p:spPr>
          <a:xfrm>
            <a:off x="606478" y="386930"/>
            <a:ext cx="6927525" cy="1188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Calibri"/>
              <a:buNone/>
            </a:pPr>
            <a:r>
              <a:rPr b="1" lang="en-US" sz="4300"/>
              <a:t>Exercises</a:t>
            </a:r>
            <a:r>
              <a:rPr lang="en-US" sz="4300"/>
              <a:t>: Must, May, Should </a:t>
            </a:r>
            <a:endParaRPr/>
          </a:p>
        </p:txBody>
      </p:sp>
      <p:grpSp>
        <p:nvGrpSpPr>
          <p:cNvPr id="192" name="Google Shape;192;p10"/>
          <p:cNvGrpSpPr/>
          <p:nvPr/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93" name="Google Shape;193;p10"/>
            <p:cNvSpPr/>
            <p:nvPr/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10"/>
            <p:cNvSpPr/>
            <p:nvPr/>
          </p:nvSpPr>
          <p:spPr>
            <a:xfrm rot="10800000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5" name="Google Shape;195;p10"/>
          <p:cNvSpPr/>
          <p:nvPr/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39700" rotWithShape="0" algn="t" dir="5400000" dist="127000">
              <a:srgbClr val="000000">
                <a:alpha val="1411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0"/>
          <p:cNvSpPr txBox="1"/>
          <p:nvPr>
            <p:ph idx="1" type="body"/>
          </p:nvPr>
        </p:nvSpPr>
        <p:spPr>
          <a:xfrm>
            <a:off x="595245" y="2599509"/>
            <a:ext cx="7607751" cy="34355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 sz="2100" u="sng">
                <a:solidFill>
                  <a:schemeClr val="hlink"/>
                </a:solidFill>
                <a:hlinkClick r:id="rId3"/>
              </a:rPr>
              <a:t>https://wordwall.net/resource/15389477/modal-verbs</a:t>
            </a:r>
            <a:endParaRPr sz="2100"/>
          </a:p>
          <a:p>
            <a:pPr indent="-952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2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CASE STUDY 1 (Handout, p.30)</a:t>
            </a:r>
            <a:endParaRPr/>
          </a:p>
        </p:txBody>
      </p:sp>
      <p:sp>
        <p:nvSpPr>
          <p:cNvPr id="96" name="Google Shape;96;p6"/>
          <p:cNvSpPr txBox="1"/>
          <p:nvPr>
            <p:ph idx="1" type="body"/>
          </p:nvPr>
        </p:nvSpPr>
        <p:spPr>
          <a:xfrm>
            <a:off x="495875" y="1499726"/>
            <a:ext cx="8019600" cy="46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143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1950">
                <a:latin typeface="Arial"/>
                <a:ea typeface="Arial"/>
                <a:cs typeface="Arial"/>
                <a:sym typeface="Arial"/>
              </a:rPr>
              <a:t>I. Read the following case, and observe how Mary and John are giving suggestions.</a:t>
            </a:r>
            <a:endParaRPr sz="1950">
              <a:latin typeface="Arial"/>
              <a:ea typeface="Arial"/>
              <a:cs typeface="Arial"/>
              <a:sym typeface="Arial"/>
            </a:endParaRPr>
          </a:p>
          <a:p>
            <a:pPr indent="0" lvl="0" marL="1143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br>
              <a:rPr lang="en-US" sz="1950">
                <a:latin typeface="Arial"/>
                <a:ea typeface="Arial"/>
                <a:cs typeface="Arial"/>
                <a:sym typeface="Arial"/>
              </a:rPr>
            </a:br>
            <a:r>
              <a:rPr i="1" lang="en-US" sz="2325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Study Case 1: Scenario: John has an important job interview tomorrow, and he is feeling nervous about it. His friend, Mary, tries to offer some advice.</a:t>
            </a:r>
            <a:endParaRPr sz="1950">
              <a:latin typeface="Arial"/>
              <a:ea typeface="Arial"/>
              <a:cs typeface="Arial"/>
              <a:sym typeface="Arial"/>
            </a:endParaRPr>
          </a:p>
          <a:p>
            <a:pPr indent="0" lvl="0" marL="1143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i="1" sz="2325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1950">
                <a:latin typeface="Arial"/>
                <a:ea typeface="Arial"/>
                <a:cs typeface="Arial"/>
                <a:sym typeface="Arial"/>
              </a:rPr>
              <a:t>Mary: "You </a:t>
            </a:r>
            <a:r>
              <a:rPr b="1" lang="en-US" sz="1950">
                <a:latin typeface="Arial"/>
                <a:ea typeface="Arial"/>
                <a:cs typeface="Arial"/>
                <a:sym typeface="Arial"/>
              </a:rPr>
              <a:t>should </a:t>
            </a:r>
            <a:r>
              <a:rPr lang="en-US" sz="1950">
                <a:latin typeface="Arial"/>
                <a:ea typeface="Arial"/>
                <a:cs typeface="Arial"/>
                <a:sym typeface="Arial"/>
              </a:rPr>
              <a:t>prepare well and do your best in the interview."</a:t>
            </a:r>
            <a:endParaRPr sz="1950">
              <a:latin typeface="Arial"/>
              <a:ea typeface="Arial"/>
              <a:cs typeface="Arial"/>
              <a:sym typeface="Arial"/>
            </a:endParaRPr>
          </a:p>
          <a:p>
            <a:pPr indent="0" lvl="0" marL="1143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1950">
                <a:latin typeface="Arial"/>
                <a:ea typeface="Arial"/>
                <a:cs typeface="Arial"/>
                <a:sym typeface="Arial"/>
              </a:rPr>
              <a:t>John: "You're right. I </a:t>
            </a:r>
            <a:r>
              <a:rPr b="1" lang="en-US" sz="1950">
                <a:latin typeface="Arial"/>
                <a:ea typeface="Arial"/>
                <a:cs typeface="Arial"/>
                <a:sym typeface="Arial"/>
              </a:rPr>
              <a:t>must </a:t>
            </a:r>
            <a:r>
              <a:rPr lang="en-US" sz="1950">
                <a:latin typeface="Arial"/>
                <a:ea typeface="Arial"/>
                <a:cs typeface="Arial"/>
                <a:sym typeface="Arial"/>
              </a:rPr>
              <a:t>give it my all and make a great impression."</a:t>
            </a:r>
            <a:endParaRPr sz="1950">
              <a:latin typeface="Arial"/>
              <a:ea typeface="Arial"/>
              <a:cs typeface="Arial"/>
              <a:sym typeface="Arial"/>
            </a:endParaRPr>
          </a:p>
          <a:p>
            <a:pPr indent="0" lvl="0" marL="1143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1950">
                <a:latin typeface="Arial"/>
                <a:ea typeface="Arial"/>
                <a:cs typeface="Arial"/>
                <a:sym typeface="Arial"/>
              </a:rPr>
              <a:t>Mary: “ Also______________________________________________________”</a:t>
            </a:r>
            <a:endParaRPr sz="1950">
              <a:latin typeface="Arial"/>
              <a:ea typeface="Arial"/>
              <a:cs typeface="Arial"/>
              <a:sym typeface="Arial"/>
            </a:endParaRPr>
          </a:p>
          <a:p>
            <a:pPr indent="0" lvl="0" marL="1143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br>
              <a:rPr lang="en-US" sz="1950">
                <a:latin typeface="Arial"/>
                <a:ea typeface="Arial"/>
                <a:cs typeface="Arial"/>
                <a:sym typeface="Arial"/>
              </a:rPr>
            </a:br>
            <a:r>
              <a:rPr lang="en-US" sz="1950">
                <a:latin typeface="Arial"/>
                <a:ea typeface="Arial"/>
                <a:cs typeface="Arial"/>
                <a:sym typeface="Arial"/>
              </a:rPr>
              <a:t> (Create your own suggestions)</a:t>
            </a:r>
            <a:endParaRPr sz="195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688"/>
              <a:buNone/>
            </a:pPr>
            <a:br>
              <a:rPr lang="en-US" sz="1950">
                <a:latin typeface="Arial"/>
                <a:ea typeface="Arial"/>
                <a:cs typeface="Arial"/>
                <a:sym typeface="Arial"/>
              </a:rPr>
            </a:br>
            <a:endParaRPr sz="195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/>
          <p:nvPr>
            <p:ph type="ctrTitle"/>
          </p:nvPr>
        </p:nvSpPr>
        <p:spPr>
          <a:xfrm>
            <a:off x="685800" y="532648"/>
            <a:ext cx="6507480" cy="1072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Open Sans"/>
              <a:buNone/>
            </a:pPr>
            <a:r>
              <a:rPr lang="en-US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Modal Verbs</a:t>
            </a:r>
            <a:endParaRPr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2" name="Google Shape;102;p1"/>
          <p:cNvSpPr txBox="1"/>
          <p:nvPr>
            <p:ph idx="1" type="subTitle"/>
          </p:nvPr>
        </p:nvSpPr>
        <p:spPr>
          <a:xfrm>
            <a:off x="1143000" y="3574741"/>
            <a:ext cx="6858000" cy="25469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Open Sans"/>
              <a:buNone/>
            </a:pPr>
            <a:br>
              <a:rPr lang="en-US" sz="60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sz="600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6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descr="Modal Verbs - Poster :: Teacher Resources and Classroom Games :: Teach This" id="103" name="Google Shape;10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3000" y="1849120"/>
            <a:ext cx="6168979" cy="42725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"/>
          <p:cNvSpPr txBox="1"/>
          <p:nvPr>
            <p:ph type="title"/>
          </p:nvPr>
        </p:nvSpPr>
        <p:spPr>
          <a:xfrm>
            <a:off x="272955" y="365126"/>
            <a:ext cx="824239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Open Sans"/>
              <a:buNone/>
            </a:pPr>
            <a:r>
              <a:rPr lang="en-US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What are we going to learn?</a:t>
            </a:r>
            <a:endParaRPr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9" name="Google Shape;109;p2"/>
          <p:cNvSpPr txBox="1"/>
          <p:nvPr>
            <p:ph idx="1" type="body"/>
          </p:nvPr>
        </p:nvSpPr>
        <p:spPr>
          <a:xfrm>
            <a:off x="628650" y="2224585"/>
            <a:ext cx="7886700" cy="39523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>
                <a:latin typeface="Open Sans"/>
                <a:ea typeface="Open Sans"/>
                <a:cs typeface="Open Sans"/>
                <a:sym typeface="Open Sans"/>
              </a:rPr>
              <a:t>Learning Outcomes: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-Expressing obligation, responsibilities, advice or recommendation, prohibition, probabilities, something necessary and not necessary using some modal verbs, in a working and personal context.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"/>
          <p:cNvSpPr txBox="1"/>
          <p:nvPr>
            <p:ph type="title"/>
          </p:nvPr>
        </p:nvSpPr>
        <p:spPr>
          <a:xfrm>
            <a:off x="273806" y="365127"/>
            <a:ext cx="887019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Open Sans"/>
              <a:buNone/>
            </a:pPr>
            <a:r>
              <a:rPr lang="en-US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English B1</a:t>
            </a:r>
            <a:endParaRPr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5" name="Google Shape;115;p3"/>
          <p:cNvSpPr txBox="1"/>
          <p:nvPr/>
        </p:nvSpPr>
        <p:spPr>
          <a:xfrm>
            <a:off x="308206" y="1690690"/>
            <a:ext cx="8593424" cy="41484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pen Sans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Answer the following questions in pairs.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pen Sans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1. What should a person do to keep healthy?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5143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pen Sans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2. What mustn´t a person do to keep healthy?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6550" lvl="0" marL="5143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6550" lvl="0" marL="5143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p7"/>
          <p:cNvGraphicFramePr/>
          <p:nvPr/>
        </p:nvGraphicFramePr>
        <p:xfrm>
          <a:off x="152400" y="217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{7831CADC-C5A1-4FF4-8810-BC40320D2C3C}</a:tableStyleId>
              </a:tblPr>
              <a:tblGrid>
                <a:gridCol w="2896150"/>
                <a:gridCol w="2896150"/>
                <a:gridCol w="2896150"/>
              </a:tblGrid>
              <a:tr h="630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1"/>
                          </a:solidFill>
                          <a:highlight>
                            <a:schemeClr val="lt1"/>
                          </a:highlight>
                        </a:rPr>
                        <a:t>Modal verb</a:t>
                      </a:r>
                      <a:endParaRPr b="1" sz="1200" u="none" cap="none" strike="noStrike">
                        <a:solidFill>
                          <a:schemeClr val="lt1"/>
                        </a:solidFill>
                        <a:highlight>
                          <a:schemeClr val="lt1"/>
                        </a:highlight>
                      </a:endParaRPr>
                    </a:p>
                  </a:txBody>
                  <a:tcPr marT="63500" marB="63500" marR="63500" marL="6350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1"/>
                          </a:solidFill>
                          <a:highlight>
                            <a:schemeClr val="lt1"/>
                          </a:highlight>
                        </a:rPr>
                        <a:t>Uses</a:t>
                      </a:r>
                      <a:endParaRPr b="1" sz="1200" u="none" cap="none" strike="noStrike">
                        <a:solidFill>
                          <a:schemeClr val="lt1"/>
                        </a:solidFill>
                        <a:highlight>
                          <a:schemeClr val="lt1"/>
                        </a:highlight>
                      </a:endParaRPr>
                    </a:p>
                  </a:txBody>
                  <a:tcPr marT="63500" marB="63500" marR="63500" marL="6350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lt1"/>
                          </a:solidFill>
                          <a:highlight>
                            <a:schemeClr val="lt1"/>
                          </a:highlight>
                        </a:rPr>
                        <a:t>Examples</a:t>
                      </a:r>
                      <a:endParaRPr b="1" sz="1200" u="none" cap="none" strike="noStrike">
                        <a:solidFill>
                          <a:schemeClr val="lt1"/>
                        </a:solidFill>
                        <a:highlight>
                          <a:schemeClr val="lt1"/>
                        </a:highlight>
                      </a:endParaRPr>
                    </a:p>
                  </a:txBody>
                  <a:tcPr marT="63500" marB="63500" marR="63500" marL="63500">
                    <a:solidFill>
                      <a:schemeClr val="accent1"/>
                    </a:solidFill>
                  </a:tcPr>
                </a:tc>
              </a:tr>
              <a:tr h="1012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900" u="none" cap="none" strike="noStrike"/>
                        <a:t>MUST/MUSTN’T</a:t>
                      </a:r>
                      <a:endParaRPr b="1" sz="1900" u="none" cap="none" strike="noStrike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900" u="none" cap="none" strike="noStrike"/>
                        <a:t>Necessity /obligation</a:t>
                      </a:r>
                      <a:endParaRPr sz="19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900" u="none" cap="none" strike="noStrike"/>
                        <a:t>Prohibition</a:t>
                      </a:r>
                      <a:endParaRPr sz="1900" u="none" cap="none" strike="noStrike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900" u="none" cap="none" strike="noStrike"/>
                        <a:t>You must obey your teachers.</a:t>
                      </a:r>
                      <a:endParaRPr sz="19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900" u="none" cap="none" strike="noStrike"/>
                        <a:t>He mustn’t drink alcohol.</a:t>
                      </a:r>
                      <a:endParaRPr sz="1900" u="none" cap="none" strike="noStrike"/>
                    </a:p>
                  </a:txBody>
                  <a:tcPr marT="63500" marB="63500" marR="63500" marL="63500"/>
                </a:tc>
              </a:tr>
              <a:tr h="1832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900" u="none" cap="none" strike="noStrike"/>
                        <a:t>SHOULD/OUGHT TO </a:t>
                      </a:r>
                      <a:endParaRPr b="1" sz="1900" u="none" cap="none" strike="noStrike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900" u="none" cap="none" strike="noStrike"/>
                        <a:t>Giving advice or recommendation</a:t>
                      </a:r>
                      <a:endParaRPr sz="1900" u="none" cap="none" strike="noStrike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900" u="none" cap="none" strike="noStrike"/>
                        <a:t>You should follow his wise advice.</a:t>
                      </a:r>
                      <a:endParaRPr sz="1900" u="none" cap="none" strike="noStrike"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900" u="none" cap="none" strike="noStrike"/>
                        <a:t>We ought to get some more petrol.</a:t>
                      </a:r>
                      <a:endParaRPr sz="1900" u="none" cap="none" strike="noStrike"/>
                    </a:p>
                  </a:txBody>
                  <a:tcPr marT="63500" marB="63500" marR="63500" marL="63500"/>
                </a:tc>
              </a:tr>
              <a:tr h="1832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900" u="none" cap="none" strike="noStrike"/>
                        <a:t>HAVE TO</a:t>
                      </a:r>
                      <a:endParaRPr b="1" sz="1900" u="none" cap="none" strike="noStrike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900" u="none" cap="none" strike="noStrike"/>
                        <a:t>Essential or necessary</a:t>
                      </a:r>
                      <a:endParaRPr sz="19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9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900" u="none" cap="none" strike="noStrike"/>
                        <a:t>External obligation</a:t>
                      </a:r>
                      <a:endParaRPr sz="1900" u="none" cap="none" strike="noStrike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900" u="none" cap="none" strike="noStrike"/>
                        <a:t>I have to study this weekend if I want to pass the English exam.</a:t>
                      </a:r>
                      <a:endParaRPr sz="19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900" u="none" cap="none" strike="noStrike"/>
                        <a:t>She has to pay the electricity bill at the end of the month.</a:t>
                      </a:r>
                      <a:endParaRPr sz="1900" u="none" cap="none" strike="noStrike"/>
                    </a:p>
                  </a:txBody>
                  <a:tcPr marT="63500" marB="63500" marR="63500" marL="63500"/>
                </a:tc>
              </a:tr>
              <a:tr h="1012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US" sz="1900" u="none" cap="none" strike="noStrike"/>
                        <a:t>DON´T HAVE TO</a:t>
                      </a:r>
                      <a:endParaRPr b="1" sz="1900" u="none" cap="none" strike="noStrike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900" u="none" cap="none" strike="noStrike"/>
                        <a:t>Not essential or necessary</a:t>
                      </a:r>
                      <a:endParaRPr sz="1900" u="none" cap="none" strike="noStrike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900" u="none" cap="none" strike="noStrike"/>
                        <a:t>He doesn't have to wash Mr. Gordon´s face; he can do it himself.</a:t>
                      </a:r>
                      <a:endParaRPr sz="1900" u="none" cap="none" strike="noStrike"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nterfaz de usuario gráfica, Texto&#10;&#10;Descripción generada automáticamente" id="125" name="Google Shape;125;p1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4728" y="110836"/>
            <a:ext cx="8783782" cy="67471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8"/>
          <p:cNvSpPr txBox="1"/>
          <p:nvPr>
            <p:ph type="title"/>
          </p:nvPr>
        </p:nvSpPr>
        <p:spPr>
          <a:xfrm>
            <a:off x="755263" y="397744"/>
            <a:ext cx="7992900" cy="889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None/>
            </a:pPr>
            <a:r>
              <a:rPr b="1" lang="en-US" sz="3200">
                <a:solidFill>
                  <a:schemeClr val="dk1"/>
                </a:solidFill>
              </a:rPr>
              <a:t>IN THE PRESENT TENSE USE: must  or have to/and has to for he, she, and it.</a:t>
            </a:r>
            <a:endParaRPr b="1" sz="3200">
              <a:solidFill>
                <a:schemeClr val="dk1"/>
              </a:solidFill>
            </a:endParaRPr>
          </a:p>
        </p:txBody>
      </p:sp>
      <p:graphicFrame>
        <p:nvGraphicFramePr>
          <p:cNvPr id="131" name="Google Shape;131;p18"/>
          <p:cNvGraphicFramePr/>
          <p:nvPr/>
        </p:nvGraphicFramePr>
        <p:xfrm>
          <a:off x="1124268" y="148002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{04FD6BA2-DC4F-41EC-86CC-B9DD74B88E2E}</a:tableStyleId>
              </a:tblPr>
              <a:tblGrid>
                <a:gridCol w="3644600"/>
                <a:gridCol w="3772850"/>
              </a:tblGrid>
              <a:tr h="1873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20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20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PAST SIMPLE F</a:t>
                      </a: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</a:rPr>
                        <a:t>OR </a:t>
                      </a:r>
                      <a:r>
                        <a:rPr b="1" lang="en-US" sz="2000" u="none" cap="none" strike="noStrike">
                          <a:solidFill>
                            <a:schemeClr val="dk1"/>
                          </a:solidFill>
                        </a:rPr>
                        <a:t>MUST</a:t>
                      </a:r>
                      <a:endParaRPr b="1" sz="20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20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20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dk1"/>
                          </a:solidFill>
                        </a:rPr>
                        <a:t>MUST</a:t>
                      </a: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</a:rPr>
                        <a:t> is only used in Present Simple.</a:t>
                      </a:r>
                      <a:endParaRPr sz="20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 </a:t>
                      </a:r>
                      <a:r>
                        <a:rPr b="1" lang="en-US" sz="2000" u="none" cap="none" strike="noStrike">
                          <a:solidFill>
                            <a:schemeClr val="dk1"/>
                          </a:solidFill>
                        </a:rPr>
                        <a:t>had to </a:t>
                      </a: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go home.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 </a:t>
                      </a:r>
                      <a:r>
                        <a:rPr b="1" lang="en-US" sz="2000" u="none" cap="none" strike="noStrike">
                          <a:solidFill>
                            <a:schemeClr val="dk1"/>
                          </a:solidFill>
                        </a:rPr>
                        <a:t>didn't have to</a:t>
                      </a: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go home.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dk1"/>
                          </a:solidFill>
                        </a:rPr>
                        <a:t>Did</a:t>
                      </a: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we </a:t>
                      </a:r>
                      <a:r>
                        <a:rPr b="1" lang="en-US" sz="2000" u="none" cap="none" strike="noStrike">
                          <a:solidFill>
                            <a:schemeClr val="dk1"/>
                          </a:solidFill>
                        </a:rPr>
                        <a:t>have to</a:t>
                      </a: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go home?</a:t>
                      </a:r>
                      <a:endParaRPr sz="20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1329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Future</a:t>
                      </a:r>
                      <a:endParaRPr b="1" sz="20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84B2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He will have to go home.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He </a:t>
                      </a:r>
                      <a:r>
                        <a:rPr b="1" lang="en-US" sz="2000" u="none" cap="none" strike="noStrike">
                          <a:solidFill>
                            <a:schemeClr val="dk1"/>
                          </a:solidFill>
                        </a:rPr>
                        <a:t>won't</a:t>
                      </a:r>
                      <a:r>
                        <a:rPr b="1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have to go home.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Will he have to go home?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84B2F6"/>
                    </a:solidFill>
                  </a:tcPr>
                </a:tc>
              </a:tr>
              <a:tr h="1732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Present  perfect</a:t>
                      </a:r>
                      <a:endParaRPr b="1" sz="20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84B2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She has had to go home.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She </a:t>
                      </a:r>
                      <a:r>
                        <a:rPr b="1" lang="en-US" sz="2000" u="none" cap="none" strike="noStrike">
                          <a:solidFill>
                            <a:schemeClr val="dk1"/>
                          </a:solidFill>
                        </a:rPr>
                        <a:t>hasn't</a:t>
                      </a:r>
                      <a:r>
                        <a:rPr b="1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had to go home yet.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Has she had to go home yet?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84B2F6"/>
                    </a:solidFill>
                  </a:tcPr>
                </a:tc>
              </a:tr>
            </a:tbl>
          </a:graphicData>
        </a:graphic>
      </p:graphicFrame>
      <p:pic>
        <p:nvPicPr>
          <p:cNvPr id="132" name="Google Shape;132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95388" y="1916900"/>
            <a:ext cx="674850" cy="78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2"/>
          <p:cNvSpPr/>
          <p:nvPr/>
        </p:nvSpPr>
        <p:spPr>
          <a:xfrm>
            <a:off x="-242575" y="185925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2"/>
          <p:cNvSpPr/>
          <p:nvPr/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2"/>
          <p:cNvSpPr/>
          <p:nvPr/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cap="flat" cmpd="sng" w="19050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2"/>
          <p:cNvSpPr txBox="1"/>
          <p:nvPr>
            <p:ph type="title"/>
          </p:nvPr>
        </p:nvSpPr>
        <p:spPr>
          <a:xfrm>
            <a:off x="481325" y="1050600"/>
            <a:ext cx="8178900" cy="246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6644"/>
              <a:buFont typeface="Calibri"/>
              <a:buNone/>
            </a:pPr>
            <a:r>
              <a:rPr b="1" lang="en-US" sz="3311" u="sng"/>
              <a:t>Class Activity 2:  Role-play (handout,p.31 )</a:t>
            </a:r>
            <a:br>
              <a:rPr lang="en-US" sz="3311"/>
            </a:br>
            <a:br>
              <a:rPr lang="en-US" sz="3311"/>
            </a:br>
            <a:r>
              <a:rPr lang="en-US" sz="2811"/>
              <a:t>Student A: new co-worker from India.</a:t>
            </a:r>
            <a:br>
              <a:rPr lang="en-US" sz="2811"/>
            </a:br>
            <a:r>
              <a:rPr lang="en-US" sz="2811"/>
              <a:t>Student B: health care collaborator.</a:t>
            </a:r>
            <a:br>
              <a:rPr lang="en-US" sz="2811"/>
            </a:br>
            <a:endParaRPr sz="2811"/>
          </a:p>
        </p:txBody>
      </p:sp>
      <p:sp>
        <p:nvSpPr>
          <p:cNvPr id="141" name="Google Shape;141;p12"/>
          <p:cNvSpPr txBox="1"/>
          <p:nvPr>
            <p:ph idx="1" type="body"/>
          </p:nvPr>
        </p:nvSpPr>
        <p:spPr>
          <a:xfrm>
            <a:off x="963953" y="3719125"/>
            <a:ext cx="7524600" cy="243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 sz="2100">
                <a:latin typeface="Arial"/>
                <a:ea typeface="Arial"/>
                <a:cs typeface="Arial"/>
                <a:sym typeface="Arial"/>
              </a:rPr>
              <a:t>In pairs, advise a new Indian co-worker who comes to live and work in a Latin American country for the first time on what he or she should, shouldn´t , must, mustn´t, have to or don't have to do at work.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2021-04-27T15:26:19Z</dcterms:created>
  <dc:creator>Usuario</dc:creator>
</cp:coreProperties>
</file>