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PfJ3DRt4dspYcay8f74cbHh4r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f55d4e381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g2f55d4e3814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f55d4e381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f55d4e38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f5ab4bba2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2f5ab4bba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Tag=AccentColor&#10;Flavor=Light&#10;Target=FillAndLine" id="12" name="Google Shape;12;p10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0"/>
          <p:cNvSpPr txBox="1"/>
          <p:nvPr>
            <p:ph type="ctr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body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24" name="Google Shape;24;p11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" type="body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31" name="Google Shape;31;p12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" type="body"/>
          </p:nvPr>
        </p:nvSpPr>
        <p:spPr>
          <a:xfrm>
            <a:off x="838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2" type="body"/>
          </p:nvPr>
        </p:nvSpPr>
        <p:spPr>
          <a:xfrm>
            <a:off x="6172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39" name="Google Shape;39;p13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938528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926080"/>
            <a:ext cx="5157787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938528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926080"/>
            <a:ext cx="5183188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49" name="Google Shape;49;p14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type="title"/>
          </p:nvPr>
        </p:nvSpPr>
        <p:spPr>
          <a:xfrm>
            <a:off x="2203704" y="1728216"/>
            <a:ext cx="7781544" cy="33924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 sz="7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55" name="Google Shape;55;p15"/>
          <p:cNvSpPr/>
          <p:nvPr/>
        </p:nvSpPr>
        <p:spPr>
          <a:xfrm>
            <a:off x="3974206" y="5126892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type="title"/>
          </p:nvPr>
        </p:nvSpPr>
        <p:spPr>
          <a:xfrm>
            <a:off x="839788" y="457200"/>
            <a:ext cx="3932237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" type="body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7"/>
          <p:cNvSpPr txBox="1"/>
          <p:nvPr>
            <p:ph idx="2" type="body"/>
          </p:nvPr>
        </p:nvSpPr>
        <p:spPr>
          <a:xfrm>
            <a:off x="839788" y="3977640"/>
            <a:ext cx="3932237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67" name="Google Shape;67;p17"/>
          <p:cNvSpPr/>
          <p:nvPr/>
        </p:nvSpPr>
        <p:spPr>
          <a:xfrm rot="5400000">
            <a:off x="2797492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9788" y="457200"/>
            <a:ext cx="393192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/>
          <p:nvPr>
            <p:ph idx="2" type="pic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8"/>
          <p:cNvSpPr txBox="1"/>
          <p:nvPr>
            <p:ph idx="1" type="body"/>
          </p:nvPr>
        </p:nvSpPr>
        <p:spPr>
          <a:xfrm>
            <a:off x="839788" y="3977640"/>
            <a:ext cx="3931920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75" name="Google Shape;75;p18"/>
          <p:cNvSpPr/>
          <p:nvPr/>
        </p:nvSpPr>
        <p:spPr>
          <a:xfrm rot="5400000">
            <a:off x="2798064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esthetic liquid watercolor and ink" id="93" name="Google Shape;93;p1"/>
          <p:cNvPicPr preferRelativeResize="0"/>
          <p:nvPr/>
        </p:nvPicPr>
        <p:blipFill rotWithShape="1">
          <a:blip r:embed="rId3">
            <a:alphaModFix/>
          </a:blip>
          <a:srcRect b="6667" l="0" r="0" t="18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5881255" y="2996261"/>
            <a:ext cx="6310745" cy="3861739"/>
          </a:xfrm>
          <a:custGeom>
            <a:rect b="b" l="l" r="r" t="t"/>
            <a:pathLst>
              <a:path extrusionOk="0" h="3861739" w="6310745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45AFAD">
              <a:alpha val="8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>
            <p:ph type="ctrTitle"/>
          </p:nvPr>
        </p:nvSpPr>
        <p:spPr>
          <a:xfrm>
            <a:off x="6999149" y="3225836"/>
            <a:ext cx="4574851" cy="13902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1"/>
              <a:buFont typeface="Arial"/>
              <a:buNone/>
            </a:pPr>
            <a:r>
              <a:rPr lang="en-US" sz="5200">
                <a:solidFill>
                  <a:schemeClr val="lt1"/>
                </a:solidFill>
              </a:rPr>
              <a:t>Intermediate level</a:t>
            </a:r>
            <a:endParaRPr/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7010481" y="5586496"/>
            <a:ext cx="4569248" cy="8857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Yuri Contreras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Coordinador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7289179" y="5344820"/>
            <a:ext cx="3994793" cy="27432"/>
          </a:xfrm>
          <a:custGeom>
            <a:rect b="b" l="l" r="r" t="t"/>
            <a:pathLst>
              <a:path extrusionOk="0" fill="none" h="27432" w="3994793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extrusionOk="0" h="27432" w="3994793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lt1"/>
          </a:solidFill>
          <a:ln cap="rnd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318417" y="0"/>
            <a:ext cx="9570431" cy="6858000"/>
          </a:xfrm>
          <a:custGeom>
            <a:rect b="b" l="l" r="r" t="t"/>
            <a:pathLst>
              <a:path extrusionOk="0" h="5150263" w="7187261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45AF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>
            <p:ph type="title"/>
          </p:nvPr>
        </p:nvSpPr>
        <p:spPr>
          <a:xfrm>
            <a:off x="2612571" y="1420591"/>
            <a:ext cx="6809014" cy="1102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1111"/>
              <a:buFont typeface="Arial"/>
              <a:buNone/>
            </a:pPr>
            <a:r>
              <a:rPr lang="en-US" sz="4600">
                <a:solidFill>
                  <a:srgbClr val="FFFFFF"/>
                </a:solidFill>
              </a:rPr>
              <a:t>General considerations for the classes</a:t>
            </a:r>
            <a:endParaRPr/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2612571" y="2694218"/>
            <a:ext cx="8261012" cy="3620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•"/>
            </a:pPr>
            <a:r>
              <a:rPr lang="en-US" sz="2600">
                <a:solidFill>
                  <a:srgbClr val="FFFFFF"/>
                </a:solidFill>
              </a:rPr>
              <a:t>Two sessions each week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600"/>
              <a:buChar char="•"/>
            </a:pPr>
            <a:r>
              <a:rPr lang="en-US" sz="2600">
                <a:solidFill>
                  <a:srgbClr val="FFFFFF"/>
                </a:solidFill>
              </a:rPr>
              <a:t>Lesson plan includes contents, APM, Online Listening Quizzes and evaluations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600"/>
              <a:buChar char="•"/>
            </a:pPr>
            <a:r>
              <a:rPr lang="en-US" sz="2600">
                <a:solidFill>
                  <a:srgbClr val="FFFFFF"/>
                </a:solidFill>
              </a:rPr>
              <a:t>Important dates in the semester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 txBox="1"/>
          <p:nvPr>
            <p:ph type="title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4600"/>
              <a:t>Assessment for participation mark</a:t>
            </a:r>
            <a:endParaRPr sz="4000"/>
          </a:p>
        </p:txBody>
      </p:sp>
      <p:sp>
        <p:nvSpPr>
          <p:cNvPr id="112" name="Google Shape;112;p3"/>
          <p:cNvSpPr/>
          <p:nvPr/>
        </p:nvSpPr>
        <p:spPr>
          <a:xfrm>
            <a:off x="4314992" y="1557877"/>
            <a:ext cx="18288" cy="3749040"/>
          </a:xfrm>
          <a:custGeom>
            <a:rect b="b" l="l" r="r" t="t"/>
            <a:pathLst>
              <a:path extrusionOk="0" fill="none" h="3749040" w="18288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extrusionOk="0" h="3749040" w="18288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45AFAD"/>
          </a:solidFill>
          <a:ln cap="flat" cmpd="sng" w="34925">
            <a:solidFill>
              <a:srgbClr val="45AF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" name="Google Shape;113;p3"/>
          <p:cNvGrpSpPr/>
          <p:nvPr/>
        </p:nvGrpSpPr>
        <p:grpSpPr>
          <a:xfrm>
            <a:off x="4648018" y="654397"/>
            <a:ext cx="6900512" cy="5508990"/>
            <a:chOff x="0" y="13575"/>
            <a:chExt cx="6900512" cy="5508990"/>
          </a:xfrm>
        </p:grpSpPr>
        <p:sp>
          <p:nvSpPr>
            <p:cNvPr id="114" name="Google Shape;114;p3"/>
            <p:cNvSpPr/>
            <p:nvPr/>
          </p:nvSpPr>
          <p:spPr>
            <a:xfrm>
              <a:off x="0" y="13575"/>
              <a:ext cx="6900512" cy="1774890"/>
            </a:xfrm>
            <a:prstGeom prst="roundRect">
              <a:avLst>
                <a:gd fmla="val 16667" name="adj"/>
              </a:avLst>
            </a:prstGeom>
            <a:solidFill>
              <a:srgbClr val="3981B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86643" y="100218"/>
              <a:ext cx="6727226" cy="1601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 in the semester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0" y="1880625"/>
              <a:ext cx="6900512" cy="1774890"/>
            </a:xfrm>
            <a:prstGeom prst="roundRect">
              <a:avLst>
                <a:gd fmla="val 16667" name="adj"/>
              </a:avLst>
            </a:prstGeom>
            <a:solidFill>
              <a:srgbClr val="3E71BD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86643" y="1967268"/>
              <a:ext cx="6727226" cy="1601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 through u-tests in u-cursos. (self-assessment, relative clauses, punctuation exercises, and lifestyle and nutrition listening exercise)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0" y="3747675"/>
              <a:ext cx="6900512" cy="1774890"/>
            </a:xfrm>
            <a:prstGeom prst="roundRect">
              <a:avLst>
                <a:gd fmla="val 16667" name="adj"/>
              </a:avLst>
            </a:prstGeom>
            <a:solidFill>
              <a:srgbClr val="4A6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86643" y="3834318"/>
              <a:ext cx="6727226" cy="1601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 in class activities assessed by your participation in them in each class. (describing charts and tables and group preparation for congress poster presentation)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 txBox="1"/>
          <p:nvPr>
            <p:ph type="title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/>
              <a:t>Online listening quizzes</a:t>
            </a:r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4314992" y="1557877"/>
            <a:ext cx="18288" cy="3749040"/>
          </a:xfrm>
          <a:custGeom>
            <a:rect b="b" l="l" r="r" t="t"/>
            <a:pathLst>
              <a:path extrusionOk="0" fill="none" h="3749040" w="18288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extrusionOk="0" h="3749040" w="18288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45AFAD"/>
          </a:solidFill>
          <a:ln cap="flat" cmpd="sng" w="34925">
            <a:solidFill>
              <a:srgbClr val="45AF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4648018" y="983955"/>
            <a:ext cx="6900512" cy="4849874"/>
            <a:chOff x="0" y="343133"/>
            <a:chExt cx="6900512" cy="4849874"/>
          </a:xfrm>
        </p:grpSpPr>
        <p:sp>
          <p:nvSpPr>
            <p:cNvPr id="128" name="Google Shape;128;p4"/>
            <p:cNvSpPr/>
            <p:nvPr/>
          </p:nvSpPr>
          <p:spPr>
            <a:xfrm>
              <a:off x="0" y="343133"/>
              <a:ext cx="6900512" cy="2338537"/>
            </a:xfrm>
            <a:prstGeom prst="roundRect">
              <a:avLst>
                <a:gd fmla="val 16667" name="adj"/>
              </a:avLst>
            </a:prstGeom>
            <a:solidFill>
              <a:srgbClr val="994CC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114158" y="457291"/>
              <a:ext cx="6672196" cy="2110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600" lIns="228600" spcFirstLastPara="1" rIns="228600" wrap="square" tIns="2286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 in the semester</a:t>
              </a:r>
              <a:endPara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0" y="2854470"/>
              <a:ext cx="6900512" cy="2338537"/>
            </a:xfrm>
            <a:prstGeom prst="roundRect">
              <a:avLst>
                <a:gd fmla="val 16667" name="adj"/>
              </a:avLst>
            </a:prstGeom>
            <a:solidFill>
              <a:srgbClr val="AE3BA8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114158" y="2968628"/>
              <a:ext cx="6672196" cy="2110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600" lIns="228600" spcFirstLastPara="1" rIns="228600" wrap="square" tIns="2286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Ted-talk videos of topics related to health with questions to answer</a:t>
              </a:r>
              <a:r>
                <a:rPr b="0" i="0" lang="en-US" sz="6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0" y="0"/>
            <a:ext cx="4090556" cy="6858000"/>
          </a:xfrm>
          <a:custGeom>
            <a:rect b="b" l="l" r="r" t="t"/>
            <a:pathLst>
              <a:path extrusionOk="0" h="6858000" w="4090556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AF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>
            <p:ph type="title"/>
          </p:nvPr>
        </p:nvSpPr>
        <p:spPr>
          <a:xfrm>
            <a:off x="635001" y="640823"/>
            <a:ext cx="3103194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sz="4100">
                <a:solidFill>
                  <a:schemeClr val="lt1"/>
                </a:solidFill>
              </a:rPr>
              <a:t>Evaluations and percentages</a:t>
            </a:r>
            <a:endParaRPr sz="4100"/>
          </a:p>
        </p:txBody>
      </p:sp>
      <p:grpSp>
        <p:nvGrpSpPr>
          <p:cNvPr id="139" name="Google Shape;139;p5"/>
          <p:cNvGrpSpPr/>
          <p:nvPr/>
        </p:nvGrpSpPr>
        <p:grpSpPr>
          <a:xfrm>
            <a:off x="4648018" y="723854"/>
            <a:ext cx="6900512" cy="5370076"/>
            <a:chOff x="0" y="83032"/>
            <a:chExt cx="6900512" cy="5370076"/>
          </a:xfrm>
        </p:grpSpPr>
        <p:sp>
          <p:nvSpPr>
            <p:cNvPr id="140" name="Google Shape;140;p5"/>
            <p:cNvSpPr/>
            <p:nvPr/>
          </p:nvSpPr>
          <p:spPr>
            <a:xfrm>
              <a:off x="0" y="83032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981B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5"/>
            <p:cNvSpPr txBox="1"/>
            <p:nvPr/>
          </p:nvSpPr>
          <p:spPr>
            <a:xfrm>
              <a:off x="33955" y="116987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Science Presentation                  15%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0" y="862117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B7BB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5"/>
            <p:cNvSpPr txBox="1"/>
            <p:nvPr/>
          </p:nvSpPr>
          <p:spPr>
            <a:xfrm>
              <a:off x="33955" y="896072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Academic Writing portfolio     	   15%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0" y="1641202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C76B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5"/>
            <p:cNvSpPr txBox="1"/>
            <p:nvPr/>
          </p:nvSpPr>
          <p:spPr>
            <a:xfrm>
              <a:off x="33955" y="1675157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Online listening quizzes (3).    	  15%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0" y="2420287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E71BD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5"/>
            <p:cNvSpPr txBox="1"/>
            <p:nvPr/>
          </p:nvSpPr>
          <p:spPr>
            <a:xfrm>
              <a:off x="33955" y="2454242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Congress Poster Presentation.  15%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0" y="3199373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416B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5"/>
            <p:cNvSpPr txBox="1"/>
            <p:nvPr/>
          </p:nvSpPr>
          <p:spPr>
            <a:xfrm>
              <a:off x="33955" y="3233328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Final Test Oral Part                    15%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0" y="3978458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4566C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5"/>
            <p:cNvSpPr txBox="1"/>
            <p:nvPr/>
          </p:nvSpPr>
          <p:spPr>
            <a:xfrm>
              <a:off x="33955" y="4012413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Final Test Written part                15%  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0" y="4757543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4A6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5"/>
            <p:cNvSpPr txBox="1"/>
            <p:nvPr/>
          </p:nvSpPr>
          <p:spPr>
            <a:xfrm>
              <a:off x="33955" y="4791498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Participation Mark                      10%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0" y="0"/>
            <a:ext cx="4090556" cy="6858000"/>
          </a:xfrm>
          <a:custGeom>
            <a:rect b="b" l="l" r="r" t="t"/>
            <a:pathLst>
              <a:path extrusionOk="0" h="6858000" w="4090556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AF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 txBox="1"/>
          <p:nvPr>
            <p:ph type="title"/>
          </p:nvPr>
        </p:nvSpPr>
        <p:spPr>
          <a:xfrm>
            <a:off x="0" y="640823"/>
            <a:ext cx="3738195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Lesson Plan</a:t>
            </a:r>
            <a:endParaRPr/>
          </a:p>
        </p:txBody>
      </p:sp>
      <p:grpSp>
        <p:nvGrpSpPr>
          <p:cNvPr id="161" name="Google Shape;161;p6"/>
          <p:cNvGrpSpPr/>
          <p:nvPr/>
        </p:nvGrpSpPr>
        <p:grpSpPr>
          <a:xfrm>
            <a:off x="4648018" y="982402"/>
            <a:ext cx="6900512" cy="4852979"/>
            <a:chOff x="0" y="341580"/>
            <a:chExt cx="6900512" cy="4852979"/>
          </a:xfrm>
        </p:grpSpPr>
        <p:sp>
          <p:nvSpPr>
            <p:cNvPr id="162" name="Google Shape;162;p6"/>
            <p:cNvSpPr/>
            <p:nvPr/>
          </p:nvSpPr>
          <p:spPr>
            <a:xfrm>
              <a:off x="0" y="341580"/>
              <a:ext cx="6900512" cy="2364569"/>
            </a:xfrm>
            <a:prstGeom prst="roundRect">
              <a:avLst>
                <a:gd fmla="val 16667" name="adj"/>
              </a:avLst>
            </a:prstGeom>
            <a:solidFill>
              <a:srgbClr val="3981B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6"/>
            <p:cNvSpPr txBox="1"/>
            <p:nvPr/>
          </p:nvSpPr>
          <p:spPr>
            <a:xfrm>
              <a:off x="115429" y="457009"/>
              <a:ext cx="6669654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It is a student’s responsibility to check the lesson plan and the materials uploaded to U-cursos with enough anticipation to prevent mistakes and to be prepared for each class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0" y="2829990"/>
              <a:ext cx="6900512" cy="2364569"/>
            </a:xfrm>
            <a:prstGeom prst="roundRect">
              <a:avLst>
                <a:gd fmla="val 16667" name="adj"/>
              </a:avLst>
            </a:prstGeom>
            <a:solidFill>
              <a:srgbClr val="4A6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6"/>
            <p:cNvSpPr txBox="1"/>
            <p:nvPr/>
          </p:nvSpPr>
          <p:spPr>
            <a:xfrm>
              <a:off x="115429" y="2945419"/>
              <a:ext cx="6669654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Online APMs and Online listening quizzes will be published on U-cursos every time on Monday at the specified week and will be shut  down on Friday that week.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f55d4e3814_0_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f55d4e3814_0_5"/>
          <p:cNvSpPr/>
          <p:nvPr/>
        </p:nvSpPr>
        <p:spPr>
          <a:xfrm>
            <a:off x="0" y="0"/>
            <a:ext cx="4090556" cy="6858000"/>
          </a:xfrm>
          <a:custGeom>
            <a:rect b="b" l="l" r="r" t="t"/>
            <a:pathLst>
              <a:path extrusionOk="0" h="6858000" w="4090556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AF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2f55d4e3814_0_5"/>
          <p:cNvSpPr txBox="1"/>
          <p:nvPr>
            <p:ph type="title"/>
          </p:nvPr>
        </p:nvSpPr>
        <p:spPr>
          <a:xfrm>
            <a:off x="635001" y="640823"/>
            <a:ext cx="3103200" cy="55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sz="4100">
                <a:solidFill>
                  <a:schemeClr val="lt1"/>
                </a:solidFill>
              </a:rPr>
              <a:t>Dates</a:t>
            </a:r>
            <a:endParaRPr sz="4100"/>
          </a:p>
        </p:txBody>
      </p:sp>
      <p:grpSp>
        <p:nvGrpSpPr>
          <p:cNvPr id="173" name="Google Shape;173;g2f55d4e3814_0_5"/>
          <p:cNvGrpSpPr/>
          <p:nvPr/>
        </p:nvGrpSpPr>
        <p:grpSpPr>
          <a:xfrm>
            <a:off x="4245593" y="747217"/>
            <a:ext cx="6900600" cy="5370211"/>
            <a:chOff x="0" y="83032"/>
            <a:chExt cx="6900600" cy="5370211"/>
          </a:xfrm>
        </p:grpSpPr>
        <p:sp>
          <p:nvSpPr>
            <p:cNvPr id="174" name="Google Shape;174;g2f55d4e3814_0_5"/>
            <p:cNvSpPr/>
            <p:nvPr/>
          </p:nvSpPr>
          <p:spPr>
            <a:xfrm>
              <a:off x="0" y="83032"/>
              <a:ext cx="6900600" cy="695700"/>
            </a:xfrm>
            <a:prstGeom prst="roundRect">
              <a:avLst>
                <a:gd fmla="val 16667" name="adj"/>
              </a:avLst>
            </a:prstGeom>
            <a:solidFill>
              <a:srgbClr val="3981B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g2f55d4e3814_0_5"/>
            <p:cNvSpPr/>
            <p:nvPr/>
          </p:nvSpPr>
          <p:spPr>
            <a:xfrm>
              <a:off x="0" y="862117"/>
              <a:ext cx="6900600" cy="695700"/>
            </a:xfrm>
            <a:prstGeom prst="roundRect">
              <a:avLst>
                <a:gd fmla="val 16667" name="adj"/>
              </a:avLst>
            </a:prstGeom>
            <a:solidFill>
              <a:srgbClr val="3B7BB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g2f55d4e3814_0_5"/>
            <p:cNvSpPr txBox="1"/>
            <p:nvPr/>
          </p:nvSpPr>
          <p:spPr>
            <a:xfrm>
              <a:off x="33955" y="896072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Science Presentation - Week 8 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	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g2f55d4e3814_0_5"/>
            <p:cNvSpPr/>
            <p:nvPr/>
          </p:nvSpPr>
          <p:spPr>
            <a:xfrm>
              <a:off x="0" y="1641202"/>
              <a:ext cx="6900600" cy="695700"/>
            </a:xfrm>
            <a:prstGeom prst="roundRect">
              <a:avLst>
                <a:gd fmla="val 16667" name="adj"/>
              </a:avLst>
            </a:prstGeom>
            <a:solidFill>
              <a:srgbClr val="3C76B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g2f55d4e3814_0_5"/>
            <p:cNvSpPr txBox="1"/>
            <p:nvPr/>
          </p:nvSpPr>
          <p:spPr>
            <a:xfrm>
              <a:off x="34055" y="1658170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Congress Poster Presentation - Week 12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g2f55d4e3814_0_5"/>
            <p:cNvSpPr/>
            <p:nvPr/>
          </p:nvSpPr>
          <p:spPr>
            <a:xfrm>
              <a:off x="0" y="2420287"/>
              <a:ext cx="6900600" cy="695700"/>
            </a:xfrm>
            <a:prstGeom prst="roundRect">
              <a:avLst>
                <a:gd fmla="val 16667" name="adj"/>
              </a:avLst>
            </a:prstGeom>
            <a:solidFill>
              <a:srgbClr val="3E71BD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g2f55d4e3814_0_5"/>
            <p:cNvSpPr txBox="1"/>
            <p:nvPr/>
          </p:nvSpPr>
          <p:spPr>
            <a:xfrm>
              <a:off x="33955" y="2454242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900">
                  <a:solidFill>
                    <a:schemeClr val="lt1"/>
                  </a:solidFill>
                </a:rPr>
                <a:t>Online listening quizzes (3) - Weeks 4; 9; 13	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g2f55d4e3814_0_5"/>
            <p:cNvSpPr/>
            <p:nvPr/>
          </p:nvSpPr>
          <p:spPr>
            <a:xfrm>
              <a:off x="0" y="3199373"/>
              <a:ext cx="6900600" cy="695700"/>
            </a:xfrm>
            <a:prstGeom prst="roundRect">
              <a:avLst>
                <a:gd fmla="val 16667" name="adj"/>
              </a:avLst>
            </a:prstGeom>
            <a:solidFill>
              <a:srgbClr val="416B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g2f55d4e3814_0_5"/>
            <p:cNvSpPr txBox="1"/>
            <p:nvPr/>
          </p:nvSpPr>
          <p:spPr>
            <a:xfrm>
              <a:off x="33955" y="3233328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Participation Mark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- Week 11            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g2f55d4e3814_0_5"/>
            <p:cNvSpPr/>
            <p:nvPr/>
          </p:nvSpPr>
          <p:spPr>
            <a:xfrm>
              <a:off x="0" y="3978458"/>
              <a:ext cx="6900600" cy="695700"/>
            </a:xfrm>
            <a:prstGeom prst="roundRect">
              <a:avLst>
                <a:gd fmla="val 16667" name="adj"/>
              </a:avLst>
            </a:prstGeom>
            <a:solidFill>
              <a:srgbClr val="4566C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g2f55d4e3814_0_5"/>
            <p:cNvSpPr txBox="1"/>
            <p:nvPr/>
          </p:nvSpPr>
          <p:spPr>
            <a:xfrm>
              <a:off x="33955" y="4012413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Final Test Written part 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- Week 13            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g2f55d4e3814_0_5"/>
            <p:cNvSpPr/>
            <p:nvPr/>
          </p:nvSpPr>
          <p:spPr>
            <a:xfrm>
              <a:off x="0" y="4757543"/>
              <a:ext cx="6900600" cy="695700"/>
            </a:xfrm>
            <a:prstGeom prst="roundRect">
              <a:avLst>
                <a:gd fmla="val 16667" name="adj"/>
              </a:avLst>
            </a:prstGeom>
            <a:solidFill>
              <a:srgbClr val="4A6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g2f55d4e3814_0_5"/>
            <p:cNvSpPr txBox="1"/>
            <p:nvPr/>
          </p:nvSpPr>
          <p:spPr>
            <a:xfrm>
              <a:off x="33955" y="4791498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Final Test Oral Part - Week 14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g2f55d4e3814_0_5"/>
            <p:cNvSpPr txBox="1"/>
            <p:nvPr/>
          </p:nvSpPr>
          <p:spPr>
            <a:xfrm>
              <a:off x="33955" y="116987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Academic Writing portfolio - Week 6 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      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f55d4e3814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2f55d4e3814_0_0"/>
          <p:cNvSpPr txBox="1"/>
          <p:nvPr>
            <p:ph idx="1" type="body"/>
          </p:nvPr>
        </p:nvSpPr>
        <p:spPr>
          <a:xfrm>
            <a:off x="838200" y="1929384"/>
            <a:ext cx="10515600" cy="425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f5ab4bba28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Good luck!</a:t>
            </a:r>
            <a:endParaRPr/>
          </a:p>
        </p:txBody>
      </p:sp>
      <p:sp>
        <p:nvSpPr>
          <p:cNvPr id="199" name="Google Shape;199;g2f5ab4bba28_0_0"/>
          <p:cNvSpPr txBox="1"/>
          <p:nvPr>
            <p:ph idx="1" type="body"/>
          </p:nvPr>
        </p:nvSpPr>
        <p:spPr>
          <a:xfrm>
            <a:off x="838200" y="1929384"/>
            <a:ext cx="10515600" cy="4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y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2022-08-04T14:04:20Z</dcterms:created>
  <dc:creator>Karen Viviana Mardones Mardones (kmardones)</dc:creator>
</cp:coreProperties>
</file>