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gGBRPSjwf4sWbpvX3fv+k1He5d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EC37176-227B-4F97-821E-B123BA9E676B}">
  <a:tblStyle styleId="{2EC37176-227B-4F97-821E-B123BA9E676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fill>
          <a:solidFill>
            <a:srgbClr val="CFD7E7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FD7E7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e8838a045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e8838a04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d884a8dc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1" name="Google Shape;161;gcd884a8dc8_0_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c47a082fe8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2c47a082fe8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b45133833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g2b45133833d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a17cacbd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11a17cacb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a17cacbd8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11a17cacbd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rograma-de-ingles-medicina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lacastillo@uchile.cl" TargetMode="External"/><Relationship Id="rId4" Type="http://schemas.openxmlformats.org/officeDocument/2006/relationships/hyperlink" Target="mailto:miruskaosorio@uchile.cl" TargetMode="External"/><Relationship Id="rId5" Type="http://schemas.openxmlformats.org/officeDocument/2006/relationships/hyperlink" Target="mailto:sandra.rivas@uchile.cl" TargetMode="External"/><Relationship Id="rId6" Type="http://schemas.openxmlformats.org/officeDocument/2006/relationships/hyperlink" Target="mailto:clausoto@uchile.c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consultaaulas.med.uchile.cl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dpi.med.uchile.cl/estudiantes/informar/justificacion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53513" y="3212976"/>
            <a:ext cx="8037000" cy="24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PROGRAMA DE INGLÉS</a:t>
            </a:r>
            <a:endParaRPr b="0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2024-</a:t>
            </a:r>
            <a:r>
              <a:rPr b="1" lang="en-US" sz="40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0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36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https://sites.google.com/view/programa-de-ingles-medicina</a:t>
            </a:r>
            <a:r>
              <a:rPr b="1" i="0" lang="en-US" sz="3600" u="none" cap="none" strike="noStrike">
                <a:solidFill>
                  <a:srgbClr val="76923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3600" u="none" cap="none" strike="noStrike">
              <a:solidFill>
                <a:srgbClr val="76923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2428632" y="836712"/>
            <a:ext cx="444762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UNIVERSIDAD DE CHILE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                      FACULTAD DE MEDICINA</a:t>
            </a:r>
            <a:endParaRPr b="1" i="0" sz="1600" u="none" cap="none" strike="noStrike">
              <a:solidFill>
                <a:srgbClr val="7692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acultad de Medicina - Universidad de Chile"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62025" y="376625"/>
            <a:ext cx="1022125" cy="178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en-US"/>
              <a:t>FERIADOS- segundo semestre</a:t>
            </a:r>
            <a:endParaRPr b="1"/>
          </a:p>
        </p:txBody>
      </p:sp>
      <p:sp>
        <p:nvSpPr>
          <p:cNvPr id="145" name="Google Shape;145;p4"/>
          <p:cNvSpPr txBox="1"/>
          <p:nvPr>
            <p:ph idx="1" type="body"/>
          </p:nvPr>
        </p:nvSpPr>
        <p:spPr>
          <a:xfrm>
            <a:off x="457200" y="16764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18,19,20 de Septiembre, </a:t>
            </a:r>
            <a:r>
              <a:rPr lang="en-US" sz="3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1"/>
                  </a:ext>
                </a:extLst>
              </a:rPr>
              <a:t>2024</a:t>
            </a:r>
            <a:endParaRPr sz="30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Jueves 31 de Octubre, 2024</a:t>
            </a:r>
            <a:endParaRPr sz="30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Viernes 1 de noviembre, 2024</a:t>
            </a:r>
            <a:endParaRPr sz="30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Miércoles 25 de diciembre, 2024</a:t>
            </a:r>
            <a:endParaRPr sz="30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Miércoles 1 de enero, 2025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4"/>
          <p:cNvSpPr txBox="1"/>
          <p:nvPr/>
        </p:nvSpPr>
        <p:spPr>
          <a:xfrm>
            <a:off x="10068050" y="4271400"/>
            <a:ext cx="91680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e8838a045f_0_0"/>
          <p:cNvSpPr txBox="1"/>
          <p:nvPr>
            <p:ph idx="1" type="body"/>
          </p:nvPr>
        </p:nvSpPr>
        <p:spPr>
          <a:xfrm>
            <a:off x="457200" y="2209800"/>
            <a:ext cx="8229600" cy="3099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Participation Assessment or Online Activities:  lunes a viernes, por confirmar en cada nivel.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52" name="Google Shape;152;ge8838a045f_0_0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EVALUACIONES EN LÍNEA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/>
          <p:nvPr/>
        </p:nvSpPr>
        <p:spPr>
          <a:xfrm>
            <a:off x="714625" y="2205886"/>
            <a:ext cx="7926900" cy="383177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chemeClr val="lt1">
                <a:alpha val="47450"/>
              </a:schemeClr>
            </a:outerShdw>
          </a:effectLst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⮚"/>
            </a:pP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reglamento, los justificativos </a:t>
            </a:r>
            <a:r>
              <a:rPr b="1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RECUPERAN ASISTENCIA</a:t>
            </a: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⮚"/>
            </a:pP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b="1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asistencia mínima a las </a:t>
            </a:r>
            <a:r>
              <a:rPr b="1" i="0" lang="en-US" sz="33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CLASES TALLERES</a:t>
            </a:r>
            <a:r>
              <a:rPr b="1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 de un 80% (sin embargo es recomendable  asistir al 100%, para lograr las competencias requeridas)</a:t>
            </a:r>
            <a:r>
              <a:rPr b="1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2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ASISTENCIA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cd884a8dc8_0_12"/>
          <p:cNvSpPr/>
          <p:nvPr/>
        </p:nvSpPr>
        <p:spPr>
          <a:xfrm>
            <a:off x="755425" y="2439648"/>
            <a:ext cx="82026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937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600"/>
              <a:buFont typeface="Calibri"/>
              <a:buChar char="➢"/>
            </a:pP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La nota final se calcula 70% nota de presentación y 30% el examen.</a:t>
            </a:r>
            <a:endParaRPr b="1" i="0" sz="26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600"/>
              <a:buFont typeface="Calibri"/>
              <a:buChar char="➢"/>
            </a:pP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2"/>
                  </a:ext>
                </a:extLst>
              </a:rPr>
              <a:t>L</a:t>
            </a:r>
            <a:r>
              <a:rPr b="1" i="0" lang="en-US" sz="2600" u="none" cap="none" strike="noStrike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3"/>
                  </a:ext>
                </a:extLst>
              </a:rPr>
              <a:t>a nota de eximición es 5,45.</a:t>
            </a:r>
            <a:endParaRPr b="1" i="0" sz="2600" u="none" cap="none" strike="noStrike">
              <a:solidFill>
                <a:srgbClr val="07121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alibri"/>
              <a:buChar char="➢"/>
            </a:pPr>
            <a:r>
              <a:rPr b="1" i="0" lang="en-US" sz="28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4"/>
                  </a:ext>
                </a:extLst>
              </a:rPr>
              <a:t>El </a:t>
            </a:r>
            <a:r>
              <a:rPr b="1" i="0" lang="en-US" sz="2800" u="sng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5"/>
                  </a:ext>
                </a:extLst>
              </a:rPr>
              <a:t>examen es reprobatorio</a:t>
            </a:r>
            <a:r>
              <a:rPr b="1" i="0" lang="en-US" sz="2800" u="sng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para todos los niveles,</a:t>
            </a:r>
            <a:r>
              <a:rPr b="1" i="0" lang="en-US" sz="28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en cuyo caso el alumno debe obtener un azul en el examen de primera o de segunda, para aprobar.</a:t>
            </a:r>
            <a:endParaRPr b="1" i="0" sz="28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cd884a8dc8_0_12"/>
          <p:cNvSpPr txBox="1"/>
          <p:nvPr/>
        </p:nvSpPr>
        <p:spPr>
          <a:xfrm>
            <a:off x="683575" y="503250"/>
            <a:ext cx="7926900" cy="11430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CIERRE DE SEMESTRE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"/>
          <p:cNvSpPr/>
          <p:nvPr/>
        </p:nvSpPr>
        <p:spPr>
          <a:xfrm>
            <a:off x="1252363" y="1484784"/>
            <a:ext cx="776587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rPr>
              <a:t>Las siguientes tablas resumen el proceso de aprobación/reprobación al final de semestre y la toma de exámenes o eximición.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0"/>
          <p:cNvSpPr txBox="1"/>
          <p:nvPr/>
        </p:nvSpPr>
        <p:spPr>
          <a:xfrm>
            <a:off x="1788839" y="116632"/>
            <a:ext cx="6692925" cy="11430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93895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4429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494429"/>
                </a:solidFill>
                <a:latin typeface="Arial"/>
                <a:ea typeface="Arial"/>
                <a:cs typeface="Arial"/>
                <a:sym typeface="Arial"/>
              </a:rPr>
              <a:t>EVALUACIONES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1" name="Google Shape;171;p10"/>
          <p:cNvGraphicFramePr/>
          <p:nvPr/>
        </p:nvGraphicFramePr>
        <p:xfrm>
          <a:off x="1252363" y="2571743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{2EC37176-227B-4F97-821E-B123BA9E676B}</a:tableStyleId>
              </a:tblPr>
              <a:tblGrid>
                <a:gridCol w="1637175"/>
                <a:gridCol w="2186525"/>
                <a:gridCol w="3675650"/>
              </a:tblGrid>
              <a:tr h="604725">
                <a:tc row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494429"/>
                          </a:solidFill>
                        </a:rPr>
                        <a:t>Nota </a:t>
                      </a:r>
                      <a:r>
                        <a:rPr lang="en-US" sz="1400" u="none" cap="none" strike="noStrike">
                          <a:solidFill>
                            <a:srgbClr val="494429"/>
                          </a:solidFill>
                        </a:rPr>
                        <a:t>PRESENTACIÓN</a:t>
                      </a:r>
                      <a:endParaRPr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rgbClr val="494429"/>
                          </a:solidFill>
                        </a:rPr>
                        <a:t>Igual o superior a 5,45</a:t>
                      </a:r>
                      <a:endParaRPr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rgbClr val="494429"/>
                          </a:solidFill>
                        </a:rPr>
                        <a:t>EXIMIDO.  APROBADO sin dar examen.</a:t>
                      </a:r>
                      <a:endParaRPr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00FF00"/>
                    </a:solidFill>
                  </a:tcPr>
                </a:tc>
              </a:tr>
              <a:tr h="12094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494429"/>
                          </a:solidFill>
                        </a:rPr>
                        <a:t>Entre 3,95 y 5,44</a:t>
                      </a:r>
                      <a:endParaRPr b="1"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494429"/>
                          </a:solidFill>
                        </a:rPr>
                        <a:t>Debe dar examen de primera instancia, y si lo reprueba, dará examen de segunda.</a:t>
                      </a:r>
                      <a:endParaRPr b="1"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00FF00"/>
                    </a:solidFill>
                  </a:tcPr>
                </a:tc>
              </a:tr>
              <a:tr h="12094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494429"/>
                          </a:solidFill>
                        </a:rPr>
                        <a:t>Entre 3,45 y 3,94</a:t>
                      </a:r>
                      <a:endParaRPr b="1"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494429"/>
                          </a:solidFill>
                        </a:rPr>
                        <a:t>Puede dar sólo UN examen; sin embargo, el alumno puede elegir si asistirá al examen 1 o 2, previo aviso a su PEC.</a:t>
                      </a:r>
                      <a:endParaRPr b="1"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00FF00"/>
                    </a:solidFill>
                  </a:tcPr>
                </a:tc>
              </a:tr>
              <a:tr h="104832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494429"/>
                          </a:solidFill>
                        </a:rPr>
                        <a:t>Igual o inferior a 3,44</a:t>
                      </a:r>
                      <a:endParaRPr b="1"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494429"/>
                          </a:solidFill>
                        </a:rPr>
                        <a:t>REPROBADO automáticamente. Sin derecho a examen.</a:t>
                      </a:r>
                      <a:endParaRPr b="1" sz="1400" u="none" cap="none" strike="noStrike">
                        <a:solidFill>
                          <a:srgbClr val="49442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 anchor="ctr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c47a082fe8_1_6"/>
          <p:cNvSpPr txBox="1"/>
          <p:nvPr/>
        </p:nvSpPr>
        <p:spPr>
          <a:xfrm>
            <a:off x="1170000" y="264400"/>
            <a:ext cx="4760400" cy="927900"/>
          </a:xfrm>
          <a:prstGeom prst="rect">
            <a:avLst/>
          </a:prstGeom>
          <a:gradFill>
            <a:gsLst>
              <a:gs pos="0">
                <a:srgbClr val="DDDDDD"/>
              </a:gs>
              <a:gs pos="100000">
                <a:srgbClr val="919191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0" i="0" lang="en-US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Now… let’s begin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b45133833d_0_1"/>
          <p:cNvSpPr txBox="1"/>
          <p:nvPr/>
        </p:nvSpPr>
        <p:spPr>
          <a:xfrm>
            <a:off x="701276" y="244891"/>
            <a:ext cx="7606200" cy="523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Equipo de Trabajo y Organización Funcional. 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g2b45133833d_0_1"/>
          <p:cNvSpPr txBox="1"/>
          <p:nvPr/>
        </p:nvSpPr>
        <p:spPr>
          <a:xfrm>
            <a:off x="524550" y="1071225"/>
            <a:ext cx="3792000" cy="17757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oordinadora Pedagógica del Programa de Inglés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457200" marR="0" rtl="0" algn="l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 LAURA CASTILLO I.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Coordinadora nivel Starter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Escuelas: Kinesiología y Medicina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lacastillo@uchile.cl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2b45133833d_0_1"/>
          <p:cNvSpPr txBox="1"/>
          <p:nvPr/>
        </p:nvSpPr>
        <p:spPr>
          <a:xfrm>
            <a:off x="4717925" y="1092675"/>
            <a:ext cx="4032600" cy="1775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Encargada 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Homologaciones,  y Certificados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 MIRUSKA OSORIO HEVIA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Coordinadora nivel Beginner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Escuelas: Obstetricia y Terapia Ocupacional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1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miruskaosorio@uchile.cl</a:t>
            </a:r>
            <a:endParaRPr b="0" i="0" sz="3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g2b45133833d_0_1"/>
          <p:cNvSpPr txBox="1"/>
          <p:nvPr/>
        </p:nvSpPr>
        <p:spPr>
          <a:xfrm>
            <a:off x="2629800" y="2997213"/>
            <a:ext cx="3884400" cy="1472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ecretaria Unidad de Formación Común y Programa de Inglés: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Sandra Rivas Araya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sandra.rivas@uchile.cl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Fono: 2297 86220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g2b45133833d_0_1"/>
          <p:cNvSpPr txBox="1"/>
          <p:nvPr/>
        </p:nvSpPr>
        <p:spPr>
          <a:xfrm>
            <a:off x="418875" y="4598450"/>
            <a:ext cx="3534600" cy="17757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9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1" i="0" lang="en-US" sz="17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oordinador nivel Pre-intermediate </a:t>
            </a:r>
            <a:endParaRPr b="1" i="0" sz="1700" u="none" cap="none" strike="noStrike">
              <a:solidFill>
                <a:srgbClr val="4944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   Prof. CLAUDIO SOTO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Escuelas: Fonoaudiología y Tecnología Médica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clausoto@uchile.cl</a:t>
            </a:r>
            <a:endParaRPr b="1" i="0" sz="1700" u="none" cap="none" strike="noStrike">
              <a:solidFill>
                <a:srgbClr val="4944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g2b45133833d_0_1"/>
          <p:cNvSpPr txBox="1"/>
          <p:nvPr/>
        </p:nvSpPr>
        <p:spPr>
          <a:xfrm>
            <a:off x="5083100" y="4598425"/>
            <a:ext cx="3711000" cy="1775700"/>
          </a:xfrm>
          <a:prstGeom prst="rect">
            <a:avLst/>
          </a:prstGeom>
          <a:solidFill>
            <a:srgbClr val="A2C4C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-US" sz="19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1" i="0" lang="en-US" sz="17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oordinador nivel </a:t>
            </a:r>
            <a:endParaRPr b="1" i="0" sz="1700" u="none" cap="none" strike="noStrike">
              <a:solidFill>
                <a:srgbClr val="4944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7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Intermediate </a:t>
            </a:r>
            <a:endParaRPr b="1" i="0" sz="1700" u="none" cap="none" strike="noStrike">
              <a:solidFill>
                <a:srgbClr val="4944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r>
              <a:rPr b="1" i="0" lang="en-US" sz="17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Prof. YURI CONTRERAS B.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700" u="none" cap="none" strike="noStrike">
                <a:solidFill>
                  <a:srgbClr val="494429"/>
                </a:solidFill>
                <a:latin typeface="Calibri"/>
                <a:ea typeface="Calibri"/>
                <a:cs typeface="Calibri"/>
                <a:sym typeface="Calibri"/>
              </a:rPr>
              <a:t>Escuelas: Nutrición y Enfermería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yuri.contreras@uchile.cl</a:t>
            </a:r>
            <a:endParaRPr b="1" i="0" sz="32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114625" y="1188375"/>
            <a:ext cx="8922000" cy="55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Desarrollo de los cursos de inglés en sus 4 niveles para los estudiantes del currículo innovado, vinculando el idioma inglés a las otras asignaturas. El programa basa sus niveles en el </a:t>
            </a:r>
            <a:r>
              <a:rPr b="1" lang="en-US" sz="1900" u="sng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Common European Framework for Languages</a:t>
            </a: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CFEL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Confección del material didáctico para cada nivel.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Coordinación con las Escuelas de pregrado  mediante asistencia a los respectivos consejos de nivel de manera presencial o a distancia. </a:t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Resolución de situaciones especiales y atención de consultas planteadas por escuelas y estudiantes en particular. 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92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9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Trámites, como </a:t>
            </a: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confección</a:t>
            </a: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certificados (eximición, homologación, término de nivel, etc.).</a:t>
            </a:r>
            <a:endParaRPr sz="3500"/>
          </a:p>
          <a:p>
            <a:pPr indent="-2413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600"/>
              <a:buFont typeface="Arial"/>
              <a:buNone/>
            </a:pPr>
            <a:r>
              <a:t/>
            </a:r>
            <a:endParaRPr b="1" sz="19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1800"/>
              <a:buFont typeface="Times New Roman"/>
              <a:buChar char="•"/>
            </a:pPr>
            <a:r>
              <a:rPr b="1" lang="en-US" sz="19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Evaluación final de competencias a estudiantes que terminan nivel intermedio, mediante el examen de suficiencia realizado por el Programa de Inglés dependiente de la Dirección de Pregrado de la Universidad de Ch</a:t>
            </a:r>
            <a:r>
              <a:rPr b="1" lang="en-US" sz="2100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ile.</a:t>
            </a:r>
            <a:endParaRPr b="1" sz="2100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1115616" y="244475"/>
            <a:ext cx="7633097" cy="9525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ACTIVIDADES PRINCIPALES DEL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PROGRAMA DE INGLÉS</a:t>
            </a:r>
            <a:r>
              <a:rPr b="0" i="0" lang="en-US" sz="42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i="0" sz="28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type="title"/>
          </p:nvPr>
        </p:nvSpPr>
        <p:spPr>
          <a:xfrm>
            <a:off x="929525" y="244124"/>
            <a:ext cx="7498200" cy="8301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7121F"/>
                </a:solidFill>
              </a:rPr>
              <a:t>METODOLOGÍA</a:t>
            </a:r>
            <a:endParaRPr b="1" sz="3600">
              <a:solidFill>
                <a:srgbClr val="07121F"/>
              </a:solidFill>
            </a:endParaRPr>
          </a:p>
        </p:txBody>
      </p:sp>
      <p:sp>
        <p:nvSpPr>
          <p:cNvPr id="108" name="Google Shape;108;p5"/>
          <p:cNvSpPr txBox="1"/>
          <p:nvPr>
            <p:ph idx="1" type="body"/>
          </p:nvPr>
        </p:nvSpPr>
        <p:spPr>
          <a:xfrm>
            <a:off x="380075" y="2033200"/>
            <a:ext cx="8652000" cy="3915600"/>
          </a:xfrm>
          <a:prstGeom prst="rect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200">
              <a:solidFill>
                <a:srgbClr val="07121F"/>
              </a:solidFill>
            </a:endParaRPr>
          </a:p>
          <a:p>
            <a:pPr indent="-3124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200"/>
              <a:buChar char="⮚"/>
            </a:pPr>
            <a:r>
              <a:rPr b="1" lang="en-US" sz="2200">
                <a:solidFill>
                  <a:srgbClr val="07121F"/>
                </a:solidFill>
              </a:rPr>
              <a:t>Mayor autonomía de los y las estudiantes: rol más activo como gestor/a de su propio aprendizaje.</a:t>
            </a:r>
            <a:endParaRPr b="1" sz="2200">
              <a:solidFill>
                <a:srgbClr val="07121F"/>
              </a:solidFill>
            </a:endParaRPr>
          </a:p>
          <a:p>
            <a:pPr indent="-3124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200"/>
              <a:buChar char="⮚"/>
            </a:pPr>
            <a:r>
              <a:rPr b="1" lang="en-US" sz="2200">
                <a:solidFill>
                  <a:srgbClr val="07121F"/>
                </a:solidFill>
              </a:rPr>
              <a:t>Docentes como facilitador y guía.</a:t>
            </a:r>
            <a:endParaRPr sz="3800"/>
          </a:p>
          <a:p>
            <a:pPr indent="-3124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Trabajos individuales, en pares y/o grupales (</a:t>
            </a:r>
            <a:r>
              <a:rPr b="1" lang="en-US" sz="2200">
                <a:solidFill>
                  <a:srgbClr val="07121F"/>
                </a:solidFill>
              </a:rPr>
              <a:t>i</a:t>
            </a: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ndividual or </a:t>
            </a: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team</a:t>
            </a: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 presentations, and an oral presentation).</a:t>
            </a:r>
            <a:endParaRPr sz="3800"/>
          </a:p>
          <a:p>
            <a:pPr indent="-312420" lvl="0" marL="3429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Conversaciones guiadas y diálogos breves</a:t>
            </a:r>
            <a:r>
              <a:rPr b="1" lang="en-US" sz="2200">
                <a:solidFill>
                  <a:srgbClr val="07121F"/>
                </a:solidFill>
              </a:rPr>
              <a:t>.</a:t>
            </a: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1" sz="2200">
              <a:solidFill>
                <a:srgbClr val="07121F"/>
              </a:solidFill>
            </a:endParaRPr>
          </a:p>
          <a:p>
            <a:pPr indent="-312420" lvl="0" marL="3429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Tareas escritas y lectura personal (Text analysis)</a:t>
            </a:r>
            <a:endParaRPr sz="3800"/>
          </a:p>
          <a:p>
            <a:pPr indent="-312420" lvl="0" marL="34290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938953"/>
              </a:buClr>
              <a:buSzPts val="2200"/>
              <a:buFont typeface="Noto Sans Symbols"/>
              <a:buChar char="⮚"/>
            </a:pP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Audiciones de material grabado en inglés</a:t>
            </a:r>
            <a:r>
              <a:rPr b="1" lang="en-US" sz="2200">
                <a:solidFill>
                  <a:srgbClr val="07121F"/>
                </a:solidFill>
              </a:rPr>
              <a:t>.</a:t>
            </a:r>
            <a:r>
              <a:rPr b="1" lang="en-US" sz="2200">
                <a:solidFill>
                  <a:srgbClr val="07121F"/>
                </a:solidFill>
                <a:latin typeface="Calibri"/>
                <a:ea typeface="Calibri"/>
                <a:cs typeface="Calibri"/>
                <a:sym typeface="Calibri"/>
              </a:rPr>
              <a:t>                      </a:t>
            </a:r>
            <a:endParaRPr sz="3800"/>
          </a:p>
          <a:p>
            <a:pPr indent="0" lvl="0" marL="6858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938953"/>
              </a:buClr>
              <a:buSzPts val="1800"/>
              <a:buFont typeface="Noto Sans Symbols"/>
              <a:buNone/>
            </a:pPr>
            <a:r>
              <a:t/>
            </a:r>
            <a:endParaRPr b="1" sz="220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a17cacbd8_0_0"/>
          <p:cNvSpPr txBox="1"/>
          <p:nvPr>
            <p:ph type="title"/>
          </p:nvPr>
        </p:nvSpPr>
        <p:spPr>
          <a:xfrm>
            <a:off x="929525" y="244124"/>
            <a:ext cx="7498200" cy="8301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7121F"/>
                </a:solidFill>
              </a:rPr>
              <a:t>METODOLOGÍA</a:t>
            </a:r>
            <a:endParaRPr b="1" sz="3600">
              <a:solidFill>
                <a:srgbClr val="07121F"/>
              </a:solidFill>
            </a:endParaRPr>
          </a:p>
        </p:txBody>
      </p:sp>
      <p:sp>
        <p:nvSpPr>
          <p:cNvPr id="114" name="Google Shape;114;g11a17cacbd8_0_0"/>
          <p:cNvSpPr txBox="1"/>
          <p:nvPr/>
        </p:nvSpPr>
        <p:spPr>
          <a:xfrm>
            <a:off x="280200" y="1325400"/>
            <a:ext cx="8736600" cy="47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Habrá 2 sesiones presenciales (4 horas pedagógicas) a la semana, en cuyas clases se desarrollarán diferentes actividades, según </a:t>
            </a:r>
            <a:r>
              <a:rPr lang="en-US" sz="2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</a:t>
            </a: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lan de clases. La metodología de trabajo es </a:t>
            </a:r>
            <a:r>
              <a:rPr b="0" i="0" lang="en-US" sz="2300" u="sng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clase taller</a:t>
            </a: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, en las cuales se practicarán las cuatro habilidades lingüísticas: speaking, reading, listening and writing. </a:t>
            </a:r>
            <a:endParaRPr b="0" i="0" sz="23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"/>
              <a:buFont typeface="Arial"/>
              <a:buNone/>
            </a:pPr>
            <a:r>
              <a:rPr b="1" i="0" lang="en-US" sz="2300" u="none" cap="none" strike="noStrike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APM (Assessed Participation Mark)</a:t>
            </a:r>
            <a:r>
              <a:rPr b="0" i="0" lang="en-US" sz="2300" u="none" cap="none" strike="noStrike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: Son actividades evaluadas por participación a ser realizadas con plazo determinado, según el nivel respectivo. Tendrán un </a:t>
            </a:r>
            <a:r>
              <a:rPr b="0" i="0" lang="en-US" sz="2300" u="sng" cap="none" strike="noStrike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puntaje acumulativo</a:t>
            </a:r>
            <a:r>
              <a:rPr b="0" i="0" lang="en-US" sz="2300" u="none" cap="none" strike="noStrike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 conducente a una de las notas para final de semestre, ponderable a la Nota Presentación.</a:t>
            </a:r>
            <a:endParaRPr b="0" i="0" sz="2300" u="none" cap="none" strike="noStrike">
              <a:solidFill>
                <a:srgbClr val="0000FF"/>
              </a:solidFill>
              <a:highlight>
                <a:srgbClr val="FCE5CD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1a17cacbd8_0_9"/>
          <p:cNvSpPr txBox="1"/>
          <p:nvPr>
            <p:ph type="title"/>
          </p:nvPr>
        </p:nvSpPr>
        <p:spPr>
          <a:xfrm>
            <a:off x="929525" y="244124"/>
            <a:ext cx="7498200" cy="8301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7121F"/>
                </a:solidFill>
              </a:rPr>
              <a:t>RECORDATORIO</a:t>
            </a:r>
            <a:endParaRPr b="1" sz="3600">
              <a:solidFill>
                <a:srgbClr val="07121F"/>
              </a:solidFill>
            </a:endParaRPr>
          </a:p>
        </p:txBody>
      </p:sp>
      <p:sp>
        <p:nvSpPr>
          <p:cNvPr id="120" name="Google Shape;120;g11a17cacbd8_0_9"/>
          <p:cNvSpPr txBox="1"/>
          <p:nvPr/>
        </p:nvSpPr>
        <p:spPr>
          <a:xfrm>
            <a:off x="1028025" y="1474400"/>
            <a:ext cx="7399800" cy="63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 responsabilidad de cada estudiante </a:t>
            </a:r>
            <a:r>
              <a:rPr b="0" i="0" lang="en-US" sz="34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revisar semanalmente y con anticipación </a:t>
            </a: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los contenidos, tareas y evaluaciones explicitados en el </a:t>
            </a: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plan</a:t>
            </a: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clases (Lesson Plan).</a:t>
            </a:r>
            <a:endParaRPr b="0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Los materiales serán publicados semanalmente.</a:t>
            </a:r>
            <a:endParaRPr b="0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 recomienda revisar la sala asignada periódicamente en el siguiente link:</a:t>
            </a:r>
            <a:endParaRPr b="0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http://consultaaulas.med.uchile.cl/</a:t>
            </a:r>
            <a:endParaRPr b="1" i="0" sz="2100" u="none" cap="none" strike="noStrike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t/>
            </a:r>
            <a:endParaRPr b="0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/>
          <p:nvPr>
            <p:ph type="title"/>
          </p:nvPr>
        </p:nvSpPr>
        <p:spPr>
          <a:xfrm>
            <a:off x="395525" y="332651"/>
            <a:ext cx="8229600" cy="10101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ASPECTOS IMPORTANTES (1)</a:t>
            </a:r>
            <a:endParaRPr/>
          </a:p>
        </p:txBody>
      </p:sp>
      <p:sp>
        <p:nvSpPr>
          <p:cNvPr id="126" name="Google Shape;126;p6"/>
          <p:cNvSpPr txBox="1"/>
          <p:nvPr>
            <p:ph idx="1" type="body"/>
          </p:nvPr>
        </p:nvSpPr>
        <p:spPr>
          <a:xfrm>
            <a:off x="395525" y="1439100"/>
            <a:ext cx="8353800" cy="53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317500" lvl="0" marL="37719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Char char="⮚"/>
            </a:pPr>
            <a:r>
              <a:rPr b="1" i="0" lang="en-US" sz="2100" u="sng" cap="none" strike="noStrike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r>
              <a:rPr b="1" i="0" lang="en-US" sz="2100" u="none" cap="none" strike="noStrike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 se dan puntos base ni extras por actividades ajenas a la evaluación.</a:t>
            </a:r>
            <a:endParaRPr b="1" i="0" sz="2100" u="none" cap="none" strike="noStrike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37719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7121F"/>
              </a:buClr>
              <a:buSzPts val="2100"/>
              <a:buChar char="⮚"/>
            </a:pPr>
            <a:r>
              <a:rPr b="1" i="0" lang="en-US" sz="2100" u="sng" cap="none" strike="noStrike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100" u="none" cap="none" strike="noStrike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se dan trabajos para subir notas.</a:t>
            </a:r>
            <a:endParaRPr b="1" i="0" sz="2100" u="none" cap="none" strike="noStrike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37719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7121F"/>
              </a:buClr>
              <a:buSzPts val="2100"/>
              <a:buChar char="⮚"/>
            </a:pPr>
            <a:r>
              <a:rPr b="1" i="0" lang="en-US" sz="2100" u="sng" cap="none" strike="noStrike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r>
              <a:rPr b="1" i="0" lang="en-US" sz="2100" u="none" cap="none" strike="noStrike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 se envían 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nóminas</a:t>
            </a:r>
            <a:r>
              <a:rPr b="1" i="0" lang="en-US" sz="2100" u="none" cap="none" strike="noStrike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 de notas por correo.</a:t>
            </a:r>
            <a:endParaRPr b="1" i="0" sz="2100" u="none" cap="none" strike="noStrike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37719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7121F"/>
              </a:buClr>
              <a:buSzPts val="2100"/>
              <a:buChar char="⮚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Se responderá en horario de 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oficina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1" lang="en-US" sz="2100" u="sng">
                <a:solidFill>
                  <a:schemeClr val="accent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según la disponibilidad horaria de los PECs ya que en su mayoría están a </a:t>
            </a:r>
            <a:r>
              <a:rPr b="1" i="1" lang="en-US" sz="2100" u="sng">
                <a:solidFill>
                  <a:schemeClr val="accent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jornada</a:t>
            </a:r>
            <a:r>
              <a:rPr b="1" i="1" lang="en-US" sz="2100" u="sng">
                <a:solidFill>
                  <a:schemeClr val="accent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 parcial</a:t>
            </a:r>
            <a:r>
              <a:rPr b="1" lang="en-US" sz="2100">
                <a:solidFill>
                  <a:schemeClr val="accent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. </a:t>
            </a:r>
            <a:endParaRPr b="1" sz="2100">
              <a:solidFill>
                <a:schemeClr val="accent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7121F"/>
              </a:buClr>
              <a:buSzPts val="2100"/>
              <a:buChar char="⮚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Mantener un ambiente grato donde los alumnos se sientan cómodos y libres de expresarse en inglés sin temor a ser objeto de burlas o risas.</a:t>
            </a:r>
            <a:endParaRPr b="1" sz="2100">
              <a:solidFill>
                <a:schemeClr val="accent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171925" y="1660000"/>
            <a:ext cx="8883000" cy="50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343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Noto Sans Symbols"/>
              <a:buChar char="➢"/>
            </a:pPr>
            <a:r>
              <a:rPr b="1" lang="en-US" sz="2100" u="sng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Si no asiste a una evaluación,</a:t>
            </a:r>
            <a:r>
              <a:rPr b="1" lang="en-US" sz="2100">
                <a:solidFill>
                  <a:srgbClr val="07121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el/la estudiante</a:t>
            </a: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  debe ingresar al formulario dispuesto en el Portal de Estudiantes. </a:t>
            </a:r>
            <a:r>
              <a:rPr b="1" lang="en-US" sz="2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http://dpi.med.uchile.cl/estudiantes/informar/justificacion/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 adjuntando documentos para ser 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validados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1" sz="2100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343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Font typeface="Arial"/>
              <a:buChar char="➢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Se debe además notificar a 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l o la docente dentro de 24 horas.</a:t>
            </a:r>
            <a:endParaRPr b="1" sz="2100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➢"/>
            </a:pPr>
            <a:r>
              <a:rPr b="1" lang="en-US" sz="2100">
                <a:latin typeface="Arial"/>
                <a:ea typeface="Arial"/>
                <a:cs typeface="Arial"/>
                <a:sym typeface="Arial"/>
              </a:rPr>
              <a:t>Para casos que no sean médicos, recuerden que pueden contactar a su asistente social de escuela o coordinador.</a:t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349250" lvl="0" marL="4343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Char char="➢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Se recomienda especificar su sección, nivel y PEC a su escuela a la hora de justificar. </a:t>
            </a:r>
            <a:endParaRPr b="1" sz="2100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3434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2100"/>
              <a:buChar char="➢"/>
            </a:pP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Las evaluaciones pendientes y debidamente justificadas se toman al final del 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semestre</a:t>
            </a:r>
            <a:r>
              <a:rPr b="1" lang="en-US" sz="2100">
                <a:solidFill>
                  <a:srgbClr val="07121F"/>
                </a:solidFill>
                <a:latin typeface="Arial"/>
                <a:ea typeface="Arial"/>
                <a:cs typeface="Arial"/>
                <a:sym typeface="Arial"/>
              </a:rPr>
              <a:t> en la fecha estipulada según el programa. Estas evaluaciones se toman a través de una evaluación tipo examen, excepto en el caso de las evaluaciones orales.</a:t>
            </a:r>
            <a:endParaRPr b="1" sz="2100">
              <a:solidFill>
                <a:srgbClr val="07121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683575" y="427050"/>
            <a:ext cx="7926900" cy="11430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ASPECTOS IMPORTANTES (2)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/>
          <p:nvPr>
            <p:ph idx="1" type="body"/>
          </p:nvPr>
        </p:nvSpPr>
        <p:spPr>
          <a:xfrm>
            <a:off x="263475" y="1605600"/>
            <a:ext cx="8772600" cy="52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66176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7647"/>
              <a:buNone/>
            </a:pPr>
            <a:r>
              <a:t/>
            </a:r>
            <a:endParaRPr/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cio semestre	: 	09/09/2024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9499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Pausa académica	: 	16/09/2024- </a:t>
            </a:r>
            <a:r>
              <a:rPr b="1" lang="en-US" sz="100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9"/>
                  </a:ext>
                </a:extLst>
              </a:rPr>
              <a:t>20</a:t>
            </a:r>
            <a:r>
              <a:rPr b="1" lang="en-US" sz="100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/09/</a:t>
            </a:r>
            <a:r>
              <a:rPr b="1" lang="en-US" sz="100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2024</a:t>
            </a:r>
            <a:endParaRPr b="1" sz="1000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Término semestre	: 	10/01/2025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529"/>
              <a:buNone/>
            </a:pPr>
            <a:r>
              <a:t/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 u="sng">
                <a:latin typeface="Arial"/>
                <a:ea typeface="Arial"/>
                <a:cs typeface="Arial"/>
                <a:sym typeface="Arial"/>
              </a:rPr>
              <a:t>HORARIOS PROTEGIDOS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Lunes 30 de septiembre / Bloque </a:t>
            </a:r>
            <a:r>
              <a:rPr b="1" lang="en-US" sz="100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3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Martes 15 de octubre / Bloque 4 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Miércoles 30 de octubre / Bloque 5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Jueves 14 de noviembre / Bloque 3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Viernes 29 de noviembre / Bloque 3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Lunes 16 de diciembre / Bloque 4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Char char="•"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Jueves 2 de enero / Bloque 5</a:t>
            </a:r>
            <a:endParaRPr b="1" sz="10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10000">
                <a:latin typeface="Arial"/>
                <a:ea typeface="Arial"/>
                <a:cs typeface="Arial"/>
                <a:sym typeface="Arial"/>
              </a:rPr>
              <a:t>Feria salud: 02-04 diciembre (</a:t>
            </a:r>
            <a:r>
              <a:rPr lang="en-US" sz="10000">
                <a:latin typeface="Arial"/>
                <a:ea typeface="Arial"/>
                <a:cs typeface="Arial"/>
                <a:sym typeface="Arial"/>
              </a:rPr>
              <a:t>por confirmar día y bloque e</a:t>
            </a:r>
            <a:r>
              <a:rPr lang="en-US" sz="9600"/>
              <a:t>xacto)</a:t>
            </a:r>
            <a:endParaRPr sz="9600"/>
          </a:p>
          <a:p>
            <a:pPr indent="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 sz="9600"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529"/>
              <a:buNone/>
            </a:pPr>
            <a:br>
              <a:rPr b="1" lang="en-US" sz="9600"/>
            </a:br>
            <a:endParaRPr b="1" sz="9600"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7647"/>
              <a:buNone/>
            </a:pPr>
            <a:r>
              <a:t/>
            </a:r>
            <a:endParaRPr b="1">
              <a:solidFill>
                <a:srgbClr val="002060"/>
              </a:solidFill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7647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7647"/>
              <a:buNone/>
            </a:pPr>
            <a:r>
              <a:t/>
            </a:r>
            <a:endParaRPr/>
          </a:p>
        </p:txBody>
      </p:sp>
      <p:sp>
        <p:nvSpPr>
          <p:cNvPr id="138" name="Google Shape;138;p9"/>
          <p:cNvSpPr txBox="1"/>
          <p:nvPr/>
        </p:nvSpPr>
        <p:spPr>
          <a:xfrm>
            <a:off x="683575" y="462610"/>
            <a:ext cx="7926900" cy="1143000"/>
          </a:xfrm>
          <a:prstGeom prst="rect">
            <a:avLst/>
          </a:prstGeom>
          <a:solidFill>
            <a:srgbClr val="00FF00"/>
          </a:solidFill>
          <a:ln cap="flat" cmpd="sng" w="57150">
            <a:solidFill>
              <a:srgbClr val="0F243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0" wrap="square" tIns="45700">
            <a:normAutofit lnSpcReduction="1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FECHAS IMPORTANTES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21F"/>
              </a:buClr>
              <a:buSzPts val="3600"/>
              <a:buFont typeface="Noto Sans Symbols"/>
              <a:buNone/>
            </a:pPr>
            <a:r>
              <a:rPr b="1" i="0" lang="en-US" sz="3600" u="none" cap="none" strike="noStrike">
                <a:solidFill>
                  <a:srgbClr val="07121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SEMESTRE 2024-1</a:t>
            </a:r>
            <a:endParaRPr b="1" i="0" sz="3600" u="none" cap="none" strike="noStrike">
              <a:solidFill>
                <a:srgbClr val="07121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9"/>
          <p:cNvSpPr txBox="1"/>
          <p:nvPr/>
        </p:nvSpPr>
        <p:spPr>
          <a:xfrm>
            <a:off x="5610375" y="5920350"/>
            <a:ext cx="35490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2014-08-04T19:22:44Z</dcterms:created>
  <dc:creator>Klario</dc:creator>
</cp:coreProperties>
</file>