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2" roundtripDataSignature="AMtx7mjcbuAvILI2Ez2GhYFa0Ax7AifWH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eeb501dac1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g1eeb501dac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2" name="Google Shape;11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8" name="Google Shape;118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4" name="Google Shape;124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eeb501dac1_0_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0" name="Google Shape;130;g1eeb501dac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076873c63f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3076873c63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showMasterSp="0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9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19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19"/>
          <p:cNvSpPr txBox="1"/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9"/>
          <p:cNvSpPr txBox="1"/>
          <p:nvPr>
            <p:ph idx="1" type="subTitle"/>
          </p:nvPr>
        </p:nvSpPr>
        <p:spPr>
          <a:xfrm>
            <a:off x="1100051" y="4455621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9" name="Google Shape;19;p19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9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9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  <p:cxnSp>
        <p:nvCxnSpPr>
          <p:cNvPr id="22" name="Google Shape;22;p19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8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8"/>
          <p:cNvSpPr txBox="1"/>
          <p:nvPr>
            <p:ph idx="1" type="body"/>
          </p:nvPr>
        </p:nvSpPr>
        <p:spPr>
          <a:xfrm rot="5400000">
            <a:off x="4114800" y="-1171786"/>
            <a:ext cx="4023360" cy="100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6" name="Google Shape;86;p28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8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8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showMasterSp="0" type="vertTitleAndTx">
  <p:cSld name="VERTICAL_TITLE_AND_VERTICAL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9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29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9"/>
          <p:cNvSpPr txBox="1"/>
          <p:nvPr>
            <p:ph type="title"/>
          </p:nvPr>
        </p:nvSpPr>
        <p:spPr>
          <a:xfrm rot="5400000">
            <a:off x="7159401" y="1977801"/>
            <a:ext cx="575989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9"/>
          <p:cNvSpPr txBox="1"/>
          <p:nvPr>
            <p:ph idx="1" type="body"/>
          </p:nvPr>
        </p:nvSpPr>
        <p:spPr>
          <a:xfrm rot="5400000">
            <a:off x="1825401" y="-574899"/>
            <a:ext cx="575989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94" name="Google Shape;94;p29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9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9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0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0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26" name="Google Shape;26;p20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0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0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showMasterSp="0" type="secHead">
  <p:cSld name="SECTION_HEADER">
    <p:bg>
      <p:bgPr>
        <a:solidFill>
          <a:schemeClr val="lt1"/>
        </a:solid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1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21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21"/>
          <p:cNvSpPr txBox="1"/>
          <p:nvPr>
            <p:ph type="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b="0"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1"/>
          <p:cNvSpPr txBox="1"/>
          <p:nvPr>
            <p:ph idx="1" type="body"/>
          </p:nvPr>
        </p:nvSpPr>
        <p:spPr>
          <a:xfrm>
            <a:off x="1097280" y="4453128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21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1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1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  <p:cxnSp>
        <p:nvCxnSpPr>
          <p:cNvPr id="37" name="Google Shape;37;p21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2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2"/>
          <p:cNvSpPr txBox="1"/>
          <p:nvPr>
            <p:ph idx="1" type="body"/>
          </p:nvPr>
        </p:nvSpPr>
        <p:spPr>
          <a:xfrm>
            <a:off x="1097280" y="1845734"/>
            <a:ext cx="4937760" cy="40233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1" name="Google Shape;41;p22"/>
          <p:cNvSpPr txBox="1"/>
          <p:nvPr>
            <p:ph idx="2" type="body"/>
          </p:nvPr>
        </p:nvSpPr>
        <p:spPr>
          <a:xfrm>
            <a:off x="6217920" y="1845735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2" name="Google Shape;42;p22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2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2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3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3"/>
          <p:cNvSpPr txBox="1"/>
          <p:nvPr>
            <p:ph idx="1" type="body"/>
          </p:nvPr>
        </p:nvSpPr>
        <p:spPr>
          <a:xfrm>
            <a:off x="109728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23"/>
          <p:cNvSpPr txBox="1"/>
          <p:nvPr>
            <p:ph idx="2" type="body"/>
          </p:nvPr>
        </p:nvSpPr>
        <p:spPr>
          <a:xfrm>
            <a:off x="1097280" y="2582335"/>
            <a:ext cx="4937760" cy="3286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9" name="Google Shape;49;p23"/>
          <p:cNvSpPr txBox="1"/>
          <p:nvPr>
            <p:ph idx="3" type="body"/>
          </p:nvPr>
        </p:nvSpPr>
        <p:spPr>
          <a:xfrm>
            <a:off x="621792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23"/>
          <p:cNvSpPr txBox="1"/>
          <p:nvPr>
            <p:ph idx="4" type="body"/>
          </p:nvPr>
        </p:nvSpPr>
        <p:spPr>
          <a:xfrm>
            <a:off x="6217920" y="2582334"/>
            <a:ext cx="4937760" cy="3286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1" name="Google Shape;51;p23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3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3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4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4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4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showMasterSp="0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5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2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25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5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5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showMasterSp="0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6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26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26"/>
          <p:cNvSpPr txBox="1"/>
          <p:nvPr>
            <p:ph type="title"/>
          </p:nvPr>
        </p:nvSpPr>
        <p:spPr>
          <a:xfrm>
            <a:off x="457200" y="594359"/>
            <a:ext cx="32004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6"/>
          <p:cNvSpPr txBox="1"/>
          <p:nvPr>
            <p:ph idx="1" type="body"/>
          </p:nvPr>
        </p:nvSpPr>
        <p:spPr>
          <a:xfrm>
            <a:off x="4800600" y="731520"/>
            <a:ext cx="649224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70" name="Google Shape;70;p26"/>
          <p:cNvSpPr txBox="1"/>
          <p:nvPr>
            <p:ph idx="2" type="body"/>
          </p:nvPr>
        </p:nvSpPr>
        <p:spPr>
          <a:xfrm>
            <a:off x="457200" y="2926080"/>
            <a:ext cx="3200400" cy="33791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1" name="Google Shape;71;p26"/>
          <p:cNvSpPr txBox="1"/>
          <p:nvPr>
            <p:ph idx="10" type="dt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6"/>
          <p:cNvSpPr txBox="1"/>
          <p:nvPr>
            <p:ph idx="11" type="ftr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6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showMasterSp="0" type="picTx">
  <p:cSld name="PICTURE_WITH_CAPTION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27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27"/>
          <p:cNvSpPr txBox="1"/>
          <p:nvPr>
            <p:ph type="title"/>
          </p:nvPr>
        </p:nvSpPr>
        <p:spPr>
          <a:xfrm>
            <a:off x="1097280" y="5074920"/>
            <a:ext cx="10113645" cy="8229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7"/>
          <p:cNvSpPr/>
          <p:nvPr>
            <p:ph idx="2" type="pic"/>
          </p:nvPr>
        </p:nvSpPr>
        <p:spPr>
          <a:xfrm>
            <a:off x="15" y="0"/>
            <a:ext cx="12191985" cy="4915076"/>
          </a:xfrm>
          <a:prstGeom prst="rect">
            <a:avLst/>
          </a:prstGeom>
          <a:solidFill>
            <a:srgbClr val="BECAD4"/>
          </a:solidFill>
          <a:ln>
            <a:noFill/>
          </a:ln>
        </p:spPr>
      </p:sp>
      <p:sp>
        <p:nvSpPr>
          <p:cNvPr id="79" name="Google Shape;79;p27"/>
          <p:cNvSpPr txBox="1"/>
          <p:nvPr>
            <p:ph idx="1" type="body"/>
          </p:nvPr>
        </p:nvSpPr>
        <p:spPr>
          <a:xfrm>
            <a:off x="1097280" y="5907024"/>
            <a:ext cx="10113264" cy="594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0" name="Google Shape;80;p27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7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7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8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1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" name="Google Shape;8;p18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b="0" i="0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18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b="0" i="0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8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8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8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  <p:cxnSp>
        <p:nvCxnSpPr>
          <p:cNvPr id="13" name="Google Shape;13;p18"/>
          <p:cNvCxnSpPr/>
          <p:nvPr/>
        </p:nvCxnSpPr>
        <p:spPr>
          <a:xfrm>
            <a:off x="1193532" y="1737845"/>
            <a:ext cx="996696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drive.google.com/file/d/1RyeNKCfuQH8TOAeef2Xkb5NTiA0zpTw4/view" TargetMode="External"/><Relationship Id="rId4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/>
          <p:nvPr>
            <p:ph type="ctrTitle"/>
          </p:nvPr>
        </p:nvSpPr>
        <p:spPr>
          <a:xfrm>
            <a:off x="481007" y="770814"/>
            <a:ext cx="6549713" cy="32627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</a:pPr>
            <a:r>
              <a:rPr b="1" lang="es-MX">
                <a:latin typeface="Calibri"/>
                <a:ea typeface="Calibri"/>
                <a:cs typeface="Calibri"/>
                <a:sym typeface="Calibri"/>
              </a:rPr>
              <a:t>Inglés Intermedio</a:t>
            </a:r>
            <a:endParaRPr/>
          </a:p>
        </p:txBody>
      </p:sp>
      <p:sp>
        <p:nvSpPr>
          <p:cNvPr id="102" name="Google Shape;102;p16"/>
          <p:cNvSpPr txBox="1"/>
          <p:nvPr>
            <p:ph idx="1" type="subTitle"/>
          </p:nvPr>
        </p:nvSpPr>
        <p:spPr>
          <a:xfrm>
            <a:off x="481007" y="2782574"/>
            <a:ext cx="5614993" cy="216341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s-MX"/>
              <a:t>WEEK 3</a:t>
            </a:r>
            <a:endParaRPr b="1"/>
          </a:p>
        </p:txBody>
      </p:sp>
      <p:pic>
        <p:nvPicPr>
          <p:cNvPr descr="Resultado de imagen para logo facultad de medicina universidad de chile" id="103" name="Google Shape;103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64400" y="915117"/>
            <a:ext cx="4345912" cy="50333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eeb501dac1_0_0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es-MX"/>
              <a:t>Today’s menu</a:t>
            </a:r>
            <a:endParaRPr/>
          </a:p>
        </p:txBody>
      </p:sp>
      <p:sp>
        <p:nvSpPr>
          <p:cNvPr id="109" name="Google Shape;109;g1eeb501dac1_0_0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4000"/>
              <a:buNone/>
            </a:pPr>
            <a:r>
              <a:rPr lang="es-MX" sz="4000"/>
              <a:t>Warm up activity</a:t>
            </a:r>
            <a:endParaRPr sz="4000"/>
          </a:p>
          <a:p>
            <a:pPr indent="0" lvl="0" marL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4000"/>
              <a:buNone/>
            </a:pPr>
            <a:r>
              <a:rPr lang="es-MX" sz="4000"/>
              <a:t>Video on Meditation and pain</a:t>
            </a:r>
            <a:endParaRPr sz="4000"/>
          </a:p>
          <a:p>
            <a:pPr indent="0" lvl="0" marL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4000"/>
              <a:buNone/>
            </a:pPr>
            <a:r>
              <a:rPr lang="es-MX" sz="4000"/>
              <a:t>Discussion</a:t>
            </a:r>
            <a:endParaRPr sz="4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"/>
          <p:cNvSpPr txBox="1"/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0"/>
              <a:buFont typeface="Impact"/>
              <a:buNone/>
            </a:pPr>
            <a:r>
              <a:rPr lang="es-MX"/>
              <a:t>MINDFULNESS</a:t>
            </a:r>
            <a:br>
              <a:rPr lang="es-MX"/>
            </a:br>
            <a:r>
              <a:rPr lang="es-MX"/>
              <a:t>MEDITATION</a:t>
            </a:r>
            <a:endParaRPr/>
          </a:p>
        </p:txBody>
      </p:sp>
      <p:sp>
        <p:nvSpPr>
          <p:cNvPr id="115" name="Google Shape;115;p1"/>
          <p:cNvSpPr txBox="1"/>
          <p:nvPr>
            <p:ph idx="1" type="subTitle"/>
          </p:nvPr>
        </p:nvSpPr>
        <p:spPr>
          <a:xfrm>
            <a:off x="1100051" y="4455621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s-MX"/>
              <a:t>CLASS DISCUSSION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3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es-MX"/>
              <a:t>DISCUSSION QUESTION (Handout)</a:t>
            </a:r>
            <a:endParaRPr/>
          </a:p>
        </p:txBody>
      </p:sp>
      <p:sp>
        <p:nvSpPr>
          <p:cNvPr id="121" name="Google Shape;121;p3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89743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13"/>
              <a:buFont typeface="Arial"/>
              <a:buAutoNum type="arabicPeriod"/>
            </a:pPr>
            <a:r>
              <a:rPr b="1" lang="es-MX" sz="2512">
                <a:latin typeface="Arial"/>
                <a:ea typeface="Arial"/>
                <a:cs typeface="Arial"/>
                <a:sym typeface="Arial"/>
              </a:rPr>
              <a:t>Have you ever tried meditation?</a:t>
            </a:r>
            <a:endParaRPr b="1" sz="2512"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850"/>
              <a:buFont typeface="Impact"/>
              <a:buNone/>
            </a:pPr>
            <a:r>
              <a:t/>
            </a:r>
            <a:endParaRPr b="1" sz="2512"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850"/>
              <a:buFont typeface="Impact"/>
              <a:buNone/>
            </a:pPr>
            <a:r>
              <a:t/>
            </a:r>
            <a:endParaRPr b="1" sz="2512">
              <a:latin typeface="Arial"/>
              <a:ea typeface="Arial"/>
              <a:cs typeface="Arial"/>
              <a:sym typeface="Arial"/>
            </a:endParaRPr>
          </a:p>
          <a:p>
            <a:pPr indent="-489743" lvl="0" marL="4572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513"/>
              <a:buFont typeface="Arial"/>
              <a:buAutoNum type="arabicPeriod"/>
            </a:pPr>
            <a:r>
              <a:rPr b="1" lang="es-MX" sz="2512">
                <a:latin typeface="Arial"/>
                <a:ea typeface="Arial"/>
                <a:cs typeface="Arial"/>
                <a:sym typeface="Arial"/>
              </a:rPr>
              <a:t>Which would you say are the main benefits of practicing meditation?</a:t>
            </a:r>
            <a:endParaRPr b="1" sz="2512"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850"/>
              <a:buFont typeface="Impact"/>
              <a:buNone/>
            </a:pPr>
            <a:r>
              <a:t/>
            </a:r>
            <a:endParaRPr b="1" sz="2512"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850"/>
              <a:buFont typeface="Impact"/>
              <a:buNone/>
            </a:pPr>
            <a:r>
              <a:t/>
            </a:r>
            <a:endParaRPr b="1" sz="2512">
              <a:latin typeface="Arial"/>
              <a:ea typeface="Arial"/>
              <a:cs typeface="Arial"/>
              <a:sym typeface="Arial"/>
            </a:endParaRPr>
          </a:p>
          <a:p>
            <a:pPr indent="-489743" lvl="0" marL="4572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513"/>
              <a:buFont typeface="Arial"/>
              <a:buAutoNum type="arabicPeriod"/>
            </a:pPr>
            <a:r>
              <a:rPr b="1" lang="es-MX" sz="2512">
                <a:latin typeface="Arial"/>
                <a:ea typeface="Arial"/>
                <a:cs typeface="Arial"/>
                <a:sym typeface="Arial"/>
              </a:rPr>
              <a:t>Would you recommend it to your patients to relieve pain?</a:t>
            </a:r>
            <a:endParaRPr b="1" sz="2512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b="1" sz="1950"/>
          </a:p>
          <a:p>
            <a:pPr indent="-101600" lvl="0" marL="2286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es-MX"/>
              <a:t>DEFINITION OF MEDITATION:</a:t>
            </a:r>
            <a:endParaRPr/>
          </a:p>
        </p:txBody>
      </p:sp>
      <p:sp>
        <p:nvSpPr>
          <p:cNvPr id="127" name="Google Shape;127;p2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413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b="1" i="0" lang="es-MX" sz="2200">
                <a:solidFill>
                  <a:srgbClr val="202122"/>
                </a:solidFill>
                <a:latin typeface="Arial"/>
                <a:ea typeface="Arial"/>
                <a:cs typeface="Arial"/>
                <a:sym typeface="Arial"/>
              </a:rPr>
              <a:t>Meditation</a:t>
            </a:r>
            <a:r>
              <a:rPr b="0" i="0" lang="es-MX" sz="2200">
                <a:solidFill>
                  <a:srgbClr val="202122"/>
                </a:solidFill>
                <a:latin typeface="Arial"/>
                <a:ea typeface="Arial"/>
                <a:cs typeface="Arial"/>
                <a:sym typeface="Arial"/>
              </a:rPr>
              <a:t> is a practice </a:t>
            </a:r>
            <a:r>
              <a:rPr b="0" i="0" lang="es-MX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where an individual uses a technique – such as </a:t>
            </a:r>
            <a:r>
              <a:rPr b="0" i="0" lang="es-MX" sz="22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mindfulness</a:t>
            </a:r>
            <a:r>
              <a:rPr b="0" i="0" lang="es-MX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or focusing the mind on a particular object, thought, or activity – to train </a:t>
            </a:r>
            <a:r>
              <a:rPr b="0" i="0" lang="es-MX" sz="22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attention</a:t>
            </a:r>
            <a:r>
              <a:rPr b="0" i="0" lang="es-MX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and </a:t>
            </a:r>
            <a:r>
              <a:rPr b="0" i="0" lang="es-MX" sz="22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awareness</a:t>
            </a:r>
            <a:r>
              <a:rPr b="0" i="0" lang="es-MX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and achieve a mentally clear and emotionally calm and stable state.</a:t>
            </a:r>
            <a:endParaRPr sz="2200"/>
          </a:p>
          <a:p>
            <a:pPr indent="-101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13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200"/>
              <a:buChar char="•"/>
            </a:pPr>
            <a:r>
              <a:rPr b="0" i="0" lang="es-MX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Meditation may significantly reduce </a:t>
            </a:r>
            <a:r>
              <a:rPr b="0" i="0" lang="es-MX" sz="22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stress</a:t>
            </a:r>
            <a:r>
              <a:rPr b="0" i="0" lang="es-MX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 </a:t>
            </a:r>
            <a:r>
              <a:rPr b="0" i="0" lang="es-MX" sz="22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anxiety</a:t>
            </a:r>
            <a:r>
              <a:rPr b="0" i="0" lang="es-MX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 </a:t>
            </a:r>
            <a:r>
              <a:rPr b="0" i="0" lang="es-MX" sz="22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depression</a:t>
            </a:r>
            <a:r>
              <a:rPr b="0" i="0" lang="es-MX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and </a:t>
            </a:r>
            <a:r>
              <a:rPr b="0" i="0" lang="es-MX" sz="22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pain</a:t>
            </a:r>
            <a:r>
              <a:rPr b="0" i="0" lang="es-MX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 and enhance peace, perception, </a:t>
            </a:r>
            <a:r>
              <a:rPr b="0" i="0" lang="es-MX" sz="22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self-concept</a:t>
            </a:r>
            <a:r>
              <a:rPr b="0" i="0" lang="es-MX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and </a:t>
            </a:r>
            <a:r>
              <a:rPr b="0" i="0" lang="es-MX" sz="22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well-being</a:t>
            </a:r>
            <a:r>
              <a:rPr b="0" i="0" lang="es-MX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b="0" baseline="30000" i="0" lang="es-MX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s-MX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Research is ongoing to better understand the </a:t>
            </a:r>
            <a:r>
              <a:rPr b="0" i="0" lang="es-MX" sz="22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effects of meditation</a:t>
            </a:r>
            <a:r>
              <a:rPr b="0" i="0" lang="es-MX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on health (</a:t>
            </a:r>
            <a:r>
              <a:rPr b="0" i="0" lang="es-MX" sz="22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psychological</a:t>
            </a:r>
            <a:r>
              <a:rPr b="0" i="0" lang="es-MX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 </a:t>
            </a:r>
            <a:r>
              <a:rPr b="0" i="0" lang="es-MX" sz="22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neurological</a:t>
            </a:r>
            <a:r>
              <a:rPr b="0" i="0" lang="es-MX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and </a:t>
            </a:r>
            <a:r>
              <a:rPr b="0" i="0" lang="es-MX" sz="22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cardiovascular</a:t>
            </a:r>
            <a:r>
              <a:rPr b="0" i="0" lang="es-MX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and other areas.</a:t>
            </a:r>
            <a:endParaRPr sz="2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eeb501dac1_0_10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33" name="Google Shape;133;g1eeb501dac1_0_10"/>
          <p:cNvSpPr txBox="1"/>
          <p:nvPr>
            <p:ph idx="1" type="body"/>
          </p:nvPr>
        </p:nvSpPr>
        <p:spPr>
          <a:xfrm>
            <a:off x="868425" y="1737350"/>
            <a:ext cx="10287300" cy="512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rPr b="1" lang="es-MX" sz="3300"/>
              <a:t>Now watch this video and answer the questions on your handout (p 21 and 22).</a:t>
            </a:r>
            <a:endParaRPr b="1" sz="3300"/>
          </a:p>
          <a:p>
            <a:pPr indent="0" lvl="0" marL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b="1" sz="3300"/>
          </a:p>
          <a:p>
            <a:pPr indent="0" lvl="0" marL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pic>
        <p:nvPicPr>
          <p:cNvPr id="134" name="Google Shape;134;g1eeb501dac1_0_10" title="y2mate.com - Meditation_ Addressing Pain_GqUQv0DfARg_1080p.mp4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50625" y="2826575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3076873c63f_0_0"/>
          <p:cNvSpPr txBox="1"/>
          <p:nvPr>
            <p:ph type="title"/>
          </p:nvPr>
        </p:nvSpPr>
        <p:spPr>
          <a:xfrm>
            <a:off x="1097280" y="286603"/>
            <a:ext cx="10058400" cy="1450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/>
              <a:t>Do not forget </a:t>
            </a:r>
            <a:endParaRPr/>
          </a:p>
        </p:txBody>
      </p:sp>
      <p:sp>
        <p:nvSpPr>
          <p:cNvPr id="140" name="Google Shape;140;g3076873c63f_0_0"/>
          <p:cNvSpPr txBox="1"/>
          <p:nvPr>
            <p:ph idx="1" type="body"/>
          </p:nvPr>
        </p:nvSpPr>
        <p:spPr>
          <a:xfrm>
            <a:off x="1097280" y="1845734"/>
            <a:ext cx="10058400" cy="4023300"/>
          </a:xfrm>
          <a:prstGeom prst="rect">
            <a:avLst/>
          </a:prstGeom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-MX"/>
              <a:t>The tools to recommend something are usually modal verbs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-MX"/>
              <a:t>You </a:t>
            </a:r>
            <a:r>
              <a:rPr b="1" i="1" lang="es-MX"/>
              <a:t>should </a:t>
            </a:r>
            <a:r>
              <a:rPr lang="es-MX"/>
              <a:t>try meditation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-MX"/>
              <a:t>You </a:t>
            </a:r>
            <a:r>
              <a:rPr b="1" i="1" lang="es-MX"/>
              <a:t>must </a:t>
            </a:r>
            <a:r>
              <a:rPr lang="es-MX"/>
              <a:t>see my therapist. You’ll love her.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-MX"/>
              <a:t>You </a:t>
            </a:r>
            <a:r>
              <a:rPr b="1" i="1" lang="es-MX"/>
              <a:t>shouldn’t </a:t>
            </a:r>
            <a:r>
              <a:rPr lang="es-MX"/>
              <a:t>ignore the symptoms. You</a:t>
            </a:r>
            <a:r>
              <a:rPr b="1" i="1" lang="es-MX"/>
              <a:t> have to</a:t>
            </a:r>
            <a:r>
              <a:rPr lang="es-MX"/>
              <a:t> see a doctor about them.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200"/>
              </a:spcAft>
              <a:buNone/>
            </a:pPr>
            <a:r>
              <a:rPr lang="es-MX"/>
              <a:t>Go to the Modal Verbs material and do those exercises.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Retrospección">
  <a:themeElements>
    <a:clrScheme name="Retrospección">
      <a:dk1>
        <a:srgbClr val="000000"/>
      </a:dk1>
      <a:lt1>
        <a:srgbClr val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2021-05-06T14:42:47Z</dcterms:created>
  <dc:creator>Karen Viviana Mardones Mardones (kmardones)</dc:creator>
</cp:coreProperties>
</file>