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Nunito" pitchFamily="2" charset="0"/>
      <p:regular r:id="rId15"/>
      <p:bold r:id="rId16"/>
      <p:italic r:id="rId17"/>
      <p:boldItalic r:id="rId18"/>
    </p:embeddedFont>
    <p:embeddedFont>
      <p:font typeface="Wingdings 3" panose="05040102010807070707" pitchFamily="18" charset="2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B1E45-0F2F-F710-ECFB-EA4E5F9FDEF0}" v="101" dt="2024-10-19T20:31:13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777237-9CBC-43F7-8060-689D787E8F4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48154AF-F927-43EE-9015-B11D5341A822}">
      <dgm:prSet/>
      <dgm:spPr/>
      <dgm:t>
        <a:bodyPr/>
        <a:lstStyle/>
        <a:p>
          <a:r>
            <a:rPr lang="es-ES"/>
            <a:t>If you work hard, you will get a raise.</a:t>
          </a:r>
          <a:endParaRPr lang="en-US"/>
        </a:p>
      </dgm:t>
    </dgm:pt>
    <dgm:pt modelId="{FB978DF6-8C05-449B-AB58-9CB66070DC8C}" type="parTrans" cxnId="{9A08293A-6DCE-4FF7-AA03-3815AB73E5DA}">
      <dgm:prSet/>
      <dgm:spPr/>
      <dgm:t>
        <a:bodyPr/>
        <a:lstStyle/>
        <a:p>
          <a:endParaRPr lang="en-US"/>
        </a:p>
      </dgm:t>
    </dgm:pt>
    <dgm:pt modelId="{08D9E6BC-E58A-4980-8D8D-BC0574A6BA18}" type="sibTrans" cxnId="{9A08293A-6DCE-4FF7-AA03-3815AB73E5DA}">
      <dgm:prSet/>
      <dgm:spPr/>
      <dgm:t>
        <a:bodyPr/>
        <a:lstStyle/>
        <a:p>
          <a:endParaRPr lang="en-US"/>
        </a:p>
      </dgm:t>
    </dgm:pt>
    <dgm:pt modelId="{53ABB036-22F7-4455-9D41-EE0B7369D1CB}">
      <dgm:prSet/>
      <dgm:spPr/>
      <dgm:t>
        <a:bodyPr/>
        <a:lstStyle/>
        <a:p>
          <a:r>
            <a:rPr lang="es-ES"/>
            <a:t>The person speaking believes that there is a real possibility for the person to work hard, so the consequence is also a real possibility.</a:t>
          </a:r>
          <a:endParaRPr lang="en-US"/>
        </a:p>
      </dgm:t>
    </dgm:pt>
    <dgm:pt modelId="{7C8957E2-C2FA-4110-AB13-7BFF6CECCBF7}" type="parTrans" cxnId="{4EAFF168-1C3E-4016-B878-3535B62B69E4}">
      <dgm:prSet/>
      <dgm:spPr/>
      <dgm:t>
        <a:bodyPr/>
        <a:lstStyle/>
        <a:p>
          <a:endParaRPr lang="en-US"/>
        </a:p>
      </dgm:t>
    </dgm:pt>
    <dgm:pt modelId="{DB74AD98-FA82-4131-9AB9-6902E00BD559}" type="sibTrans" cxnId="{4EAFF168-1C3E-4016-B878-3535B62B69E4}">
      <dgm:prSet/>
      <dgm:spPr/>
      <dgm:t>
        <a:bodyPr/>
        <a:lstStyle/>
        <a:p>
          <a:endParaRPr lang="en-US"/>
        </a:p>
      </dgm:t>
    </dgm:pt>
    <dgm:pt modelId="{099DA21A-7EB5-4ED6-8AB3-E90FB0800358}">
      <dgm:prSet/>
      <dgm:spPr/>
      <dgm:t>
        <a:bodyPr/>
        <a:lstStyle/>
        <a:p>
          <a:r>
            <a:rPr lang="es-ES"/>
            <a:t>If you worked hard, you would get a raise.</a:t>
          </a:r>
          <a:endParaRPr lang="en-US"/>
        </a:p>
      </dgm:t>
    </dgm:pt>
    <dgm:pt modelId="{067D1301-CABC-4AE7-92C2-733A05DF5FB2}" type="parTrans" cxnId="{6AE659A5-2ED2-49BB-B331-04376E796C1E}">
      <dgm:prSet/>
      <dgm:spPr/>
      <dgm:t>
        <a:bodyPr/>
        <a:lstStyle/>
        <a:p>
          <a:endParaRPr lang="en-US"/>
        </a:p>
      </dgm:t>
    </dgm:pt>
    <dgm:pt modelId="{9939E1B7-2CDA-4C60-9BD2-EE137E7B5AD5}" type="sibTrans" cxnId="{6AE659A5-2ED2-49BB-B331-04376E796C1E}">
      <dgm:prSet/>
      <dgm:spPr/>
      <dgm:t>
        <a:bodyPr/>
        <a:lstStyle/>
        <a:p>
          <a:endParaRPr lang="en-US"/>
        </a:p>
      </dgm:t>
    </dgm:pt>
    <dgm:pt modelId="{73CF0EC6-6AC3-4592-8C59-FDA90D450F4F}">
      <dgm:prSet/>
      <dgm:spPr/>
      <dgm:t>
        <a:bodyPr/>
        <a:lstStyle/>
        <a:p>
          <a:r>
            <a:rPr lang="es-ES"/>
            <a:t>Here the person does not believe it is a real possibility for the other person to work hard, so we are speculating about things that may not happen.</a:t>
          </a:r>
          <a:endParaRPr lang="en-US"/>
        </a:p>
      </dgm:t>
    </dgm:pt>
    <dgm:pt modelId="{D40794D2-EFBB-4DF5-9CD4-E838782844D2}" type="parTrans" cxnId="{97A54C9A-AE2C-4267-ADFD-D31FC75293C0}">
      <dgm:prSet/>
      <dgm:spPr/>
      <dgm:t>
        <a:bodyPr/>
        <a:lstStyle/>
        <a:p>
          <a:endParaRPr lang="en-US"/>
        </a:p>
      </dgm:t>
    </dgm:pt>
    <dgm:pt modelId="{F1158573-BA3A-4DD6-B248-42A5DCB6898F}" type="sibTrans" cxnId="{97A54C9A-AE2C-4267-ADFD-D31FC75293C0}">
      <dgm:prSet/>
      <dgm:spPr/>
      <dgm:t>
        <a:bodyPr/>
        <a:lstStyle/>
        <a:p>
          <a:endParaRPr lang="en-US"/>
        </a:p>
      </dgm:t>
    </dgm:pt>
    <dgm:pt modelId="{73310F97-346E-4FD0-BEC8-C5398567B2CD}" type="pres">
      <dgm:prSet presAssocID="{86777237-9CBC-43F7-8060-689D787E8F48}" presName="root" presStyleCnt="0">
        <dgm:presLayoutVars>
          <dgm:dir/>
          <dgm:resizeHandles val="exact"/>
        </dgm:presLayoutVars>
      </dgm:prSet>
      <dgm:spPr/>
    </dgm:pt>
    <dgm:pt modelId="{676546FC-37FD-4699-A1C8-A1F6F23D00AD}" type="pres">
      <dgm:prSet presAssocID="{948154AF-F927-43EE-9015-B11D5341A822}" presName="compNode" presStyleCnt="0"/>
      <dgm:spPr/>
    </dgm:pt>
    <dgm:pt modelId="{698C1C50-C8EB-4686-B32A-8DF74F33BD54}" type="pres">
      <dgm:prSet presAssocID="{948154AF-F927-43EE-9015-B11D5341A822}" presName="bgRect" presStyleLbl="bgShp" presStyleIdx="0" presStyleCnt="4"/>
      <dgm:spPr/>
    </dgm:pt>
    <dgm:pt modelId="{0AEA0F2A-473E-41B2-A854-E31088660088}" type="pres">
      <dgm:prSet presAssocID="{948154AF-F927-43EE-9015-B11D5341A82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0D311503-2C9E-459D-B580-4C416D1B8A27}" type="pres">
      <dgm:prSet presAssocID="{948154AF-F927-43EE-9015-B11D5341A822}" presName="spaceRect" presStyleCnt="0"/>
      <dgm:spPr/>
    </dgm:pt>
    <dgm:pt modelId="{EDA0C679-BEE3-4A17-A4FA-67BA34519F5D}" type="pres">
      <dgm:prSet presAssocID="{948154AF-F927-43EE-9015-B11D5341A822}" presName="parTx" presStyleLbl="revTx" presStyleIdx="0" presStyleCnt="4">
        <dgm:presLayoutVars>
          <dgm:chMax val="0"/>
          <dgm:chPref val="0"/>
        </dgm:presLayoutVars>
      </dgm:prSet>
      <dgm:spPr/>
    </dgm:pt>
    <dgm:pt modelId="{E3BF01E2-A24B-40C7-8884-399459E064F2}" type="pres">
      <dgm:prSet presAssocID="{08D9E6BC-E58A-4980-8D8D-BC0574A6BA18}" presName="sibTrans" presStyleCnt="0"/>
      <dgm:spPr/>
    </dgm:pt>
    <dgm:pt modelId="{1265D3F5-3C8D-45C4-9D1F-43D5A949A11A}" type="pres">
      <dgm:prSet presAssocID="{53ABB036-22F7-4455-9D41-EE0B7369D1CB}" presName="compNode" presStyleCnt="0"/>
      <dgm:spPr/>
    </dgm:pt>
    <dgm:pt modelId="{44367B94-AEBE-453C-A551-044063191ACD}" type="pres">
      <dgm:prSet presAssocID="{53ABB036-22F7-4455-9D41-EE0B7369D1CB}" presName="bgRect" presStyleLbl="bgShp" presStyleIdx="1" presStyleCnt="4"/>
      <dgm:spPr/>
    </dgm:pt>
    <dgm:pt modelId="{0D6D5CBF-2F5F-4D03-9A44-CA18D6996617}" type="pres">
      <dgm:prSet presAssocID="{53ABB036-22F7-4455-9D41-EE0B7369D1C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D3141B1C-38FE-466A-8DCC-37ABB3696EC7}" type="pres">
      <dgm:prSet presAssocID="{53ABB036-22F7-4455-9D41-EE0B7369D1CB}" presName="spaceRect" presStyleCnt="0"/>
      <dgm:spPr/>
    </dgm:pt>
    <dgm:pt modelId="{284FE2E3-23E4-49A8-A586-9E33672B5FC0}" type="pres">
      <dgm:prSet presAssocID="{53ABB036-22F7-4455-9D41-EE0B7369D1CB}" presName="parTx" presStyleLbl="revTx" presStyleIdx="1" presStyleCnt="4">
        <dgm:presLayoutVars>
          <dgm:chMax val="0"/>
          <dgm:chPref val="0"/>
        </dgm:presLayoutVars>
      </dgm:prSet>
      <dgm:spPr/>
    </dgm:pt>
    <dgm:pt modelId="{74CD6289-33A0-4A3A-BFDE-068BD2DF94C0}" type="pres">
      <dgm:prSet presAssocID="{DB74AD98-FA82-4131-9AB9-6902E00BD559}" presName="sibTrans" presStyleCnt="0"/>
      <dgm:spPr/>
    </dgm:pt>
    <dgm:pt modelId="{7F67FA4C-6274-478F-8DF9-87C7BBAC95AE}" type="pres">
      <dgm:prSet presAssocID="{099DA21A-7EB5-4ED6-8AB3-E90FB0800358}" presName="compNode" presStyleCnt="0"/>
      <dgm:spPr/>
    </dgm:pt>
    <dgm:pt modelId="{E5C73BA7-2B1B-42A4-A9EF-454CB766EA88}" type="pres">
      <dgm:prSet presAssocID="{099DA21A-7EB5-4ED6-8AB3-E90FB0800358}" presName="bgRect" presStyleLbl="bgShp" presStyleIdx="2" presStyleCnt="4"/>
      <dgm:spPr/>
    </dgm:pt>
    <dgm:pt modelId="{7D6986FD-7E63-479C-BA3D-AA984D83407C}" type="pres">
      <dgm:prSet presAssocID="{099DA21A-7EB5-4ED6-8AB3-E90FB080035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ldador"/>
        </a:ext>
      </dgm:extLst>
    </dgm:pt>
    <dgm:pt modelId="{66BAD830-989E-4995-9760-EA8A75BA1C9C}" type="pres">
      <dgm:prSet presAssocID="{099DA21A-7EB5-4ED6-8AB3-E90FB0800358}" presName="spaceRect" presStyleCnt="0"/>
      <dgm:spPr/>
    </dgm:pt>
    <dgm:pt modelId="{065D48B1-0A10-4101-AD1B-90647DE29478}" type="pres">
      <dgm:prSet presAssocID="{099DA21A-7EB5-4ED6-8AB3-E90FB0800358}" presName="parTx" presStyleLbl="revTx" presStyleIdx="2" presStyleCnt="4">
        <dgm:presLayoutVars>
          <dgm:chMax val="0"/>
          <dgm:chPref val="0"/>
        </dgm:presLayoutVars>
      </dgm:prSet>
      <dgm:spPr/>
    </dgm:pt>
    <dgm:pt modelId="{8D116BA6-4DEA-4504-BD14-13BE94702E0D}" type="pres">
      <dgm:prSet presAssocID="{9939E1B7-2CDA-4C60-9BD2-EE137E7B5AD5}" presName="sibTrans" presStyleCnt="0"/>
      <dgm:spPr/>
    </dgm:pt>
    <dgm:pt modelId="{78934E03-F6D6-44A7-9775-3B13E05668AB}" type="pres">
      <dgm:prSet presAssocID="{73CF0EC6-6AC3-4592-8C59-FDA90D450F4F}" presName="compNode" presStyleCnt="0"/>
      <dgm:spPr/>
    </dgm:pt>
    <dgm:pt modelId="{A164050F-17CF-4A17-B6CA-35339AD0853A}" type="pres">
      <dgm:prSet presAssocID="{73CF0EC6-6AC3-4592-8C59-FDA90D450F4F}" presName="bgRect" presStyleLbl="bgShp" presStyleIdx="3" presStyleCnt="4"/>
      <dgm:spPr/>
    </dgm:pt>
    <dgm:pt modelId="{17ED5266-FA77-43A3-8F05-F1E0DBDB32B6}" type="pres">
      <dgm:prSet presAssocID="{73CF0EC6-6AC3-4592-8C59-FDA90D450F4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B286DA7D-15EA-466D-8314-1E208AD5CE8C}" type="pres">
      <dgm:prSet presAssocID="{73CF0EC6-6AC3-4592-8C59-FDA90D450F4F}" presName="spaceRect" presStyleCnt="0"/>
      <dgm:spPr/>
    </dgm:pt>
    <dgm:pt modelId="{806FCFDA-EA0C-450B-AAD6-55BEF739B18A}" type="pres">
      <dgm:prSet presAssocID="{73CF0EC6-6AC3-4592-8C59-FDA90D450F4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79F9C1F-E7C4-4A95-A60B-3A16EE59E607}" type="presOf" srcId="{948154AF-F927-43EE-9015-B11D5341A822}" destId="{EDA0C679-BEE3-4A17-A4FA-67BA34519F5D}" srcOrd="0" destOrd="0" presId="urn:microsoft.com/office/officeart/2018/2/layout/IconVerticalSolidList"/>
    <dgm:cxn modelId="{647A6432-8DE5-4CE0-9CFC-7E0D9D5E593A}" type="presOf" srcId="{73CF0EC6-6AC3-4592-8C59-FDA90D450F4F}" destId="{806FCFDA-EA0C-450B-AAD6-55BEF739B18A}" srcOrd="0" destOrd="0" presId="urn:microsoft.com/office/officeart/2018/2/layout/IconVerticalSolidList"/>
    <dgm:cxn modelId="{9A08293A-6DCE-4FF7-AA03-3815AB73E5DA}" srcId="{86777237-9CBC-43F7-8060-689D787E8F48}" destId="{948154AF-F927-43EE-9015-B11D5341A822}" srcOrd="0" destOrd="0" parTransId="{FB978DF6-8C05-449B-AB58-9CB66070DC8C}" sibTransId="{08D9E6BC-E58A-4980-8D8D-BC0574A6BA18}"/>
    <dgm:cxn modelId="{4EAFF168-1C3E-4016-B878-3535B62B69E4}" srcId="{86777237-9CBC-43F7-8060-689D787E8F48}" destId="{53ABB036-22F7-4455-9D41-EE0B7369D1CB}" srcOrd="1" destOrd="0" parTransId="{7C8957E2-C2FA-4110-AB13-7BFF6CECCBF7}" sibTransId="{DB74AD98-FA82-4131-9AB9-6902E00BD559}"/>
    <dgm:cxn modelId="{F422178A-9926-435B-8BB3-A33E0726A628}" type="presOf" srcId="{099DA21A-7EB5-4ED6-8AB3-E90FB0800358}" destId="{065D48B1-0A10-4101-AD1B-90647DE29478}" srcOrd="0" destOrd="0" presId="urn:microsoft.com/office/officeart/2018/2/layout/IconVerticalSolidList"/>
    <dgm:cxn modelId="{97A54C9A-AE2C-4267-ADFD-D31FC75293C0}" srcId="{86777237-9CBC-43F7-8060-689D787E8F48}" destId="{73CF0EC6-6AC3-4592-8C59-FDA90D450F4F}" srcOrd="3" destOrd="0" parTransId="{D40794D2-EFBB-4DF5-9CD4-E838782844D2}" sibTransId="{F1158573-BA3A-4DD6-B248-42A5DCB6898F}"/>
    <dgm:cxn modelId="{6AE659A5-2ED2-49BB-B331-04376E796C1E}" srcId="{86777237-9CBC-43F7-8060-689D787E8F48}" destId="{099DA21A-7EB5-4ED6-8AB3-E90FB0800358}" srcOrd="2" destOrd="0" parTransId="{067D1301-CABC-4AE7-92C2-733A05DF5FB2}" sibTransId="{9939E1B7-2CDA-4C60-9BD2-EE137E7B5AD5}"/>
    <dgm:cxn modelId="{2A205AB6-6246-41B3-A922-0C2C2DF693CA}" type="presOf" srcId="{86777237-9CBC-43F7-8060-689D787E8F48}" destId="{73310F97-346E-4FD0-BEC8-C5398567B2CD}" srcOrd="0" destOrd="0" presId="urn:microsoft.com/office/officeart/2018/2/layout/IconVerticalSolidList"/>
    <dgm:cxn modelId="{168F52D3-D063-4CC9-AB0B-C48718C98DFF}" type="presOf" srcId="{53ABB036-22F7-4455-9D41-EE0B7369D1CB}" destId="{284FE2E3-23E4-49A8-A586-9E33672B5FC0}" srcOrd="0" destOrd="0" presId="urn:microsoft.com/office/officeart/2018/2/layout/IconVerticalSolidList"/>
    <dgm:cxn modelId="{8EF61DC2-D835-4100-8F05-EF1D6A872DE0}" type="presParOf" srcId="{73310F97-346E-4FD0-BEC8-C5398567B2CD}" destId="{676546FC-37FD-4699-A1C8-A1F6F23D00AD}" srcOrd="0" destOrd="0" presId="urn:microsoft.com/office/officeart/2018/2/layout/IconVerticalSolidList"/>
    <dgm:cxn modelId="{8B548FAB-1941-4C66-B7C0-85D4A58438F0}" type="presParOf" srcId="{676546FC-37FD-4699-A1C8-A1F6F23D00AD}" destId="{698C1C50-C8EB-4686-B32A-8DF74F33BD54}" srcOrd="0" destOrd="0" presId="urn:microsoft.com/office/officeart/2018/2/layout/IconVerticalSolidList"/>
    <dgm:cxn modelId="{E1BBB71C-5701-4C33-BF17-F929A02DE2FC}" type="presParOf" srcId="{676546FC-37FD-4699-A1C8-A1F6F23D00AD}" destId="{0AEA0F2A-473E-41B2-A854-E31088660088}" srcOrd="1" destOrd="0" presId="urn:microsoft.com/office/officeart/2018/2/layout/IconVerticalSolidList"/>
    <dgm:cxn modelId="{03D46A03-4049-407F-9E3F-7C099B663847}" type="presParOf" srcId="{676546FC-37FD-4699-A1C8-A1F6F23D00AD}" destId="{0D311503-2C9E-459D-B580-4C416D1B8A27}" srcOrd="2" destOrd="0" presId="urn:microsoft.com/office/officeart/2018/2/layout/IconVerticalSolidList"/>
    <dgm:cxn modelId="{BA0066E8-FAA5-40DF-A9D1-E1FC5CF60F43}" type="presParOf" srcId="{676546FC-37FD-4699-A1C8-A1F6F23D00AD}" destId="{EDA0C679-BEE3-4A17-A4FA-67BA34519F5D}" srcOrd="3" destOrd="0" presId="urn:microsoft.com/office/officeart/2018/2/layout/IconVerticalSolidList"/>
    <dgm:cxn modelId="{C465CEC5-1A10-4B1C-90E5-5F451B75110D}" type="presParOf" srcId="{73310F97-346E-4FD0-BEC8-C5398567B2CD}" destId="{E3BF01E2-A24B-40C7-8884-399459E064F2}" srcOrd="1" destOrd="0" presId="urn:microsoft.com/office/officeart/2018/2/layout/IconVerticalSolidList"/>
    <dgm:cxn modelId="{E9B439DC-52A1-4C40-B784-53919AD797A9}" type="presParOf" srcId="{73310F97-346E-4FD0-BEC8-C5398567B2CD}" destId="{1265D3F5-3C8D-45C4-9D1F-43D5A949A11A}" srcOrd="2" destOrd="0" presId="urn:microsoft.com/office/officeart/2018/2/layout/IconVerticalSolidList"/>
    <dgm:cxn modelId="{65E77E68-273B-4E6E-834B-4A82EB691868}" type="presParOf" srcId="{1265D3F5-3C8D-45C4-9D1F-43D5A949A11A}" destId="{44367B94-AEBE-453C-A551-044063191ACD}" srcOrd="0" destOrd="0" presId="urn:microsoft.com/office/officeart/2018/2/layout/IconVerticalSolidList"/>
    <dgm:cxn modelId="{A8A74E2B-C482-42E5-AB27-D9D2F10ADA2C}" type="presParOf" srcId="{1265D3F5-3C8D-45C4-9D1F-43D5A949A11A}" destId="{0D6D5CBF-2F5F-4D03-9A44-CA18D6996617}" srcOrd="1" destOrd="0" presId="urn:microsoft.com/office/officeart/2018/2/layout/IconVerticalSolidList"/>
    <dgm:cxn modelId="{AC5E4727-B1E8-4D18-B452-1515B7CADB22}" type="presParOf" srcId="{1265D3F5-3C8D-45C4-9D1F-43D5A949A11A}" destId="{D3141B1C-38FE-466A-8DCC-37ABB3696EC7}" srcOrd="2" destOrd="0" presId="urn:microsoft.com/office/officeart/2018/2/layout/IconVerticalSolidList"/>
    <dgm:cxn modelId="{4319EE6A-0D2E-470A-8129-750F7318785B}" type="presParOf" srcId="{1265D3F5-3C8D-45C4-9D1F-43D5A949A11A}" destId="{284FE2E3-23E4-49A8-A586-9E33672B5FC0}" srcOrd="3" destOrd="0" presId="urn:microsoft.com/office/officeart/2018/2/layout/IconVerticalSolidList"/>
    <dgm:cxn modelId="{B903A0BF-0C96-4D8F-BAE4-29843E20A5B5}" type="presParOf" srcId="{73310F97-346E-4FD0-BEC8-C5398567B2CD}" destId="{74CD6289-33A0-4A3A-BFDE-068BD2DF94C0}" srcOrd="3" destOrd="0" presId="urn:microsoft.com/office/officeart/2018/2/layout/IconVerticalSolidList"/>
    <dgm:cxn modelId="{0D4B08CD-13B0-4F5A-B49B-1DB7D4596EC0}" type="presParOf" srcId="{73310F97-346E-4FD0-BEC8-C5398567B2CD}" destId="{7F67FA4C-6274-478F-8DF9-87C7BBAC95AE}" srcOrd="4" destOrd="0" presId="urn:microsoft.com/office/officeart/2018/2/layout/IconVerticalSolidList"/>
    <dgm:cxn modelId="{E6215BA8-AC98-4628-A15F-DC577CE99B69}" type="presParOf" srcId="{7F67FA4C-6274-478F-8DF9-87C7BBAC95AE}" destId="{E5C73BA7-2B1B-42A4-A9EF-454CB766EA88}" srcOrd="0" destOrd="0" presId="urn:microsoft.com/office/officeart/2018/2/layout/IconVerticalSolidList"/>
    <dgm:cxn modelId="{6D6C90FA-CC1F-4EE4-A9EF-F015C79DB243}" type="presParOf" srcId="{7F67FA4C-6274-478F-8DF9-87C7BBAC95AE}" destId="{7D6986FD-7E63-479C-BA3D-AA984D83407C}" srcOrd="1" destOrd="0" presId="urn:microsoft.com/office/officeart/2018/2/layout/IconVerticalSolidList"/>
    <dgm:cxn modelId="{A98457FB-8E52-4590-A7E8-0EF603011B64}" type="presParOf" srcId="{7F67FA4C-6274-478F-8DF9-87C7BBAC95AE}" destId="{66BAD830-989E-4995-9760-EA8A75BA1C9C}" srcOrd="2" destOrd="0" presId="urn:microsoft.com/office/officeart/2018/2/layout/IconVerticalSolidList"/>
    <dgm:cxn modelId="{9D933289-C8A8-45CC-84B2-D4214533E0A0}" type="presParOf" srcId="{7F67FA4C-6274-478F-8DF9-87C7BBAC95AE}" destId="{065D48B1-0A10-4101-AD1B-90647DE29478}" srcOrd="3" destOrd="0" presId="urn:microsoft.com/office/officeart/2018/2/layout/IconVerticalSolidList"/>
    <dgm:cxn modelId="{7F4F2E06-57AA-43C4-A4CA-CA1DD4BF9DA2}" type="presParOf" srcId="{73310F97-346E-4FD0-BEC8-C5398567B2CD}" destId="{8D116BA6-4DEA-4504-BD14-13BE94702E0D}" srcOrd="5" destOrd="0" presId="urn:microsoft.com/office/officeart/2018/2/layout/IconVerticalSolidList"/>
    <dgm:cxn modelId="{D61A28DC-E11D-4CC9-83D7-4B1711E80207}" type="presParOf" srcId="{73310F97-346E-4FD0-BEC8-C5398567B2CD}" destId="{78934E03-F6D6-44A7-9775-3B13E05668AB}" srcOrd="6" destOrd="0" presId="urn:microsoft.com/office/officeart/2018/2/layout/IconVerticalSolidList"/>
    <dgm:cxn modelId="{D0FC73D8-0B94-4E00-A78F-140A66E88C59}" type="presParOf" srcId="{78934E03-F6D6-44A7-9775-3B13E05668AB}" destId="{A164050F-17CF-4A17-B6CA-35339AD0853A}" srcOrd="0" destOrd="0" presId="urn:microsoft.com/office/officeart/2018/2/layout/IconVerticalSolidList"/>
    <dgm:cxn modelId="{48BE127F-2A75-44DB-B02D-899B6197BF9E}" type="presParOf" srcId="{78934E03-F6D6-44A7-9775-3B13E05668AB}" destId="{17ED5266-FA77-43A3-8F05-F1E0DBDB32B6}" srcOrd="1" destOrd="0" presId="urn:microsoft.com/office/officeart/2018/2/layout/IconVerticalSolidList"/>
    <dgm:cxn modelId="{8F48811C-6EC1-4B05-AD7F-A7B7A75B4350}" type="presParOf" srcId="{78934E03-F6D6-44A7-9775-3B13E05668AB}" destId="{B286DA7D-15EA-466D-8314-1E208AD5CE8C}" srcOrd="2" destOrd="0" presId="urn:microsoft.com/office/officeart/2018/2/layout/IconVerticalSolidList"/>
    <dgm:cxn modelId="{5948DE1F-0CCC-49C0-A656-2D364D0849EA}" type="presParOf" srcId="{78934E03-F6D6-44A7-9775-3B13E05668AB}" destId="{806FCFDA-EA0C-450B-AAD6-55BEF739B18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C1C50-C8EB-4686-B32A-8DF74F33BD54}">
      <dsp:nvSpPr>
        <dsp:cNvPr id="0" name=""/>
        <dsp:cNvSpPr/>
      </dsp:nvSpPr>
      <dsp:spPr>
        <a:xfrm>
          <a:off x="0" y="1855"/>
          <a:ext cx="4642845" cy="7678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EA0F2A-473E-41B2-A854-E31088660088}">
      <dsp:nvSpPr>
        <dsp:cNvPr id="0" name=""/>
        <dsp:cNvSpPr/>
      </dsp:nvSpPr>
      <dsp:spPr>
        <a:xfrm>
          <a:off x="232266" y="174615"/>
          <a:ext cx="422714" cy="4223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0C679-BEE3-4A17-A4FA-67BA34519F5D}">
      <dsp:nvSpPr>
        <dsp:cNvPr id="0" name=""/>
        <dsp:cNvSpPr/>
      </dsp:nvSpPr>
      <dsp:spPr>
        <a:xfrm>
          <a:off x="887247" y="1855"/>
          <a:ext cx="3495068" cy="76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41" tIns="81341" rIns="81341" bIns="8134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If you work hard, you will get a raise.</a:t>
          </a:r>
          <a:endParaRPr lang="en-US" sz="1400" kern="1200"/>
        </a:p>
      </dsp:txBody>
      <dsp:txXfrm>
        <a:off x="887247" y="1855"/>
        <a:ext cx="3495068" cy="768572"/>
      </dsp:txXfrm>
    </dsp:sp>
    <dsp:sp modelId="{44367B94-AEBE-453C-A551-044063191ACD}">
      <dsp:nvSpPr>
        <dsp:cNvPr id="0" name=""/>
        <dsp:cNvSpPr/>
      </dsp:nvSpPr>
      <dsp:spPr>
        <a:xfrm>
          <a:off x="0" y="936605"/>
          <a:ext cx="4642845" cy="7678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D5CBF-2F5F-4D03-9A44-CA18D6996617}">
      <dsp:nvSpPr>
        <dsp:cNvPr id="0" name=""/>
        <dsp:cNvSpPr/>
      </dsp:nvSpPr>
      <dsp:spPr>
        <a:xfrm>
          <a:off x="232266" y="1109365"/>
          <a:ext cx="422714" cy="4223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FE2E3-23E4-49A8-A586-9E33672B5FC0}">
      <dsp:nvSpPr>
        <dsp:cNvPr id="0" name=""/>
        <dsp:cNvSpPr/>
      </dsp:nvSpPr>
      <dsp:spPr>
        <a:xfrm>
          <a:off x="887247" y="936605"/>
          <a:ext cx="3495068" cy="76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41" tIns="81341" rIns="81341" bIns="8134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The person speaking believes that there is a real possibility for the person to work hard, so the consequence is also a real possibility.</a:t>
          </a:r>
          <a:endParaRPr lang="en-US" sz="1400" kern="1200"/>
        </a:p>
      </dsp:txBody>
      <dsp:txXfrm>
        <a:off x="887247" y="936605"/>
        <a:ext cx="3495068" cy="768572"/>
      </dsp:txXfrm>
    </dsp:sp>
    <dsp:sp modelId="{E5C73BA7-2B1B-42A4-A9EF-454CB766EA88}">
      <dsp:nvSpPr>
        <dsp:cNvPr id="0" name=""/>
        <dsp:cNvSpPr/>
      </dsp:nvSpPr>
      <dsp:spPr>
        <a:xfrm>
          <a:off x="0" y="1871355"/>
          <a:ext cx="4642845" cy="7678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986FD-7E63-479C-BA3D-AA984D83407C}">
      <dsp:nvSpPr>
        <dsp:cNvPr id="0" name=""/>
        <dsp:cNvSpPr/>
      </dsp:nvSpPr>
      <dsp:spPr>
        <a:xfrm>
          <a:off x="232266" y="2044115"/>
          <a:ext cx="422714" cy="4223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D48B1-0A10-4101-AD1B-90647DE29478}">
      <dsp:nvSpPr>
        <dsp:cNvPr id="0" name=""/>
        <dsp:cNvSpPr/>
      </dsp:nvSpPr>
      <dsp:spPr>
        <a:xfrm>
          <a:off x="887247" y="1871355"/>
          <a:ext cx="3495068" cy="76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41" tIns="81341" rIns="81341" bIns="8134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If you worked hard, you would get a raise.</a:t>
          </a:r>
          <a:endParaRPr lang="en-US" sz="1400" kern="1200"/>
        </a:p>
      </dsp:txBody>
      <dsp:txXfrm>
        <a:off x="887247" y="1871355"/>
        <a:ext cx="3495068" cy="768572"/>
      </dsp:txXfrm>
    </dsp:sp>
    <dsp:sp modelId="{A164050F-17CF-4A17-B6CA-35339AD0853A}">
      <dsp:nvSpPr>
        <dsp:cNvPr id="0" name=""/>
        <dsp:cNvSpPr/>
      </dsp:nvSpPr>
      <dsp:spPr>
        <a:xfrm>
          <a:off x="0" y="2806106"/>
          <a:ext cx="4642845" cy="7678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D5266-FA77-43A3-8F05-F1E0DBDB32B6}">
      <dsp:nvSpPr>
        <dsp:cNvPr id="0" name=""/>
        <dsp:cNvSpPr/>
      </dsp:nvSpPr>
      <dsp:spPr>
        <a:xfrm>
          <a:off x="232266" y="2978866"/>
          <a:ext cx="422714" cy="4223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FCFDA-EA0C-450B-AAD6-55BEF739B18A}">
      <dsp:nvSpPr>
        <dsp:cNvPr id="0" name=""/>
        <dsp:cNvSpPr/>
      </dsp:nvSpPr>
      <dsp:spPr>
        <a:xfrm>
          <a:off x="887247" y="2806106"/>
          <a:ext cx="3495068" cy="768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341" tIns="81341" rIns="81341" bIns="81341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/>
            <a:t>Here the person does not believe it is a real possibility for the other person to work hard, so we are speculating about things that may not happen.</a:t>
          </a:r>
          <a:endParaRPr lang="en-US" sz="1400" kern="1200"/>
        </a:p>
      </dsp:txBody>
      <dsp:txXfrm>
        <a:off x="887247" y="2806106"/>
        <a:ext cx="3495068" cy="768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c652a42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fc652a42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fc652a425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fc652a425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fc652a425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fc652a425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2fc652a425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2fc652a425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fc7384858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fc7384858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0ca606e7d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0ca606e7d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514350"/>
            <a:ext cx="6000750" cy="2228851"/>
          </a:xfrm>
        </p:spPr>
        <p:txBody>
          <a:bodyPr anchor="b">
            <a:normAutofit/>
          </a:bodyPr>
          <a:lstStyle>
            <a:lvl1pPr algn="l">
              <a:defRPr sz="8533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2882900"/>
            <a:ext cx="4800600" cy="1460500"/>
          </a:xfrm>
        </p:spPr>
        <p:txBody>
          <a:bodyPr anchor="t">
            <a:normAutofit/>
          </a:bodyPr>
          <a:lstStyle>
            <a:lvl1pPr marL="0" indent="0" algn="l">
              <a:buNone/>
              <a:defRPr sz="3733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4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6350"/>
            <a:ext cx="2857500" cy="2857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68659"/>
            <a:ext cx="4560491" cy="4560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171450"/>
            <a:ext cx="3714750" cy="3714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24209"/>
            <a:ext cx="3639742" cy="36397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457201"/>
            <a:ext cx="3257549" cy="325754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10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400050"/>
            <a:ext cx="8114109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2882900"/>
            <a:ext cx="6228158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844"/>
            </a:lvl1pPr>
            <a:lvl2pPr marL="812810" indent="0">
              <a:buFontTx/>
              <a:buNone/>
              <a:defRPr/>
            </a:lvl2pPr>
            <a:lvl3pPr marL="1625620" indent="0">
              <a:buFontTx/>
              <a:buNone/>
              <a:defRPr/>
            </a:lvl3pPr>
            <a:lvl4pPr marL="2438430" indent="0">
              <a:buFontTx/>
              <a:buNone/>
              <a:defRPr/>
            </a:lvl4pPr>
            <a:lvl5pPr marL="3251241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6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anchor="ctr">
            <a:normAutofit/>
          </a:bodyPr>
          <a:lstStyle>
            <a:lvl1pPr algn="l">
              <a:defRPr sz="5689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086100"/>
            <a:ext cx="6401991" cy="1409700"/>
          </a:xfrm>
        </p:spPr>
        <p:txBody>
          <a:bodyPr anchor="ctr">
            <a:normAutofit/>
          </a:bodyPr>
          <a:lstStyle>
            <a:lvl1pPr marL="0" indent="0" algn="l">
              <a:buNone/>
              <a:defRPr sz="3556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514350"/>
            <a:ext cx="6858001" cy="2057400"/>
          </a:xfrm>
        </p:spPr>
        <p:txBody>
          <a:bodyPr anchor="ctr">
            <a:normAutofit/>
          </a:bodyPr>
          <a:lstStyle>
            <a:lvl1pPr algn="l">
              <a:defRPr sz="5689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2571750"/>
            <a:ext cx="6400800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812810" indent="0">
              <a:buFontTx/>
              <a:buNone/>
              <a:defRPr/>
            </a:lvl2pPr>
            <a:lvl3pPr marL="1625620" indent="0">
              <a:buFontTx/>
              <a:buNone/>
              <a:defRPr/>
            </a:lvl3pPr>
            <a:lvl4pPr marL="2438430" indent="0">
              <a:buFontTx/>
              <a:buNone/>
              <a:defRPr/>
            </a:lvl4pPr>
            <a:lvl5pPr marL="3251241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225801"/>
            <a:ext cx="6400800" cy="1263649"/>
          </a:xfrm>
        </p:spPr>
        <p:txBody>
          <a:bodyPr anchor="ctr">
            <a:normAutofit/>
          </a:bodyPr>
          <a:lstStyle>
            <a:lvl1pPr marL="0" indent="0" algn="l">
              <a:buNone/>
              <a:defRPr sz="3556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/>
            <a:r>
              <a:rPr lang="en-US" sz="142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 algn="r"/>
            <a:r>
              <a:rPr lang="en-US" sz="142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6420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571750"/>
            <a:ext cx="6400800" cy="1273050"/>
          </a:xfrm>
        </p:spPr>
        <p:txBody>
          <a:bodyPr anchor="b">
            <a:normAutofit/>
          </a:bodyPr>
          <a:lstStyle>
            <a:lvl1pPr algn="l">
              <a:defRPr sz="5689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3849736"/>
            <a:ext cx="6401993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3556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2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14350"/>
            <a:ext cx="6858000" cy="2057400"/>
          </a:xfrm>
        </p:spPr>
        <p:txBody>
          <a:bodyPr anchor="ctr">
            <a:normAutofit/>
          </a:bodyPr>
          <a:lstStyle>
            <a:lvl1pPr algn="l">
              <a:defRPr sz="5689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0"/>
            <a:ext cx="640080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26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733800"/>
            <a:ext cx="6400801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/>
            <a:r>
              <a:rPr lang="en-US" sz="142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162560" tIns="81280" rIns="162560" bIns="81280" rtlCol="0" anchor="ctr">
            <a:noAutofit/>
          </a:bodyPr>
          <a:lstStyle/>
          <a:p>
            <a:pPr lvl="0" algn="r"/>
            <a:r>
              <a:rPr lang="en-US" sz="142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1151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1"/>
            <a:ext cx="6400800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26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575049"/>
            <a:ext cx="6400801" cy="92075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75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8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514350"/>
            <a:ext cx="1543050" cy="3429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514350"/>
            <a:ext cx="5867400" cy="398145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26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428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9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1504950"/>
            <a:ext cx="6400801" cy="1711200"/>
          </a:xfrm>
        </p:spPr>
        <p:txBody>
          <a:bodyPr anchor="b">
            <a:normAutofit/>
          </a:bodyPr>
          <a:lstStyle>
            <a:lvl1pPr algn="l">
              <a:defRPr sz="64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371850"/>
            <a:ext cx="6400800" cy="112395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75000"/>
                  </a:schemeClr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1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514351"/>
            <a:ext cx="3703241" cy="271145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514351"/>
            <a:ext cx="3700859" cy="271145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5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514350"/>
            <a:ext cx="3487340" cy="432197"/>
          </a:xfrm>
        </p:spPr>
        <p:txBody>
          <a:bodyPr anchor="b">
            <a:noAutofit/>
          </a:bodyPr>
          <a:lstStyle>
            <a:lvl1pPr marL="0" indent="0">
              <a:buNone/>
              <a:defRPr sz="4978" b="0">
                <a:solidFill>
                  <a:schemeClr val="tx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952897"/>
            <a:ext cx="3703241" cy="2272904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514350"/>
            <a:ext cx="3498851" cy="432197"/>
          </a:xfrm>
        </p:spPr>
        <p:txBody>
          <a:bodyPr anchor="b">
            <a:noAutofit/>
          </a:bodyPr>
          <a:lstStyle>
            <a:lvl1pPr marL="0" indent="0">
              <a:buNone/>
              <a:defRPr sz="4978" b="0">
                <a:solidFill>
                  <a:schemeClr val="tx1"/>
                </a:solidFill>
              </a:defRPr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946546"/>
            <a:ext cx="3696891" cy="2272904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3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3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5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514350"/>
            <a:ext cx="2743200" cy="1028700"/>
          </a:xfrm>
        </p:spPr>
        <p:txBody>
          <a:bodyPr anchor="b">
            <a:normAutofit/>
          </a:bodyPr>
          <a:lstStyle>
            <a:lvl1pPr algn="l">
              <a:defRPr sz="4267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514350"/>
            <a:ext cx="4457701" cy="398145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1657350"/>
            <a:ext cx="27432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2844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9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085850"/>
            <a:ext cx="4514850" cy="857250"/>
          </a:xfrm>
        </p:spPr>
        <p:txBody>
          <a:bodyPr anchor="b">
            <a:normAutofit/>
          </a:bodyPr>
          <a:lstStyle>
            <a:lvl1pPr algn="l">
              <a:defRPr sz="4978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685800"/>
            <a:ext cx="2460731" cy="3429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844"/>
            </a:lvl1pPr>
            <a:lvl2pPr marL="812810" indent="0">
              <a:buNone/>
              <a:defRPr sz="2844"/>
            </a:lvl2pPr>
            <a:lvl3pPr marL="1625620" indent="0">
              <a:buNone/>
              <a:defRPr sz="2844"/>
            </a:lvl3pPr>
            <a:lvl4pPr marL="2438430" indent="0">
              <a:buNone/>
              <a:defRPr sz="2844"/>
            </a:lvl4pPr>
            <a:lvl5pPr marL="3251241" indent="0">
              <a:buNone/>
              <a:defRPr sz="2844"/>
            </a:lvl5pPr>
            <a:lvl6pPr marL="4064051" indent="0">
              <a:buNone/>
              <a:defRPr sz="2844"/>
            </a:lvl6pPr>
            <a:lvl7pPr marL="4876861" indent="0">
              <a:buNone/>
              <a:defRPr sz="2844"/>
            </a:lvl7pPr>
            <a:lvl8pPr marL="5689671" indent="0">
              <a:buNone/>
              <a:defRPr sz="2844"/>
            </a:lvl8pPr>
            <a:lvl9pPr marL="6502481" indent="0">
              <a:buNone/>
              <a:defRPr sz="2844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082800"/>
            <a:ext cx="4516041" cy="1536700"/>
          </a:xfrm>
        </p:spPr>
        <p:txBody>
          <a:bodyPr anchor="t">
            <a:normAutofit/>
          </a:bodyPr>
          <a:lstStyle>
            <a:lvl1pPr marL="0" indent="0">
              <a:buNone/>
              <a:defRPr sz="3200"/>
            </a:lvl1pPr>
            <a:lvl2pPr marL="812810" indent="0">
              <a:buNone/>
              <a:defRPr sz="2133"/>
            </a:lvl2pPr>
            <a:lvl3pPr marL="1625620" indent="0">
              <a:buNone/>
              <a:defRPr sz="1778"/>
            </a:lvl3pPr>
            <a:lvl4pPr marL="2438430" indent="0">
              <a:buNone/>
              <a:defRPr sz="1600"/>
            </a:lvl4pPr>
            <a:lvl5pPr marL="3251241" indent="0">
              <a:buNone/>
              <a:defRPr sz="1600"/>
            </a:lvl5pPr>
            <a:lvl6pPr marL="4064051" indent="0">
              <a:buNone/>
              <a:defRPr sz="1600"/>
            </a:lvl6pPr>
            <a:lvl7pPr marL="4876861" indent="0">
              <a:buNone/>
              <a:defRPr sz="1600"/>
            </a:lvl7pPr>
            <a:lvl8pPr marL="5689671" indent="0">
              <a:buNone/>
              <a:defRPr sz="1600"/>
            </a:lvl8pPr>
            <a:lvl9pPr marL="6502481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1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77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778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568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4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 spd="med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peakspeak.com/english-grammar-exercises/intermediate/first-versus-second-conditional" TargetMode="External"/><Relationship Id="rId2" Type="http://schemas.openxmlformats.org/officeDocument/2006/relationships/hyperlink" Target="https://agendaweb.org/exercises/verbs/conditional/first-second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liveworksheets.com/w/en/english-second-language-esl/14098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What is a clause?</a:t>
            </a:r>
            <a:endParaRPr/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513159" y="3238739"/>
            <a:ext cx="4800600" cy="110466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 err="1"/>
              <a:t>The</a:t>
            </a:r>
            <a:r>
              <a:rPr lang="es" sz="2000" dirty="0"/>
              <a:t> </a:t>
            </a:r>
            <a:r>
              <a:rPr lang="es" sz="2000" err="1"/>
              <a:t>system</a:t>
            </a:r>
            <a:r>
              <a:rPr lang="es" sz="2000" dirty="0"/>
              <a:t> </a:t>
            </a:r>
            <a:r>
              <a:rPr lang="es" sz="2000" err="1"/>
              <a:t>of</a:t>
            </a:r>
            <a:r>
              <a:rPr lang="es" sz="2000" dirty="0"/>
              <a:t> </a:t>
            </a:r>
            <a:r>
              <a:rPr lang="es" sz="2000" err="1"/>
              <a:t>clause</a:t>
            </a:r>
            <a:r>
              <a:rPr lang="es" sz="2000" dirty="0"/>
              <a:t> </a:t>
            </a:r>
            <a:r>
              <a:rPr lang="es" sz="2000" err="1"/>
              <a:t>subordination</a:t>
            </a:r>
            <a:r>
              <a:rPr lang="es" sz="2000" dirty="0"/>
              <a:t> </a:t>
            </a:r>
            <a:r>
              <a:rPr lang="es" sz="2000" err="1"/>
              <a:t>talking</a:t>
            </a:r>
            <a:r>
              <a:rPr lang="es" sz="2000" dirty="0"/>
              <a:t> </a:t>
            </a:r>
            <a:r>
              <a:rPr lang="es" sz="2000" err="1"/>
              <a:t>about</a:t>
            </a:r>
            <a:r>
              <a:rPr lang="es" sz="3700" dirty="0"/>
              <a:t> </a:t>
            </a:r>
            <a:r>
              <a:rPr lang="es" sz="2000" err="1"/>
              <a:t>conditional</a:t>
            </a:r>
            <a:r>
              <a:rPr lang="es" sz="2000" dirty="0"/>
              <a:t> </a:t>
            </a:r>
            <a:r>
              <a:rPr lang="es" sz="2000" err="1"/>
              <a:t>clauses</a:t>
            </a:r>
            <a:endParaRPr lang="es-E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roup 288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307" name="Straight Connector 289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08" name="Rectangle 295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513159" y="514349"/>
            <a:ext cx="2810333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2500"/>
              <a:t>It is a grammatical unit made up by a verb and </a:t>
            </a:r>
            <a:r>
              <a:rPr lang="en-US" sz="2500" u="sng"/>
              <a:t>usually </a:t>
            </a:r>
            <a:r>
              <a:rPr lang="en-US" sz="2500"/>
              <a:t>a subject and something that finishes the idea.</a:t>
            </a:r>
          </a:p>
        </p:txBody>
      </p:sp>
      <p:cxnSp>
        <p:nvCxnSpPr>
          <p:cNvPr id="309" name="Straight Connector 297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8087" y="1149279"/>
            <a:ext cx="0" cy="2399169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3734971" y="514349"/>
            <a:ext cx="4716195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Examples: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Mary works in a hospital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pay attention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Who speaks Italian?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go!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Group 294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02" name="Rectangle 301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Google Shape;289;p15"/>
          <p:cNvSpPr txBox="1">
            <a:spLocks noGrp="1"/>
          </p:cNvSpPr>
          <p:nvPr>
            <p:ph type="title"/>
          </p:nvPr>
        </p:nvSpPr>
        <p:spPr>
          <a:xfrm>
            <a:off x="513159" y="514349"/>
            <a:ext cx="2810333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r">
              <a:spcBef>
                <a:spcPct val="0"/>
              </a:spcBef>
              <a:spcAft>
                <a:spcPts val="0"/>
              </a:spcAft>
            </a:pPr>
            <a:r>
              <a:rPr lang="en-US"/>
              <a:t>What is the difference between a sentence and a clause?</a:t>
            </a:r>
          </a:p>
        </p:txBody>
      </p: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8087" y="1149279"/>
            <a:ext cx="0" cy="2399169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Google Shape;290;p15"/>
          <p:cNvSpPr txBox="1">
            <a:spLocks noGrp="1"/>
          </p:cNvSpPr>
          <p:nvPr>
            <p:ph type="body" idx="1"/>
          </p:nvPr>
        </p:nvSpPr>
        <p:spPr>
          <a:xfrm>
            <a:off x="3734971" y="514349"/>
            <a:ext cx="4716195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 u="sng">
                <a:solidFill>
                  <a:schemeClr val="tx1"/>
                </a:solidFill>
              </a:rPr>
              <a:t>Independence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Tom plays chess on weekends. (</a:t>
            </a:r>
            <a:r>
              <a:rPr lang="en-US" sz="1700" b="1" i="1">
                <a:solidFill>
                  <a:schemeClr val="tx1"/>
                </a:solidFill>
              </a:rPr>
              <a:t>It has a verb; therefore it is a clause. It has independence; therefore it is a clause AND a sentence</a:t>
            </a:r>
            <a:r>
              <a:rPr lang="en-US" sz="1700">
                <a:solidFill>
                  <a:schemeClr val="tx1"/>
                </a:solidFill>
              </a:rPr>
              <a:t>)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If Tom wins every match (</a:t>
            </a:r>
            <a:r>
              <a:rPr lang="en-US" sz="1700" b="1" i="1">
                <a:solidFill>
                  <a:schemeClr val="tx1"/>
                </a:solidFill>
              </a:rPr>
              <a:t>It has a verb; therefore it is a clause. It is not a complete idea; therefore it is NOT a sentence</a:t>
            </a:r>
            <a:r>
              <a:rPr lang="en-US" sz="1700">
                <a:solidFill>
                  <a:schemeClr val="tx1"/>
                </a:solidFill>
              </a:rPr>
              <a:t>)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If Tom wins every match, he will become the champion. (</a:t>
            </a:r>
            <a:r>
              <a:rPr lang="en-US" sz="1700" b="1" i="1">
                <a:solidFill>
                  <a:schemeClr val="tx1"/>
                </a:solidFill>
              </a:rPr>
              <a:t>It has one meaning; therefore it is only one sentence. There are 2 verbs; therefore, this sentence contains 2 clauses</a:t>
            </a:r>
            <a:r>
              <a:rPr lang="en-US" sz="170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roup 300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302" name="Straight Connector 301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08" name="Rectangle 30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Google Shape;295;p16"/>
          <p:cNvSpPr txBox="1">
            <a:spLocks noGrp="1"/>
          </p:cNvSpPr>
          <p:nvPr>
            <p:ph type="title"/>
          </p:nvPr>
        </p:nvSpPr>
        <p:spPr>
          <a:xfrm>
            <a:off x="513159" y="514349"/>
            <a:ext cx="2810333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r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2500"/>
              <a:t>In the following sentences, you will find a condition and a consequence.</a:t>
            </a:r>
          </a:p>
        </p:txBody>
      </p: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8087" y="1149279"/>
            <a:ext cx="0" cy="2399169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Google Shape;296;p16"/>
          <p:cNvSpPr txBox="1">
            <a:spLocks noGrp="1"/>
          </p:cNvSpPr>
          <p:nvPr>
            <p:ph type="body" idx="1"/>
          </p:nvPr>
        </p:nvSpPr>
        <p:spPr>
          <a:xfrm>
            <a:off x="3734971" y="514349"/>
            <a:ext cx="4716195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If you work hard, you will get a raise.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If I don’t show up tomorrow, you will have to lead the teams.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John will not make mistakes if you explain everything correctly.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>
                <a:solidFill>
                  <a:schemeClr val="tx1"/>
                </a:solidFill>
              </a:rPr>
              <a:t>Nobody will believe you if you continue lying about everything.</a:t>
            </a: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endParaRPr lang="en-US" sz="1700">
              <a:solidFill>
                <a:schemeClr val="tx1"/>
              </a:solidFill>
            </a:endParaRPr>
          </a:p>
          <a:p>
            <a:pPr marL="0" lvl="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 sz="1700" b="1">
                <a:solidFill>
                  <a:schemeClr val="tx1"/>
                </a:solidFill>
              </a:rPr>
              <a:t>Where is the beginning of the conditional clause? where is the beginning of the consequence?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The main clause IS the sentence. So, the conditional clause is not next to, but inside the main clause</a:t>
            </a:r>
            <a:endParaRPr/>
          </a:p>
        </p:txBody>
      </p:sp>
      <p:sp>
        <p:nvSpPr>
          <p:cNvPr id="302" name="Google Shape;302;p17"/>
          <p:cNvSpPr txBox="1">
            <a:spLocks noGrp="1"/>
          </p:cNvSpPr>
          <p:nvPr>
            <p:ph type="body" idx="1"/>
          </p:nvPr>
        </p:nvSpPr>
        <p:spPr>
          <a:xfrm>
            <a:off x="1303800" y="1988625"/>
            <a:ext cx="7170000" cy="258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2000" dirty="0" err="1">
                <a:solidFill>
                  <a:srgbClr val="FFFF00"/>
                </a:solidFill>
              </a:rPr>
              <a:t>If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you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practice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your</a:t>
            </a:r>
            <a:r>
              <a:rPr lang="es" sz="2000" dirty="0">
                <a:solidFill>
                  <a:srgbClr val="FFFF00"/>
                </a:solidFill>
              </a:rPr>
              <a:t> English, </a:t>
            </a:r>
            <a:r>
              <a:rPr lang="es" sz="2000" dirty="0" err="1">
                <a:solidFill>
                  <a:srgbClr val="FFFF00"/>
                </a:solidFill>
              </a:rPr>
              <a:t>you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will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improve</a:t>
            </a:r>
            <a:r>
              <a:rPr lang="es" sz="2000" dirty="0">
                <a:solidFill>
                  <a:srgbClr val="FFFF00"/>
                </a:solidFill>
              </a:rPr>
              <a:t> </a:t>
            </a:r>
            <a:r>
              <a:rPr lang="es" sz="2000" dirty="0" err="1">
                <a:solidFill>
                  <a:srgbClr val="FFFF00"/>
                </a:solidFill>
              </a:rPr>
              <a:t>faster</a:t>
            </a:r>
            <a:r>
              <a:rPr lang="es" sz="2000" dirty="0">
                <a:solidFill>
                  <a:srgbClr val="FFFF00"/>
                </a:solidFill>
              </a:rPr>
              <a:t>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s-ES" sz="2200">
              <a:solidFill>
                <a:srgbClr val="FFFF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2200">
                <a:solidFill>
                  <a:srgbClr val="FFFF00"/>
                </a:solidFill>
              </a:rPr>
              <a:t>                </a:t>
            </a:r>
            <a:endParaRPr sz="2200">
              <a:solidFill>
                <a:srgbClr val="FFFF00"/>
              </a:solidFill>
            </a:endParaRPr>
          </a:p>
        </p:txBody>
      </p:sp>
      <p:sp>
        <p:nvSpPr>
          <p:cNvPr id="303" name="Google Shape;303;p17"/>
          <p:cNvSpPr txBox="1"/>
          <p:nvPr/>
        </p:nvSpPr>
        <p:spPr>
          <a:xfrm>
            <a:off x="1303800" y="2560967"/>
            <a:ext cx="7313937" cy="732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" sz="3200" dirty="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[                       					]</a:t>
            </a:r>
            <a:endParaRPr sz="3200" dirty="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17"/>
          <p:cNvSpPr/>
          <p:nvPr/>
        </p:nvSpPr>
        <p:spPr>
          <a:xfrm>
            <a:off x="5592775" y="3351950"/>
            <a:ext cx="1254900" cy="4959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17"/>
          <p:cNvSpPr txBox="1"/>
          <p:nvPr/>
        </p:nvSpPr>
        <p:spPr>
          <a:xfrm>
            <a:off x="6088550" y="4157550"/>
            <a:ext cx="6504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V</a:t>
            </a:r>
            <a:endParaRPr sz="1300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6" name="Google Shape;306;p17"/>
          <p:cNvSpPr/>
          <p:nvPr/>
        </p:nvSpPr>
        <p:spPr>
          <a:xfrm>
            <a:off x="5112525" y="3367450"/>
            <a:ext cx="340800" cy="4959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p17"/>
          <p:cNvSpPr txBox="1"/>
          <p:nvPr/>
        </p:nvSpPr>
        <p:spPr>
          <a:xfrm>
            <a:off x="5112525" y="4157550"/>
            <a:ext cx="340800" cy="3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S</a:t>
            </a:r>
            <a:endParaRPr sz="1300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17"/>
          <p:cNvSpPr/>
          <p:nvPr/>
        </p:nvSpPr>
        <p:spPr>
          <a:xfrm>
            <a:off x="7049075" y="3367450"/>
            <a:ext cx="557700" cy="4803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9" name="Google Shape;309;p17"/>
          <p:cNvSpPr txBox="1"/>
          <p:nvPr/>
        </p:nvSpPr>
        <p:spPr>
          <a:xfrm>
            <a:off x="7203975" y="4211700"/>
            <a:ext cx="650400" cy="2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A</a:t>
            </a:r>
            <a:endParaRPr sz="1300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0" name="Google Shape;310;p17"/>
          <p:cNvSpPr/>
          <p:nvPr/>
        </p:nvSpPr>
        <p:spPr>
          <a:xfrm>
            <a:off x="1781500" y="3367450"/>
            <a:ext cx="3129600" cy="5886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1" name="Google Shape;311;p17"/>
          <p:cNvSpPr txBox="1"/>
          <p:nvPr/>
        </p:nvSpPr>
        <p:spPr>
          <a:xfrm>
            <a:off x="3253425" y="4142200"/>
            <a:ext cx="340800" cy="4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FFFF00"/>
                </a:solidFill>
                <a:latin typeface="Nunito"/>
                <a:ea typeface="Nunito"/>
                <a:cs typeface="Nunito"/>
                <a:sym typeface="Nunito"/>
              </a:rPr>
              <a:t>A</a:t>
            </a:r>
            <a:endParaRPr sz="1300">
              <a:solidFill>
                <a:srgbClr val="FFFF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Group 321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320" name="Straight Connector 322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29" name="Rectangle 328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Google Shape;316;p18"/>
          <p:cNvSpPr txBox="1">
            <a:spLocks noGrp="1"/>
          </p:cNvSpPr>
          <p:nvPr>
            <p:ph type="title"/>
          </p:nvPr>
        </p:nvSpPr>
        <p:spPr>
          <a:xfrm>
            <a:off x="513159" y="514349"/>
            <a:ext cx="2810333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r">
              <a:spcBef>
                <a:spcPct val="0"/>
              </a:spcBef>
              <a:spcAft>
                <a:spcPts val="0"/>
              </a:spcAft>
            </a:pPr>
            <a:r>
              <a:rPr lang="en-US"/>
              <a:t>Now, compare these 2 sentences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88087" y="1149279"/>
            <a:ext cx="0" cy="2399169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Google Shape;317;p18"/>
          <p:cNvSpPr txBox="1">
            <a:spLocks noGrp="1"/>
          </p:cNvSpPr>
          <p:nvPr>
            <p:ph type="body" idx="1"/>
          </p:nvPr>
        </p:nvSpPr>
        <p:spPr>
          <a:xfrm>
            <a:off x="3734971" y="514349"/>
            <a:ext cx="4716195" cy="3669030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If you practice more, your English will improve faster.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If you practiced more, your English would improve faster.</a:t>
            </a: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endParaRPr lang="en-US">
              <a:solidFill>
                <a:schemeClr val="tx1"/>
              </a:solidFill>
            </a:endParaRPr>
          </a:p>
          <a:p>
            <a:pPr marL="0" lvl="0" indent="0">
              <a:spcBef>
                <a:spcPct val="20000"/>
              </a:spcBef>
              <a:spcAft>
                <a:spcPts val="600"/>
              </a:spcAft>
              <a:buSzPct val="80000"/>
              <a:buFont typeface="Wingdings 3" panose="05040102010807070707" pitchFamily="18" charset="2"/>
              <a:buChar char=""/>
            </a:pPr>
            <a:r>
              <a:rPr lang="en-US">
                <a:solidFill>
                  <a:schemeClr val="tx1"/>
                </a:solidFill>
              </a:rPr>
              <a:t>Both sentences are about the present. Why is one sentence using past forms (practiced and would)?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9" name="Group 328">
            <a:extLst>
              <a:ext uri="{FF2B5EF4-FFF2-40B4-BE49-F238E27FC236}">
                <a16:creationId xmlns:a16="http://schemas.microsoft.com/office/drawing/2014/main" id="{B455B88A-C127-47B3-B317-724BD4EA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330" name="Straight Connector 329">
              <a:extLst>
                <a:ext uri="{FF2B5EF4-FFF2-40B4-BE49-F238E27FC236}">
                  <a16:creationId xmlns:a16="http://schemas.microsoft.com/office/drawing/2014/main" id="{3F07A923-368D-45E6-AACC-9ECE4057A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>
              <a:extLst>
                <a:ext uri="{FF2B5EF4-FFF2-40B4-BE49-F238E27FC236}">
                  <a16:creationId xmlns:a16="http://schemas.microsoft.com/office/drawing/2014/main" id="{3FE16B44-FE3C-4330-AF20-E869FC7B7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>
              <a:extLst>
                <a:ext uri="{FF2B5EF4-FFF2-40B4-BE49-F238E27FC236}">
                  <a16:creationId xmlns:a16="http://schemas.microsoft.com/office/drawing/2014/main" id="{81CB6733-6A12-4A1C-87C3-B676FB381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>
              <a:extLst>
                <a:ext uri="{FF2B5EF4-FFF2-40B4-BE49-F238E27FC236}">
                  <a16:creationId xmlns:a16="http://schemas.microsoft.com/office/drawing/2014/main" id="{A754CCFD-DC5E-453F-B95A-F045ED9B2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>
              <a:extLst>
                <a:ext uri="{FF2B5EF4-FFF2-40B4-BE49-F238E27FC236}">
                  <a16:creationId xmlns:a16="http://schemas.microsoft.com/office/drawing/2014/main" id="{AE826A39-89EA-44EA-ABC5-F446934921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6" name="Rectangle 335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7404" cy="5143501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05229" y="2222498"/>
            <a:ext cx="2236395" cy="2406650"/>
            <a:chOff x="9206969" y="2963333"/>
            <a:chExt cx="2981858" cy="3208867"/>
          </a:xfrm>
        </p:grpSpPr>
        <p:cxnSp>
          <p:nvCxnSpPr>
            <p:cNvPr id="341" name="Straight Connector 340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2" name="Google Shape;322;p19"/>
          <p:cNvSpPr txBox="1">
            <a:spLocks noGrp="1"/>
          </p:cNvSpPr>
          <p:nvPr>
            <p:ph type="title"/>
          </p:nvPr>
        </p:nvSpPr>
        <p:spPr>
          <a:xfrm>
            <a:off x="6441495" y="706068"/>
            <a:ext cx="2282922" cy="243645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2300" kern="1200" cap="all">
                <a:ln w="3175" cmpd="sng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Real Conditional versus Unreal conditional</a:t>
            </a:r>
          </a:p>
        </p:txBody>
      </p:sp>
      <p:graphicFrame>
        <p:nvGraphicFramePr>
          <p:cNvPr id="325" name="Google Shape;323;p19">
            <a:extLst>
              <a:ext uri="{FF2B5EF4-FFF2-40B4-BE49-F238E27FC236}">
                <a16:creationId xmlns:a16="http://schemas.microsoft.com/office/drawing/2014/main" id="{F666953D-3856-8987-64EE-B5F664773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727407"/>
              </p:ext>
            </p:extLst>
          </p:nvPr>
        </p:nvGraphicFramePr>
        <p:xfrm>
          <a:off x="705483" y="706068"/>
          <a:ext cx="4642845" cy="3576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6B1FDE-01FB-CFD3-11AE-EBFE2E75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/>
              <a:t>Now</a:t>
            </a:r>
            <a:r>
              <a:rPr lang="es-ES" dirty="0"/>
              <a:t> </a:t>
            </a:r>
            <a:r>
              <a:rPr lang="es-ES" dirty="0" err="1"/>
              <a:t>lets</a:t>
            </a:r>
            <a:r>
              <a:rPr lang="es-ES" dirty="0"/>
              <a:t> </a:t>
            </a:r>
            <a:r>
              <a:rPr lang="es-ES" dirty="0" err="1"/>
              <a:t>practice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discussing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86652A-EB7F-AFAA-2DB8-AC32B769E1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>
                <a:ea typeface="+mn-lt"/>
                <a:cs typeface="+mn-lt"/>
                <a:hlinkClick r:id="rId2"/>
              </a:rPr>
              <a:t>https://agendaweb.org/exercises/verbs/conditional/first-second</a:t>
            </a:r>
            <a:endParaRPr lang="es-ES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es-ES" dirty="0">
                <a:ea typeface="+mn-lt"/>
                <a:cs typeface="+mn-lt"/>
                <a:hlinkClick r:id="rId3"/>
              </a:rPr>
              <a:t>https://speakspeak.com/english-grammar-exercises/intermediate/first-versus-second-conditional</a:t>
            </a:r>
            <a:endParaRPr lang="es-ES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es-ES" dirty="0">
                <a:ea typeface="+mn-lt"/>
                <a:cs typeface="+mn-lt"/>
                <a:hlinkClick r:id="rId4"/>
              </a:rPr>
              <a:t>https://www.liveworksheets.com/w/en/english-second-language-esl/1409878</a:t>
            </a:r>
            <a:endParaRPr lang="es-ES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558617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(16:9)</PresentationFormat>
  <Slides>8</Slides>
  <Notes>7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Slice</vt:lpstr>
      <vt:lpstr>What is a clause?</vt:lpstr>
      <vt:lpstr>It is a grammatical unit made up by a verb and usually a subject and something that finishes the idea.</vt:lpstr>
      <vt:lpstr>What is the difference between a sentence and a clause?</vt:lpstr>
      <vt:lpstr>In the following sentences, you will find a condition and a consequence.</vt:lpstr>
      <vt:lpstr>The main clause IS the sentence. So, the conditional clause is not next to, but inside the main clause</vt:lpstr>
      <vt:lpstr>Now, compare these 2 sentences</vt:lpstr>
      <vt:lpstr>Real Conditional versus Unreal conditional</vt:lpstr>
      <vt:lpstr>Now lets practice what we have been discussing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37</cp:revision>
  <dcterms:modified xsi:type="dcterms:W3CDTF">2024-10-19T20:31:29Z</dcterms:modified>
</cp:coreProperties>
</file>