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Schoolbel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44">
          <p15:clr>
            <a:srgbClr val="A4A3A4"/>
          </p15:clr>
        </p15:guide>
        <p15:guide id="2" pos="576">
          <p15:clr>
            <a:srgbClr val="A4A3A4"/>
          </p15:clr>
        </p15:guide>
        <p15:guide id="3" orient="horz" pos="3744">
          <p15:clr>
            <a:srgbClr val="A4A3A4"/>
          </p15:clr>
        </p15:guide>
        <p15:guide id="4" pos="3840">
          <p15:clr>
            <a:srgbClr val="A4A3A4"/>
          </p15:clr>
        </p15:guide>
      </p15:sldGuideLst>
    </p:ext>
    <p:ext uri="GoogleSlidesCustomDataVersion2">
      <go:slidesCustomData xmlns:go="http://customooxmlschemas.google.com/" r:id="rId26" roundtripDataSignature="AMtx7mimX5TTSd5oDyj+9vqKHNC/YYu9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590FB8-17AE-4826-A7E1-EC532566A9F6}">
  <a:tblStyle styleId="{17590FB8-17AE-4826-A7E1-EC532566A9F6}" styleName="Table_0">
    <a:wholeTbl>
      <a:tcTxStyle b="off" i="off">
        <a:font>
          <a:latin typeface="Quire Sans"/>
          <a:ea typeface="Quire Sans"/>
          <a:cs typeface="Quire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EF0"/>
          </a:solidFill>
        </a:fill>
      </a:tcStyle>
    </a:wholeTbl>
    <a:band1H>
      <a:tcTxStyle b="off" i="off"/>
      <a:tcStyle>
        <a:fill>
          <a:solidFill>
            <a:srgbClr val="CDDCDF"/>
          </a:solidFill>
        </a:fill>
      </a:tcStyle>
    </a:band1H>
    <a:band2H>
      <a:tcTxStyle b="off" i="off"/>
    </a:band2H>
    <a:band1V>
      <a:tcTxStyle b="off" i="off"/>
      <a:tcStyle>
        <a:fill>
          <a:solidFill>
            <a:srgbClr val="CDDCDF"/>
          </a:solidFill>
        </a:fill>
      </a:tcStyle>
    </a:band1V>
    <a:band2V>
      <a:tcTxStyle b="off" i="off"/>
    </a:band2V>
    <a:lastCol>
      <a:tcTxStyle b="on" i="off">
        <a:font>
          <a:latin typeface="Quire Sans"/>
          <a:ea typeface="Quire Sans"/>
          <a:cs typeface="Quire Sans"/>
        </a:font>
        <a:schemeClr val="lt1"/>
      </a:tcTxStyle>
      <a:tcStyle>
        <a:fill>
          <a:solidFill>
            <a:schemeClr val="accent1"/>
          </a:solidFill>
        </a:fill>
      </a:tcStyle>
    </a:lastCol>
    <a:firstCol>
      <a:tcTxStyle b="on" i="off">
        <a:font>
          <a:latin typeface="Quire Sans"/>
          <a:ea typeface="Quire Sans"/>
          <a:cs typeface="Quire Sans"/>
        </a:font>
        <a:schemeClr val="lt1"/>
      </a:tcTxStyle>
      <a:tcStyle>
        <a:fill>
          <a:solidFill>
            <a:schemeClr val="accent1"/>
          </a:solidFill>
        </a:fill>
      </a:tcStyle>
    </a:firstCol>
    <a:lastRow>
      <a:tcTxStyle b="on" i="off">
        <a:font>
          <a:latin typeface="Quire Sans"/>
          <a:ea typeface="Quire Sans"/>
          <a:cs typeface="Quire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Quire Sans"/>
          <a:ea typeface="Quire Sans"/>
          <a:cs typeface="Quire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44" orient="horz"/>
        <p:guide pos="576"/>
        <p:guide pos="3744"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Schoolbell-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2f73586f2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 name="Google Shape;44;g2f73586f29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g2f73586f29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b993527c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1b993527c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1b993527c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2855b5df68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 name="Google Shape;51;g2855b5df685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2855b5df685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55b5df68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55b5df685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2855b5df685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55b5df68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55b5df685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g2855b5df685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55b5df685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55b5df685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2855b5df685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55b5df685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55b5df685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2855b5df685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55b5df685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2855b5df685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2855b5df685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55b5df685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55b5df685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g2855b5df685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55b5df685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855b5df685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855b5df685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bg>
      <p:bgPr>
        <a:solidFill>
          <a:schemeClr val="accent4"/>
        </a:solidFill>
      </p:bgPr>
    </p:bg>
    <p:spTree>
      <p:nvGrpSpPr>
        <p:cNvPr id="12" name="Shape 12"/>
        <p:cNvGrpSpPr/>
        <p:nvPr/>
      </p:nvGrpSpPr>
      <p:grpSpPr>
        <a:xfrm>
          <a:off x="0" y="0"/>
          <a:ext cx="0" cy="0"/>
          <a:chOff x="0" y="0"/>
          <a:chExt cx="0" cy="0"/>
        </a:xfrm>
      </p:grpSpPr>
      <p:sp>
        <p:nvSpPr>
          <p:cNvPr id="13" name="Google Shape;13;p10"/>
          <p:cNvSpPr txBox="1"/>
          <p:nvPr>
            <p:ph type="title"/>
          </p:nvPr>
        </p:nvSpPr>
        <p:spPr>
          <a:xfrm>
            <a:off x="2898648" y="813816"/>
            <a:ext cx="6400800" cy="64008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2400"/>
              <a:buFont typeface="Schoolbel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 type="body"/>
          </p:nvPr>
        </p:nvSpPr>
        <p:spPr>
          <a:xfrm>
            <a:off x="2441448" y="1655064"/>
            <a:ext cx="7315200" cy="11430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8000"/>
              <a:buNone/>
              <a:defRPr sz="8000">
                <a:solidFill>
                  <a:schemeClr val="lt1"/>
                </a:solidFill>
                <a:latin typeface="Schoolbell"/>
                <a:ea typeface="Schoolbell"/>
                <a:cs typeface="Schoolbell"/>
                <a:sym typeface="Schoolbe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10"/>
          <p:cNvSpPr txBox="1"/>
          <p:nvPr>
            <p:ph idx="2" type="body"/>
          </p:nvPr>
        </p:nvSpPr>
        <p:spPr>
          <a:xfrm>
            <a:off x="2898648" y="3027707"/>
            <a:ext cx="6858000" cy="640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latin typeface="Schoolbell"/>
                <a:ea typeface="Schoolbell"/>
                <a:cs typeface="Schoolbell"/>
                <a:sym typeface="Schoolbe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bg>
      <p:bgPr>
        <a:solidFill>
          <a:srgbClr val="D6EAEE"/>
        </a:solidFill>
      </p:bgPr>
    </p:bg>
    <p:spTree>
      <p:nvGrpSpPr>
        <p:cNvPr id="16" name="Shape 16"/>
        <p:cNvGrpSpPr/>
        <p:nvPr/>
      </p:nvGrpSpPr>
      <p:grpSpPr>
        <a:xfrm>
          <a:off x="0" y="0"/>
          <a:ext cx="0" cy="0"/>
          <a:chOff x="0" y="0"/>
          <a:chExt cx="0" cy="0"/>
        </a:xfrm>
      </p:grpSpPr>
      <p:sp>
        <p:nvSpPr>
          <p:cNvPr id="17" name="Google Shape;17;p11"/>
          <p:cNvSpPr txBox="1"/>
          <p:nvPr>
            <p:ph type="title"/>
          </p:nvPr>
        </p:nvSpPr>
        <p:spPr>
          <a:xfrm>
            <a:off x="914400" y="914401"/>
            <a:ext cx="6400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
          <p:cNvSpPr txBox="1"/>
          <p:nvPr>
            <p:ph idx="1" type="body"/>
          </p:nvPr>
        </p:nvSpPr>
        <p:spPr>
          <a:xfrm>
            <a:off x="914400" y="2203704"/>
            <a:ext cx="6400800" cy="42062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seño personalizado">
  <p:cSld name="5_Diseño personalizado">
    <p:bg>
      <p:bgPr>
        <a:solidFill>
          <a:schemeClr val="accent1"/>
        </a:solidFill>
      </p:bgPr>
    </p:bg>
    <p:spTree>
      <p:nvGrpSpPr>
        <p:cNvPr id="19" name="Shape 19"/>
        <p:cNvGrpSpPr/>
        <p:nvPr/>
      </p:nvGrpSpPr>
      <p:grpSpPr>
        <a:xfrm>
          <a:off x="0" y="0"/>
          <a:ext cx="0" cy="0"/>
          <a:chOff x="0" y="0"/>
          <a:chExt cx="0" cy="0"/>
        </a:xfrm>
      </p:grpSpPr>
      <p:sp>
        <p:nvSpPr>
          <p:cNvPr id="20" name="Google Shape;20;p12"/>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000"/>
              <a:buFont typeface="Schoolbel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2"/>
          <p:cNvSpPr txBox="1"/>
          <p:nvPr>
            <p:ph idx="1" type="body"/>
          </p:nvPr>
        </p:nvSpPr>
        <p:spPr>
          <a:xfrm>
            <a:off x="4389120" y="2062956"/>
            <a:ext cx="6858000" cy="42336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Diseño personalizado">
  <p:cSld name="7_Diseño personalizado">
    <p:bg>
      <p:bgPr>
        <a:solidFill>
          <a:srgbClr val="87C3CD"/>
        </a:solidFill>
      </p:bgPr>
    </p:bg>
    <p:spTree>
      <p:nvGrpSpPr>
        <p:cNvPr id="22" name="Shape 22"/>
        <p:cNvGrpSpPr/>
        <p:nvPr/>
      </p:nvGrpSpPr>
      <p:grpSpPr>
        <a:xfrm>
          <a:off x="0" y="0"/>
          <a:ext cx="0" cy="0"/>
          <a:chOff x="0" y="0"/>
          <a:chExt cx="0" cy="0"/>
        </a:xfrm>
      </p:grpSpPr>
      <p:sp>
        <p:nvSpPr>
          <p:cNvPr id="23" name="Google Shape;23;p13"/>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 type="body"/>
          </p:nvPr>
        </p:nvSpPr>
        <p:spPr>
          <a:xfrm>
            <a:off x="4389120" y="1981933"/>
            <a:ext cx="6858000" cy="42336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bg>
      <p:bgPr>
        <a:solidFill>
          <a:schemeClr val="accent4"/>
        </a:solidFill>
      </p:bgPr>
    </p:bg>
    <p:spTree>
      <p:nvGrpSpPr>
        <p:cNvPr id="25" name="Shape 25"/>
        <p:cNvGrpSpPr/>
        <p:nvPr/>
      </p:nvGrpSpPr>
      <p:grpSpPr>
        <a:xfrm>
          <a:off x="0" y="0"/>
          <a:ext cx="0" cy="0"/>
          <a:chOff x="0" y="0"/>
          <a:chExt cx="0" cy="0"/>
        </a:xfrm>
      </p:grpSpPr>
      <p:pic>
        <p:nvPicPr>
          <p:cNvPr id="26" name="Google Shape;26;p14"/>
          <p:cNvPicPr preferRelativeResize="0"/>
          <p:nvPr/>
        </p:nvPicPr>
        <p:blipFill rotWithShape="1">
          <a:blip r:embed="rId2">
            <a:alphaModFix/>
          </a:blip>
          <a:srcRect b="13643" l="0" r="0" t="0"/>
          <a:stretch/>
        </p:blipFill>
        <p:spPr>
          <a:xfrm>
            <a:off x="914400" y="466647"/>
            <a:ext cx="10563726" cy="6391353"/>
          </a:xfrm>
          <a:custGeom>
            <a:rect b="b" l="l" r="r" t="t"/>
            <a:pathLst>
              <a:path extrusionOk="0" h="6391353" w="10563726">
                <a:moveTo>
                  <a:pt x="0" y="0"/>
                </a:moveTo>
                <a:lnTo>
                  <a:pt x="10563726" y="0"/>
                </a:lnTo>
                <a:lnTo>
                  <a:pt x="10563726" y="6391353"/>
                </a:lnTo>
                <a:lnTo>
                  <a:pt x="0" y="6391353"/>
                </a:lnTo>
                <a:close/>
              </a:path>
            </a:pathLst>
          </a:custGeom>
          <a:noFill/>
          <a:ln>
            <a:noFill/>
          </a:ln>
        </p:spPr>
      </p:pic>
      <p:sp>
        <p:nvSpPr>
          <p:cNvPr id="27" name="Google Shape;27;p14"/>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4"/>
          <p:cNvSpPr txBox="1"/>
          <p:nvPr>
            <p:ph idx="1" type="body"/>
          </p:nvPr>
        </p:nvSpPr>
        <p:spPr>
          <a:xfrm>
            <a:off x="2331720" y="2724912"/>
            <a:ext cx="7772401" cy="3657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14"/>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bg>
      <p:bgPr>
        <a:solidFill>
          <a:srgbClr val="326F79"/>
        </a:solidFill>
      </p:bgPr>
    </p:bg>
    <p:spTree>
      <p:nvGrpSpPr>
        <p:cNvPr id="30" name="Shape 30"/>
        <p:cNvGrpSpPr/>
        <p:nvPr/>
      </p:nvGrpSpPr>
      <p:grpSpPr>
        <a:xfrm>
          <a:off x="0" y="0"/>
          <a:ext cx="0" cy="0"/>
          <a:chOff x="0" y="0"/>
          <a:chExt cx="0" cy="0"/>
        </a:xfrm>
      </p:grpSpPr>
      <p:sp>
        <p:nvSpPr>
          <p:cNvPr id="31" name="Google Shape;31;p15"/>
          <p:cNvSpPr txBox="1"/>
          <p:nvPr>
            <p:ph type="title"/>
          </p:nvPr>
        </p:nvSpPr>
        <p:spPr>
          <a:xfrm>
            <a:off x="914400" y="914401"/>
            <a:ext cx="6400800" cy="6858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000"/>
              <a:buFont typeface="Schoolbell"/>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 type="body"/>
          </p:nvPr>
        </p:nvSpPr>
        <p:spPr>
          <a:xfrm>
            <a:off x="914400" y="1913064"/>
            <a:ext cx="6858001" cy="42793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seño personalizado">
  <p:cSld name="4_Diseño personalizado">
    <p:bg>
      <p:bgPr>
        <a:solidFill>
          <a:schemeClr val="accent4"/>
        </a:solidFill>
      </p:bgPr>
    </p:bg>
    <p:spTree>
      <p:nvGrpSpPr>
        <p:cNvPr id="33" name="Shape 33"/>
        <p:cNvGrpSpPr/>
        <p:nvPr/>
      </p:nvGrpSpPr>
      <p:grpSpPr>
        <a:xfrm>
          <a:off x="0" y="0"/>
          <a:ext cx="0" cy="0"/>
          <a:chOff x="0" y="0"/>
          <a:chExt cx="0" cy="0"/>
        </a:xfrm>
      </p:grpSpPr>
      <p:pic>
        <p:nvPicPr>
          <p:cNvPr id="34" name="Google Shape;34;p16"/>
          <p:cNvPicPr preferRelativeResize="0"/>
          <p:nvPr/>
        </p:nvPicPr>
        <p:blipFill rotWithShape="1">
          <a:blip r:embed="rId2">
            <a:alphaModFix/>
          </a:blip>
          <a:srcRect b="15601" l="0" r="0" t="0"/>
          <a:stretch/>
        </p:blipFill>
        <p:spPr>
          <a:xfrm>
            <a:off x="1066800" y="523183"/>
            <a:ext cx="10058400" cy="6334817"/>
          </a:xfrm>
          <a:custGeom>
            <a:rect b="b" l="l" r="r" t="t"/>
            <a:pathLst>
              <a:path extrusionOk="0" h="6334817" w="10058400">
                <a:moveTo>
                  <a:pt x="0" y="0"/>
                </a:moveTo>
                <a:lnTo>
                  <a:pt x="10058400" y="0"/>
                </a:lnTo>
                <a:lnTo>
                  <a:pt x="10058400" y="6334817"/>
                </a:lnTo>
                <a:lnTo>
                  <a:pt x="0" y="6334817"/>
                </a:lnTo>
                <a:close/>
              </a:path>
            </a:pathLst>
          </a:custGeom>
          <a:noFill/>
          <a:ln>
            <a:noFill/>
          </a:ln>
        </p:spPr>
      </p:pic>
      <p:sp>
        <p:nvSpPr>
          <p:cNvPr id="35" name="Google Shape;35;p16"/>
          <p:cNvSpPr txBox="1"/>
          <p:nvPr>
            <p:ph type="title"/>
          </p:nvPr>
        </p:nvSpPr>
        <p:spPr>
          <a:xfrm>
            <a:off x="2331718" y="1460692"/>
            <a:ext cx="7772402" cy="6858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rgbClr val="3F3F3F"/>
              </a:buClr>
              <a:buSzPts val="4000"/>
              <a:buFont typeface="Arial"/>
              <a:buNone/>
              <a:defRPr sz="4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 type="body"/>
          </p:nvPr>
        </p:nvSpPr>
        <p:spPr>
          <a:xfrm>
            <a:off x="2331720" y="2951305"/>
            <a:ext cx="7772400" cy="34564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16"/>
          <p:cNvPicPr preferRelativeResize="0"/>
          <p:nvPr/>
        </p:nvPicPr>
        <p:blipFill rotWithShape="1">
          <a:blip r:embed="rId3">
            <a:alphaModFix/>
          </a:blip>
          <a:srcRect b="0" l="0" r="0" t="0"/>
          <a:stretch/>
        </p:blipFill>
        <p:spPr>
          <a:xfrm flipH="1">
            <a:off x="3021930" y="2240374"/>
            <a:ext cx="6148139" cy="195327"/>
          </a:xfrm>
          <a:prstGeom prst="rect">
            <a:avLst/>
          </a:prstGeom>
          <a:noFill/>
          <a:ln>
            <a:noFill/>
          </a:ln>
        </p:spPr>
      </p:pic>
    </p:spTree>
  </p:cSld>
  <p:clrMapOvr>
    <a:masterClrMapping/>
  </p:clrMapOvr>
  <p:extLst>
    <p:ext uri="{DCECCB84-F9BA-43D5-87BE-67443E8EF086}">
      <p15:sldGuideLst>
        <p15:guide id="1" orient="horz" pos="17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Diseño personalizado">
  <p:cSld name="6_Diseño personalizado">
    <p:bg>
      <p:bgPr>
        <a:solidFill>
          <a:schemeClr val="accent4"/>
        </a:solidFill>
      </p:bgPr>
    </p:bg>
    <p:spTree>
      <p:nvGrpSpPr>
        <p:cNvPr id="38" name="Shape 38"/>
        <p:cNvGrpSpPr/>
        <p:nvPr/>
      </p:nvGrpSpPr>
      <p:grpSpPr>
        <a:xfrm>
          <a:off x="0" y="0"/>
          <a:ext cx="0" cy="0"/>
          <a:chOff x="0" y="0"/>
          <a:chExt cx="0" cy="0"/>
        </a:xfrm>
      </p:grpSpPr>
      <p:pic>
        <p:nvPicPr>
          <p:cNvPr id="39" name="Google Shape;39;p17"/>
          <p:cNvPicPr preferRelativeResize="0"/>
          <p:nvPr/>
        </p:nvPicPr>
        <p:blipFill rotWithShape="1">
          <a:blip r:embed="rId2">
            <a:alphaModFix/>
          </a:blip>
          <a:srcRect b="44879" l="0" r="0" t="0"/>
          <a:stretch/>
        </p:blipFill>
        <p:spPr>
          <a:xfrm>
            <a:off x="878302" y="469222"/>
            <a:ext cx="10424160" cy="6388778"/>
          </a:xfrm>
          <a:custGeom>
            <a:rect b="b" l="l" r="r" t="t"/>
            <a:pathLst>
              <a:path extrusionOk="0" h="6388778" w="10424160">
                <a:moveTo>
                  <a:pt x="0" y="0"/>
                </a:moveTo>
                <a:lnTo>
                  <a:pt x="10424160" y="0"/>
                </a:lnTo>
                <a:lnTo>
                  <a:pt x="10424160" y="6388778"/>
                </a:lnTo>
                <a:lnTo>
                  <a:pt x="0" y="6388778"/>
                </a:lnTo>
                <a:close/>
              </a:path>
            </a:pathLst>
          </a:custGeom>
          <a:noFill/>
          <a:ln>
            <a:noFill/>
          </a:ln>
        </p:spPr>
      </p:pic>
      <p:sp>
        <p:nvSpPr>
          <p:cNvPr id="40" name="Google Shape;40;p17"/>
          <p:cNvSpPr txBox="1"/>
          <p:nvPr>
            <p:ph type="title"/>
          </p:nvPr>
        </p:nvSpPr>
        <p:spPr>
          <a:xfrm>
            <a:off x="3657599" y="1460692"/>
            <a:ext cx="6857999" cy="68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F3F3F"/>
              </a:buClr>
              <a:buSzPts val="4000"/>
              <a:buFont typeface="Schoolbell"/>
              <a:buNone/>
              <a:defRPr sz="4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7"/>
          <p:cNvSpPr txBox="1"/>
          <p:nvPr>
            <p:ph idx="1" type="body"/>
          </p:nvPr>
        </p:nvSpPr>
        <p:spPr>
          <a:xfrm>
            <a:off x="3657600" y="2438570"/>
            <a:ext cx="6858000" cy="39502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800"/>
              <a:buNone/>
              <a:defRPr sz="1800">
                <a:solidFill>
                  <a:srgbClr val="3F3F3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296">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914400" y="946653"/>
            <a:ext cx="100584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Schoolbell"/>
              <a:buNone/>
              <a:defRPr b="0" i="0" sz="4400" u="none" cap="none" strike="noStrike">
                <a:solidFill>
                  <a:schemeClr val="dk1"/>
                </a:solidFill>
                <a:latin typeface="Schoolbell"/>
                <a:ea typeface="Schoolbell"/>
                <a:cs typeface="Schoolbell"/>
                <a:sym typeface="Schoolb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914400" y="2294859"/>
            <a:ext cx="10058400" cy="372093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76">
          <p15:clr>
            <a:srgbClr val="F26B43"/>
          </p15:clr>
        </p15:guide>
        <p15:guide id="2" pos="576">
          <p15:clr>
            <a:srgbClr val="F26B43"/>
          </p15:clr>
        </p15:guide>
        <p15:guide id="3" pos="7104">
          <p15:clr>
            <a:srgbClr val="F26B43"/>
          </p15:clr>
        </p15:guide>
        <p15:guide id="4" orient="horz" pos="3744">
          <p15:clr>
            <a:srgbClr val="F26B43"/>
          </p15:clr>
        </p15:guide>
        <p15:guide id="5" pos="2760">
          <p15:clr>
            <a:srgbClr val="F26B43"/>
          </p15:clr>
        </p15:guide>
        <p15:guide id="6" pos="4944">
          <p15:clr>
            <a:srgbClr val="F26B43"/>
          </p15:clr>
        </p15:guide>
        <p15:guide id="7"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g2f73586f294_0_0"/>
          <p:cNvSpPr txBox="1"/>
          <p:nvPr>
            <p:ph idx="1" type="body"/>
          </p:nvPr>
        </p:nvSpPr>
        <p:spPr>
          <a:xfrm>
            <a:off x="2441448" y="1655064"/>
            <a:ext cx="7315200" cy="1143000"/>
          </a:xfrm>
          <a:prstGeom prst="rect">
            <a:avLst/>
          </a:prstGeom>
        </p:spPr>
        <p:txBody>
          <a:bodyPr anchorCtr="0" anchor="t" bIns="45700" lIns="91425" spcFirstLastPara="1" rIns="91425" wrap="square" tIns="45700">
            <a:normAutofit lnSpcReduction="10000"/>
          </a:bodyPr>
          <a:lstStyle/>
          <a:p>
            <a:pPr indent="0" lvl="0" marL="0" rtl="0" algn="ctr">
              <a:spcBef>
                <a:spcPts val="1000"/>
              </a:spcBef>
              <a:spcAft>
                <a:spcPts val="0"/>
              </a:spcAft>
              <a:buNone/>
            </a:pPr>
            <a:r>
              <a:rPr lang="en-US"/>
              <a:t>Punctuation</a:t>
            </a:r>
            <a:endParaRPr/>
          </a:p>
        </p:txBody>
      </p:sp>
      <p:sp>
        <p:nvSpPr>
          <p:cNvPr id="48" name="Google Shape;48;g2f73586f294_0_0"/>
          <p:cNvSpPr txBox="1"/>
          <p:nvPr>
            <p:ph idx="2" type="body"/>
          </p:nvPr>
        </p:nvSpPr>
        <p:spPr>
          <a:xfrm>
            <a:off x="3502300" y="4520020"/>
            <a:ext cx="8000400" cy="1143000"/>
          </a:xfrm>
          <a:prstGeom prst="rect">
            <a:avLst/>
          </a:prstGeom>
        </p:spPr>
        <p:txBody>
          <a:bodyPr anchorCtr="0" anchor="t" bIns="45700" lIns="91425" spcFirstLastPara="1" rIns="91425" wrap="square" tIns="45700">
            <a:noAutofit/>
          </a:bodyPr>
          <a:lstStyle/>
          <a:p>
            <a:pPr indent="0" lvl="0" marL="0" rtl="0" algn="just">
              <a:lnSpc>
                <a:spcPct val="105000"/>
              </a:lnSpc>
              <a:spcBef>
                <a:spcPts val="0"/>
              </a:spcBef>
              <a:spcAft>
                <a:spcPts val="0"/>
              </a:spcAft>
              <a:buClr>
                <a:schemeClr val="dk1"/>
              </a:buClr>
              <a:buSzPts val="1018"/>
              <a:buFont typeface="Arial"/>
              <a:buNone/>
            </a:pPr>
            <a:r>
              <a:rPr lang="en-US" sz="1925">
                <a:solidFill>
                  <a:schemeClr val="dk1"/>
                </a:solidFill>
                <a:latin typeface="Arial"/>
                <a:ea typeface="Arial"/>
                <a:cs typeface="Arial"/>
                <a:sym typeface="Arial"/>
              </a:rPr>
              <a:t>Source: adapted from Top 10 rules of Punctuation, by Jamie Frater,  http://listverse.com/2007/10/12/top-10-rules-of-punctuation/</a:t>
            </a:r>
            <a:endParaRPr sz="1925">
              <a:solidFill>
                <a:schemeClr val="dk1"/>
              </a:solidFill>
              <a:latin typeface="Arial"/>
              <a:ea typeface="Arial"/>
              <a:cs typeface="Arial"/>
              <a:sym typeface="Arial"/>
            </a:endParaRPr>
          </a:p>
          <a:p>
            <a:pPr indent="0" lvl="0" marL="0" rtl="0" algn="ctr">
              <a:lnSpc>
                <a:spcPct val="80000"/>
              </a:lnSpc>
              <a:spcBef>
                <a:spcPts val="1000"/>
              </a:spcBef>
              <a:spcAft>
                <a:spcPts val="0"/>
              </a:spcAft>
              <a:buSzPts val="1018"/>
              <a:buNone/>
            </a:pPr>
            <a:r>
              <a:t/>
            </a:r>
            <a:endParaRPr sz="22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9" name="Shape 109"/>
        <p:cNvGrpSpPr/>
        <p:nvPr/>
      </p:nvGrpSpPr>
      <p:grpSpPr>
        <a:xfrm>
          <a:off x="0" y="0"/>
          <a:ext cx="0" cy="0"/>
          <a:chOff x="0" y="0"/>
          <a:chExt cx="0" cy="0"/>
        </a:xfrm>
      </p:grpSpPr>
      <p:sp>
        <p:nvSpPr>
          <p:cNvPr id="110" name="Google Shape;110;p1"/>
          <p:cNvSpPr txBox="1"/>
          <p:nvPr>
            <p:ph idx="1" type="body"/>
          </p:nvPr>
        </p:nvSpPr>
        <p:spPr>
          <a:xfrm>
            <a:off x="1470407" y="1655064"/>
            <a:ext cx="9259635" cy="11430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8000"/>
              <a:buNone/>
            </a:pPr>
            <a:r>
              <a:rPr lang="en-US"/>
              <a:t>Linkers</a:t>
            </a:r>
            <a:endParaRPr/>
          </a:p>
        </p:txBody>
      </p:sp>
      <p:sp>
        <p:nvSpPr>
          <p:cNvPr id="111" name="Google Shape;111;p1"/>
          <p:cNvSpPr txBox="1"/>
          <p:nvPr>
            <p:ph idx="2" type="body"/>
          </p:nvPr>
        </p:nvSpPr>
        <p:spPr>
          <a:xfrm>
            <a:off x="2898648" y="3027707"/>
            <a:ext cx="6858000" cy="64008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latin typeface="Schoolbell"/>
                <a:ea typeface="Schoolbell"/>
                <a:cs typeface="Schoolbell"/>
                <a:sym typeface="Schoolbell"/>
              </a:rPr>
              <a:t>According to direction  </a:t>
            </a:r>
            <a:endParaRPr/>
          </a:p>
          <a:p>
            <a:pPr indent="0" lvl="0" marL="0" rtl="0" algn="ctr">
              <a:lnSpc>
                <a:spcPct val="90000"/>
              </a:lnSpc>
              <a:spcBef>
                <a:spcPts val="1000"/>
              </a:spcBef>
              <a:spcAft>
                <a:spcPts val="0"/>
              </a:spcAft>
              <a:buClr>
                <a:schemeClr val="lt1"/>
              </a:buClr>
              <a:buSzPts val="2400"/>
              <a:buNone/>
            </a:pPr>
            <a:r>
              <a:t/>
            </a:r>
            <a:endParaRPr/>
          </a:p>
        </p:txBody>
      </p:sp>
      <p:pic>
        <p:nvPicPr>
          <p:cNvPr descr="Ilustración de un personaje de lápiz " id="112" name="Google Shape;112;p1"/>
          <p:cNvPicPr preferRelativeResize="0"/>
          <p:nvPr/>
        </p:nvPicPr>
        <p:blipFill rotWithShape="1">
          <a:blip r:embed="rId3">
            <a:alphaModFix/>
          </a:blip>
          <a:srcRect b="0" l="0" r="0" t="0"/>
          <a:stretch/>
        </p:blipFill>
        <p:spPr>
          <a:xfrm rot="-522036">
            <a:off x="1811563" y="4144102"/>
            <a:ext cx="1155789" cy="1971643"/>
          </a:xfrm>
          <a:prstGeom prst="rect">
            <a:avLst/>
          </a:prstGeom>
          <a:noFill/>
          <a:ln>
            <a:noFill/>
          </a:ln>
        </p:spPr>
      </p:pic>
      <p:pic>
        <p:nvPicPr>
          <p:cNvPr descr="Ilustración de un personaje de bolsa azul con material escolar  " id="113" name="Google Shape;113;p1"/>
          <p:cNvPicPr preferRelativeResize="0"/>
          <p:nvPr/>
        </p:nvPicPr>
        <p:blipFill rotWithShape="1">
          <a:blip r:embed="rId4">
            <a:alphaModFix/>
          </a:blip>
          <a:srcRect b="0" l="0" r="0" t="0"/>
          <a:stretch/>
        </p:blipFill>
        <p:spPr>
          <a:xfrm>
            <a:off x="3422560" y="4391095"/>
            <a:ext cx="2483858" cy="1709233"/>
          </a:xfrm>
          <a:prstGeom prst="rect">
            <a:avLst/>
          </a:prstGeom>
          <a:noFill/>
          <a:ln>
            <a:noFill/>
          </a:ln>
        </p:spPr>
      </p:pic>
      <p:pic>
        <p:nvPicPr>
          <p:cNvPr descr="Ilustración de un personaje de libro morado " id="114" name="Google Shape;114;p1"/>
          <p:cNvPicPr preferRelativeResize="0"/>
          <p:nvPr/>
        </p:nvPicPr>
        <p:blipFill rotWithShape="1">
          <a:blip r:embed="rId5">
            <a:alphaModFix/>
          </a:blip>
          <a:srcRect b="0" l="0" r="0" t="0"/>
          <a:stretch/>
        </p:blipFill>
        <p:spPr>
          <a:xfrm flipH="1">
            <a:off x="6269620" y="4059937"/>
            <a:ext cx="1775352" cy="2059055"/>
          </a:xfrm>
          <a:prstGeom prst="rect">
            <a:avLst/>
          </a:prstGeom>
          <a:noFill/>
          <a:ln>
            <a:noFill/>
          </a:ln>
        </p:spPr>
      </p:pic>
      <p:pic>
        <p:nvPicPr>
          <p:cNvPr descr="Ilustración de un personaje de globo terráqueo " id="115" name="Google Shape;115;p1"/>
          <p:cNvPicPr preferRelativeResize="0"/>
          <p:nvPr/>
        </p:nvPicPr>
        <p:blipFill rotWithShape="1">
          <a:blip r:embed="rId6">
            <a:alphaModFix/>
          </a:blip>
          <a:srcRect b="0" l="0" r="0" t="0"/>
          <a:stretch/>
        </p:blipFill>
        <p:spPr>
          <a:xfrm>
            <a:off x="8408174" y="4442978"/>
            <a:ext cx="2213723" cy="17488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327378" y="914401"/>
            <a:ext cx="11175999" cy="10346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500"/>
              <a:buFont typeface="Schoolbell"/>
              <a:buNone/>
            </a:pPr>
            <a:r>
              <a:rPr lang="en-US" sz="3500"/>
              <a:t>                    to add a similar, equal idea </a:t>
            </a:r>
            <a:endParaRPr/>
          </a:p>
        </p:txBody>
      </p:sp>
      <p:sp>
        <p:nvSpPr>
          <p:cNvPr id="122" name="Google Shape;122;p2"/>
          <p:cNvSpPr/>
          <p:nvPr/>
        </p:nvSpPr>
        <p:spPr>
          <a:xfrm>
            <a:off x="8279457" y="0"/>
            <a:ext cx="3981702" cy="6858000"/>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bolsa azul con material escolar  " id="123" name="Google Shape;123;p2"/>
          <p:cNvPicPr preferRelativeResize="0"/>
          <p:nvPr/>
        </p:nvPicPr>
        <p:blipFill rotWithShape="1">
          <a:blip r:embed="rId3">
            <a:alphaModFix/>
          </a:blip>
          <a:srcRect b="0" l="0" r="0" t="0"/>
          <a:stretch/>
        </p:blipFill>
        <p:spPr>
          <a:xfrm>
            <a:off x="9033581" y="2045660"/>
            <a:ext cx="3444298" cy="2422061"/>
          </a:xfrm>
          <a:prstGeom prst="rect">
            <a:avLst/>
          </a:prstGeom>
          <a:noFill/>
          <a:ln>
            <a:noFill/>
          </a:ln>
        </p:spPr>
      </p:pic>
      <p:sp>
        <p:nvSpPr>
          <p:cNvPr id="124" name="Google Shape;124;p2"/>
          <p:cNvSpPr/>
          <p:nvPr/>
        </p:nvSpPr>
        <p:spPr>
          <a:xfrm>
            <a:off x="1298224" y="1005574"/>
            <a:ext cx="1614311" cy="426157"/>
          </a:xfrm>
          <a:prstGeom prst="rightArrow">
            <a:avLst>
              <a:gd fmla="val 50000" name="adj1"/>
              <a:gd fmla="val 50000" name="adj2"/>
            </a:avLst>
          </a:prstGeom>
          <a:solidFill>
            <a:srgbClr val="C00000"/>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25" name="Google Shape;125;p2"/>
          <p:cNvGraphicFramePr/>
          <p:nvPr/>
        </p:nvGraphicFramePr>
        <p:xfrm>
          <a:off x="1596344" y="2115375"/>
          <a:ext cx="3000000" cy="3000000"/>
        </p:xfrm>
        <a:graphic>
          <a:graphicData uri="http://schemas.openxmlformats.org/drawingml/2006/table">
            <a:tbl>
              <a:tblPr bandRow="1" firstCol="1" firstRow="1">
                <a:noFill/>
                <a:tableStyleId>{17590FB8-17AE-4826-A7E1-EC532566A9F6}</a:tableStyleId>
              </a:tblPr>
              <a:tblGrid>
                <a:gridCol w="2523700"/>
                <a:gridCol w="4053125"/>
              </a:tblGrid>
              <a:tr h="4093525">
                <a:tc>
                  <a:txBody>
                    <a:bodyPr/>
                    <a:lstStyle/>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EC9D8A"/>
                          </a:solidFill>
                          <a:latin typeface="Schoolbell"/>
                          <a:ea typeface="Schoolbell"/>
                          <a:cs typeface="Schoolbell"/>
                          <a:sym typeface="Schoolbell"/>
                        </a:rPr>
                        <a:t>Also</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EC9D8A"/>
                          </a:solidFill>
                          <a:latin typeface="Schoolbell"/>
                          <a:ea typeface="Schoolbell"/>
                          <a:cs typeface="Schoolbell"/>
                          <a:sym typeface="Schoolbell"/>
                        </a:rPr>
                        <a:t>Besides</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EC9D8A"/>
                          </a:solidFill>
                          <a:latin typeface="Schoolbell"/>
                          <a:ea typeface="Schoolbell"/>
                          <a:cs typeface="Schoolbell"/>
                          <a:sym typeface="Schoolbell"/>
                        </a:rPr>
                        <a:t>Furthermore</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EC9D8A"/>
                          </a:solidFill>
                          <a:latin typeface="Schoolbell"/>
                          <a:ea typeface="Schoolbell"/>
                          <a:cs typeface="Schoolbell"/>
                          <a:sym typeface="Schoolbell"/>
                        </a:rPr>
                        <a:t>In addition</a:t>
                      </a:r>
                      <a:endParaRPr sz="2400" u="none" cap="none" strike="noStrike">
                        <a:solidFill>
                          <a:srgbClr val="EC9D8A"/>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EC9D8A"/>
                          </a:solidFill>
                          <a:latin typeface="Schoolbell"/>
                          <a:ea typeface="Schoolbell"/>
                          <a:cs typeface="Schoolbell"/>
                          <a:sym typeface="Schoolbell"/>
                        </a:rPr>
                        <a:t>Moreover</a:t>
                      </a:r>
                      <a:endParaRPr sz="2400" u="none" cap="none" strike="noStrike">
                        <a:solidFill>
                          <a:srgbClr val="EC9D8A"/>
                        </a:solidFill>
                        <a:latin typeface="Schoolbell"/>
                        <a:ea typeface="Schoolbell"/>
                        <a:cs typeface="Schoolbell"/>
                        <a:sym typeface="Schoolbel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800"/>
                        <a:buFont typeface="Arial"/>
                        <a:buNone/>
                      </a:pPr>
                      <a:r>
                        <a:rPr lang="en-US" sz="1800" u="none" cap="none" strike="noStrike">
                          <a:latin typeface="Schoolbell"/>
                          <a:ea typeface="Schoolbell"/>
                          <a:cs typeface="Schoolbell"/>
                          <a:sym typeface="Schoolbell"/>
                        </a:rPr>
                        <a:t>Community colleges offer preparation for many occupations</a:t>
                      </a:r>
                      <a:r>
                        <a:rPr lang="en-US" sz="1800" u="none" cap="none" strike="noStrike">
                          <a:solidFill>
                            <a:srgbClr val="FF0000"/>
                          </a:solidFill>
                          <a:latin typeface="Schoolbell"/>
                          <a:ea typeface="Schoolbell"/>
                          <a:cs typeface="Schoolbell"/>
                          <a:sym typeface="Schoolbell"/>
                        </a:rPr>
                        <a:t>;</a:t>
                      </a:r>
                      <a:r>
                        <a:rPr lang="en-US" sz="1800" u="none" cap="none" strike="noStrike">
                          <a:latin typeface="Schoolbell"/>
                          <a:ea typeface="Schoolbell"/>
                          <a:cs typeface="Schoolbell"/>
                          <a:sym typeface="Schoolbell"/>
                        </a:rPr>
                        <a:t> </a:t>
                      </a:r>
                      <a:r>
                        <a:rPr lang="en-US" sz="1800" u="none" cap="none" strike="noStrike">
                          <a:solidFill>
                            <a:srgbClr val="EC9D8A"/>
                          </a:solidFill>
                          <a:latin typeface="Schoolbell"/>
                          <a:ea typeface="Schoolbell"/>
                          <a:cs typeface="Schoolbell"/>
                          <a:sym typeface="Schoolbell"/>
                        </a:rPr>
                        <a:t>also/ besides/ furthermore/ in addition/ moreover</a:t>
                      </a:r>
                      <a:r>
                        <a:rPr lang="en-US" sz="1800" u="none" cap="none" strike="noStrike">
                          <a:solidFill>
                            <a:srgbClr val="FF0000"/>
                          </a:solidFill>
                          <a:latin typeface="Schoolbell"/>
                          <a:ea typeface="Schoolbell"/>
                          <a:cs typeface="Schoolbell"/>
                          <a:sym typeface="Schoolbell"/>
                        </a:rPr>
                        <a:t>,</a:t>
                      </a:r>
                      <a:r>
                        <a:rPr lang="en-US" sz="1800" u="none" cap="none" strike="noStrike">
                          <a:latin typeface="Schoolbell"/>
                          <a:ea typeface="Schoolbell"/>
                          <a:cs typeface="Schoolbell"/>
                          <a:sym typeface="Schoolbell"/>
                        </a:rPr>
                        <a:t> they prepare students to transfer to a four-year college or university.</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Schoolbell"/>
                          <a:ea typeface="Schoolbell"/>
                          <a:cs typeface="Schoolbell"/>
                          <a:sym typeface="Schoolbell"/>
                        </a:rPr>
                        <a:t> </a:t>
                      </a:r>
                      <a:endParaRPr sz="10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Schoolbell"/>
                          <a:ea typeface="Schoolbell"/>
                          <a:cs typeface="Schoolbell"/>
                          <a:sym typeface="Schoolbell"/>
                        </a:rPr>
                        <a:t> </a:t>
                      </a:r>
                      <a:endParaRPr sz="1000" u="none" cap="none" strike="noStrike">
                        <a:latin typeface="Schoolbell"/>
                        <a:ea typeface="Schoolbell"/>
                        <a:cs typeface="Schoolbell"/>
                        <a:sym typeface="Schoolbell"/>
                      </a:endParaRPr>
                    </a:p>
                  </a:txBody>
                  <a:tcPr marT="0" marB="0" marR="68575" marL="685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500"/>
              <a:buFont typeface="Schoolbell"/>
              <a:buNone/>
            </a:pPr>
            <a:r>
              <a:rPr lang="en-US" sz="3500"/>
              <a:t>To add a reason</a:t>
            </a:r>
            <a:endParaRPr sz="3500"/>
          </a:p>
        </p:txBody>
      </p:sp>
      <p:sp>
        <p:nvSpPr>
          <p:cNvPr id="132" name="Google Shape;132;p3"/>
          <p:cNvSpPr/>
          <p:nvPr/>
        </p:nvSpPr>
        <p:spPr>
          <a:xfrm flipH="1">
            <a:off x="-28576" y="0"/>
            <a:ext cx="3987118" cy="6867328"/>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87C3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libro morado" id="133" name="Google Shape;133;p3"/>
          <p:cNvPicPr preferRelativeResize="0"/>
          <p:nvPr/>
        </p:nvPicPr>
        <p:blipFill rotWithShape="1">
          <a:blip r:embed="rId3">
            <a:alphaModFix/>
          </a:blip>
          <a:srcRect b="0" l="0" r="0" t="0"/>
          <a:stretch/>
        </p:blipFill>
        <p:spPr>
          <a:xfrm flipH="1">
            <a:off x="688912" y="2074690"/>
            <a:ext cx="2240025" cy="2708619"/>
          </a:xfrm>
          <a:prstGeom prst="rect">
            <a:avLst/>
          </a:prstGeom>
          <a:noFill/>
          <a:ln>
            <a:noFill/>
          </a:ln>
        </p:spPr>
      </p:pic>
      <p:sp>
        <p:nvSpPr>
          <p:cNvPr id="134" name="Google Shape;134;p3"/>
          <p:cNvSpPr/>
          <p:nvPr/>
        </p:nvSpPr>
        <p:spPr>
          <a:xfrm>
            <a:off x="2559519" y="946653"/>
            <a:ext cx="1614311" cy="426157"/>
          </a:xfrm>
          <a:prstGeom prst="rightArrow">
            <a:avLst>
              <a:gd fmla="val 50000" name="adj1"/>
              <a:gd fmla="val 50000" name="adj2"/>
            </a:avLst>
          </a:prstGeom>
          <a:solidFill>
            <a:srgbClr val="B83A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35" name="Google Shape;135;p3"/>
          <p:cNvGraphicFramePr/>
          <p:nvPr/>
        </p:nvGraphicFramePr>
        <p:xfrm>
          <a:off x="3499556" y="2514281"/>
          <a:ext cx="3000000" cy="3000000"/>
        </p:xfrm>
        <a:graphic>
          <a:graphicData uri="http://schemas.openxmlformats.org/drawingml/2006/table">
            <a:tbl>
              <a:tblPr bandRow="1" firstCol="1" firstRow="1">
                <a:noFill/>
                <a:tableStyleId>{17590FB8-17AE-4826-A7E1-EC532566A9F6}</a:tableStyleId>
              </a:tblPr>
              <a:tblGrid>
                <a:gridCol w="2556950"/>
                <a:gridCol w="5446575"/>
              </a:tblGrid>
              <a:tr h="279150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432D58"/>
                          </a:solidFill>
                          <a:latin typeface="Schoolbell"/>
                          <a:ea typeface="Schoolbell"/>
                          <a:cs typeface="Schoolbell"/>
                          <a:sym typeface="Schoolbell"/>
                        </a:rPr>
                        <a:t>Because</a:t>
                      </a:r>
                      <a:endParaRPr sz="2400" u="none" cap="none" strike="noStrike">
                        <a:solidFill>
                          <a:srgbClr val="432D58"/>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432D58"/>
                          </a:solidFill>
                          <a:latin typeface="Schoolbell"/>
                          <a:ea typeface="Schoolbell"/>
                          <a:cs typeface="Schoolbell"/>
                          <a:sym typeface="Schoolbell"/>
                        </a:rPr>
                        <a:t>Since/as</a:t>
                      </a:r>
                      <a:endParaRPr sz="2400" u="none" cap="none" strike="noStrike">
                        <a:solidFill>
                          <a:srgbClr val="432D58"/>
                        </a:solidFill>
                        <a:latin typeface="Schoolbell"/>
                        <a:ea typeface="Schoolbell"/>
                        <a:cs typeface="Schoolbell"/>
                        <a:sym typeface="Schoolbel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r>
                        <a:rPr lang="en-US" sz="2400" u="none" cap="none" strike="noStrike">
                          <a:latin typeface="Schoolbell"/>
                          <a:ea typeface="Schoolbell"/>
                          <a:cs typeface="Schoolbell"/>
                          <a:sym typeface="Schoolbell"/>
                        </a:rPr>
                        <a:t>University students tend to have higher levels of stress </a:t>
                      </a:r>
                      <a:r>
                        <a:rPr lang="en-US" sz="2400" u="none" cap="none" strike="noStrike">
                          <a:solidFill>
                            <a:srgbClr val="432D58"/>
                          </a:solidFill>
                          <a:latin typeface="Schoolbell"/>
                          <a:ea typeface="Schoolbell"/>
                          <a:cs typeface="Schoolbell"/>
                          <a:sym typeface="Schoolbell"/>
                        </a:rPr>
                        <a:t>because/since/as </a:t>
                      </a:r>
                      <a:r>
                        <a:rPr lang="en-US" sz="2400" u="none" cap="none" strike="noStrike">
                          <a:latin typeface="Schoolbell"/>
                          <a:ea typeface="Schoolbell"/>
                          <a:cs typeface="Schoolbell"/>
                          <a:sym typeface="Schoolbell"/>
                        </a:rPr>
                        <a:t>they need to study for many different tests and exams at the end of each term.</a:t>
                      </a:r>
                      <a:endParaRPr sz="2400" u="none" cap="none" strike="noStrike">
                        <a:latin typeface="Schoolbell"/>
                        <a:ea typeface="Schoolbell"/>
                        <a:cs typeface="Schoolbell"/>
                        <a:sym typeface="Schoolbell"/>
                      </a:endParaRPr>
                    </a:p>
                  </a:txBody>
                  <a:tcPr marT="0" marB="0" marR="68575" marL="6857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AEE"/>
        </a:solidFill>
      </p:bgPr>
    </p:bg>
    <p:spTree>
      <p:nvGrpSpPr>
        <p:cNvPr id="140" name="Shape 140"/>
        <p:cNvGrpSpPr/>
        <p:nvPr/>
      </p:nvGrpSpPr>
      <p:grpSpPr>
        <a:xfrm>
          <a:off x="0" y="0"/>
          <a:ext cx="0" cy="0"/>
          <a:chOff x="0" y="0"/>
          <a:chExt cx="0" cy="0"/>
        </a:xfrm>
      </p:grpSpPr>
      <p:sp>
        <p:nvSpPr>
          <p:cNvPr id="141" name="Google Shape;141;p4"/>
          <p:cNvSpPr txBox="1"/>
          <p:nvPr>
            <p:ph type="title"/>
          </p:nvPr>
        </p:nvSpPr>
        <p:spPr>
          <a:xfrm>
            <a:off x="4366541" y="657975"/>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3500"/>
              <a:buFont typeface="Schoolbell"/>
              <a:buNone/>
            </a:pPr>
            <a:r>
              <a:rPr lang="en-US" sz="3500"/>
              <a:t>To contrast two ideas</a:t>
            </a:r>
            <a:endParaRPr/>
          </a:p>
        </p:txBody>
      </p:sp>
      <p:sp>
        <p:nvSpPr>
          <p:cNvPr id="142" name="Google Shape;142;p4"/>
          <p:cNvSpPr/>
          <p:nvPr/>
        </p:nvSpPr>
        <p:spPr>
          <a:xfrm>
            <a:off x="0" y="1600200"/>
            <a:ext cx="3429000" cy="3429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regla " id="143" name="Google Shape;143;p4"/>
          <p:cNvPicPr preferRelativeResize="0"/>
          <p:nvPr/>
        </p:nvPicPr>
        <p:blipFill rotWithShape="1">
          <a:blip r:embed="rId3">
            <a:alphaModFix/>
          </a:blip>
          <a:srcRect b="0" l="0" r="0" t="0"/>
          <a:stretch/>
        </p:blipFill>
        <p:spPr>
          <a:xfrm flipH="1" rot="-1176444">
            <a:off x="314237" y="2946870"/>
            <a:ext cx="3041146" cy="964260"/>
          </a:xfrm>
          <a:prstGeom prst="rect">
            <a:avLst/>
          </a:prstGeom>
          <a:noFill/>
          <a:ln>
            <a:noFill/>
          </a:ln>
        </p:spPr>
      </p:pic>
      <p:sp>
        <p:nvSpPr>
          <p:cNvPr id="144" name="Google Shape;144;p4"/>
          <p:cNvSpPr/>
          <p:nvPr/>
        </p:nvSpPr>
        <p:spPr>
          <a:xfrm>
            <a:off x="2514363" y="657975"/>
            <a:ext cx="1614311" cy="426157"/>
          </a:xfrm>
          <a:prstGeom prst="rightArrow">
            <a:avLst>
              <a:gd fmla="val 50000" name="adj1"/>
              <a:gd fmla="val 50000" name="adj2"/>
            </a:avLst>
          </a:prstGeom>
          <a:solidFill>
            <a:srgbClr val="B83A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45" name="Google Shape;145;p4"/>
          <p:cNvGraphicFramePr/>
          <p:nvPr/>
        </p:nvGraphicFramePr>
        <p:xfrm>
          <a:off x="3669618" y="1600200"/>
          <a:ext cx="3000000" cy="3000000"/>
        </p:xfrm>
        <a:graphic>
          <a:graphicData uri="http://schemas.openxmlformats.org/drawingml/2006/table">
            <a:tbl>
              <a:tblPr bandRow="1" firstCol="1" firstRow="1">
                <a:noFill/>
                <a:tableStyleId>{17590FB8-17AE-4826-A7E1-EC532566A9F6}</a:tableStyleId>
              </a:tblPr>
              <a:tblGrid>
                <a:gridCol w="2946400"/>
                <a:gridCol w="4921950"/>
              </a:tblGrid>
              <a:tr h="4599825">
                <a:tc>
                  <a:txBody>
                    <a:bodyPr/>
                    <a:lstStyle/>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While, whereas </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solidFill>
                          <a:schemeClr val="lt1"/>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However</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Nevertheless</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On the other hand</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in contrast</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Tuition at private schools is high</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a:t>
                      </a:r>
                      <a:r>
                        <a:rPr lang="en-US" sz="1600" u="none" cap="none" strike="noStrike">
                          <a:solidFill>
                            <a:srgbClr val="FFFF00"/>
                          </a:solidFill>
                          <a:latin typeface="Schoolbell"/>
                          <a:ea typeface="Schoolbell"/>
                          <a:cs typeface="Schoolbell"/>
                          <a:sym typeface="Schoolbell"/>
                        </a:rPr>
                        <a:t>while/whereas </a:t>
                      </a:r>
                      <a:r>
                        <a:rPr lang="en-US" sz="1600" u="none" cap="none" strike="noStrike">
                          <a:latin typeface="Schoolbell"/>
                          <a:ea typeface="Schoolbell"/>
                          <a:cs typeface="Schoolbell"/>
                          <a:sym typeface="Schoolbell"/>
                        </a:rPr>
                        <a:t>tuition at a community college is low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The cost of attending a community college is low</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a:t>
                      </a:r>
                      <a:r>
                        <a:rPr lang="en-US" sz="1600" u="none" cap="none" strike="noStrike">
                          <a:solidFill>
                            <a:srgbClr val="FFFF00"/>
                          </a:solidFill>
                          <a:latin typeface="Schoolbell"/>
                          <a:ea typeface="Schoolbell"/>
                          <a:cs typeface="Schoolbell"/>
                          <a:sym typeface="Schoolbell"/>
                        </a:rPr>
                        <a:t>however / nevertheless</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many students need financial aid.</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Tuition at a community college is low</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a:t>
                      </a:r>
                      <a:r>
                        <a:rPr lang="en-US" sz="1600" u="none" cap="none" strike="noStrike">
                          <a:solidFill>
                            <a:srgbClr val="FFFF00"/>
                          </a:solidFill>
                          <a:latin typeface="Schoolbell"/>
                          <a:ea typeface="Schoolbell"/>
                          <a:cs typeface="Schoolbell"/>
                          <a:sym typeface="Schoolbell"/>
                        </a:rPr>
                        <a:t>on the other hand / in contrast</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tuition at private schools is high.</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AEE"/>
        </a:solidFill>
      </p:bgPr>
    </p:bg>
    <p:spTree>
      <p:nvGrpSpPr>
        <p:cNvPr id="150" name="Shape 150"/>
        <p:cNvGrpSpPr/>
        <p:nvPr/>
      </p:nvGrpSpPr>
      <p:grpSpPr>
        <a:xfrm>
          <a:off x="0" y="0"/>
          <a:ext cx="0" cy="0"/>
          <a:chOff x="0" y="0"/>
          <a:chExt cx="0" cy="0"/>
        </a:xfrm>
      </p:grpSpPr>
      <p:sp>
        <p:nvSpPr>
          <p:cNvPr id="151" name="Google Shape;151;p5"/>
          <p:cNvSpPr txBox="1"/>
          <p:nvPr>
            <p:ph type="title"/>
          </p:nvPr>
        </p:nvSpPr>
        <p:spPr>
          <a:xfrm>
            <a:off x="4400408" y="314475"/>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F3F3F"/>
              </a:buClr>
              <a:buSzPts val="3500"/>
              <a:buFont typeface="Schoolbell"/>
              <a:buNone/>
            </a:pPr>
            <a:r>
              <a:rPr lang="en-US" sz="3500"/>
              <a:t>To contrast two ideas</a:t>
            </a:r>
            <a:endParaRPr/>
          </a:p>
        </p:txBody>
      </p:sp>
      <p:sp>
        <p:nvSpPr>
          <p:cNvPr id="152" name="Google Shape;152;p5"/>
          <p:cNvSpPr/>
          <p:nvPr/>
        </p:nvSpPr>
        <p:spPr>
          <a:xfrm>
            <a:off x="0" y="1600200"/>
            <a:ext cx="3429000" cy="3429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regla " id="153" name="Google Shape;153;p5"/>
          <p:cNvPicPr preferRelativeResize="0"/>
          <p:nvPr/>
        </p:nvPicPr>
        <p:blipFill rotWithShape="1">
          <a:blip r:embed="rId3">
            <a:alphaModFix/>
          </a:blip>
          <a:srcRect b="0" l="0" r="0" t="0"/>
          <a:stretch/>
        </p:blipFill>
        <p:spPr>
          <a:xfrm flipH="1" rot="-1176444">
            <a:off x="314237" y="2946870"/>
            <a:ext cx="3041146" cy="964260"/>
          </a:xfrm>
          <a:prstGeom prst="rect">
            <a:avLst/>
          </a:prstGeom>
          <a:noFill/>
          <a:ln>
            <a:noFill/>
          </a:ln>
        </p:spPr>
      </p:pic>
      <p:sp>
        <p:nvSpPr>
          <p:cNvPr id="154" name="Google Shape;154;p5"/>
          <p:cNvSpPr/>
          <p:nvPr/>
        </p:nvSpPr>
        <p:spPr>
          <a:xfrm>
            <a:off x="2525652" y="314475"/>
            <a:ext cx="1614311" cy="426157"/>
          </a:xfrm>
          <a:prstGeom prst="rightArrow">
            <a:avLst>
              <a:gd fmla="val 50000" name="adj1"/>
              <a:gd fmla="val 50000" name="adj2"/>
            </a:avLst>
          </a:prstGeom>
          <a:solidFill>
            <a:srgbClr val="B83A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55" name="Google Shape;155;p5"/>
          <p:cNvGraphicFramePr/>
          <p:nvPr/>
        </p:nvGraphicFramePr>
        <p:xfrm>
          <a:off x="3793067" y="1146219"/>
          <a:ext cx="3000000" cy="3000000"/>
        </p:xfrm>
        <a:graphic>
          <a:graphicData uri="http://schemas.openxmlformats.org/drawingml/2006/table">
            <a:tbl>
              <a:tblPr bandRow="1" firstCol="1" firstRow="1">
                <a:noFill/>
                <a:tableStyleId>{17590FB8-17AE-4826-A7E1-EC532566A9F6}</a:tableStyleId>
              </a:tblPr>
              <a:tblGrid>
                <a:gridCol w="2946400"/>
                <a:gridCol w="4921950"/>
              </a:tblGrid>
              <a:tr h="5397300">
                <a:tc>
                  <a:txBody>
                    <a:bodyPr/>
                    <a:lstStyle/>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Although</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Even though</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r>
                        <a:rPr lang="en-US" sz="2400" u="none" cap="none" strike="noStrike">
                          <a:solidFill>
                            <a:srgbClr val="FFFF00"/>
                          </a:solidFill>
                          <a:latin typeface="Schoolbell"/>
                          <a:ea typeface="Schoolbell"/>
                          <a:cs typeface="Schoolbell"/>
                          <a:sym typeface="Schoolbell"/>
                        </a:rPr>
                        <a:t>Despite</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In spite of</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latin typeface="Schoolbell"/>
                          <a:ea typeface="Schoolbell"/>
                          <a:cs typeface="Schoolbell"/>
                          <a:sym typeface="Schoolbell"/>
                        </a:rPr>
                        <a:t> </a:t>
                      </a:r>
                      <a:endParaRPr sz="24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FFFF00"/>
                          </a:solidFill>
                          <a:latin typeface="Schoolbell"/>
                          <a:ea typeface="Schoolbell"/>
                          <a:cs typeface="Schoolbell"/>
                          <a:sym typeface="Schoolbell"/>
                        </a:rPr>
                        <a:t>In spite of the fact that </a:t>
                      </a:r>
                      <a:endParaRPr sz="2400" u="none" cap="none" strike="noStrike">
                        <a:solidFill>
                          <a:srgbClr val="FFFF00"/>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Studying abroad is worthwhile </a:t>
                      </a:r>
                      <a:r>
                        <a:rPr lang="en-US" sz="1600" u="none" cap="none" strike="noStrike">
                          <a:solidFill>
                            <a:srgbClr val="FFFF00"/>
                          </a:solidFill>
                          <a:latin typeface="Schoolbell"/>
                          <a:ea typeface="Schoolbell"/>
                          <a:cs typeface="Schoolbell"/>
                          <a:sym typeface="Schoolbell"/>
                        </a:rPr>
                        <a:t>even though/although</a:t>
                      </a:r>
                      <a:r>
                        <a:rPr lang="en-US" sz="1600" u="none" cap="none" strike="noStrike">
                          <a:latin typeface="Schoolbell"/>
                          <a:ea typeface="Schoolbell"/>
                          <a:cs typeface="Schoolbell"/>
                          <a:sym typeface="Schoolbell"/>
                        </a:rPr>
                        <a:t> it can be very expensive without a scholarship = </a:t>
                      </a:r>
                      <a:r>
                        <a:rPr lang="en-US" sz="1600" u="none" cap="none" strike="noStrike">
                          <a:solidFill>
                            <a:srgbClr val="FFFF00"/>
                          </a:solidFill>
                          <a:latin typeface="Schoolbell"/>
                          <a:ea typeface="Schoolbell"/>
                          <a:cs typeface="Schoolbell"/>
                          <a:sym typeface="Schoolbell"/>
                        </a:rPr>
                        <a:t>Even though/Although </a:t>
                      </a:r>
                      <a:r>
                        <a:rPr lang="en-US" sz="1600" u="none" cap="none" strike="noStrike">
                          <a:latin typeface="Schoolbell"/>
                          <a:ea typeface="Schoolbell"/>
                          <a:cs typeface="Schoolbell"/>
                          <a:sym typeface="Schoolbell"/>
                        </a:rPr>
                        <a:t>studying abroad can be very expensive without a scholarship</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it is worthwhile.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latin typeface="Schoolbell"/>
                          <a:ea typeface="Schoolbell"/>
                          <a:cs typeface="Schoolbell"/>
                          <a:sym typeface="Schoolbell"/>
                        </a:rPr>
                        <a:t>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solidFill>
                            <a:srgbClr val="FFFF00"/>
                          </a:solidFill>
                          <a:latin typeface="Schoolbell"/>
                          <a:ea typeface="Schoolbell"/>
                          <a:cs typeface="Schoolbell"/>
                          <a:sym typeface="Schoolbell"/>
                        </a:rPr>
                        <a:t>Despite/In spite of </a:t>
                      </a:r>
                      <a:r>
                        <a:rPr lang="en-US" sz="1600" u="none" cap="none" strike="noStrike">
                          <a:latin typeface="Schoolbell"/>
                          <a:ea typeface="Schoolbell"/>
                          <a:cs typeface="Schoolbell"/>
                          <a:sym typeface="Schoolbell"/>
                        </a:rPr>
                        <a:t>the difficulties</a:t>
                      </a:r>
                      <a:r>
                        <a:rPr lang="en-US" sz="1600" u="none" cap="none" strike="noStrike">
                          <a:solidFill>
                            <a:srgbClr val="C00000"/>
                          </a:solidFill>
                          <a:latin typeface="Schoolbell"/>
                          <a:ea typeface="Schoolbell"/>
                          <a:cs typeface="Schoolbell"/>
                          <a:sym typeface="Schoolbell"/>
                        </a:rPr>
                        <a:t>,</a:t>
                      </a:r>
                      <a:r>
                        <a:rPr lang="en-US" sz="1600" u="none" cap="none" strike="noStrike">
                          <a:latin typeface="Schoolbell"/>
                          <a:ea typeface="Schoolbell"/>
                          <a:cs typeface="Schoolbell"/>
                          <a:sym typeface="Schoolbell"/>
                        </a:rPr>
                        <a:t> students and teachers could go through the semester = Students could go through the semester </a:t>
                      </a:r>
                      <a:r>
                        <a:rPr lang="en-US" sz="1600" u="none" cap="none" strike="noStrike">
                          <a:solidFill>
                            <a:srgbClr val="FFFF00"/>
                          </a:solidFill>
                          <a:latin typeface="Schoolbell"/>
                          <a:ea typeface="Schoolbell"/>
                          <a:cs typeface="Schoolbell"/>
                          <a:sym typeface="Schoolbell"/>
                        </a:rPr>
                        <a:t>despite/in spite of </a:t>
                      </a:r>
                      <a:r>
                        <a:rPr lang="en-US" sz="1600" u="none" cap="none" strike="noStrike">
                          <a:latin typeface="Schoolbell"/>
                          <a:ea typeface="Schoolbell"/>
                          <a:cs typeface="Schoolbell"/>
                          <a:sym typeface="Schoolbell"/>
                        </a:rPr>
                        <a:t>the difficulties.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600"/>
                        <a:buFont typeface="Arial"/>
                        <a:buNone/>
                      </a:pPr>
                      <a:r>
                        <a:rPr lang="en-US" sz="1600" u="none" cap="none" strike="noStrike">
                          <a:solidFill>
                            <a:srgbClr val="FFFF00"/>
                          </a:solidFill>
                          <a:latin typeface="Schoolbell"/>
                          <a:ea typeface="Schoolbell"/>
                          <a:cs typeface="Schoolbell"/>
                          <a:sym typeface="Schoolbell"/>
                        </a:rPr>
                        <a:t>In spite of the fact that </a:t>
                      </a:r>
                      <a:r>
                        <a:rPr lang="en-US" sz="1600" u="none" cap="none" strike="noStrike">
                          <a:latin typeface="Schoolbell"/>
                          <a:ea typeface="Schoolbell"/>
                          <a:cs typeface="Schoolbell"/>
                          <a:sym typeface="Schoolbell"/>
                        </a:rPr>
                        <a:t>students and teachers had many difficulties, they could go through the semester. </a:t>
                      </a:r>
                      <a:endParaRPr sz="16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000"/>
                        <a:buFont typeface="Arial"/>
                        <a:buNone/>
                      </a:pPr>
                      <a:r>
                        <a:rPr lang="en-US" sz="1000" u="none" cap="none" strike="noStrike"/>
                        <a:t> </a:t>
                      </a:r>
                      <a:endParaRPr sz="10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0" name="Shape 160"/>
        <p:cNvGrpSpPr/>
        <p:nvPr/>
      </p:nvGrpSpPr>
      <p:grpSpPr>
        <a:xfrm>
          <a:off x="0" y="0"/>
          <a:ext cx="0" cy="0"/>
          <a:chOff x="0" y="0"/>
          <a:chExt cx="0" cy="0"/>
        </a:xfrm>
      </p:grpSpPr>
      <p:sp>
        <p:nvSpPr>
          <p:cNvPr id="161" name="Google Shape;161;p6"/>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500"/>
              <a:buFont typeface="Schoolbell"/>
              <a:buNone/>
            </a:pPr>
            <a:r>
              <a:rPr lang="en-US" sz="3500"/>
              <a:t>To add an expected result</a:t>
            </a:r>
            <a:endParaRPr sz="3500"/>
          </a:p>
        </p:txBody>
      </p:sp>
      <p:sp>
        <p:nvSpPr>
          <p:cNvPr id="162" name="Google Shape;162;p6"/>
          <p:cNvSpPr/>
          <p:nvPr/>
        </p:nvSpPr>
        <p:spPr>
          <a:xfrm flipH="1">
            <a:off x="-81024" y="0"/>
            <a:ext cx="4023360" cy="6929752"/>
          </a:xfrm>
          <a:custGeom>
            <a:rect b="b" l="l" r="r" t="t"/>
            <a:pathLst>
              <a:path extrusionOk="0" h="6858000" w="3981702">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rgbClr val="D6EA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lápiz " id="163" name="Google Shape;163;p6"/>
          <p:cNvPicPr preferRelativeResize="0"/>
          <p:nvPr/>
        </p:nvPicPr>
        <p:blipFill rotWithShape="1">
          <a:blip r:embed="rId3">
            <a:alphaModFix/>
          </a:blip>
          <a:srcRect b="0" l="0" r="0" t="0"/>
          <a:stretch/>
        </p:blipFill>
        <p:spPr>
          <a:xfrm rot="492209">
            <a:off x="715004" y="1795108"/>
            <a:ext cx="1915595" cy="3267784"/>
          </a:xfrm>
          <a:prstGeom prst="rect">
            <a:avLst/>
          </a:prstGeom>
          <a:noFill/>
          <a:ln>
            <a:noFill/>
          </a:ln>
        </p:spPr>
      </p:pic>
      <p:sp>
        <p:nvSpPr>
          <p:cNvPr id="164" name="Google Shape;164;p6"/>
          <p:cNvSpPr/>
          <p:nvPr/>
        </p:nvSpPr>
        <p:spPr>
          <a:xfrm>
            <a:off x="2457918" y="946653"/>
            <a:ext cx="1614311" cy="426157"/>
          </a:xfrm>
          <a:prstGeom prst="rightArrow">
            <a:avLst>
              <a:gd fmla="val 50000" name="adj1"/>
              <a:gd fmla="val 50000" name="adj2"/>
            </a:avLst>
          </a:prstGeom>
          <a:solidFill>
            <a:srgbClr val="B83A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65" name="Google Shape;165;p6"/>
          <p:cNvGraphicFramePr/>
          <p:nvPr/>
        </p:nvGraphicFramePr>
        <p:xfrm>
          <a:off x="4072228" y="2198783"/>
          <a:ext cx="3000000" cy="3000000"/>
        </p:xfrm>
        <a:graphic>
          <a:graphicData uri="http://schemas.openxmlformats.org/drawingml/2006/table">
            <a:tbl>
              <a:tblPr bandRow="1" firstCol="1" firstRow="1">
                <a:noFill/>
                <a:tableStyleId>{17590FB8-17AE-4826-A7E1-EC532566A9F6}</a:tableStyleId>
              </a:tblPr>
              <a:tblGrid>
                <a:gridCol w="2987800"/>
                <a:gridCol w="4640300"/>
              </a:tblGrid>
              <a:tr h="2839000">
                <a:tc>
                  <a:txBody>
                    <a:bodyPr/>
                    <a:lstStyle/>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B83A1E"/>
                          </a:solidFill>
                          <a:latin typeface="Schoolbell"/>
                          <a:ea typeface="Schoolbell"/>
                          <a:cs typeface="Schoolbell"/>
                          <a:sym typeface="Schoolbell"/>
                        </a:rPr>
                        <a:t>As a result</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B83A1E"/>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B83A1E"/>
                          </a:solidFill>
                          <a:latin typeface="Schoolbell"/>
                          <a:ea typeface="Schoolbell"/>
                          <a:cs typeface="Schoolbell"/>
                          <a:sym typeface="Schoolbell"/>
                        </a:rPr>
                        <a:t>Consequently</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B83A1E"/>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B83A1E"/>
                          </a:solidFill>
                          <a:latin typeface="Schoolbell"/>
                          <a:ea typeface="Schoolbell"/>
                          <a:cs typeface="Schoolbell"/>
                          <a:sym typeface="Schoolbell"/>
                        </a:rPr>
                        <a:t>Hence</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B83A1E"/>
                        </a:solidFill>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B83A1E"/>
                          </a:solidFill>
                          <a:latin typeface="Schoolbell"/>
                          <a:ea typeface="Schoolbell"/>
                          <a:cs typeface="Schoolbell"/>
                          <a:sym typeface="Schoolbell"/>
                        </a:rPr>
                        <a:t>Therefore</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B83A1E"/>
                        </a:solidFill>
                        <a:latin typeface="Schoolbell"/>
                        <a:ea typeface="Schoolbell"/>
                        <a:cs typeface="Schoolbell"/>
                        <a:sym typeface="Schoolbell"/>
                      </a:endParaRPr>
                    </a:p>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B83A1E"/>
                          </a:solidFill>
                          <a:latin typeface="Schoolbell"/>
                          <a:ea typeface="Schoolbell"/>
                          <a:cs typeface="Schoolbell"/>
                          <a:sym typeface="Schoolbell"/>
                        </a:rPr>
                        <a:t>Thus</a:t>
                      </a:r>
                      <a:endParaRPr sz="1400" u="none" cap="none" strike="noStrike"/>
                    </a:p>
                    <a:p>
                      <a:pPr indent="0" lvl="0" marL="0" marR="0" rtl="0" algn="l">
                        <a:lnSpc>
                          <a:spcPct val="107000"/>
                        </a:lnSpc>
                        <a:spcBef>
                          <a:spcPts val="0"/>
                        </a:spcBef>
                        <a:spcAft>
                          <a:spcPts val="0"/>
                        </a:spcAft>
                        <a:buClr>
                          <a:srgbClr val="000000"/>
                        </a:buClr>
                        <a:buSzPts val="2400"/>
                        <a:buFont typeface="Arial"/>
                        <a:buNone/>
                      </a:pPr>
                      <a:r>
                        <a:t/>
                      </a:r>
                      <a:endParaRPr sz="2400" u="none" cap="none" strike="noStrike">
                        <a:solidFill>
                          <a:srgbClr val="B83A1E"/>
                        </a:solidFill>
                        <a:latin typeface="Schoolbell"/>
                        <a:ea typeface="Schoolbell"/>
                        <a:cs typeface="Schoolbell"/>
                        <a:sym typeface="Schoolbel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latin typeface="Schoolbell"/>
                        <a:ea typeface="Schoolbell"/>
                        <a:cs typeface="Schoolbell"/>
                        <a:sym typeface="Schoolbell"/>
                      </a:endParaRPr>
                    </a:p>
                    <a:p>
                      <a:pPr indent="0" lvl="0" marL="0" marR="0" rtl="0" algn="just">
                        <a:lnSpc>
                          <a:spcPct val="107000"/>
                        </a:lnSpc>
                        <a:spcBef>
                          <a:spcPts val="0"/>
                        </a:spcBef>
                        <a:spcAft>
                          <a:spcPts val="0"/>
                        </a:spcAft>
                        <a:buClr>
                          <a:srgbClr val="000000"/>
                        </a:buClr>
                        <a:buSzPts val="1800"/>
                        <a:buFont typeface="Arial"/>
                        <a:buNone/>
                      </a:pPr>
                      <a:r>
                        <a:rPr lang="en-US" sz="1800" u="none" cap="none" strike="noStrike">
                          <a:latin typeface="Schoolbell"/>
                          <a:ea typeface="Schoolbell"/>
                          <a:cs typeface="Schoolbell"/>
                          <a:sym typeface="Schoolbell"/>
                        </a:rPr>
                        <a:t>Native and nonnative English speakers have different needs</a:t>
                      </a:r>
                      <a:r>
                        <a:rPr lang="en-US" sz="1800" u="none" cap="none" strike="noStrike">
                          <a:solidFill>
                            <a:srgbClr val="002060"/>
                          </a:solidFill>
                          <a:latin typeface="Schoolbell"/>
                          <a:ea typeface="Schoolbell"/>
                          <a:cs typeface="Schoolbell"/>
                          <a:sym typeface="Schoolbell"/>
                        </a:rPr>
                        <a:t>;</a:t>
                      </a:r>
                      <a:r>
                        <a:rPr lang="en-US" sz="1800" u="none" cap="none" strike="noStrike">
                          <a:latin typeface="Schoolbell"/>
                          <a:ea typeface="Schoolbell"/>
                          <a:cs typeface="Schoolbell"/>
                          <a:sym typeface="Schoolbell"/>
                        </a:rPr>
                        <a:t> </a:t>
                      </a:r>
                      <a:r>
                        <a:rPr lang="en-US" sz="1800" u="none" cap="none" strike="noStrike">
                          <a:solidFill>
                            <a:srgbClr val="B83A1E"/>
                          </a:solidFill>
                          <a:latin typeface="Schoolbell"/>
                          <a:ea typeface="Schoolbell"/>
                          <a:cs typeface="Schoolbell"/>
                          <a:sym typeface="Schoolbell"/>
                        </a:rPr>
                        <a:t>as a result/ consequently/ hence/ therefore/ thus</a:t>
                      </a:r>
                      <a:r>
                        <a:rPr lang="en-US" sz="1800" u="none" cap="none" strike="noStrike">
                          <a:solidFill>
                            <a:srgbClr val="002060"/>
                          </a:solidFill>
                          <a:latin typeface="Schoolbell"/>
                          <a:ea typeface="Schoolbell"/>
                          <a:cs typeface="Schoolbell"/>
                          <a:sym typeface="Schoolbell"/>
                        </a:rPr>
                        <a:t>,</a:t>
                      </a:r>
                      <a:r>
                        <a:rPr lang="en-US" sz="1800" u="none" cap="none" strike="noStrike">
                          <a:latin typeface="Schoolbell"/>
                          <a:ea typeface="Schoolbell"/>
                          <a:cs typeface="Schoolbell"/>
                          <a:sym typeface="Schoolbell"/>
                        </a:rPr>
                        <a:t> most schools provide separate English classes for each group.</a:t>
                      </a:r>
                      <a:endParaRPr sz="1800" u="none" cap="none" strike="noStrike">
                        <a:latin typeface="Schoolbell"/>
                        <a:ea typeface="Schoolbell"/>
                        <a:cs typeface="Schoolbell"/>
                        <a:sym typeface="Schoolbell"/>
                      </a:endParaRPr>
                    </a:p>
                  </a:txBody>
                  <a:tcPr marT="0" marB="0" marR="68575" marL="6857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4389119" y="946653"/>
            <a:ext cx="6857999" cy="65354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500"/>
              <a:buFont typeface="Schoolbell"/>
              <a:buNone/>
            </a:pPr>
            <a:r>
              <a:rPr lang="en-US" sz="3500"/>
              <a:t>To conclude</a:t>
            </a:r>
            <a:endParaRPr sz="3500"/>
          </a:p>
        </p:txBody>
      </p:sp>
      <p:sp>
        <p:nvSpPr>
          <p:cNvPr id="172" name="Google Shape;172;p7"/>
          <p:cNvSpPr/>
          <p:nvPr/>
        </p:nvSpPr>
        <p:spPr>
          <a:xfrm>
            <a:off x="652070" y="1714500"/>
            <a:ext cx="3429000" cy="3429000"/>
          </a:xfrm>
          <a:prstGeom prst="ellipse">
            <a:avLst/>
          </a:prstGeom>
          <a:solidFill>
            <a:srgbClr val="87C3C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sacapuntas verde " id="173" name="Google Shape;173;p7"/>
          <p:cNvPicPr preferRelativeResize="0"/>
          <p:nvPr/>
        </p:nvPicPr>
        <p:blipFill rotWithShape="1">
          <a:blip r:embed="rId3">
            <a:alphaModFix/>
          </a:blip>
          <a:srcRect b="0" l="0" r="0" t="0"/>
          <a:stretch/>
        </p:blipFill>
        <p:spPr>
          <a:xfrm flipH="1">
            <a:off x="1580273" y="2306952"/>
            <a:ext cx="1572593" cy="2244095"/>
          </a:xfrm>
          <a:prstGeom prst="rect">
            <a:avLst/>
          </a:prstGeom>
          <a:noFill/>
          <a:ln>
            <a:noFill/>
          </a:ln>
        </p:spPr>
      </p:pic>
      <p:sp>
        <p:nvSpPr>
          <p:cNvPr id="174" name="Google Shape;174;p7"/>
          <p:cNvSpPr/>
          <p:nvPr/>
        </p:nvSpPr>
        <p:spPr>
          <a:xfrm>
            <a:off x="2457918" y="946653"/>
            <a:ext cx="1614311" cy="426157"/>
          </a:xfrm>
          <a:prstGeom prst="rightArrow">
            <a:avLst>
              <a:gd fmla="val 50000" name="adj1"/>
              <a:gd fmla="val 50000" name="adj2"/>
            </a:avLst>
          </a:prstGeom>
          <a:solidFill>
            <a:srgbClr val="B83A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175" name="Google Shape;175;p7"/>
          <p:cNvGraphicFramePr/>
          <p:nvPr/>
        </p:nvGraphicFramePr>
        <p:xfrm>
          <a:off x="4585224" y="1887126"/>
          <a:ext cx="3000000" cy="3000000"/>
        </p:xfrm>
        <a:graphic>
          <a:graphicData uri="http://schemas.openxmlformats.org/drawingml/2006/table">
            <a:tbl>
              <a:tblPr bandRow="1" firstCol="1" firstRow="1">
                <a:noFill/>
                <a:tableStyleId>{17590FB8-17AE-4826-A7E1-EC532566A9F6}</a:tableStyleId>
              </a:tblPr>
              <a:tblGrid>
                <a:gridCol w="2194250"/>
                <a:gridCol w="3832250"/>
              </a:tblGrid>
              <a:tr h="2842925">
                <a:tc>
                  <a:txBody>
                    <a:bodyPr/>
                    <a:lstStyle/>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92D050"/>
                        </a:solidFill>
                      </a:endParaRPr>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92D050"/>
                        </a:solidFi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92D050"/>
                          </a:solidFill>
                        </a:rPr>
                        <a:t>To sum up</a:t>
                      </a:r>
                      <a:endParaRPr sz="1400" u="none" cap="none" strike="noStrike"/>
                    </a:p>
                    <a:p>
                      <a:pPr indent="0" lvl="0" marL="0" marR="0" rtl="0" algn="just">
                        <a:lnSpc>
                          <a:spcPct val="107000"/>
                        </a:lnSpc>
                        <a:spcBef>
                          <a:spcPts val="0"/>
                        </a:spcBef>
                        <a:spcAft>
                          <a:spcPts val="0"/>
                        </a:spcAft>
                        <a:buClr>
                          <a:srgbClr val="000000"/>
                        </a:buClr>
                        <a:buSzPts val="2400"/>
                        <a:buFont typeface="Arial"/>
                        <a:buNone/>
                      </a:pPr>
                      <a:r>
                        <a:t/>
                      </a:r>
                      <a:endParaRPr sz="2400" u="none" cap="none" strike="noStrike">
                        <a:solidFill>
                          <a:srgbClr val="92D050"/>
                        </a:solidFill>
                      </a:endParaRPr>
                    </a:p>
                    <a:p>
                      <a:pPr indent="0" lvl="0" marL="0" marR="0" rtl="0" algn="just">
                        <a:lnSpc>
                          <a:spcPct val="107000"/>
                        </a:lnSpc>
                        <a:spcBef>
                          <a:spcPts val="0"/>
                        </a:spcBef>
                        <a:spcAft>
                          <a:spcPts val="0"/>
                        </a:spcAft>
                        <a:buClr>
                          <a:srgbClr val="000000"/>
                        </a:buClr>
                        <a:buSzPts val="2400"/>
                        <a:buFont typeface="Arial"/>
                        <a:buNone/>
                      </a:pPr>
                      <a:r>
                        <a:rPr lang="en-US" sz="2400" u="none" cap="none" strike="noStrike">
                          <a:solidFill>
                            <a:srgbClr val="92D050"/>
                          </a:solidFill>
                        </a:rPr>
                        <a:t>In conclusion</a:t>
                      </a:r>
                      <a:endParaRPr sz="2400" u="none" cap="none" strike="noStrike">
                        <a:solidFill>
                          <a:srgbClr val="92D050"/>
                        </a:solidFill>
                        <a:latin typeface="Arial"/>
                        <a:ea typeface="Arial"/>
                        <a:cs typeface="Arial"/>
                        <a:sym typeface="Arial"/>
                      </a:endParaRPr>
                    </a:p>
                  </a:txBody>
                  <a:tcPr marT="0" marB="0" marR="68575" marL="68575"/>
                </a:tc>
                <a:tc>
                  <a:txBody>
                    <a:bodyPr/>
                    <a:lstStyle/>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p>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p>
                    <a:p>
                      <a:pPr indent="0" lvl="0" marL="0" marR="0" rtl="0" algn="just">
                        <a:lnSpc>
                          <a:spcPct val="107000"/>
                        </a:lnSpc>
                        <a:spcBef>
                          <a:spcPts val="0"/>
                        </a:spcBef>
                        <a:spcAft>
                          <a:spcPts val="0"/>
                        </a:spcAft>
                        <a:buClr>
                          <a:srgbClr val="000000"/>
                        </a:buClr>
                        <a:buSzPts val="1800"/>
                        <a:buFont typeface="Arial"/>
                        <a:buNone/>
                      </a:pPr>
                      <a:r>
                        <a:t/>
                      </a:r>
                      <a:endParaRPr sz="1800" u="none" cap="none" strike="noStrike"/>
                    </a:p>
                    <a:p>
                      <a:pPr indent="0" lvl="0" marL="0" marR="0" rtl="0" algn="just">
                        <a:lnSpc>
                          <a:spcPct val="107000"/>
                        </a:lnSpc>
                        <a:spcBef>
                          <a:spcPts val="0"/>
                        </a:spcBef>
                        <a:spcAft>
                          <a:spcPts val="0"/>
                        </a:spcAft>
                        <a:buClr>
                          <a:srgbClr val="000000"/>
                        </a:buClr>
                        <a:buSzPts val="1800"/>
                        <a:buFont typeface="Arial"/>
                        <a:buNone/>
                      </a:pPr>
                      <a:r>
                        <a:rPr lang="en-US" sz="1800" u="none" cap="none" strike="noStrike">
                          <a:solidFill>
                            <a:srgbClr val="92D050"/>
                          </a:solidFill>
                        </a:rPr>
                        <a:t>To sum up / In conclusion</a:t>
                      </a:r>
                      <a:r>
                        <a:rPr lang="en-US" sz="1800" u="none" cap="none" strike="noStrike">
                          <a:solidFill>
                            <a:srgbClr val="C00000"/>
                          </a:solidFill>
                        </a:rPr>
                        <a:t>,</a:t>
                      </a:r>
                      <a:r>
                        <a:rPr lang="en-US" sz="1800" u="none" cap="none" strike="noStrike"/>
                        <a:t> several issues can appear when the population of a country does not have equal access to education. </a:t>
                      </a:r>
                      <a:endParaRPr sz="1800" u="none" cap="none" strike="noStrike">
                        <a:latin typeface="Arial"/>
                        <a:ea typeface="Arial"/>
                        <a:cs typeface="Arial"/>
                        <a:sym typeface="Arial"/>
                      </a:endParaRPr>
                    </a:p>
                  </a:txBody>
                  <a:tcPr marT="0" marB="0" marR="68575" marL="685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4024180" y="1272823"/>
            <a:ext cx="7100711"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3500"/>
              <a:buFont typeface="Schoolbell"/>
              <a:buNone/>
            </a:pPr>
            <a:r>
              <a:rPr lang="en-US" sz="3500"/>
              <a:t>         In writing Linkers</a:t>
            </a:r>
            <a:endParaRPr sz="3500"/>
          </a:p>
        </p:txBody>
      </p:sp>
      <p:sp>
        <p:nvSpPr>
          <p:cNvPr id="182" name="Google Shape;182;p8"/>
          <p:cNvSpPr txBox="1"/>
          <p:nvPr>
            <p:ph idx="1" type="body"/>
          </p:nvPr>
        </p:nvSpPr>
        <p:spPr>
          <a:xfrm>
            <a:off x="4132042" y="2074247"/>
            <a:ext cx="6400800" cy="2150707"/>
          </a:xfrm>
          <a:prstGeom prst="rect">
            <a:avLst/>
          </a:prstGeom>
          <a:noFill/>
          <a:ln>
            <a:noFill/>
          </a:ln>
        </p:spPr>
        <p:txBody>
          <a:bodyPr anchorCtr="0" anchor="t" bIns="45700" lIns="91425" spcFirstLastPara="1" rIns="91425" wrap="square" tIns="45700">
            <a:normAutofit/>
          </a:bodyPr>
          <a:lstStyle/>
          <a:p>
            <a:pPr indent="0" lvl="0" marL="0" rtl="0" algn="l">
              <a:lnSpc>
                <a:spcPct val="155555"/>
              </a:lnSpc>
              <a:spcBef>
                <a:spcPts val="0"/>
              </a:spcBef>
              <a:spcAft>
                <a:spcPts val="0"/>
              </a:spcAft>
              <a:buClr>
                <a:srgbClr val="3F3F3F"/>
              </a:buClr>
              <a:buSzPts val="1800"/>
              <a:buNone/>
            </a:pPr>
            <a:r>
              <a:rPr lang="en-US"/>
              <a:t>  </a:t>
            </a:r>
            <a:endParaRPr/>
          </a:p>
          <a:p>
            <a:pPr indent="0" lvl="0" marL="0" rtl="0" algn="l">
              <a:lnSpc>
                <a:spcPct val="140000"/>
              </a:lnSpc>
              <a:spcBef>
                <a:spcPts val="1000"/>
              </a:spcBef>
              <a:spcAft>
                <a:spcPts val="0"/>
              </a:spcAft>
              <a:buClr>
                <a:srgbClr val="3F3F3F"/>
              </a:buClr>
              <a:buSzPts val="2000"/>
              <a:buNone/>
            </a:pPr>
            <a:r>
              <a:rPr lang="en-US" sz="2000"/>
              <a:t>                       act as </a:t>
            </a:r>
            <a:r>
              <a:rPr lang="en-US" sz="2000">
                <a:solidFill>
                  <a:srgbClr val="B8681E"/>
                </a:solidFill>
              </a:rPr>
              <a:t>signposts</a:t>
            </a:r>
            <a:r>
              <a:rPr lang="en-US" sz="2000"/>
              <a:t> and help the reader to            </a:t>
            </a:r>
            <a:endParaRPr/>
          </a:p>
          <a:p>
            <a:pPr indent="0" lvl="0" marL="0" rtl="0" algn="l">
              <a:lnSpc>
                <a:spcPct val="140000"/>
              </a:lnSpc>
              <a:spcBef>
                <a:spcPts val="1000"/>
              </a:spcBef>
              <a:spcAft>
                <a:spcPts val="0"/>
              </a:spcAft>
              <a:buClr>
                <a:srgbClr val="3F3F3F"/>
              </a:buClr>
              <a:buSzPts val="2000"/>
              <a:buNone/>
            </a:pPr>
            <a:r>
              <a:rPr lang="en-US" sz="2000"/>
              <a:t>                     follow your </a:t>
            </a:r>
            <a:r>
              <a:rPr lang="en-US" sz="2000">
                <a:solidFill>
                  <a:srgbClr val="B8681E"/>
                </a:solidFill>
              </a:rPr>
              <a:t>writing </a:t>
            </a:r>
            <a:r>
              <a:rPr lang="en-US" sz="2000"/>
              <a:t>in a </a:t>
            </a:r>
            <a:r>
              <a:rPr lang="en-US" sz="2000">
                <a:solidFill>
                  <a:srgbClr val="B8681E"/>
                </a:solidFill>
              </a:rPr>
              <a:t>fluid</a:t>
            </a:r>
            <a:r>
              <a:rPr lang="en-US" sz="2000"/>
              <a:t> and </a:t>
            </a:r>
            <a:r>
              <a:rPr lang="en-US" sz="2000">
                <a:solidFill>
                  <a:srgbClr val="B8681E"/>
                </a:solidFill>
              </a:rPr>
              <a:t>clear</a:t>
            </a:r>
            <a:r>
              <a:rPr lang="en-US" sz="2000"/>
              <a:t> way.</a:t>
            </a:r>
            <a:endParaRPr/>
          </a:p>
        </p:txBody>
      </p:sp>
      <p:sp>
        <p:nvSpPr>
          <p:cNvPr id="183" name="Google Shape;183;p8"/>
          <p:cNvSpPr/>
          <p:nvPr/>
        </p:nvSpPr>
        <p:spPr>
          <a:xfrm>
            <a:off x="1422400" y="301935"/>
            <a:ext cx="3429000" cy="3429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Ilustración de un personaje de globo terráqueo " id="184" name="Google Shape;184;p8"/>
          <p:cNvPicPr preferRelativeResize="0"/>
          <p:nvPr/>
        </p:nvPicPr>
        <p:blipFill rotWithShape="1">
          <a:blip r:embed="rId3">
            <a:alphaModFix/>
          </a:blip>
          <a:srcRect b="0" l="0" r="0" t="0"/>
          <a:stretch/>
        </p:blipFill>
        <p:spPr>
          <a:xfrm>
            <a:off x="1814380" y="806587"/>
            <a:ext cx="2645040" cy="2089582"/>
          </a:xfrm>
          <a:prstGeom prst="rect">
            <a:avLst/>
          </a:prstGeom>
          <a:noFill/>
          <a:ln>
            <a:noFill/>
          </a:ln>
        </p:spPr>
      </p:pic>
      <p:sp>
        <p:nvSpPr>
          <p:cNvPr id="185" name="Google Shape;185;p8"/>
          <p:cNvSpPr/>
          <p:nvPr/>
        </p:nvSpPr>
        <p:spPr>
          <a:xfrm flipH="1">
            <a:off x="7124107" y="1851378"/>
            <a:ext cx="450428" cy="609600"/>
          </a:xfrm>
          <a:prstGeom prst="downArrow">
            <a:avLst>
              <a:gd fmla="val 50000" name="adj1"/>
              <a:gd fmla="val 50000" name="adj2"/>
            </a:avLst>
          </a:prstGeom>
          <a:solidFill>
            <a:srgbClr val="B8681E"/>
          </a:solidFill>
          <a:ln cap="flat" cmpd="sng" w="12700">
            <a:solidFill>
              <a:srgbClr val="316C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1b993527cf_0_0"/>
          <p:cNvSpPr txBox="1"/>
          <p:nvPr>
            <p:ph type="title"/>
          </p:nvPr>
        </p:nvSpPr>
        <p:spPr>
          <a:xfrm>
            <a:off x="914400" y="914401"/>
            <a:ext cx="10739120" cy="68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4000"/>
              <a:buFont typeface="Schoolbell"/>
              <a:buNone/>
            </a:pPr>
            <a:r>
              <a:rPr lang="en-US"/>
              <a:t>Now let’s go to pages 35 and 36 in your handout</a:t>
            </a:r>
            <a:br>
              <a:rPr lang="en-US"/>
            </a:br>
            <a:endParaRPr/>
          </a:p>
        </p:txBody>
      </p:sp>
      <p:sp>
        <p:nvSpPr>
          <p:cNvPr id="192" name="Google Shape;192;g21b993527cf_0_0"/>
          <p:cNvSpPr txBox="1"/>
          <p:nvPr>
            <p:ph idx="1" type="body"/>
          </p:nvPr>
        </p:nvSpPr>
        <p:spPr>
          <a:xfrm>
            <a:off x="2524100" y="4196502"/>
            <a:ext cx="6400800" cy="204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WARNING</a:t>
            </a:r>
            <a:endParaRPr/>
          </a:p>
          <a:p>
            <a:pPr indent="0" lvl="0" marL="0" rtl="0" algn="l">
              <a:lnSpc>
                <a:spcPct val="90000"/>
              </a:lnSpc>
              <a:spcBef>
                <a:spcPts val="1000"/>
              </a:spcBef>
              <a:spcAft>
                <a:spcPts val="0"/>
              </a:spcAft>
              <a:buSzPts val="1800"/>
              <a:buNone/>
            </a:pPr>
            <a:r>
              <a:rPr lang="en-US"/>
              <a:t>The exercises gives 3 options</a:t>
            </a:r>
            <a:endParaRPr/>
          </a:p>
          <a:p>
            <a:pPr indent="0" lvl="0" marL="0" rtl="0" algn="l">
              <a:lnSpc>
                <a:spcPct val="90000"/>
              </a:lnSpc>
              <a:spcBef>
                <a:spcPts val="1000"/>
              </a:spcBef>
              <a:spcAft>
                <a:spcPts val="0"/>
              </a:spcAft>
              <a:buSzPts val="1800"/>
              <a:buNone/>
            </a:pPr>
            <a:r>
              <a:rPr lang="en-US"/>
              <a:t>2 </a:t>
            </a:r>
            <a:r>
              <a:rPr lang="en-US"/>
              <a:t>options are acceptable and ONLY ONE OPTION IS WRONG!</a:t>
            </a:r>
            <a:endParaRPr/>
          </a:p>
        </p:txBody>
      </p:sp>
      <p:pic>
        <p:nvPicPr>
          <p:cNvPr id="193" name="Google Shape;193;g21b993527cf_0_0" title="a yellow triangle with a black exclamation point in the middle (proporcionado por Tenor)"/>
          <p:cNvPicPr preferRelativeResize="0"/>
          <p:nvPr/>
        </p:nvPicPr>
        <p:blipFill>
          <a:blip r:embed="rId3">
            <a:alphaModFix/>
          </a:blip>
          <a:stretch>
            <a:fillRect/>
          </a:stretch>
        </p:blipFill>
        <p:spPr>
          <a:xfrm>
            <a:off x="4073652" y="1600200"/>
            <a:ext cx="2432225" cy="2412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855b5df685_0_24"/>
          <p:cNvSpPr txBox="1"/>
          <p:nvPr>
            <p:ph type="title"/>
          </p:nvPr>
        </p:nvSpPr>
        <p:spPr>
          <a:xfrm>
            <a:off x="3657599" y="1460692"/>
            <a:ext cx="6858000" cy="685800"/>
          </a:xfrm>
          <a:prstGeom prst="rect">
            <a:avLst/>
          </a:prstGeom>
        </p:spPr>
        <p:txBody>
          <a:bodyPr anchorCtr="0" anchor="t" bIns="45700" lIns="91425" spcFirstLastPara="1" rIns="91425" wrap="square" tIns="45700">
            <a:normAutofit fontScale="90000"/>
          </a:bodyPr>
          <a:lstStyle/>
          <a:p>
            <a:pPr indent="0" lvl="0" marL="0" rtl="0" algn="l">
              <a:lnSpc>
                <a:spcPct val="115000"/>
              </a:lnSpc>
              <a:spcBef>
                <a:spcPts val="0"/>
              </a:spcBef>
              <a:spcAft>
                <a:spcPts val="0"/>
              </a:spcAft>
              <a:buClr>
                <a:schemeClr val="dk1"/>
              </a:buClr>
              <a:buSzPct val="45833"/>
              <a:buFont typeface="Arial"/>
              <a:buNone/>
            </a:pPr>
            <a:r>
              <a:rPr b="1" lang="en-US" sz="2400">
                <a:solidFill>
                  <a:schemeClr val="dk1"/>
                </a:solidFill>
                <a:latin typeface="Arial"/>
                <a:ea typeface="Arial"/>
                <a:cs typeface="Arial"/>
                <a:sym typeface="Arial"/>
              </a:rPr>
              <a:t>1.	The Comma</a:t>
            </a:r>
            <a:endParaRPr sz="24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
        <p:nvSpPr>
          <p:cNvPr id="55" name="Google Shape;55;g2855b5df685_0_24"/>
          <p:cNvSpPr txBox="1"/>
          <p:nvPr>
            <p:ph idx="1" type="body"/>
          </p:nvPr>
        </p:nvSpPr>
        <p:spPr>
          <a:xfrm>
            <a:off x="3657600" y="2438570"/>
            <a:ext cx="6858000" cy="39501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Clr>
                <a:schemeClr val="dk1"/>
              </a:buClr>
              <a:buSzPct val="45833"/>
              <a:buFont typeface="Arial"/>
              <a:buNone/>
            </a:pPr>
            <a:r>
              <a:rPr lang="en-US" sz="2400">
                <a:solidFill>
                  <a:schemeClr val="dk1"/>
                </a:solidFill>
              </a:rPr>
              <a:t>Use commas to separate independent clauses in a sentence, for example:</a:t>
            </a:r>
            <a:endParaRPr sz="2400">
              <a:solidFill>
                <a:schemeClr val="dk1"/>
              </a:solidFill>
            </a:endParaRPr>
          </a:p>
          <a:p>
            <a:pPr indent="-369570" lvl="0" marL="457200" rtl="0" algn="l">
              <a:lnSpc>
                <a:spcPct val="115000"/>
              </a:lnSpc>
              <a:spcBef>
                <a:spcPts val="1000"/>
              </a:spcBef>
              <a:spcAft>
                <a:spcPts val="0"/>
              </a:spcAft>
              <a:buClr>
                <a:schemeClr val="dk1"/>
              </a:buClr>
              <a:buSzPct val="100000"/>
              <a:buChar char="●"/>
            </a:pPr>
            <a:r>
              <a:rPr lang="en-US" sz="2400">
                <a:solidFill>
                  <a:schemeClr val="dk1"/>
                </a:solidFill>
              </a:rPr>
              <a:t>The game was over, but the crowd refused to leave.</a:t>
            </a:r>
            <a:endParaRPr sz="2400">
              <a:solidFill>
                <a:schemeClr val="dk1"/>
              </a:solidFill>
            </a:endParaRPr>
          </a:p>
          <a:p>
            <a:pPr indent="-369570" lvl="0" marL="457200" rtl="0" algn="l">
              <a:lnSpc>
                <a:spcPct val="115000"/>
              </a:lnSpc>
              <a:spcBef>
                <a:spcPts val="0"/>
              </a:spcBef>
              <a:spcAft>
                <a:spcPts val="0"/>
              </a:spcAft>
              <a:buClr>
                <a:schemeClr val="dk1"/>
              </a:buClr>
              <a:buSzPct val="100000"/>
              <a:buChar char="●"/>
            </a:pPr>
            <a:r>
              <a:rPr lang="en-US" sz="2400">
                <a:solidFill>
                  <a:schemeClr val="dk1"/>
                </a:solidFill>
              </a:rPr>
              <a:t>Yesterday was her brother’s birthday, so she took him out to dinner.</a:t>
            </a:r>
            <a:endParaRPr sz="2400">
              <a:solidFill>
                <a:schemeClr val="dk1"/>
              </a:solidFill>
            </a:endParaRPr>
          </a:p>
          <a:p>
            <a:pPr indent="0" lvl="0" marL="0" rtl="0" algn="l">
              <a:lnSpc>
                <a:spcPct val="115000"/>
              </a:lnSpc>
              <a:spcBef>
                <a:spcPts val="1000"/>
              </a:spcBef>
              <a:spcAft>
                <a:spcPts val="0"/>
              </a:spcAft>
              <a:buClr>
                <a:schemeClr val="dk1"/>
              </a:buClr>
              <a:buSzPct val="45833"/>
              <a:buFont typeface="Arial"/>
              <a:buNone/>
            </a:pPr>
            <a:r>
              <a:rPr lang="en-US" sz="2400">
                <a:solidFill>
                  <a:schemeClr val="dk1"/>
                </a:solidFill>
              </a:rPr>
              <a:t>Use commas after introductory words, phrases, or clauses that come before the main clause:</a:t>
            </a:r>
            <a:endParaRPr sz="2400">
              <a:solidFill>
                <a:schemeClr val="dk1"/>
              </a:solidFill>
            </a:endParaRPr>
          </a:p>
          <a:p>
            <a:pPr indent="-369570" lvl="0" marL="457200" rtl="0" algn="l">
              <a:lnSpc>
                <a:spcPct val="115000"/>
              </a:lnSpc>
              <a:spcBef>
                <a:spcPts val="1000"/>
              </a:spcBef>
              <a:spcAft>
                <a:spcPts val="0"/>
              </a:spcAft>
              <a:buClr>
                <a:schemeClr val="dk1"/>
              </a:buClr>
              <a:buSzPct val="100000"/>
              <a:buChar char="●"/>
            </a:pPr>
            <a:r>
              <a:rPr lang="en-US" sz="2400">
                <a:solidFill>
                  <a:schemeClr val="dk1"/>
                </a:solidFill>
              </a:rPr>
              <a:t>While I was eating, the cat scratched at the door.</a:t>
            </a:r>
            <a:endParaRPr sz="2400">
              <a:solidFill>
                <a:schemeClr val="dk1"/>
              </a:solidFill>
            </a:endParaRPr>
          </a:p>
          <a:p>
            <a:pPr indent="-369570" lvl="0" marL="457200" rtl="0" algn="l">
              <a:lnSpc>
                <a:spcPct val="115000"/>
              </a:lnSpc>
              <a:spcBef>
                <a:spcPts val="0"/>
              </a:spcBef>
              <a:spcAft>
                <a:spcPts val="0"/>
              </a:spcAft>
              <a:buClr>
                <a:schemeClr val="dk1"/>
              </a:buClr>
              <a:buSzPct val="100000"/>
              <a:buChar char="●"/>
            </a:pPr>
            <a:r>
              <a:rPr lang="en-US" sz="2400">
                <a:solidFill>
                  <a:schemeClr val="dk1"/>
                </a:solidFill>
              </a:rPr>
              <a:t>If you are ill, you ought to see a doctor.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2855b5df685_0_31"/>
          <p:cNvSpPr txBox="1"/>
          <p:nvPr>
            <p:ph type="title"/>
          </p:nvPr>
        </p:nvSpPr>
        <p:spPr>
          <a:xfrm>
            <a:off x="3657599" y="1460692"/>
            <a:ext cx="6858000" cy="685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2" name="Google Shape;62;g2855b5df685_0_31"/>
          <p:cNvSpPr txBox="1"/>
          <p:nvPr>
            <p:ph idx="1" type="body"/>
          </p:nvPr>
        </p:nvSpPr>
        <p:spPr>
          <a:xfrm>
            <a:off x="3657600" y="2438570"/>
            <a:ext cx="6858000" cy="3950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200">
                <a:solidFill>
                  <a:schemeClr val="dk1"/>
                </a:solidFill>
              </a:rPr>
              <a:t>Introductory words that should be followed by a comma are: yes, however, and well. For example: </a:t>
            </a:r>
            <a:endParaRPr sz="2200">
              <a:solidFill>
                <a:schemeClr val="dk1"/>
              </a:solidFill>
            </a:endParaRPr>
          </a:p>
          <a:p>
            <a:pPr indent="-368300" lvl="0" marL="457200" rtl="0" algn="l">
              <a:lnSpc>
                <a:spcPct val="115000"/>
              </a:lnSpc>
              <a:spcBef>
                <a:spcPts val="1000"/>
              </a:spcBef>
              <a:spcAft>
                <a:spcPts val="0"/>
              </a:spcAft>
              <a:buClr>
                <a:schemeClr val="dk1"/>
              </a:buClr>
              <a:buSzPts val="2200"/>
              <a:buChar char="●"/>
            </a:pPr>
            <a:r>
              <a:rPr lang="en-US" sz="2200">
                <a:solidFill>
                  <a:schemeClr val="dk1"/>
                </a:solidFill>
              </a:rPr>
              <a:t>Yes, you can come to the party</a:t>
            </a:r>
            <a:endParaRPr sz="22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US" sz="2200">
                <a:solidFill>
                  <a:schemeClr val="dk1"/>
                </a:solidFill>
              </a:rPr>
              <a:t>Do not use commas to separate essential elements of the sentence. </a:t>
            </a:r>
            <a:r>
              <a:rPr lang="en-US" sz="2200">
                <a:solidFill>
                  <a:schemeClr val="dk1"/>
                </a:solidFill>
              </a:rPr>
              <a:t>For example:</a:t>
            </a:r>
            <a:endParaRPr sz="2200">
              <a:solidFill>
                <a:schemeClr val="dk1"/>
              </a:solidFill>
            </a:endParaRPr>
          </a:p>
          <a:p>
            <a:pPr indent="-368300" lvl="0" marL="457200" rtl="0" algn="l">
              <a:lnSpc>
                <a:spcPct val="115000"/>
              </a:lnSpc>
              <a:spcBef>
                <a:spcPts val="1000"/>
              </a:spcBef>
              <a:spcAft>
                <a:spcPts val="0"/>
              </a:spcAft>
              <a:buClr>
                <a:schemeClr val="dk1"/>
              </a:buClr>
              <a:buSzPts val="2200"/>
              <a:buChar char="●"/>
            </a:pPr>
            <a:r>
              <a:rPr lang="en-US" sz="2200">
                <a:solidFill>
                  <a:schemeClr val="dk1"/>
                </a:solidFill>
              </a:rPr>
              <a:t>Students who cheat only harm themselves.</a:t>
            </a:r>
            <a:endParaRPr sz="2200">
              <a:solidFill>
                <a:schemeClr val="dk1"/>
              </a:solidFill>
            </a:endParaRPr>
          </a:p>
          <a:p>
            <a:pPr indent="0" lvl="0" marL="0" rtl="0" algn="l">
              <a:spcBef>
                <a:spcPts val="1000"/>
              </a:spcBef>
              <a:spcAft>
                <a:spcPts val="0"/>
              </a:spcAft>
              <a:buNone/>
            </a:pPr>
            <a:r>
              <a:rPr b="1" lang="en-US" sz="2200">
                <a:solidFill>
                  <a:schemeClr val="dk1"/>
                </a:solidFill>
              </a:rPr>
              <a:t>Do not separate the subject from the verb or the verb from the object or complement.</a:t>
            </a:r>
            <a:endParaRPr b="1" sz="2200">
              <a:solidFill>
                <a:schemeClr val="dk1"/>
              </a:solidFill>
            </a:endParaRPr>
          </a:p>
          <a:p>
            <a:pPr indent="0" lvl="0" marL="0" rtl="0" algn="l">
              <a:spcBef>
                <a:spcPts val="1000"/>
              </a:spcBef>
              <a:spcAft>
                <a:spcPts val="0"/>
              </a:spcAft>
              <a:buNone/>
            </a:pPr>
            <a:r>
              <a:rPr lang="en-US" sz="2200">
                <a:solidFill>
                  <a:schemeClr val="dk1"/>
                </a:solidFill>
              </a:rPr>
              <a:t> Mary and the person that she met last Tuesday will be arriving any moment.</a:t>
            </a:r>
            <a:endParaRPr sz="2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2855b5df685_0_37"/>
          <p:cNvSpPr txBox="1"/>
          <p:nvPr>
            <p:ph type="title"/>
          </p:nvPr>
        </p:nvSpPr>
        <p:spPr>
          <a:xfrm>
            <a:off x="3657599" y="1460692"/>
            <a:ext cx="6858000" cy="685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69" name="Google Shape;69;g2855b5df685_0_37"/>
          <p:cNvSpPr txBox="1"/>
          <p:nvPr>
            <p:ph idx="1" type="body"/>
          </p:nvPr>
        </p:nvSpPr>
        <p:spPr>
          <a:xfrm>
            <a:off x="3657600" y="2438570"/>
            <a:ext cx="6858000" cy="3950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2200" u="sng">
                <a:solidFill>
                  <a:schemeClr val="dk1"/>
                </a:solidFill>
              </a:rPr>
              <a:t>The Oxford Comma</a:t>
            </a:r>
            <a:endParaRPr sz="22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US" sz="2200">
                <a:solidFill>
                  <a:schemeClr val="dk1"/>
                </a:solidFill>
              </a:rPr>
              <a:t>I prefer the Oxford comma when dealing with lists. It is also known as the Serial Comma or the Harvard Comma. The Oxford comma is much more widespread in American English than British English. When using the Oxford comma, all items in a list of three or more items are separated. </a:t>
            </a:r>
            <a:endParaRPr sz="2200">
              <a:solidFill>
                <a:schemeClr val="dk1"/>
              </a:solidFill>
            </a:endParaRPr>
          </a:p>
          <a:p>
            <a:pPr indent="-368300" lvl="0" marL="457200" rtl="0" algn="l">
              <a:lnSpc>
                <a:spcPct val="115000"/>
              </a:lnSpc>
              <a:spcBef>
                <a:spcPts val="1000"/>
              </a:spcBef>
              <a:spcAft>
                <a:spcPts val="0"/>
              </a:spcAft>
              <a:buClr>
                <a:schemeClr val="dk1"/>
              </a:buClr>
              <a:buSzPts val="2200"/>
              <a:buChar char="●"/>
            </a:pPr>
            <a:r>
              <a:rPr lang="en-US" sz="2200">
                <a:solidFill>
                  <a:schemeClr val="dk1"/>
                </a:solidFill>
              </a:rPr>
              <a:t>I love apples, pears, and oranges.</a:t>
            </a:r>
            <a:endParaRPr sz="22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855b5df685_0_43"/>
          <p:cNvSpPr txBox="1"/>
          <p:nvPr>
            <p:ph type="title"/>
          </p:nvPr>
        </p:nvSpPr>
        <p:spPr>
          <a:xfrm>
            <a:off x="3657599" y="1460692"/>
            <a:ext cx="6858000" cy="685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990"/>
              <a:buFont typeface="Arial"/>
              <a:buNone/>
            </a:pPr>
            <a:r>
              <a:rPr b="1" lang="en-US" sz="2100">
                <a:solidFill>
                  <a:schemeClr val="dk1"/>
                </a:solidFill>
                <a:latin typeface="Arial"/>
                <a:ea typeface="Arial"/>
                <a:cs typeface="Arial"/>
                <a:sym typeface="Arial"/>
              </a:rPr>
              <a:t>2.</a:t>
            </a:r>
            <a:r>
              <a:rPr b="1" lang="en-US" sz="2100">
                <a:solidFill>
                  <a:schemeClr val="dk1"/>
                </a:solidFill>
                <a:latin typeface="Arial"/>
                <a:ea typeface="Arial"/>
                <a:cs typeface="Arial"/>
                <a:sym typeface="Arial"/>
              </a:rPr>
              <a:t>	Colon</a:t>
            </a:r>
            <a:endParaRPr sz="2100">
              <a:solidFill>
                <a:schemeClr val="dk1"/>
              </a:solidFill>
              <a:latin typeface="Arial"/>
              <a:ea typeface="Arial"/>
              <a:cs typeface="Arial"/>
              <a:sym typeface="Arial"/>
            </a:endParaRPr>
          </a:p>
          <a:p>
            <a:pPr indent="0" lvl="0" marL="0" rtl="0" algn="l">
              <a:spcBef>
                <a:spcPts val="1000"/>
              </a:spcBef>
              <a:spcAft>
                <a:spcPts val="0"/>
              </a:spcAft>
              <a:buSzPts val="990"/>
              <a:buNone/>
            </a:pPr>
            <a:r>
              <a:t/>
            </a:r>
            <a:endParaRPr sz="3600"/>
          </a:p>
        </p:txBody>
      </p:sp>
      <p:sp>
        <p:nvSpPr>
          <p:cNvPr id="76" name="Google Shape;76;g2855b5df685_0_43"/>
          <p:cNvSpPr txBox="1"/>
          <p:nvPr>
            <p:ph idx="1" type="body"/>
          </p:nvPr>
        </p:nvSpPr>
        <p:spPr>
          <a:xfrm>
            <a:off x="3657600" y="2438570"/>
            <a:ext cx="6858000" cy="39501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Clr>
                <a:schemeClr val="dk1"/>
              </a:buClr>
              <a:buSzPct val="50000"/>
              <a:buFont typeface="Arial"/>
              <a:buNone/>
            </a:pPr>
            <a:r>
              <a:rPr lang="en-US" sz="2200">
                <a:solidFill>
                  <a:schemeClr val="dk1"/>
                </a:solidFill>
              </a:rPr>
              <a:t>A colon should be used after a complete statement in order to introduce one or more directly related ideas, such as a series of directions, a list, or a quotation or other comment illustrating or explaining the statement. For example:</a:t>
            </a:r>
            <a:endParaRPr sz="2200">
              <a:solidFill>
                <a:schemeClr val="dk1"/>
              </a:solidFill>
            </a:endParaRPr>
          </a:p>
          <a:p>
            <a:pPr indent="-357822" lvl="0" marL="457200" rtl="0" algn="l">
              <a:lnSpc>
                <a:spcPct val="115000"/>
              </a:lnSpc>
              <a:spcBef>
                <a:spcPts val="1000"/>
              </a:spcBef>
              <a:spcAft>
                <a:spcPts val="0"/>
              </a:spcAft>
              <a:buClr>
                <a:schemeClr val="dk1"/>
              </a:buClr>
              <a:buSzPct val="100000"/>
              <a:buChar char="●"/>
            </a:pPr>
            <a:r>
              <a:rPr lang="en-US" sz="2200">
                <a:solidFill>
                  <a:schemeClr val="dk1"/>
                </a:solidFill>
              </a:rPr>
              <a:t>The daily newspaper contains four sections: news, sports, entertainment, and classified ads.</a:t>
            </a:r>
            <a:endParaRPr sz="2200">
              <a:solidFill>
                <a:schemeClr val="dk1"/>
              </a:solidFill>
            </a:endParaRPr>
          </a:p>
          <a:p>
            <a:pPr indent="-357822" lvl="0" marL="457200" rtl="0" algn="l">
              <a:lnSpc>
                <a:spcPct val="115000"/>
              </a:lnSpc>
              <a:spcBef>
                <a:spcPts val="0"/>
              </a:spcBef>
              <a:spcAft>
                <a:spcPts val="0"/>
              </a:spcAft>
              <a:buClr>
                <a:schemeClr val="dk1"/>
              </a:buClr>
              <a:buSzPct val="100000"/>
              <a:buChar char="●"/>
            </a:pPr>
            <a:r>
              <a:rPr lang="en-US" sz="2200">
                <a:solidFill>
                  <a:schemeClr val="dk1"/>
                </a:solidFill>
              </a:rPr>
              <a:t>The strategies of corporatist industrial unionism have proven ineffective: compromises and concessions have left labor in a weakened position in the new “flexible” economy.</a:t>
            </a:r>
            <a:endParaRPr sz="22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855b5df685_0_49"/>
          <p:cNvSpPr txBox="1"/>
          <p:nvPr>
            <p:ph type="title"/>
          </p:nvPr>
        </p:nvSpPr>
        <p:spPr>
          <a:xfrm>
            <a:off x="3657599" y="1460692"/>
            <a:ext cx="6858000" cy="685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150">
                <a:solidFill>
                  <a:schemeClr val="dk1"/>
                </a:solidFill>
                <a:latin typeface="Arial"/>
                <a:ea typeface="Arial"/>
                <a:cs typeface="Arial"/>
                <a:sym typeface="Arial"/>
              </a:rPr>
              <a:t>3</a:t>
            </a:r>
            <a:r>
              <a:rPr b="1" lang="en-US" sz="2150">
                <a:solidFill>
                  <a:schemeClr val="dk1"/>
                </a:solidFill>
                <a:latin typeface="Arial"/>
                <a:ea typeface="Arial"/>
                <a:cs typeface="Arial"/>
                <a:sym typeface="Arial"/>
              </a:rPr>
              <a:t>. 	Semicolon </a:t>
            </a:r>
            <a:endParaRPr sz="215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
        <p:nvSpPr>
          <p:cNvPr id="83" name="Google Shape;83;g2855b5df685_0_49"/>
          <p:cNvSpPr txBox="1"/>
          <p:nvPr>
            <p:ph idx="1" type="body"/>
          </p:nvPr>
        </p:nvSpPr>
        <p:spPr>
          <a:xfrm>
            <a:off x="3657600" y="2057401"/>
            <a:ext cx="6858000" cy="4419300"/>
          </a:xfrm>
          <a:prstGeom prst="rect">
            <a:avLst/>
          </a:prstGeom>
        </p:spPr>
        <p:txBody>
          <a:bodyPr anchorCtr="0" anchor="t" bIns="45700" lIns="91425" spcFirstLastPara="1" rIns="91425" wrap="square" tIns="45700">
            <a:noAutofit/>
          </a:bodyPr>
          <a:lstStyle/>
          <a:p>
            <a:pPr indent="0" lvl="0" marL="0" rtl="0" algn="l">
              <a:lnSpc>
                <a:spcPct val="105000"/>
              </a:lnSpc>
              <a:spcBef>
                <a:spcPts val="0"/>
              </a:spcBef>
              <a:spcAft>
                <a:spcPts val="0"/>
              </a:spcAft>
              <a:buClr>
                <a:schemeClr val="dk1"/>
              </a:buClr>
              <a:buSzPts val="770"/>
              <a:buFont typeface="Arial"/>
              <a:buNone/>
            </a:pPr>
            <a:r>
              <a:rPr lang="en-US" sz="2200">
                <a:solidFill>
                  <a:schemeClr val="dk1"/>
                </a:solidFill>
              </a:rPr>
              <a:t>Use a semicolon to join related independent clauses in compound sentences. </a:t>
            </a:r>
            <a:endParaRPr sz="2200">
              <a:solidFill>
                <a:schemeClr val="dk1"/>
              </a:solidFill>
            </a:endParaRPr>
          </a:p>
          <a:p>
            <a:pPr indent="0" lvl="0" marL="0" rtl="0" algn="l">
              <a:lnSpc>
                <a:spcPct val="105000"/>
              </a:lnSpc>
              <a:spcBef>
                <a:spcPts val="1000"/>
              </a:spcBef>
              <a:spcAft>
                <a:spcPts val="0"/>
              </a:spcAft>
              <a:buClr>
                <a:schemeClr val="dk1"/>
              </a:buClr>
              <a:buSzPts val="770"/>
              <a:buFont typeface="Arial"/>
              <a:buNone/>
            </a:pPr>
            <a:r>
              <a:rPr lang="en-US" sz="2200">
                <a:solidFill>
                  <a:schemeClr val="dk1"/>
                </a:solidFill>
              </a:rPr>
              <a:t>For example:</a:t>
            </a:r>
            <a:endParaRPr sz="2200">
              <a:solidFill>
                <a:schemeClr val="dk1"/>
              </a:solidFill>
            </a:endParaRPr>
          </a:p>
          <a:p>
            <a:pPr indent="-355600" lvl="0" marL="457200" rtl="0" algn="l">
              <a:lnSpc>
                <a:spcPct val="105000"/>
              </a:lnSpc>
              <a:spcBef>
                <a:spcPts val="1000"/>
              </a:spcBef>
              <a:spcAft>
                <a:spcPts val="0"/>
              </a:spcAft>
              <a:buClr>
                <a:schemeClr val="dk1"/>
              </a:buClr>
              <a:buSzPts val="2000"/>
              <a:buChar char="●"/>
            </a:pPr>
            <a:r>
              <a:rPr lang="en-US" sz="2000">
                <a:solidFill>
                  <a:schemeClr val="dk1"/>
                </a:solidFill>
              </a:rPr>
              <a:t>Jim worked hard to earn his degree; consequently, he was certain to achieve a distinction.</a:t>
            </a:r>
            <a:endParaRPr sz="2000">
              <a:solidFill>
                <a:schemeClr val="dk1"/>
              </a:solidFill>
            </a:endParaRPr>
          </a:p>
          <a:p>
            <a:pPr indent="-355600" lvl="0" marL="457200" rtl="0" algn="l">
              <a:lnSpc>
                <a:spcPct val="105000"/>
              </a:lnSpc>
              <a:spcBef>
                <a:spcPts val="0"/>
              </a:spcBef>
              <a:spcAft>
                <a:spcPts val="0"/>
              </a:spcAft>
              <a:buClr>
                <a:schemeClr val="dk1"/>
              </a:buClr>
              <a:buSzPts val="2000"/>
              <a:buChar char="●"/>
            </a:pPr>
            <a:r>
              <a:rPr lang="en-US" sz="2000">
                <a:solidFill>
                  <a:schemeClr val="dk1"/>
                </a:solidFill>
              </a:rPr>
              <a:t>Jane overslept by three hours; she was going to be late for work again.</a:t>
            </a:r>
            <a:endParaRPr sz="2000">
              <a:solidFill>
                <a:schemeClr val="dk1"/>
              </a:solidFill>
            </a:endParaRPr>
          </a:p>
          <a:p>
            <a:pPr indent="0" lvl="0" marL="0" rtl="0" algn="l">
              <a:lnSpc>
                <a:spcPct val="105000"/>
              </a:lnSpc>
              <a:spcBef>
                <a:spcPts val="1000"/>
              </a:spcBef>
              <a:spcAft>
                <a:spcPts val="0"/>
              </a:spcAft>
              <a:buSzPts val="770"/>
              <a:buNone/>
            </a:pPr>
            <a:r>
              <a:rPr lang="en-US" sz="2200">
                <a:solidFill>
                  <a:schemeClr val="dk1"/>
                </a:solidFill>
              </a:rPr>
              <a:t>Note that, as the clauses are independent, a </a:t>
            </a:r>
            <a:r>
              <a:rPr lang="en-US" sz="2200">
                <a:solidFill>
                  <a:schemeClr val="dk1"/>
                </a:solidFill>
              </a:rPr>
              <a:t>period</a:t>
            </a:r>
            <a:r>
              <a:rPr lang="en-US" sz="2200">
                <a:solidFill>
                  <a:schemeClr val="dk1"/>
                </a:solidFill>
              </a:rPr>
              <a:t> can (and many times should) be used. It is the decision of the writer to use a </a:t>
            </a:r>
            <a:r>
              <a:rPr lang="en-US" sz="2200">
                <a:solidFill>
                  <a:schemeClr val="dk1"/>
                </a:solidFill>
              </a:rPr>
              <a:t>semicolon</a:t>
            </a:r>
            <a:r>
              <a:rPr lang="en-US" sz="2200">
                <a:solidFill>
                  <a:schemeClr val="dk1"/>
                </a:solidFill>
              </a:rPr>
              <a:t> </a:t>
            </a:r>
            <a:r>
              <a:rPr lang="en-US" sz="2200">
                <a:solidFill>
                  <a:schemeClr val="dk1"/>
                </a:solidFill>
              </a:rPr>
              <a:t>when</a:t>
            </a:r>
            <a:r>
              <a:rPr lang="en-US" sz="2200">
                <a:solidFill>
                  <a:schemeClr val="dk1"/>
                </a:solidFill>
              </a:rPr>
              <a:t> the </a:t>
            </a:r>
            <a:r>
              <a:rPr lang="en-US" sz="2200">
                <a:solidFill>
                  <a:schemeClr val="dk1"/>
                </a:solidFill>
              </a:rPr>
              <a:t>connection</a:t>
            </a:r>
            <a:r>
              <a:rPr lang="en-US" sz="2200">
                <a:solidFill>
                  <a:schemeClr val="dk1"/>
                </a:solidFill>
              </a:rPr>
              <a:t> of ideas between these 2 clauses is too close.</a:t>
            </a:r>
            <a:endParaRPr sz="2200">
              <a:solidFill>
                <a:schemeClr val="dk1"/>
              </a:solidFill>
            </a:endParaRPr>
          </a:p>
          <a:p>
            <a:pPr indent="0" lvl="0" marL="0" rtl="0" algn="l">
              <a:lnSpc>
                <a:spcPct val="80000"/>
              </a:lnSpc>
              <a:spcBef>
                <a:spcPts val="1000"/>
              </a:spcBef>
              <a:spcAft>
                <a:spcPts val="0"/>
              </a:spcAft>
              <a:buSzPts val="770"/>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855b5df685_0_55"/>
          <p:cNvSpPr txBox="1"/>
          <p:nvPr>
            <p:ph type="title"/>
          </p:nvPr>
        </p:nvSpPr>
        <p:spPr>
          <a:xfrm>
            <a:off x="3657599" y="1460692"/>
            <a:ext cx="6858000" cy="6858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0" name="Google Shape;90;g2855b5df685_0_55"/>
          <p:cNvSpPr txBox="1"/>
          <p:nvPr>
            <p:ph idx="1" type="body"/>
          </p:nvPr>
        </p:nvSpPr>
        <p:spPr>
          <a:xfrm>
            <a:off x="3657600" y="2438570"/>
            <a:ext cx="6858000" cy="3950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rPr>
              <a:t>The semicolon is also used to separate items in a series if the elements of the series already include commas. For example:</a:t>
            </a:r>
            <a:endParaRPr sz="22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US" sz="2200">
                <a:solidFill>
                  <a:schemeClr val="dk1"/>
                </a:solidFill>
              </a:rPr>
              <a:t>Members of the band include Harold Rostein, clarinetist; Tony Aluppo, tuba player; and Lee Jefferson, trumpeter.</a:t>
            </a:r>
            <a:endParaRPr sz="22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855b5df685_0_61"/>
          <p:cNvSpPr txBox="1"/>
          <p:nvPr>
            <p:ph type="title"/>
          </p:nvPr>
        </p:nvSpPr>
        <p:spPr>
          <a:xfrm>
            <a:off x="3657599" y="1460692"/>
            <a:ext cx="6858000" cy="6858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1000"/>
              </a:spcAft>
              <a:buClr>
                <a:schemeClr val="dk1"/>
              </a:buClr>
              <a:buSzPts val="1100"/>
              <a:buFont typeface="Arial"/>
              <a:buNone/>
            </a:pPr>
            <a:r>
              <a:rPr b="1" lang="en-US" sz="2150">
                <a:solidFill>
                  <a:schemeClr val="dk1"/>
                </a:solidFill>
                <a:latin typeface="Arial"/>
                <a:ea typeface="Arial"/>
                <a:cs typeface="Arial"/>
                <a:sym typeface="Arial"/>
              </a:rPr>
              <a:t>4</a:t>
            </a:r>
            <a:r>
              <a:rPr b="1" lang="en-US" sz="2150">
                <a:solidFill>
                  <a:schemeClr val="dk1"/>
                </a:solidFill>
                <a:latin typeface="Arial"/>
                <a:ea typeface="Arial"/>
                <a:cs typeface="Arial"/>
                <a:sym typeface="Arial"/>
              </a:rPr>
              <a:t>.	Quote Marks</a:t>
            </a:r>
            <a:endParaRPr sz="2150"/>
          </a:p>
        </p:txBody>
      </p:sp>
      <p:sp>
        <p:nvSpPr>
          <p:cNvPr id="97" name="Google Shape;97;g2855b5df685_0_61"/>
          <p:cNvSpPr txBox="1"/>
          <p:nvPr>
            <p:ph idx="1" type="body"/>
          </p:nvPr>
        </p:nvSpPr>
        <p:spPr>
          <a:xfrm>
            <a:off x="3657600" y="2335295"/>
            <a:ext cx="6858000" cy="3950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rPr>
              <a:t>Quotation marks are used to quote another person’s words exactly, whether they be spoken, or written. For example:</a:t>
            </a:r>
            <a:endParaRPr sz="2200">
              <a:solidFill>
                <a:schemeClr val="dk1"/>
              </a:solidFill>
            </a:endParaRPr>
          </a:p>
          <a:p>
            <a:pPr indent="-368300" lvl="0" marL="457200" rtl="0" algn="l">
              <a:lnSpc>
                <a:spcPct val="115000"/>
              </a:lnSpc>
              <a:spcBef>
                <a:spcPts val="1000"/>
              </a:spcBef>
              <a:spcAft>
                <a:spcPts val="0"/>
              </a:spcAft>
              <a:buClr>
                <a:schemeClr val="dk1"/>
              </a:buClr>
              <a:buSzPts val="2200"/>
              <a:buChar char="●"/>
            </a:pPr>
            <a:r>
              <a:rPr lang="en-US" sz="2200">
                <a:solidFill>
                  <a:schemeClr val="dk1"/>
                </a:solidFill>
              </a:rPr>
              <a:t>John said, “We are going shopping.”</a:t>
            </a:r>
            <a:endParaRPr sz="2200">
              <a:solidFill>
                <a:schemeClr val="dk1"/>
              </a:solidFill>
            </a:endParaRPr>
          </a:p>
          <a:p>
            <a:pPr indent="0" lvl="0" marL="0" rtl="0" algn="l">
              <a:lnSpc>
                <a:spcPct val="115000"/>
              </a:lnSpc>
              <a:spcBef>
                <a:spcPts val="1000"/>
              </a:spcBef>
              <a:spcAft>
                <a:spcPts val="0"/>
              </a:spcAft>
              <a:buNone/>
            </a:pPr>
            <a:r>
              <a:rPr lang="en-US" sz="2200">
                <a:solidFill>
                  <a:schemeClr val="dk1"/>
                </a:solidFill>
              </a:rPr>
              <a:t>Note the capitalization of “We”. You should do this unless you are quoting in a run-on sentence:</a:t>
            </a:r>
            <a:endParaRPr sz="2200">
              <a:solidFill>
                <a:schemeClr val="dk1"/>
              </a:solidFill>
            </a:endParaRPr>
          </a:p>
          <a:p>
            <a:pPr indent="0" lvl="0" marL="0" rtl="0" algn="l">
              <a:lnSpc>
                <a:spcPct val="115000"/>
              </a:lnSpc>
              <a:spcBef>
                <a:spcPts val="1000"/>
              </a:spcBef>
              <a:spcAft>
                <a:spcPts val="0"/>
              </a:spcAft>
              <a:buNone/>
            </a:pPr>
            <a:r>
              <a:rPr lang="en-US" sz="2200">
                <a:solidFill>
                  <a:schemeClr val="dk1"/>
                </a:solidFill>
              </a:rPr>
              <a:t>John said “we are going shopping” because they had no milk. </a:t>
            </a:r>
            <a:endParaRPr sz="22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US" sz="2200">
                <a:solidFill>
                  <a:schemeClr val="dk1"/>
                </a:solidFill>
              </a:rPr>
              <a:t>Note the omission of the comma in this case also.</a:t>
            </a:r>
            <a:endParaRPr sz="22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855b5df685_0_73"/>
          <p:cNvSpPr txBox="1"/>
          <p:nvPr>
            <p:ph idx="1" type="body"/>
          </p:nvPr>
        </p:nvSpPr>
        <p:spPr>
          <a:xfrm>
            <a:off x="2441448" y="1655064"/>
            <a:ext cx="7315200" cy="1143000"/>
          </a:xfrm>
          <a:prstGeom prst="rect">
            <a:avLst/>
          </a:prstGeom>
        </p:spPr>
        <p:txBody>
          <a:bodyPr anchorCtr="0" anchor="t" bIns="45700" lIns="91425" spcFirstLastPara="1" rIns="91425" wrap="square" tIns="45700">
            <a:normAutofit fontScale="40000" lnSpcReduction="20000"/>
          </a:bodyPr>
          <a:lstStyle/>
          <a:p>
            <a:pPr indent="0" lvl="0" marL="0" rtl="0" algn="ctr">
              <a:spcBef>
                <a:spcPts val="1000"/>
              </a:spcBef>
              <a:spcAft>
                <a:spcPts val="0"/>
              </a:spcAft>
              <a:buNone/>
            </a:pPr>
            <a:r>
              <a:rPr lang="en-US"/>
              <a:t>Now do the exercises on page 29 on your handout and the extra material handed out by your PEC</a:t>
            </a:r>
            <a:endParaRPr/>
          </a:p>
        </p:txBody>
      </p:sp>
      <p:sp>
        <p:nvSpPr>
          <p:cNvPr id="104" name="Google Shape;104;g2855b5df685_0_73"/>
          <p:cNvSpPr txBox="1"/>
          <p:nvPr>
            <p:ph idx="2" type="body"/>
          </p:nvPr>
        </p:nvSpPr>
        <p:spPr>
          <a:xfrm>
            <a:off x="3502300" y="4520020"/>
            <a:ext cx="8000400" cy="1143000"/>
          </a:xfrm>
          <a:prstGeom prst="rect">
            <a:avLst/>
          </a:prstGeom>
        </p:spPr>
        <p:txBody>
          <a:bodyPr anchorCtr="0" anchor="t" bIns="45700" lIns="91425" spcFirstLastPara="1" rIns="91425" wrap="square" tIns="45700">
            <a:noAutofit/>
          </a:bodyPr>
          <a:lstStyle/>
          <a:p>
            <a:pPr indent="0" lvl="0" marL="0" rtl="0" algn="ctr">
              <a:lnSpc>
                <a:spcPct val="80000"/>
              </a:lnSpc>
              <a:spcBef>
                <a:spcPts val="1000"/>
              </a:spcBef>
              <a:spcAft>
                <a:spcPts val="0"/>
              </a:spcAft>
              <a:buSzPts val="1018"/>
              <a:buNone/>
            </a:pPr>
            <a:r>
              <a:t/>
            </a:r>
            <a:endParaRPr sz="2220"/>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back to school">
      <a:dk1>
        <a:srgbClr val="000000"/>
      </a:dk1>
      <a:lt1>
        <a:srgbClr val="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la oficin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2020-10-26T23:08:37Z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