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orbel"/>
      <p:regular r:id="rId14"/>
      <p:bold r:id="rId15"/>
      <p:italic r:id="rId16"/>
      <p:boldItalic r:id="rId17"/>
    </p:embeddedFont>
    <p:embeddedFont>
      <p:font typeface="Gill Sans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jxfqoSE6iti6LaVTRt490XinEZ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rbel-bold.fntdata"/><Relationship Id="rId14" Type="http://schemas.openxmlformats.org/officeDocument/2006/relationships/font" Target="fonts/Corbel-regular.fntdata"/><Relationship Id="rId17" Type="http://schemas.openxmlformats.org/officeDocument/2006/relationships/font" Target="fonts/Corbel-boldItalic.fntdata"/><Relationship Id="rId16" Type="http://schemas.openxmlformats.org/officeDocument/2006/relationships/font" Target="fonts/Corbel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GillSans-bold.fntdata"/><Relationship Id="rId6" Type="http://schemas.openxmlformats.org/officeDocument/2006/relationships/slide" Target="slides/slide1.xml"/><Relationship Id="rId18" Type="http://schemas.openxmlformats.org/officeDocument/2006/relationships/font" Target="fonts/Gill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eb1b3c240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1eeb1b3c240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39b0411a30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39b0411a3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3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411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orbel"/>
              <a:buNone/>
              <a:defRPr sz="5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D7F0F6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2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2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5" name="Google Shape;75;p3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3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3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3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orbel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4" name="Google Shape;24;p24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50"/>
              <a:buNone/>
              <a:defRPr sz="125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25" name="Google Shape;25;p2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5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orbel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5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50"/>
              <a:buNone/>
              <a:defRPr sz="125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36" name="Google Shape;36;p2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6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7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/>
          <p:nvPr>
            <p:ph type="title"/>
          </p:nvPr>
        </p:nvSpPr>
        <p:spPr>
          <a:xfrm>
            <a:off x="2900934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400"/>
              <a:buFont typeface="Corbel"/>
              <a:buNone/>
              <a:defRPr b="0" sz="5400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" type="body"/>
          </p:nvPr>
        </p:nvSpPr>
        <p:spPr>
          <a:xfrm>
            <a:off x="2914650" y="4672584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2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655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700"/>
              <a:buChar char="●"/>
              <a:defRPr sz="1700"/>
            </a:lvl2pPr>
            <a:lvl3pPr indent="-32385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500"/>
              <a:buChar char="●"/>
              <a:defRPr sz="1500"/>
            </a:lvl3pPr>
            <a:lvl4pPr indent="-31115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59" name="Google Shape;59;p29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655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700"/>
              <a:buChar char="●"/>
              <a:defRPr sz="1700"/>
            </a:lvl2pPr>
            <a:lvl3pPr indent="-32385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500"/>
              <a:buChar char="●"/>
              <a:defRPr sz="1500"/>
            </a:lvl3pPr>
            <a:lvl4pPr indent="-31115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0" name="Google Shape;60;p2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0"/>
          <p:cNvSpPr txBox="1"/>
          <p:nvPr>
            <p:ph idx="1" type="body"/>
          </p:nvPr>
        </p:nvSpPr>
        <p:spPr>
          <a:xfrm>
            <a:off x="2900934" y="1023586"/>
            <a:ext cx="260604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30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655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700"/>
              <a:buChar char="●"/>
              <a:defRPr sz="1700"/>
            </a:lvl2pPr>
            <a:lvl3pPr indent="-32385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500"/>
              <a:buChar char="●"/>
              <a:defRPr sz="1500"/>
            </a:lvl3pPr>
            <a:lvl4pPr indent="-31115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7" name="Google Shape;67;p30"/>
          <p:cNvSpPr txBox="1"/>
          <p:nvPr>
            <p:ph idx="3" type="body"/>
          </p:nvPr>
        </p:nvSpPr>
        <p:spPr>
          <a:xfrm>
            <a:off x="5863847" y="1023587"/>
            <a:ext cx="260604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30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655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700"/>
              <a:buChar char="●"/>
              <a:defRPr sz="1700"/>
            </a:lvl2pPr>
            <a:lvl3pPr indent="-32385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500"/>
              <a:buChar char="●"/>
              <a:defRPr sz="1500"/>
            </a:lvl3pPr>
            <a:lvl4pPr indent="-31115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3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22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orbel"/>
              <a:buNone/>
              <a:defRPr b="0" i="0" sz="30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411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2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92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3655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17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115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115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2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2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ctrTitle"/>
          </p:nvPr>
        </p:nvSpPr>
        <p:spPr>
          <a:xfrm>
            <a:off x="541132" y="1110977"/>
            <a:ext cx="4211245" cy="2320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orbel"/>
              <a:buNone/>
            </a:pPr>
            <a:r>
              <a:rPr b="1" lang="es-CL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Inglés Intermedio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9"/>
          <p:cNvSpPr txBox="1"/>
          <p:nvPr>
            <p:ph idx="1" type="subTitle"/>
          </p:nvPr>
        </p:nvSpPr>
        <p:spPr>
          <a:xfrm>
            <a:off x="360756" y="2944180"/>
            <a:ext cx="4211245" cy="16225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s-CL"/>
              <a:t> </a:t>
            </a:r>
            <a:r>
              <a:rPr b="1" lang="es-CL">
                <a:solidFill>
                  <a:schemeClr val="dk1"/>
                </a:solidFill>
              </a:rPr>
              <a:t>      Week 5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descr="Resultado de imagen para logo facultad de medicina universidad de chile" id="90" name="Google Shape;9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2754" y="1543588"/>
            <a:ext cx="3774980" cy="3774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eeb1b3c240_0_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rbel"/>
              <a:buNone/>
            </a:pPr>
            <a:r>
              <a:t/>
            </a:r>
            <a:endParaRPr/>
          </a:p>
        </p:txBody>
      </p:sp>
      <p:sp>
        <p:nvSpPr>
          <p:cNvPr id="96" name="Google Shape;96;g1eeb1b3c240_0_14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b="1" lang="es-CL" sz="3600" u="sng"/>
              <a:t>Today’s menu</a:t>
            </a:r>
            <a:endParaRPr b="1" sz="3600" u="sng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b="1" sz="36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b="1" lang="es-CL" sz="3600"/>
              <a:t>Warm up activity:Pain relief,p.17</a:t>
            </a:r>
            <a:endParaRPr b="1" sz="36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b="1" lang="es-CL" sz="3600"/>
              <a:t>video on acupuncture</a:t>
            </a:r>
            <a:endParaRPr b="1" sz="36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b="1" lang="es-CL" sz="3600"/>
              <a:t>Discussion</a:t>
            </a:r>
            <a:endParaRPr b="1" sz="3600"/>
          </a:p>
        </p:txBody>
      </p:sp>
      <p:sp>
        <p:nvSpPr>
          <p:cNvPr id="97" name="Google Shape;97;g1eeb1b3c240_0_14"/>
          <p:cNvSpPr txBox="1"/>
          <p:nvPr>
            <p:ph idx="2" type="body"/>
          </p:nvPr>
        </p:nvSpPr>
        <p:spPr>
          <a:xfrm>
            <a:off x="192025" y="3337553"/>
            <a:ext cx="1302900" cy="18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39b0411a30_0_2"/>
          <p:cNvSpPr txBox="1"/>
          <p:nvPr>
            <p:ph idx="4294967295" type="body"/>
          </p:nvPr>
        </p:nvSpPr>
        <p:spPr>
          <a:xfrm>
            <a:off x="665225" y="1262675"/>
            <a:ext cx="7722000" cy="47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30554"/>
              <a:buFont typeface="Arial"/>
              <a:buNone/>
            </a:pPr>
            <a:r>
              <a:t/>
            </a:r>
            <a:endParaRPr b="1" sz="3600" u="sng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s-CL" sz="8400"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 What do you know about acupuncture?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5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2. Does acupuncture hurt?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5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3. Who should not use acupuncture?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4. Why do you think an acupuncturist must be well trained?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5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5. Are you afraid of needles?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6. Have you ever been treated with acupuncture? Or heard someone who has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s-CL" sz="9200">
                <a:latin typeface="Calibri"/>
                <a:ea typeface="Calibri"/>
                <a:cs typeface="Calibri"/>
                <a:sym typeface="Calibri"/>
              </a:rPr>
              <a:t>experienced this? How was the experience?</a:t>
            </a:r>
            <a:endParaRPr b="1" sz="9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33684"/>
              <a:buNone/>
            </a:pPr>
            <a:r>
              <a:t/>
            </a:r>
            <a:endParaRPr b="1" sz="7600" u="sng"/>
          </a:p>
        </p:txBody>
      </p:sp>
      <p:sp>
        <p:nvSpPr>
          <p:cNvPr id="103" name="Google Shape;103;g239b0411a30_0_2"/>
          <p:cNvSpPr txBox="1"/>
          <p:nvPr/>
        </p:nvSpPr>
        <p:spPr>
          <a:xfrm>
            <a:off x="0" y="0"/>
            <a:ext cx="77220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1" i="0" lang="es-CL" sz="3100" u="sng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I. Speaking activity: Ask and answer these questions with a partner, take some notes.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/>
          <p:nvPr>
            <p:ph idx="2" type="pic"/>
          </p:nvPr>
        </p:nvSpPr>
        <p:spPr>
          <a:xfrm>
            <a:off x="2677983" y="767419"/>
            <a:ext cx="6086400" cy="5331000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</p:sp>
      <p:sp>
        <p:nvSpPr>
          <p:cNvPr id="109" name="Google Shape;109;p1"/>
          <p:cNvSpPr txBox="1"/>
          <p:nvPr>
            <p:ph idx="1" type="body"/>
          </p:nvPr>
        </p:nvSpPr>
        <p:spPr>
          <a:xfrm>
            <a:off x="3222150" y="3813250"/>
            <a:ext cx="56388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57142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s-CL" sz="3900">
                <a:solidFill>
                  <a:srgbClr val="1B485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3900">
                <a:solidFill>
                  <a:srgbClr val="1B485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ACUPUNCTURE ACTIVITIES</a:t>
            </a:r>
            <a:endParaRPr sz="3900">
              <a:solidFill>
                <a:srgbClr val="1B485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Salud, Medicina, La Acupuntura imagen png - imagen transparente descarga  gratuita" id="110" name="Google Shape;1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7974" y="767425"/>
            <a:ext cx="6182975" cy="2661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189689" y="1123838"/>
            <a:ext cx="23199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400"/>
              <a:buFont typeface="Gill Sans"/>
              <a:buNone/>
            </a:pPr>
            <a:r>
              <a:rPr b="1" lang="es-CL" sz="3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</a:t>
            </a:r>
            <a:r>
              <a:rPr b="1" lang="es-CL" sz="3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b="1"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3015875" y="1804575"/>
            <a:ext cx="4751100" cy="3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9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Acupuncture: Ancient Healing Practice of Chinese Medicine</a:t>
            </a:r>
            <a:endParaRPr sz="19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9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Pages 18 and 19 in your Handout</a:t>
            </a:r>
            <a:endParaRPr sz="19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type="title"/>
          </p:nvPr>
        </p:nvSpPr>
        <p:spPr>
          <a:xfrm>
            <a:off x="189689" y="1123838"/>
            <a:ext cx="2421431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400"/>
              <a:buFont typeface="Gill Sans"/>
              <a:buNone/>
            </a:pPr>
            <a:r>
              <a:rPr b="1" lang="es-CL" u="sng">
                <a:solidFill>
                  <a:schemeClr val="dk1"/>
                </a:solidFill>
              </a:rPr>
              <a:t>Video Activity:  </a:t>
            </a:r>
            <a:r>
              <a:rPr b="1" lang="es-CL">
                <a:solidFill>
                  <a:schemeClr val="dk1"/>
                </a:solidFill>
              </a:rPr>
              <a:t>Key vocabul</a:t>
            </a:r>
            <a:r>
              <a:rPr b="1" lang="es-CL" sz="2400">
                <a:solidFill>
                  <a:schemeClr val="dk1"/>
                </a:solidFill>
              </a:rPr>
              <a:t>ary </a:t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2611125" y="1854782"/>
            <a:ext cx="6302100" cy="35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s-CL" sz="2700" u="sng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Video  </a:t>
            </a:r>
            <a:r>
              <a:rPr b="0" i="0" lang="es-CL" sz="2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</a:t>
            </a:r>
            <a:endParaRPr b="0" i="0" sz="27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1" lang="es-CL" sz="2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Amazing Facts About Acupuncture</a:t>
            </a:r>
            <a:endParaRPr b="1" i="1" sz="27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1" sz="27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s-CL" sz="2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to stick - elaborate placebo -  symptomatology - 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s-CL" sz="2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to poke - pharmaceutical company 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CL" sz="27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www.wordreference.com</a:t>
            </a:r>
            <a:endParaRPr b="0" i="0" sz="27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822960" y="-13989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400"/>
              <a:buFont typeface="Gill Sans"/>
              <a:buNone/>
            </a:pPr>
            <a:r>
              <a:rPr lang="es-CL" sz="2400"/>
              <a:t>Watch the videos and answer the questions.</a:t>
            </a:r>
            <a:endParaRPr sz="2400"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467360" y="619760"/>
            <a:ext cx="8466328" cy="5628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s-CL" sz="2500" u="sng"/>
              <a:t>Amazing Facts about  Acupuncture (see your handout,p.20)</a:t>
            </a:r>
            <a:endParaRPr b="1" sz="2500" u="sng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 sz="22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b="1" lang="es-CL" sz="2200"/>
              <a:t>1.- </a:t>
            </a:r>
            <a:r>
              <a:rPr b="1" lang="es-CL" sz="2500"/>
              <a:t>Mention at least two reasons the neurologist explains acupuncture is useless.</a:t>
            </a:r>
            <a:endParaRPr b="1" sz="25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57"/>
              <a:buNone/>
            </a:pPr>
            <a:r>
              <a:rPr b="1" lang="es-CL" sz="2200"/>
              <a:t>____________________________________________________________</a:t>
            </a:r>
            <a:endParaRPr b="1" sz="2200"/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57"/>
              <a:buNone/>
            </a:pPr>
            <a:r>
              <a:t/>
            </a:r>
            <a:endParaRPr b="1" sz="22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b="1" lang="es-CL" sz="2200"/>
              <a:t>2. –</a:t>
            </a:r>
            <a:r>
              <a:rPr b="1" lang="es-CL" sz="2500"/>
              <a:t> The neurologist makes a comparison with a pharmaceutical company.  Why do you think he does it so? </a:t>
            </a:r>
            <a:endParaRPr b="1" sz="25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s-CL" sz="2200"/>
              <a:t>____________________________________________________________</a:t>
            </a:r>
            <a:endParaRPr sz="21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b="1" lang="es-CL" sz="2200"/>
              <a:t>3.</a:t>
            </a:r>
            <a:r>
              <a:rPr b="1" lang="es-CL" sz="2500"/>
              <a:t>- What does the evidence show?</a:t>
            </a:r>
            <a:endParaRPr b="1" sz="2500"/>
          </a:p>
          <a:p>
            <a:pPr indent="-283464" lvl="0" marL="36576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s-CL" sz="2200"/>
              <a:t>____________________________________________________________</a:t>
            </a:r>
            <a:endParaRPr b="1" sz="2200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 sz="2200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/>
          <p:nvPr>
            <p:ph type="title"/>
          </p:nvPr>
        </p:nvSpPr>
        <p:spPr>
          <a:xfrm>
            <a:off x="0" y="91758"/>
            <a:ext cx="7498080" cy="6153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Font typeface="Corbel"/>
              <a:buNone/>
            </a:pPr>
            <a:r>
              <a:rPr lang="es-CL" sz="3200"/>
              <a:t>ANSWER KEY</a:t>
            </a:r>
            <a:endParaRPr/>
          </a:p>
        </p:txBody>
      </p:sp>
      <p:sp>
        <p:nvSpPr>
          <p:cNvPr id="134" name="Google Shape;134;p17"/>
          <p:cNvSpPr txBox="1"/>
          <p:nvPr>
            <p:ph idx="1" type="body"/>
          </p:nvPr>
        </p:nvSpPr>
        <p:spPr>
          <a:xfrm>
            <a:off x="1072896" y="707136"/>
            <a:ext cx="7860792" cy="5541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"/>
              <a:buNone/>
            </a:pPr>
            <a:r>
              <a:rPr lang="es-CL" sz="9000" u="sng">
                <a:solidFill>
                  <a:schemeClr val="dk1"/>
                </a:solidFill>
              </a:rPr>
              <a:t>ANSWER KEY</a:t>
            </a:r>
            <a:endParaRPr sz="9000">
              <a:solidFill>
                <a:schemeClr val="dk1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"/>
              <a:buNone/>
            </a:pPr>
            <a:r>
              <a:rPr lang="es-CL" sz="9000" u="sng"/>
              <a:t>Amazing facts about  Acupuncture</a:t>
            </a:r>
            <a:endParaRPr sz="9000" u="sng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"/>
              <a:buNone/>
            </a:pPr>
            <a:r>
              <a:t/>
            </a:r>
            <a:endParaRPr sz="9000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1.- Mention at least two reasons the neurologist explains acupuncture is useless.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    It shows acupuncture is an elaborate placebo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    Thousand of studies show that it doesn't matter where you stick the needles and it doesn't matter if you stick the needles.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t/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2. – The neurologist makes a comparison with a pharmaceutical company.  Why do you think he does it so? 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A pharmaceutical company couldn't say that the placebo and their drug work in the same way.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3.- What does the evidence show?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rPr i="1" lang="es-CL" sz="9000">
                <a:solidFill>
                  <a:srgbClr val="002060"/>
                </a:solidFill>
              </a:rPr>
              <a:t>There are thousand of studies that demonstrate that it doesn't work</a:t>
            </a:r>
            <a:endParaRPr i="1" sz="9000">
              <a:solidFill>
                <a:srgbClr val="002060"/>
              </a:solidFill>
            </a:endParaRPr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400"/>
              <a:buNone/>
            </a:pPr>
            <a:r>
              <a:t/>
            </a:r>
            <a:endParaRPr i="1" sz="9000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 sz="1800"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4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2020-10-28T09:31:32Z</dcterms:created>
  <dc:creator>pc</dc:creator>
</cp:coreProperties>
</file>