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gtHa/zFQIK3mVOkpJqaB3tn9K2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5" name="Google Shape;145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c96f3a9690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g2c96f3a969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1" name="Google Shape;201;g2c96f3a9690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4" name="Google Shape;164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4" name="Google Shape;194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8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019"/>
              </a:schemeClr>
            </a:solidFill>
            <a:ln>
              <a:noFill/>
            </a:ln>
          </p:spPr>
        </p:sp>
        <p:sp>
          <p:nvSpPr>
            <p:cNvPr id="31" name="Google Shape;31;p8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98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8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019"/>
              </a:srgbClr>
            </a:solidFill>
            <a:ln>
              <a:noFill/>
            </a:ln>
          </p:spPr>
        </p:sp>
        <p:sp>
          <p:nvSpPr>
            <p:cNvPr id="34" name="Google Shape;34;p8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019"/>
              </a:srgbClr>
            </a:solidFill>
            <a:ln>
              <a:noFill/>
            </a:ln>
          </p:spPr>
        </p:sp>
        <p:sp>
          <p:nvSpPr>
            <p:cNvPr id="35" name="Google Shape;35;p8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921"/>
              </a:schemeClr>
            </a:solidFill>
            <a:ln>
              <a:noFill/>
            </a:ln>
          </p:spPr>
        </p:sp>
        <p:sp>
          <p:nvSpPr>
            <p:cNvPr id="36" name="Google Shape;36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392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8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descripción">
  <p:cSld name="Título y descripción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7" name="Google Shape;97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 con descripción">
  <p:cSld name="Cita con descripción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8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03" name="Google Shape;103;p18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" name="Google Shape;10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jeta de nombre">
  <p:cSld name="Tarjeta de nombr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9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r la tarjeta de nombre">
  <p:cSld name="Citar la tarjeta de nombr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0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20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2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dadero o falso">
  <p:cSld name="Verdad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1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21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2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3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3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2" name="Google Shape;52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7" name="Google Shape;67;p12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4" name="Google Shape;84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6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91" name="Google Shape;91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019"/>
              </a:schemeClr>
            </a:solidFill>
            <a:ln>
              <a:noFill/>
            </a:ln>
          </p:spPr>
        </p:sp>
        <p:sp>
          <p:nvSpPr>
            <p:cNvPr id="14" name="Google Shape;14;p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98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019"/>
              </a:srgbClr>
            </a:solidFill>
            <a:ln>
              <a:noFill/>
            </a:ln>
          </p:spPr>
        </p:sp>
        <p:sp>
          <p:nvSpPr>
            <p:cNvPr id="17" name="Google Shape;17;p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019"/>
              </a:srgbClr>
            </a:solidFill>
            <a:ln>
              <a:noFill/>
            </a:ln>
          </p:spPr>
        </p:sp>
        <p:sp>
          <p:nvSpPr>
            <p:cNvPr id="18" name="Google Shape;18;p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921"/>
              </a:schemeClr>
            </a:solidFill>
            <a:ln>
              <a:noFill/>
            </a:ln>
          </p:spPr>
        </p:sp>
        <p:sp>
          <p:nvSpPr>
            <p:cNvPr id="19" name="Google Shape;19;p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392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esultado de imagen para logo facultad de medicina universidad de chile" id="147" name="Google Shape;147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2109" y="236152"/>
            <a:ext cx="2743200" cy="2963623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7"/>
          <p:cNvSpPr txBox="1"/>
          <p:nvPr>
            <p:ph type="ctrTitle"/>
          </p:nvPr>
        </p:nvSpPr>
        <p:spPr>
          <a:xfrm>
            <a:off x="2632366" y="2660074"/>
            <a:ext cx="6525490" cy="13577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800"/>
              <a:buFont typeface="Trebuchet MS"/>
              <a:buNone/>
            </a:pPr>
            <a:r>
              <a:rPr b="1" lang="en-US" sz="4800">
                <a:solidFill>
                  <a:srgbClr val="00B050"/>
                </a:solidFill>
              </a:rPr>
              <a:t>English Intermediate </a:t>
            </a:r>
            <a:endParaRPr b="1" sz="4800">
              <a:solidFill>
                <a:srgbClr val="00B050"/>
              </a:solidFill>
            </a:endParaRPr>
          </a:p>
        </p:txBody>
      </p:sp>
      <p:sp>
        <p:nvSpPr>
          <p:cNvPr id="149" name="Google Shape;149;p27"/>
          <p:cNvSpPr txBox="1"/>
          <p:nvPr>
            <p:ph idx="1" type="subTitle"/>
          </p:nvPr>
        </p:nvSpPr>
        <p:spPr>
          <a:xfrm>
            <a:off x="6305292" y="4239492"/>
            <a:ext cx="3020291" cy="14485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None/>
            </a:pPr>
            <a:r>
              <a:rPr b="1" lang="en-US" sz="3600">
                <a:solidFill>
                  <a:srgbClr val="00B050"/>
                </a:solidFill>
              </a:rPr>
              <a:t>Week 3</a:t>
            </a:r>
            <a:endParaRPr b="1" sz="360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c96f3a9690_0_0"/>
          <p:cNvSpPr txBox="1"/>
          <p:nvPr>
            <p:ph type="ctrTitle"/>
          </p:nvPr>
        </p:nvSpPr>
        <p:spPr>
          <a:xfrm>
            <a:off x="1507067" y="2404534"/>
            <a:ext cx="7767000" cy="16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</a:pPr>
            <a:r>
              <a:rPr lang="en-US"/>
              <a:t>Good Job!</a:t>
            </a:r>
            <a:endParaRPr/>
          </a:p>
        </p:txBody>
      </p:sp>
      <p:sp>
        <p:nvSpPr>
          <p:cNvPr id="204" name="Google Shape;204;g2c96f3a9690_0_0"/>
          <p:cNvSpPr txBox="1"/>
          <p:nvPr>
            <p:ph idx="1" type="subTitle"/>
          </p:nvPr>
        </p:nvSpPr>
        <p:spPr>
          <a:xfrm>
            <a:off x="1507067" y="4050833"/>
            <a:ext cx="77670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See you next class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"/>
          <p:cNvSpPr txBox="1"/>
          <p:nvPr>
            <p:ph type="ctrTitle"/>
          </p:nvPr>
        </p:nvSpPr>
        <p:spPr>
          <a:xfrm>
            <a:off x="2402732" y="3048000"/>
            <a:ext cx="6527258" cy="73429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3921"/>
              </a:srgbClr>
            </a:outerShdw>
          </a:effectLst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99773"/>
              <a:buFont typeface="Sorts Mill Goudy"/>
              <a:buNone/>
            </a:pPr>
            <a:r>
              <a:rPr b="1" lang="en-US" sz="4900">
                <a:solidFill>
                  <a:srgbClr val="00B050"/>
                </a:solidFill>
              </a:rPr>
              <a:t>My Personal Statement</a:t>
            </a:r>
            <a:endParaRPr b="1" sz="490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"/>
          <p:cNvSpPr txBox="1"/>
          <p:nvPr>
            <p:ph type="title"/>
          </p:nvPr>
        </p:nvSpPr>
        <p:spPr>
          <a:xfrm>
            <a:off x="677334" y="816638"/>
            <a:ext cx="8596668" cy="1113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This is just a starting point for you to write your Personal Statement, so be creative and complete with your information in the blanks below.</a:t>
            </a:r>
            <a:endParaRPr sz="2800"/>
          </a:p>
        </p:txBody>
      </p:sp>
      <p:sp>
        <p:nvSpPr>
          <p:cNvPr id="161" name="Google Shape;161;p6"/>
          <p:cNvSpPr txBox="1"/>
          <p:nvPr>
            <p:ph idx="1" type="body"/>
          </p:nvPr>
        </p:nvSpPr>
        <p:spPr>
          <a:xfrm>
            <a:off x="466928" y="2160589"/>
            <a:ext cx="880707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3716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 sz="24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04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Hello, my name is ________________________, and I am excited to apply for the health program. I have always been ___________________ about _______________ and believe that pursuing a career in health is the perfect way for me to make a positive impact on people's lives</a:t>
            </a:r>
            <a:r>
              <a:rPr lang="en-US" sz="2800">
                <a:latin typeface="Arial"/>
                <a:ea typeface="Arial"/>
                <a:cs typeface="Arial"/>
                <a:sym typeface="Arial"/>
              </a:rPr>
              <a:t>.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4"/>
          <p:cNvSpPr txBox="1"/>
          <p:nvPr>
            <p:ph type="title"/>
          </p:nvPr>
        </p:nvSpPr>
        <p:spPr>
          <a:xfrm>
            <a:off x="677334" y="816638"/>
            <a:ext cx="8596668" cy="1113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1. Motivation:  Why do you want to study health?</a:t>
            </a:r>
            <a:b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2800">
              <a:solidFill>
                <a:srgbClr val="00B050"/>
              </a:solidFill>
            </a:endParaRPr>
          </a:p>
        </p:txBody>
      </p:sp>
      <p:sp>
        <p:nvSpPr>
          <p:cNvPr id="167" name="Google Shape;167;p24"/>
          <p:cNvSpPr txBox="1"/>
          <p:nvPr>
            <p:ph idx="1" type="body"/>
          </p:nvPr>
        </p:nvSpPr>
        <p:spPr>
          <a:xfrm>
            <a:off x="572131" y="1771483"/>
            <a:ext cx="880707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3716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 sz="24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 am drawn to the field of health because I _____________________________ witnessing the positive effects of healthcare professionals have inspired me to ____________________________ .</a:t>
            </a:r>
            <a:endParaRPr sz="28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5"/>
          <p:cNvSpPr txBox="1"/>
          <p:nvPr>
            <p:ph type="title"/>
          </p:nvPr>
        </p:nvSpPr>
        <p:spPr>
          <a:xfrm>
            <a:off x="677334" y="816638"/>
            <a:ext cx="8596668" cy="1113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2. Education and Experience:  What educational background or experiences do you have related to health?</a:t>
            </a:r>
            <a:b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2800">
              <a:solidFill>
                <a:srgbClr val="00B050"/>
              </a:solidFill>
            </a:endParaRPr>
          </a:p>
        </p:txBody>
      </p:sp>
      <p:sp>
        <p:nvSpPr>
          <p:cNvPr id="173" name="Google Shape;173;p25"/>
          <p:cNvSpPr txBox="1"/>
          <p:nvPr>
            <p:ph idx="1" type="body"/>
          </p:nvPr>
        </p:nvSpPr>
        <p:spPr>
          <a:xfrm>
            <a:off x="572131" y="1771483"/>
            <a:ext cx="8807074" cy="42698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3716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 sz="24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3716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4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While studying __________________________ I gained a foundational understanding of health principles. Additionally, I  __________________ _________________    [mention any relevant experiences, like volunteering or internships] where I learned about __________________________ .</a:t>
            </a:r>
            <a:endParaRPr sz="28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/>
          <p:nvPr>
            <p:ph type="title"/>
          </p:nvPr>
        </p:nvSpPr>
        <p:spPr>
          <a:xfrm>
            <a:off x="677334" y="816638"/>
            <a:ext cx="8596668" cy="1113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3. Skills and Qualities: What skills and qualities do you possess that make you a suitable candidate for the health program?</a:t>
            </a:r>
            <a:b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2800">
              <a:solidFill>
                <a:srgbClr val="00B050"/>
              </a:solidFill>
            </a:endParaRPr>
          </a:p>
        </p:txBody>
      </p:sp>
      <p:sp>
        <p:nvSpPr>
          <p:cNvPr id="179" name="Google Shape;179;p26"/>
          <p:cNvSpPr txBox="1"/>
          <p:nvPr>
            <p:ph idx="1" type="body"/>
          </p:nvPr>
        </p:nvSpPr>
        <p:spPr>
          <a:xfrm>
            <a:off x="572131" y="1682983"/>
            <a:ext cx="8807100" cy="42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3716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 sz="24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 have developed strong communication skills, empathy, and the ability to____________________________________. My attention to detail and organizational skills have been enhanced through_______________________ ___________________________     [mention specific experiences or activities]. I am also adaptable and committed__________________________________ 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8"/>
          <p:cNvSpPr txBox="1"/>
          <p:nvPr>
            <p:ph type="title"/>
          </p:nvPr>
        </p:nvSpPr>
        <p:spPr>
          <a:xfrm>
            <a:off x="677334" y="816638"/>
            <a:ext cx="8596668" cy="1113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4. Career Aspirations: What are your career aspirations in health?</a:t>
            </a:r>
            <a:b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2800">
              <a:solidFill>
                <a:srgbClr val="00B050"/>
              </a:solidFill>
            </a:endParaRPr>
          </a:p>
        </p:txBody>
      </p:sp>
      <p:sp>
        <p:nvSpPr>
          <p:cNvPr id="185" name="Google Shape;185;p28"/>
          <p:cNvSpPr txBox="1"/>
          <p:nvPr>
            <p:ph idx="1" type="body"/>
          </p:nvPr>
        </p:nvSpPr>
        <p:spPr>
          <a:xfrm>
            <a:off x="572131" y="2256817"/>
            <a:ext cx="8807074" cy="378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3716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 aspire to________________________________________             [mention specific career goals], such as working in a hospital, clinic, or community health setting. I am excited about the opportunity to contribute to health promotion and disease prevention initiatives.</a:t>
            </a:r>
            <a:endParaRPr sz="24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3716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 sz="24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9"/>
          <p:cNvSpPr txBox="1"/>
          <p:nvPr>
            <p:ph type="title"/>
          </p:nvPr>
        </p:nvSpPr>
        <p:spPr>
          <a:xfrm>
            <a:off x="677334" y="816638"/>
            <a:ext cx="8596668" cy="1113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5. Conclusion: </a:t>
            </a:r>
            <a:endParaRPr b="1" sz="2800">
              <a:solidFill>
                <a:srgbClr val="00B050"/>
              </a:solidFill>
            </a:endParaRPr>
          </a:p>
        </p:txBody>
      </p:sp>
      <p:sp>
        <p:nvSpPr>
          <p:cNvPr id="191" name="Google Shape;191;p29"/>
          <p:cNvSpPr txBox="1"/>
          <p:nvPr>
            <p:ph idx="1" type="body"/>
          </p:nvPr>
        </p:nvSpPr>
        <p:spPr>
          <a:xfrm>
            <a:off x="572131" y="1624519"/>
            <a:ext cx="8807074" cy="44168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3716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 sz="24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24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 conclusion,__________________________________. I believe that my passion, academic background, and experiences have prepared me for success in the program. I look forward to ___________________________________ _________________________________________________________________________________________ .</a:t>
            </a:r>
            <a:endParaRPr sz="24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0"/>
          <p:cNvSpPr txBox="1"/>
          <p:nvPr>
            <p:ph type="title"/>
          </p:nvPr>
        </p:nvSpPr>
        <p:spPr>
          <a:xfrm>
            <a:off x="677334" y="816638"/>
            <a:ext cx="8596668" cy="1113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br>
              <a:rPr b="1" lang="en-US" sz="2800">
                <a:solidFill>
                  <a:srgbClr val="00B050"/>
                </a:solidFill>
              </a:rPr>
            </a:br>
            <a:br>
              <a:rPr b="1" lang="en-US" sz="2800">
                <a:solidFill>
                  <a:srgbClr val="00B050"/>
                </a:solidFill>
              </a:rPr>
            </a:br>
            <a:r>
              <a:rPr b="1" lang="en-US" sz="2800">
                <a:solidFill>
                  <a:srgbClr val="00B050"/>
                </a:solidFill>
              </a:rPr>
              <a:t>  </a:t>
            </a:r>
            <a:endParaRPr/>
          </a:p>
        </p:txBody>
      </p:sp>
      <p:sp>
        <p:nvSpPr>
          <p:cNvPr id="197" name="Google Shape;197;p30"/>
          <p:cNvSpPr txBox="1"/>
          <p:nvPr>
            <p:ph idx="1" type="body"/>
          </p:nvPr>
        </p:nvSpPr>
        <p:spPr>
          <a:xfrm>
            <a:off x="677334" y="2605577"/>
            <a:ext cx="8807100" cy="40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13716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Now make an outline (*) planning what information you would like to include. We will work on them in later weeks, so don't worry if you feel this is incomplete</a:t>
            </a:r>
            <a:r>
              <a:rPr lang="en-US" sz="2800">
                <a:latin typeface="Arial"/>
                <a:ea typeface="Arial"/>
                <a:cs typeface="Arial"/>
                <a:sym typeface="Arial"/>
              </a:rPr>
              <a:t>. 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*Do not forget that the translation for OUTLINE is “PUNTEO” so the important part now is to find the content of the different paragraphs to work on them later.</a:t>
            </a:r>
            <a:endParaRPr b="1" sz="28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a">
  <a:themeElements>
    <a:clrScheme name="Fac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2022-03-30T12:55:45Z</dcterms:created>
  <dc:creator>Karen Viviana Mardones Mardones (kmardones)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